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60" r:id="rId1"/>
    <p:sldMasterId id="2147483672" r:id="rId2"/>
    <p:sldMasterId id="2147483708" r:id="rId3"/>
  </p:sldMasterIdLst>
  <p:notesMasterIdLst>
    <p:notesMasterId r:id="rId16"/>
  </p:notesMasterIdLst>
  <p:sldIdLst>
    <p:sldId id="442" r:id="rId4"/>
    <p:sldId id="480" r:id="rId5"/>
    <p:sldId id="445" r:id="rId6"/>
    <p:sldId id="507" r:id="rId7"/>
    <p:sldId id="490" r:id="rId8"/>
    <p:sldId id="508" r:id="rId9"/>
    <p:sldId id="491" r:id="rId10"/>
    <p:sldId id="492" r:id="rId11"/>
    <p:sldId id="440" r:id="rId12"/>
    <p:sldId id="509" r:id="rId13"/>
    <p:sldId id="494" r:id="rId14"/>
    <p:sldId id="496" r:id="rId1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F2FF"/>
    <a:srgbClr val="CCECFF"/>
    <a:srgbClr val="00259A"/>
    <a:srgbClr val="0027A2"/>
    <a:srgbClr val="FCD9C4"/>
    <a:srgbClr val="FF8585"/>
    <a:srgbClr val="FFE1E1"/>
    <a:srgbClr val="FFE2A7"/>
    <a:srgbClr val="295CFF"/>
    <a:srgbClr val="114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5" autoAdjust="0"/>
    <p:restoredTop sz="93839" autoAdjust="0"/>
  </p:normalViewPr>
  <p:slideViewPr>
    <p:cSldViewPr>
      <p:cViewPr varScale="1">
        <p:scale>
          <a:sx n="102" d="100"/>
          <a:sy n="102" d="100"/>
        </p:scale>
        <p:origin x="1808"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A12B76-63E9-41E9-8640-D1F66CE4CAC0}" type="datetimeFigureOut">
              <a:rPr lang="zh-TW" altLang="en-US" smtClean="0"/>
              <a:pPr/>
              <a:t>2018/12/12</a:t>
            </a:fld>
            <a:endParaRPr lang="zh-TW"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76BF04-D879-4927-870D-98977FECB466}" type="slidenum">
              <a:rPr lang="zh-TW" altLang="en-US" smtClean="0"/>
              <a:pPr/>
              <a:t>‹#›</a:t>
            </a:fld>
            <a:endParaRPr lang="zh-TW" altLang="en-US"/>
          </a:p>
        </p:txBody>
      </p:sp>
    </p:spTree>
    <p:extLst>
      <p:ext uri="{BB962C8B-B14F-4D97-AF65-F5344CB8AC3E}">
        <p14:creationId xmlns:p14="http://schemas.microsoft.com/office/powerpoint/2010/main" val="1872667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en-US" dirty="0"/>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22925-E4DA-43A4-98B9-4518F703D244}" type="slidenum">
              <a:rPr kumimoji="0" lang="zh-TW" altLang="en-US" sz="1200" b="0" i="0" u="none" strike="noStrike" kern="1200" cap="none" spc="0" normalizeH="0" baseline="0" noProof="0" smtClean="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587160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According to </a:t>
            </a:r>
            <a:r>
              <a:rPr lang="en-US" sz="1200" kern="1200" dirty="0" err="1">
                <a:solidFill>
                  <a:schemeClr val="tx1"/>
                </a:solidFill>
                <a:effectLst/>
                <a:latin typeface="+mn-lt"/>
                <a:ea typeface="+mn-ea"/>
                <a:cs typeface="+mn-cs"/>
              </a:rPr>
              <a:t>Fahland</a:t>
            </a:r>
            <a:r>
              <a:rPr lang="en-US" sz="1200" kern="1200" dirty="0">
                <a:solidFill>
                  <a:schemeClr val="tx1"/>
                </a:solidFill>
                <a:effectLst/>
                <a:latin typeface="+mn-lt"/>
                <a:ea typeface="+mn-ea"/>
                <a:cs typeface="+mn-cs"/>
              </a:rPr>
              <a:t> and van der Aalst (2015), process discovery and conformance checking are the two major analyses of process mining. Process discovery aims at constructing process models that describe event log behaviors while conformance checking compares the designed process models with real-life logs (</a:t>
            </a:r>
            <a:r>
              <a:rPr lang="en-US" sz="1200" kern="1200" dirty="0" err="1">
                <a:solidFill>
                  <a:schemeClr val="tx1"/>
                </a:solidFill>
                <a:effectLst/>
                <a:latin typeface="+mn-lt"/>
                <a:ea typeface="+mn-ea"/>
                <a:cs typeface="+mn-cs"/>
              </a:rPr>
              <a:t>Fahland</a:t>
            </a:r>
            <a:r>
              <a:rPr lang="en-US" sz="1200" kern="1200" dirty="0">
                <a:solidFill>
                  <a:schemeClr val="tx1"/>
                </a:solidFill>
                <a:effectLst/>
                <a:latin typeface="+mn-lt"/>
                <a:ea typeface="+mn-ea"/>
                <a:cs typeface="+mn-cs"/>
              </a:rPr>
              <a:t> and van der Aalst 2015). For example, Gunther and van der Aalst (2007) proposed a process discovery technique called fuzzy mining. They used the concept of roadmap to show how process model can be designed based on significance and correlation. The proposed </a:t>
            </a:r>
            <a:r>
              <a:rPr lang="en-US" sz="1200" kern="1200" dirty="0" err="1">
                <a:solidFill>
                  <a:schemeClr val="tx1"/>
                </a:solidFill>
                <a:effectLst/>
                <a:latin typeface="+mn-lt"/>
                <a:ea typeface="+mn-ea"/>
                <a:cs typeface="+mn-cs"/>
              </a:rPr>
              <a:t>techinque</a:t>
            </a:r>
            <a:r>
              <a:rPr lang="en-US" sz="1200" kern="1200" dirty="0">
                <a:solidFill>
                  <a:schemeClr val="tx1"/>
                </a:solidFill>
                <a:effectLst/>
                <a:latin typeface="+mn-lt"/>
                <a:ea typeface="+mn-ea"/>
                <a:cs typeface="+mn-cs"/>
              </a:rPr>
              <a:t> could add value to capturing “spaghetti-like” real-life business processes. </a:t>
            </a:r>
            <a:r>
              <a:rPr lang="en-US" sz="1200" kern="1200" dirty="0" err="1">
                <a:solidFill>
                  <a:schemeClr val="tx1"/>
                </a:solidFill>
                <a:effectLst/>
                <a:latin typeface="+mn-lt"/>
                <a:ea typeface="+mn-ea"/>
                <a:cs typeface="+mn-cs"/>
              </a:rPr>
              <a:t>Rozinat</a:t>
            </a:r>
            <a:r>
              <a:rPr lang="en-US" sz="1200" kern="1200" dirty="0">
                <a:solidFill>
                  <a:schemeClr val="tx1"/>
                </a:solidFill>
                <a:effectLst/>
                <a:latin typeface="+mn-lt"/>
                <a:ea typeface="+mn-ea"/>
                <a:cs typeface="+mn-cs"/>
              </a:rPr>
              <a:t> and van der Aalst (2008) proposed a novel conformance checking approach to examine the differences between the observed business process and the designed process model. </a:t>
            </a: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22925-E4DA-43A4-98B9-4518F703D244}" type="slidenum">
              <a:rPr kumimoji="0" lang="zh-TW" altLang="en-US" sz="1200" b="0" i="0" u="none" strike="noStrike" kern="1200" cap="none" spc="0" normalizeH="0" baseline="0" noProof="0" smtClean="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zh-TW"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74872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For example, the alpha process mining algorithm can automatically extract a Petri net that concisely models behavior in the event log; in this case, the auditors can have an unbiased view of what has actually happened in the company.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reason is that event logs may represent that all events have been continuously monitored by auditors for anomalies and subject to tests of analytical procedures. </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Yang and Hwang </a:t>
            </a:r>
            <a:r>
              <a:rPr lang="en-US" sz="1200" b="0" i="0" kern="1200" dirty="0">
                <a:solidFill>
                  <a:schemeClr val="tx1"/>
                </a:solidFill>
                <a:effectLst/>
                <a:latin typeface="+mn-lt"/>
                <a:ea typeface="+mn-ea"/>
                <a:cs typeface="+mn-cs"/>
                <a:sym typeface="Wingdings" panose="05000000000000000000" pitchFamily="2" charset="2"/>
              </a:rPr>
              <a:t> detecting health insurance fraud</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processing of health insurance claims involves three parties: service providers, insurance subscribers, and insurance carriers.</a:t>
            </a:r>
            <a:endParaRPr lang="en-US" dirty="0"/>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22925-E4DA-43A4-98B9-4518F703D244}" type="slidenum">
              <a:rPr kumimoji="0" lang="zh-TW" altLang="en-US" sz="1200" b="0" i="0" u="none" strike="noStrike" kern="1200" cap="none" spc="0" normalizeH="0" baseline="0" noProof="0" smtClean="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zh-TW"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483715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1994-2016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Accrual manipulation: depreciation / LIFO FIFO</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Revenue recognition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 Side agreements (modify sales terms or contracts) </a:t>
            </a:r>
            <a:r>
              <a:rPr lang="en-US" dirty="0">
                <a:sym typeface="Wingdings" panose="05000000000000000000" pitchFamily="2" charset="2"/>
              </a:rPr>
              <a:t> wants to recognize revenue before sales complete</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2) Channel stuffing send a lot more inventory to its customer than demanded (usually happens in the end of accounting period)</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76BF04-D879-4927-870D-98977FECB466}" type="slidenum">
              <a:rPr kumimoji="0" lang="zh-TW" altLang="en-US" sz="1200" b="0" i="0" u="none" strike="noStrike" kern="1200" cap="none" spc="0" normalizeH="0" baseline="0" noProof="0" smtClean="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zh-TW"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575235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items on the left are notable variants in process mining (e.g., Missing Goods Issue, Missing/Redundant Goods Receipt, Missing Payment Received and Invoices Adjusted without Sign) and items on the right are fraud categories (e.g., Accounts Receivable Issue, Revenue Recognition Issue, Tax Related Issues and Inventory Issue).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For example, if one finds an incomplete sales order that does not have “goods issue” or “payment received” activities, there is a risk that this order/transaction could turn out to be fictitious or involve in a “</a:t>
            </a:r>
            <a:r>
              <a:rPr lang="en-US" sz="1200" b="1" kern="1200" dirty="0">
                <a:solidFill>
                  <a:schemeClr val="tx1"/>
                </a:solidFill>
                <a:effectLst/>
                <a:latin typeface="+mn-lt"/>
                <a:ea typeface="+mn-ea"/>
                <a:cs typeface="+mn-cs"/>
              </a:rPr>
              <a:t>bill-and-hold</a:t>
            </a:r>
            <a:r>
              <a:rPr lang="en-US" sz="1200" kern="1200" dirty="0">
                <a:solidFill>
                  <a:schemeClr val="tx1"/>
                </a:solidFill>
                <a:effectLst/>
                <a:latin typeface="+mn-lt"/>
                <a:ea typeface="+mn-ea"/>
                <a:cs typeface="+mn-cs"/>
              </a:rPr>
              <a:t>” fraud scheme, which will ultimately result in revenue recognition issue. Therefore, the “Missing Goods Issue” and “Missing Payment Received” bubbles are linked to the “Revenue Recognition Issue” bubble on the right.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If the “Invoice Adjusted” activities frequently occur in sales orders without appropriate approval process, it could represent high risks that accounts receivable are manipulated or a “</a:t>
            </a:r>
            <a:r>
              <a:rPr lang="en-US" sz="1200" b="1" kern="1200" dirty="0">
                <a:solidFill>
                  <a:schemeClr val="tx1"/>
                </a:solidFill>
                <a:effectLst/>
                <a:latin typeface="+mn-lt"/>
                <a:ea typeface="+mn-ea"/>
                <a:cs typeface="+mn-cs"/>
              </a:rPr>
              <a:t>refresh receivables</a:t>
            </a:r>
            <a:r>
              <a:rPr lang="en-US" sz="1200" kern="1200" dirty="0">
                <a:solidFill>
                  <a:schemeClr val="tx1"/>
                </a:solidFill>
                <a:effectLst/>
                <a:latin typeface="+mn-lt"/>
                <a:ea typeface="+mn-ea"/>
                <a:cs typeface="+mn-cs"/>
              </a:rPr>
              <a:t>” fraud is perpetrated, which will ultimately result in accounts receivable issue. Therefore, the “Invoices Adjusted Without Sign” bubble is linked to the “Accounts Receivable Issue” bubble on the right.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If a purchase order does not have “goods receipt” or has too many redundant “goods receipt” activities in the procure-to-pay cycle, then the risk of having inventory related fraud is high. Therefore, the “Missing/Redundant Goods Receipt” bubble is linked to the “Inventory Issue” bubble on the right.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“Refreshed” Receivables - In order to mask rising account receivable balances (including known or suspected uncollectible balances) while avoiding increasing the bad debt provision, a company may “refresh” the aging of receivables and improperly represent A/R balances as being current in nature instead of showing the true age of the receivables.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76BF04-D879-4927-870D-98977FECB466}" type="slidenum">
              <a:rPr kumimoji="0" lang="zh-TW" altLang="en-US" sz="1200" b="0" i="0" u="none" strike="noStrike" kern="1200" cap="none" spc="0" normalizeH="0" baseline="0" noProof="0" smtClean="0">
                <a:ln>
                  <a:noFill/>
                </a:ln>
                <a:solidFill>
                  <a:prstClr val="black"/>
                </a:solidFill>
                <a:effectLst/>
                <a:uLnTx/>
                <a:uFillTx/>
                <a:latin typeface="Calibri"/>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TW" altLang="en-US" sz="12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9734424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 </a:t>
            </a:r>
            <a:r>
              <a:rPr lang="en-US" sz="1200" b="1" i="0" kern="1200" dirty="0">
                <a:solidFill>
                  <a:schemeClr val="tx1"/>
                </a:solidFill>
                <a:effectLst/>
                <a:latin typeface="+mn-lt"/>
                <a:ea typeface="+mn-ea"/>
                <a:cs typeface="+mn-cs"/>
              </a:rPr>
              <a:t>bill and hold</a:t>
            </a:r>
            <a:r>
              <a:rPr lang="en-US" sz="1200" b="0" i="0" kern="1200" dirty="0">
                <a:solidFill>
                  <a:schemeClr val="tx1"/>
                </a:solidFill>
                <a:effectLst/>
                <a:latin typeface="+mn-lt"/>
                <a:ea typeface="+mn-ea"/>
                <a:cs typeface="+mn-cs"/>
              </a:rPr>
              <a:t> transaction occurs when a company </a:t>
            </a:r>
            <a:r>
              <a:rPr lang="en-US" sz="1200" b="1" i="0" kern="1200" dirty="0">
                <a:solidFill>
                  <a:schemeClr val="tx1"/>
                </a:solidFill>
                <a:effectLst/>
                <a:latin typeface="+mn-lt"/>
                <a:ea typeface="+mn-ea"/>
                <a:cs typeface="+mn-cs"/>
              </a:rPr>
              <a:t>recognizes revenue before delivery takes place</a:t>
            </a:r>
            <a:r>
              <a:rPr lang="en-US" sz="1200" b="0" i="0" kern="1200" dirty="0">
                <a:solidFill>
                  <a:schemeClr val="tx1"/>
                </a:solidFill>
                <a:effectLst/>
                <a:latin typeface="+mn-lt"/>
                <a:ea typeface="+mn-ea"/>
                <a:cs typeface="+mn-cs"/>
              </a:rPr>
              <a:t>. Normally a revenue is not recognizable until goods are delivered or services are rendered.</a:t>
            </a:r>
            <a:endParaRPr lang="en-US" sz="1200" dirty="0">
              <a:effectLst/>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PMingLiU" panose="02020500000000000000" pitchFamily="18" charset="-120"/>
                <a:cs typeface="Times New Roman" panose="02020603050405020304" pitchFamily="18" charset="0"/>
              </a:rPr>
              <a:t>Up front fees: unearned revenue (The upfront fee is generally a portion of the total fee that the buyer must pay.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PMingLiU" panose="02020500000000000000" pitchFamily="18" charset="-120"/>
                <a:cs typeface="Times New Roman" panose="02020603050405020304" pitchFamily="18" charset="0"/>
              </a:rPr>
              <a:t>Sales allowance: return not require goods back (no payment)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PMingLiU" panose="02020500000000000000" pitchFamily="18" charset="-120"/>
                <a:cs typeface="Times New Roman" panose="02020603050405020304" pitchFamily="18" charset="0"/>
              </a:rPr>
              <a:t>Audit confirmation (confirm our log with other’s log)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PMingLiU" panose="02020500000000000000" pitchFamily="18" charset="-120"/>
                <a:cs typeface="Times New Roman" panose="02020603050405020304" pitchFamily="18" charset="0"/>
              </a:rPr>
              <a:t>Refresh receivables (refresh the 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Sales allowance</a:t>
            </a:r>
            <a:r>
              <a:rPr lang="en-US" sz="1200" b="0" i="0" kern="1200" dirty="0">
                <a:solidFill>
                  <a:schemeClr val="tx1"/>
                </a:solidFill>
                <a:effectLst/>
                <a:latin typeface="+mn-lt"/>
                <a:ea typeface="+mn-ea"/>
                <a:cs typeface="+mn-cs"/>
              </a:rPr>
              <a:t> refers to reduction in the selling price when a customer agrees to accept a defective unit instead of returning it to the seller. It is normally recorded under the account "</a:t>
            </a:r>
            <a:r>
              <a:rPr lang="en-US" sz="1200" b="1" i="0" kern="1200" dirty="0">
                <a:solidFill>
                  <a:schemeClr val="tx1"/>
                </a:solidFill>
                <a:effectLst/>
                <a:latin typeface="+mn-lt"/>
                <a:ea typeface="+mn-ea"/>
                <a:cs typeface="+mn-cs"/>
              </a:rPr>
              <a:t>Sales</a:t>
            </a:r>
            <a:r>
              <a:rPr lang="en-US" sz="1200" b="0" i="0" kern="1200" dirty="0">
                <a:solidFill>
                  <a:schemeClr val="tx1"/>
                </a:solidFill>
                <a:effectLst/>
                <a:latin typeface="+mn-lt"/>
                <a:ea typeface="+mn-ea"/>
                <a:cs typeface="+mn-cs"/>
              </a:rPr>
              <a:t> Returns and </a:t>
            </a:r>
            <a:r>
              <a:rPr lang="en-US" sz="1200" b="1" i="0" kern="1200" dirty="0">
                <a:solidFill>
                  <a:schemeClr val="tx1"/>
                </a:solidFill>
                <a:effectLst/>
                <a:latin typeface="+mn-lt"/>
                <a:ea typeface="+mn-ea"/>
                <a:cs typeface="+mn-cs"/>
              </a:rPr>
              <a:t>Allowances</a:t>
            </a:r>
            <a:r>
              <a:rPr lang="en-US" sz="1200" b="0" i="0" kern="1200" dirty="0">
                <a:solidFill>
                  <a:schemeClr val="tx1"/>
                </a:solidFill>
                <a:effectLst/>
                <a:latin typeface="+mn-lt"/>
                <a:ea typeface="+mn-ea"/>
                <a:cs typeface="+mn-cs"/>
              </a:rPr>
              <a:t>". Contents: Definition of </a:t>
            </a:r>
            <a:r>
              <a:rPr lang="en-US" sz="1200" b="1" i="0" kern="1200" dirty="0">
                <a:solidFill>
                  <a:schemeClr val="tx1"/>
                </a:solidFill>
                <a:effectLst/>
                <a:latin typeface="+mn-lt"/>
                <a:ea typeface="+mn-ea"/>
                <a:cs typeface="+mn-cs"/>
              </a:rPr>
              <a:t>sales allowance</a:t>
            </a:r>
            <a:r>
              <a:rPr lang="en-US" sz="1200" b="0" i="0" kern="1200" dirty="0">
                <a:solidFill>
                  <a:schemeClr val="tx1"/>
                </a:solidFill>
                <a:effectLst/>
                <a:latin typeface="+mn-lt"/>
                <a:ea typeface="+mn-ea"/>
                <a:cs typeface="+mn-cs"/>
              </a:rPr>
              <a:t>. (contra revenue account)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Sales Returns and Allowances           </a:t>
            </a:r>
            <a:r>
              <a:rPr lang="en-US" dirty="0" err="1">
                <a:effectLst/>
              </a:rPr>
              <a:t>xx.xx</a:t>
            </a:r>
            <a:r>
              <a:rPr lang="en-US"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          Accounts Receivable (or cash)           </a:t>
            </a:r>
            <a:r>
              <a:rPr lang="en-US" dirty="0" err="1">
                <a:effectLst/>
              </a:rPr>
              <a:t>xx.xx</a:t>
            </a: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PMingLiU" panose="02020500000000000000" pitchFamily="18" charset="-120"/>
                <a:cs typeface="Times New Roman" panose="02020603050405020304" pitchFamily="18" charset="0"/>
              </a:rPr>
              <a:t>- Promotional allowance manipulation </a:t>
            </a:r>
            <a:r>
              <a:rPr lang="en-US" sz="1200" dirty="0">
                <a:effectLst/>
                <a:latin typeface="Times New Roman" panose="02020603050405020304" pitchFamily="18" charset="0"/>
                <a:ea typeface="PMingLiU" panose="02020500000000000000" pitchFamily="18" charset="-120"/>
                <a:cs typeface="Times New Roman" panose="02020603050405020304" pitchFamily="18" charset="0"/>
                <a:sym typeface="Wingdings" panose="05000000000000000000" pitchFamily="2" charset="2"/>
              </a:rPr>
              <a:t> cash discount for items not allowed</a:t>
            </a:r>
            <a:endParaRPr lang="en-US" sz="1200" dirty="0">
              <a:effectLst/>
              <a:latin typeface="Times New Roman" panose="02020603050405020304" pitchFamily="18" charset="0"/>
              <a:ea typeface="PMingLiU" panose="02020500000000000000" pitchFamily="18" charset="-12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2F76BF04-D879-4927-870D-98977FECB466}" type="slidenum">
              <a:rPr lang="zh-TW" altLang="en-US" smtClean="0"/>
              <a:pPr/>
              <a:t>9</a:t>
            </a:fld>
            <a:endParaRPr lang="zh-TW" altLang="en-US"/>
          </a:p>
        </p:txBody>
      </p:sp>
    </p:spTree>
    <p:extLst>
      <p:ext uri="{BB962C8B-B14F-4D97-AF65-F5344CB8AC3E}">
        <p14:creationId xmlns:p14="http://schemas.microsoft.com/office/powerpoint/2010/main" val="3936756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 </a:t>
            </a:r>
            <a:r>
              <a:rPr lang="en-US" sz="1200" b="1" i="0" kern="1200" dirty="0">
                <a:solidFill>
                  <a:schemeClr val="tx1"/>
                </a:solidFill>
                <a:effectLst/>
                <a:latin typeface="+mn-lt"/>
                <a:ea typeface="+mn-ea"/>
                <a:cs typeface="+mn-cs"/>
              </a:rPr>
              <a:t>bill and hold</a:t>
            </a:r>
            <a:r>
              <a:rPr lang="en-US" sz="1200" b="0" i="0" kern="1200" dirty="0">
                <a:solidFill>
                  <a:schemeClr val="tx1"/>
                </a:solidFill>
                <a:effectLst/>
                <a:latin typeface="+mn-lt"/>
                <a:ea typeface="+mn-ea"/>
                <a:cs typeface="+mn-cs"/>
              </a:rPr>
              <a:t> transaction occurs when a company </a:t>
            </a:r>
            <a:r>
              <a:rPr lang="en-US" sz="1200" b="1" i="0" kern="1200" dirty="0">
                <a:solidFill>
                  <a:schemeClr val="tx1"/>
                </a:solidFill>
                <a:effectLst/>
                <a:latin typeface="+mn-lt"/>
                <a:ea typeface="+mn-ea"/>
                <a:cs typeface="+mn-cs"/>
              </a:rPr>
              <a:t>recognizes revenue before delivery takes place</a:t>
            </a:r>
            <a:r>
              <a:rPr lang="en-US" sz="1200" b="0" i="0" kern="1200" dirty="0">
                <a:solidFill>
                  <a:schemeClr val="tx1"/>
                </a:solidFill>
                <a:effectLst/>
                <a:latin typeface="+mn-lt"/>
                <a:ea typeface="+mn-ea"/>
                <a:cs typeface="+mn-cs"/>
              </a:rPr>
              <a:t>. Normally a revenue is not recognizable until goods are delivered or services are rendered.</a:t>
            </a:r>
            <a:endParaRPr lang="en-US" sz="1200" dirty="0">
              <a:effectLst/>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PMingLiU" panose="02020500000000000000" pitchFamily="18" charset="-120"/>
                <a:cs typeface="Times New Roman" panose="02020603050405020304" pitchFamily="18" charset="0"/>
              </a:rPr>
              <a:t>Up front fees: unearned revenue (The upfront fee is generally a portion of the total fee that the buyer must pay.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PMingLiU" panose="02020500000000000000" pitchFamily="18" charset="-120"/>
                <a:cs typeface="Times New Roman" panose="02020603050405020304" pitchFamily="18" charset="0"/>
              </a:rPr>
              <a:t>Sales allowance: return not require goods back (no payment)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PMingLiU" panose="02020500000000000000" pitchFamily="18" charset="-120"/>
                <a:cs typeface="Times New Roman" panose="02020603050405020304" pitchFamily="18" charset="0"/>
              </a:rPr>
              <a:t>Audit confirmation (confirm our log with other’s log)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PMingLiU" panose="02020500000000000000" pitchFamily="18" charset="-120"/>
                <a:cs typeface="Times New Roman" panose="02020603050405020304" pitchFamily="18" charset="0"/>
              </a:rPr>
              <a:t>Refresh receivables (refresh the 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Sales allowance</a:t>
            </a:r>
            <a:r>
              <a:rPr lang="en-US" sz="1200" b="0" i="0" kern="1200" dirty="0">
                <a:solidFill>
                  <a:schemeClr val="tx1"/>
                </a:solidFill>
                <a:effectLst/>
                <a:latin typeface="+mn-lt"/>
                <a:ea typeface="+mn-ea"/>
                <a:cs typeface="+mn-cs"/>
              </a:rPr>
              <a:t> refers to reduction in the selling price when a customer agrees to accept a defective unit instead of returning it to the seller. It is normally recorded under the account "</a:t>
            </a:r>
            <a:r>
              <a:rPr lang="en-US" sz="1200" b="1" i="0" kern="1200" dirty="0">
                <a:solidFill>
                  <a:schemeClr val="tx1"/>
                </a:solidFill>
                <a:effectLst/>
                <a:latin typeface="+mn-lt"/>
                <a:ea typeface="+mn-ea"/>
                <a:cs typeface="+mn-cs"/>
              </a:rPr>
              <a:t>Sales</a:t>
            </a:r>
            <a:r>
              <a:rPr lang="en-US" sz="1200" b="0" i="0" kern="1200" dirty="0">
                <a:solidFill>
                  <a:schemeClr val="tx1"/>
                </a:solidFill>
                <a:effectLst/>
                <a:latin typeface="+mn-lt"/>
                <a:ea typeface="+mn-ea"/>
                <a:cs typeface="+mn-cs"/>
              </a:rPr>
              <a:t> Returns and </a:t>
            </a:r>
            <a:r>
              <a:rPr lang="en-US" sz="1200" b="1" i="0" kern="1200" dirty="0">
                <a:solidFill>
                  <a:schemeClr val="tx1"/>
                </a:solidFill>
                <a:effectLst/>
                <a:latin typeface="+mn-lt"/>
                <a:ea typeface="+mn-ea"/>
                <a:cs typeface="+mn-cs"/>
              </a:rPr>
              <a:t>Allowances</a:t>
            </a:r>
            <a:r>
              <a:rPr lang="en-US" sz="1200" b="0" i="0" kern="1200" dirty="0">
                <a:solidFill>
                  <a:schemeClr val="tx1"/>
                </a:solidFill>
                <a:effectLst/>
                <a:latin typeface="+mn-lt"/>
                <a:ea typeface="+mn-ea"/>
                <a:cs typeface="+mn-cs"/>
              </a:rPr>
              <a:t>". Contents: Definition of </a:t>
            </a:r>
            <a:r>
              <a:rPr lang="en-US" sz="1200" b="1" i="0" kern="1200" dirty="0">
                <a:solidFill>
                  <a:schemeClr val="tx1"/>
                </a:solidFill>
                <a:effectLst/>
                <a:latin typeface="+mn-lt"/>
                <a:ea typeface="+mn-ea"/>
                <a:cs typeface="+mn-cs"/>
              </a:rPr>
              <a:t>sales allowance</a:t>
            </a:r>
            <a:r>
              <a:rPr lang="en-US" sz="1200" b="0" i="0" kern="1200" dirty="0">
                <a:solidFill>
                  <a:schemeClr val="tx1"/>
                </a:solidFill>
                <a:effectLst/>
                <a:latin typeface="+mn-lt"/>
                <a:ea typeface="+mn-ea"/>
                <a:cs typeface="+mn-cs"/>
              </a:rPr>
              <a:t>. (contra revenue account)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Sales Returns and Allowances           </a:t>
            </a:r>
            <a:r>
              <a:rPr lang="en-US" dirty="0" err="1">
                <a:effectLst/>
              </a:rPr>
              <a:t>xx.xx</a:t>
            </a:r>
            <a:r>
              <a:rPr lang="en-US"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          Accounts Receivable (or cash)           </a:t>
            </a:r>
            <a:r>
              <a:rPr lang="en-US" dirty="0" err="1">
                <a:effectLst/>
              </a:rPr>
              <a:t>xx.xx</a:t>
            </a: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PMingLiU" panose="02020500000000000000" pitchFamily="18" charset="-120"/>
                <a:cs typeface="Times New Roman" panose="02020603050405020304" pitchFamily="18" charset="0"/>
              </a:rPr>
              <a:t>- Promotional allowance manipulation </a:t>
            </a:r>
            <a:r>
              <a:rPr lang="en-US" sz="1200" dirty="0">
                <a:effectLst/>
                <a:latin typeface="Times New Roman" panose="02020603050405020304" pitchFamily="18" charset="0"/>
                <a:ea typeface="PMingLiU" panose="02020500000000000000" pitchFamily="18" charset="-120"/>
                <a:cs typeface="Times New Roman" panose="02020603050405020304" pitchFamily="18" charset="0"/>
                <a:sym typeface="Wingdings" panose="05000000000000000000" pitchFamily="2" charset="2"/>
              </a:rPr>
              <a:t> cash discount for items not allowed</a:t>
            </a:r>
            <a:endParaRPr lang="en-US" sz="1200" dirty="0">
              <a:effectLst/>
              <a:latin typeface="Times New Roman" panose="02020603050405020304" pitchFamily="18" charset="0"/>
              <a:ea typeface="PMingLiU" panose="02020500000000000000" pitchFamily="18" charset="-12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2F76BF04-D879-4927-870D-98977FECB466}" type="slidenum">
              <a:rPr lang="zh-TW" altLang="en-US" smtClean="0"/>
              <a:pPr/>
              <a:t>10</a:t>
            </a:fld>
            <a:endParaRPr lang="zh-TW" altLang="en-US"/>
          </a:p>
        </p:txBody>
      </p:sp>
    </p:spTree>
    <p:extLst>
      <p:ext uri="{BB962C8B-B14F-4D97-AF65-F5344CB8AC3E}">
        <p14:creationId xmlns:p14="http://schemas.microsoft.com/office/powerpoint/2010/main" val="13655579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8" descr="PPT_intropage_pri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685800" y="2130425"/>
            <a:ext cx="7772400" cy="1470025"/>
          </a:xfrm>
        </p:spPr>
        <p:txBody>
          <a:bodyPr/>
          <a:lstStyle>
            <a:lvl1pPr algn="ctr">
              <a:defRPr>
                <a:solidFill>
                  <a:schemeClr val="bg1"/>
                </a:solidFill>
              </a:defRPr>
            </a:lvl1pPr>
          </a:lstStyle>
          <a:p>
            <a:r>
              <a:rPr lang="en-US" altLang="zh-CN"/>
              <a:t>Click to edit Master title style</a:t>
            </a:r>
            <a:endParaRPr lang="en-US"/>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chemeClr val="bg1"/>
                </a:solidFill>
              </a:defRPr>
            </a:lvl1pPr>
          </a:lstStyle>
          <a:p>
            <a:r>
              <a:rPr lang="en-US" altLang="zh-CN"/>
              <a:t>Click to edit Master subtitle style</a:t>
            </a:r>
            <a:endParaRPr lang="en-US"/>
          </a:p>
        </p:txBody>
      </p:sp>
    </p:spTree>
    <p:extLst>
      <p:ext uri="{BB962C8B-B14F-4D97-AF65-F5344CB8AC3E}">
        <p14:creationId xmlns:p14="http://schemas.microsoft.com/office/powerpoint/2010/main" val="550593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838197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448300"/>
          </a:xfrm>
        </p:spPr>
        <p:txBody>
          <a:bodyPr vert="eaVert"/>
          <a:lstStyle/>
          <a:p>
            <a:r>
              <a:rPr lang="en-US" altLang="zh-CN"/>
              <a:t>Click to edit Master title style</a:t>
            </a:r>
            <a:endParaRPr lang="en-US"/>
          </a:p>
        </p:txBody>
      </p:sp>
      <p:sp>
        <p:nvSpPr>
          <p:cNvPr id="3" name="Vertical Text Placeholder 2"/>
          <p:cNvSpPr>
            <a:spLocks noGrp="1"/>
          </p:cNvSpPr>
          <p:nvPr>
            <p:ph type="body" orient="vert" idx="1"/>
          </p:nvPr>
        </p:nvSpPr>
        <p:spPr>
          <a:xfrm>
            <a:off x="457200" y="609600"/>
            <a:ext cx="6019800" cy="5448300"/>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2336435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8" descr="PPT_intropage_pri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685800" y="2130427"/>
            <a:ext cx="7772400" cy="1470025"/>
          </a:xfrm>
        </p:spPr>
        <p:txBody>
          <a:bodyPr/>
          <a:lstStyle>
            <a:lvl1pPr algn="ctr">
              <a:defRPr>
                <a:solidFill>
                  <a:schemeClr val="bg1"/>
                </a:solidFill>
              </a:defRPr>
            </a:lvl1pPr>
          </a:lstStyle>
          <a:p>
            <a:r>
              <a:rPr lang="en-US" altLang="zh-CN"/>
              <a:t>Click to edit Master title style</a:t>
            </a:r>
            <a:endParaRPr lang="en-US"/>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chemeClr val="bg1"/>
                </a:solidFill>
              </a:defRPr>
            </a:lvl1pPr>
          </a:lstStyle>
          <a:p>
            <a:r>
              <a:rPr lang="en-US" altLang="zh-CN"/>
              <a:t>Click to edit Master subtitle style</a:t>
            </a:r>
            <a:endParaRPr lang="en-US"/>
          </a:p>
        </p:txBody>
      </p:sp>
    </p:spTree>
    <p:extLst>
      <p:ext uri="{BB962C8B-B14F-4D97-AF65-F5344CB8AC3E}">
        <p14:creationId xmlns:p14="http://schemas.microsoft.com/office/powerpoint/2010/main" val="664065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2806583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ltLang="zh-CN"/>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zh-CN"/>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3871847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sz="half" idx="1"/>
          </p:nvPr>
        </p:nvSpPr>
        <p:spPr>
          <a:xfrm>
            <a:off x="457200" y="15240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Content Placeholder 3"/>
          <p:cNvSpPr>
            <a:spLocks noGrp="1"/>
          </p:cNvSpPr>
          <p:nvPr>
            <p:ph sz="half" idx="2"/>
          </p:nvPr>
        </p:nvSpPr>
        <p:spPr>
          <a:xfrm>
            <a:off x="4648200" y="15240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31012992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zh-CN"/>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23693342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1946665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30506754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ltLang="zh-CN"/>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256684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57652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zh-CN"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4610744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38472439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448300"/>
          </a:xfrm>
        </p:spPr>
        <p:txBody>
          <a:bodyPr vert="eaVert"/>
          <a:lstStyle/>
          <a:p>
            <a:r>
              <a:rPr lang="en-US" altLang="zh-CN"/>
              <a:t>Click to edit Master title style</a:t>
            </a:r>
            <a:endParaRPr lang="en-US"/>
          </a:p>
        </p:txBody>
      </p:sp>
      <p:sp>
        <p:nvSpPr>
          <p:cNvPr id="3" name="Vertical Text Placeholder 2"/>
          <p:cNvSpPr>
            <a:spLocks noGrp="1"/>
          </p:cNvSpPr>
          <p:nvPr>
            <p:ph type="body" orient="vert" idx="1"/>
          </p:nvPr>
        </p:nvSpPr>
        <p:spPr>
          <a:xfrm>
            <a:off x="457200" y="609600"/>
            <a:ext cx="6019800" cy="5448300"/>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261996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descr="PPT_intropage_print"/>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4098" name="Rectangle 2"/>
          <p:cNvSpPr>
            <a:spLocks noGrp="1" noChangeArrowheads="1"/>
          </p:cNvSpPr>
          <p:nvPr>
            <p:ph type="ctrTitle"/>
          </p:nvPr>
        </p:nvSpPr>
        <p:spPr>
          <a:xfrm>
            <a:off x="685800" y="2130425"/>
            <a:ext cx="7772400" cy="1470025"/>
          </a:xfrm>
        </p:spPr>
        <p:txBody>
          <a:bodyPr/>
          <a:lstStyle>
            <a:lvl1pPr algn="ctr">
              <a:defRPr>
                <a:solidFill>
                  <a:schemeClr val="bg1"/>
                </a:solidFill>
              </a:defRPr>
            </a:lvl1pPr>
          </a:lstStyle>
          <a:p>
            <a:r>
              <a:rPr lang="en-US"/>
              <a:t>Click to edit Master title style</a:t>
            </a:r>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chemeClr val="bg1"/>
                </a:solidFill>
              </a:defRPr>
            </a:lvl1pPr>
          </a:lstStyle>
          <a:p>
            <a:r>
              <a:rPr lang="en-US"/>
              <a:t>Click to edit Master subtitle style</a:t>
            </a:r>
          </a:p>
        </p:txBody>
      </p:sp>
    </p:spTree>
    <p:extLst>
      <p:ext uri="{BB962C8B-B14F-4D97-AF65-F5344CB8AC3E}">
        <p14:creationId xmlns:p14="http://schemas.microsoft.com/office/powerpoint/2010/main" val="40387814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fld id="{07FD18CB-31D3-4365-84C3-C2F47F0A87AA}" type="slidenum">
              <a:rPr lang="zh-TW" altLang="en-US"/>
              <a:pPr/>
              <a:t>‹#›</a:t>
            </a:fld>
            <a:endParaRPr lang="en-US" altLang="zh-TW"/>
          </a:p>
        </p:txBody>
      </p:sp>
    </p:spTree>
    <p:extLst>
      <p:ext uri="{BB962C8B-B14F-4D97-AF65-F5344CB8AC3E}">
        <p14:creationId xmlns:p14="http://schemas.microsoft.com/office/powerpoint/2010/main" val="7862193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E94B7ADA-85AC-451A-8DCF-2E2E6CFF0829}" type="slidenum">
              <a:rPr lang="zh-TW" altLang="en-US"/>
              <a:pPr/>
              <a:t>‹#›</a:t>
            </a:fld>
            <a:endParaRPr lang="en-US" altLang="zh-TW"/>
          </a:p>
        </p:txBody>
      </p:sp>
    </p:spTree>
    <p:extLst>
      <p:ext uri="{BB962C8B-B14F-4D97-AF65-F5344CB8AC3E}">
        <p14:creationId xmlns:p14="http://schemas.microsoft.com/office/powerpoint/2010/main" val="10365882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240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fld id="{4E44B830-B02C-4715-A9EE-AFF2F6EBCABD}" type="slidenum">
              <a:rPr lang="zh-TW" altLang="en-US"/>
              <a:pPr/>
              <a:t>‹#›</a:t>
            </a:fld>
            <a:endParaRPr lang="en-US" altLang="zh-TW"/>
          </a:p>
        </p:txBody>
      </p:sp>
    </p:spTree>
    <p:extLst>
      <p:ext uri="{BB962C8B-B14F-4D97-AF65-F5344CB8AC3E}">
        <p14:creationId xmlns:p14="http://schemas.microsoft.com/office/powerpoint/2010/main" val="31734782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fld id="{D413929F-0E2C-4608-9FB1-3F32B4B24362}" type="slidenum">
              <a:rPr lang="zh-TW" altLang="en-US"/>
              <a:pPr/>
              <a:t>‹#›</a:t>
            </a:fld>
            <a:endParaRPr lang="en-US" altLang="zh-TW"/>
          </a:p>
        </p:txBody>
      </p:sp>
    </p:spTree>
    <p:extLst>
      <p:ext uri="{BB962C8B-B14F-4D97-AF65-F5344CB8AC3E}">
        <p14:creationId xmlns:p14="http://schemas.microsoft.com/office/powerpoint/2010/main" val="28810808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fld id="{A2E0C532-1581-4852-911D-80CF6CB0A71F}" type="slidenum">
              <a:rPr lang="zh-TW" altLang="en-US"/>
              <a:pPr/>
              <a:t>‹#›</a:t>
            </a:fld>
            <a:endParaRPr lang="en-US" altLang="zh-TW"/>
          </a:p>
        </p:txBody>
      </p:sp>
    </p:spTree>
    <p:extLst>
      <p:ext uri="{BB962C8B-B14F-4D97-AF65-F5344CB8AC3E}">
        <p14:creationId xmlns:p14="http://schemas.microsoft.com/office/powerpoint/2010/main" val="23599013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1762A12A-6B11-4FBB-A0AC-593589A0974D}" type="slidenum">
              <a:rPr lang="zh-TW" altLang="en-US"/>
              <a:pPr/>
              <a:t>‹#›</a:t>
            </a:fld>
            <a:endParaRPr lang="en-US" altLang="zh-TW"/>
          </a:p>
        </p:txBody>
      </p:sp>
    </p:spTree>
    <p:extLst>
      <p:ext uri="{BB962C8B-B14F-4D97-AF65-F5344CB8AC3E}">
        <p14:creationId xmlns:p14="http://schemas.microsoft.com/office/powerpoint/2010/main" val="3577344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zh-CN"/>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20699499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614D467F-7FFA-4442-B3A2-EE5CB30EC6F9}" type="slidenum">
              <a:rPr lang="zh-TW" altLang="en-US"/>
              <a:pPr/>
              <a:t>‹#›</a:t>
            </a:fld>
            <a:endParaRPr lang="en-US" altLang="zh-TW"/>
          </a:p>
        </p:txBody>
      </p:sp>
    </p:spTree>
    <p:extLst>
      <p:ext uri="{BB962C8B-B14F-4D97-AF65-F5344CB8AC3E}">
        <p14:creationId xmlns:p14="http://schemas.microsoft.com/office/powerpoint/2010/main" val="2403696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A101FC50-233F-4C9C-9C58-CDFF33BDCB95}" type="slidenum">
              <a:rPr lang="zh-TW" altLang="en-US"/>
              <a:pPr/>
              <a:t>‹#›</a:t>
            </a:fld>
            <a:endParaRPr lang="en-US" altLang="zh-TW"/>
          </a:p>
        </p:txBody>
      </p:sp>
    </p:spTree>
    <p:extLst>
      <p:ext uri="{BB962C8B-B14F-4D97-AF65-F5344CB8AC3E}">
        <p14:creationId xmlns:p14="http://schemas.microsoft.com/office/powerpoint/2010/main" val="15272711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fld id="{FF500E9F-DFB9-4528-A3C6-74916220AB92}" type="slidenum">
              <a:rPr lang="zh-TW" altLang="en-US"/>
              <a:pPr/>
              <a:t>‹#›</a:t>
            </a:fld>
            <a:endParaRPr lang="en-US" altLang="zh-TW"/>
          </a:p>
        </p:txBody>
      </p:sp>
    </p:spTree>
    <p:extLst>
      <p:ext uri="{BB962C8B-B14F-4D97-AF65-F5344CB8AC3E}">
        <p14:creationId xmlns:p14="http://schemas.microsoft.com/office/powerpoint/2010/main" val="36323904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448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6019800" cy="5448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fld id="{ADCA8FF1-689D-46B8-9627-B7C4F42892E6}" type="slidenum">
              <a:rPr lang="zh-TW" altLang="en-US"/>
              <a:pPr/>
              <a:t>‹#›</a:t>
            </a:fld>
            <a:endParaRPr lang="en-US" altLang="zh-TW"/>
          </a:p>
        </p:txBody>
      </p:sp>
    </p:spTree>
    <p:extLst>
      <p:ext uri="{BB962C8B-B14F-4D97-AF65-F5344CB8AC3E}">
        <p14:creationId xmlns:p14="http://schemas.microsoft.com/office/powerpoint/2010/main" val="2365116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sz="half" idx="1"/>
          </p:nvPr>
        </p:nvSpPr>
        <p:spPr>
          <a:xfrm>
            <a:off x="457200" y="15240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Content Placeholder 3"/>
          <p:cNvSpPr>
            <a:spLocks noGrp="1"/>
          </p:cNvSpPr>
          <p:nvPr>
            <p:ph sz="half" idx="2"/>
          </p:nvPr>
        </p:nvSpPr>
        <p:spPr>
          <a:xfrm>
            <a:off x="4648200" y="15240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3909512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zh-CN"/>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1956621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3569197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2058241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958597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zh-CN"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C3DBAE32-8B7A-490B-8AE3-2E89D422B6F4}" type="slidenum">
              <a:rPr lang="zh-TW" altLang="en-US" smtClean="0"/>
              <a:pPr/>
              <a:t>‹#›</a:t>
            </a:fld>
            <a:endParaRPr lang="zh-TW" altLang="en-US"/>
          </a:p>
        </p:txBody>
      </p:sp>
    </p:spTree>
    <p:extLst>
      <p:ext uri="{BB962C8B-B14F-4D97-AF65-F5344CB8AC3E}">
        <p14:creationId xmlns:p14="http://schemas.microsoft.com/office/powerpoint/2010/main" val="729483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609600"/>
            <a:ext cx="82296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z="3200" dirty="0"/>
              <a:t>Auditor </a:t>
            </a:r>
            <a:r>
              <a:rPr lang="en-US" sz="3200" dirty="0" err="1"/>
              <a:t>Judgement</a:t>
            </a:r>
            <a:r>
              <a:rPr lang="en-US" sz="3200" dirty="0"/>
              <a:t> in Analytical Review – Some Further Evidence</a:t>
            </a:r>
            <a:endParaRPr lang="en-US" dirty="0"/>
          </a:p>
        </p:txBody>
      </p:sp>
      <p:sp>
        <p:nvSpPr>
          <p:cNvPr id="1027" name="Rectangle 3"/>
          <p:cNvSpPr>
            <a:spLocks noGrp="1" noChangeArrowheads="1"/>
          </p:cNvSpPr>
          <p:nvPr>
            <p:ph type="body" idx="1"/>
          </p:nvPr>
        </p:nvSpPr>
        <p:spPr bwMode="auto">
          <a:xfrm>
            <a:off x="457200" y="1524000"/>
            <a:ext cx="8229600" cy="453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buNone/>
            </a:pPr>
            <a:r>
              <a:rPr lang="en-US" sz="2000" dirty="0"/>
              <a:t>James A. </a:t>
            </a:r>
            <a:r>
              <a:rPr lang="en-US" sz="2000" dirty="0" err="1"/>
              <a:t>Heintz</a:t>
            </a:r>
            <a:r>
              <a:rPr lang="en-US" sz="2000" dirty="0"/>
              <a:t> and </a:t>
            </a:r>
            <a:r>
              <a:rPr lang="en-US" sz="2000" dirty="0" err="1"/>
              <a:t>Gwendolen</a:t>
            </a:r>
            <a:r>
              <a:rPr lang="en-US" sz="2000" dirty="0"/>
              <a:t> B. White</a:t>
            </a:r>
          </a:p>
          <a:p>
            <a:pPr marL="0" indent="0" algn="ctr">
              <a:buNone/>
            </a:pPr>
            <a:r>
              <a:rPr lang="en-US" sz="2000" dirty="0"/>
              <a:t>Auditing: A Journal of Practice &amp; Theory</a:t>
            </a:r>
          </a:p>
          <a:p>
            <a:pPr marL="0" indent="0" algn="ctr">
              <a:buNone/>
            </a:pPr>
            <a:r>
              <a:rPr lang="en-US" sz="2000" dirty="0"/>
              <a:t>Vol. 8, No. 2</a:t>
            </a:r>
          </a:p>
          <a:p>
            <a:pPr marL="0" indent="0" algn="ctr">
              <a:buNone/>
            </a:pPr>
            <a:r>
              <a:rPr lang="en-US" sz="2000" dirty="0"/>
              <a:t>Spring 1989</a:t>
            </a:r>
          </a:p>
          <a:p>
            <a:pPr marL="0" indent="0" algn="ctr">
              <a:buNone/>
            </a:pPr>
            <a:endParaRPr lang="en-US" sz="2000" dirty="0"/>
          </a:p>
          <a:p>
            <a:pPr marL="0" indent="0" algn="ctr">
              <a:buNone/>
            </a:pPr>
            <a:r>
              <a:rPr lang="en-US" sz="2000" dirty="0"/>
              <a:t>Reviewed by Stephen Kozlowski</a:t>
            </a:r>
          </a:p>
          <a:p>
            <a:pPr lvl="0"/>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5F5F5F"/>
                </a:solidFill>
              </a:defRPr>
            </a:lvl1pPr>
          </a:lstStyle>
          <a:p>
            <a:fld id="{C3DBAE32-8B7A-490B-8AE3-2E89D422B6F4}" type="slidenum">
              <a:rPr lang="zh-TW" altLang="en-US" smtClean="0"/>
              <a:pPr/>
              <a:t>‹#›</a:t>
            </a:fld>
            <a:endParaRPr lang="zh-TW" altLang="en-US"/>
          </a:p>
        </p:txBody>
      </p:sp>
      <p:pic>
        <p:nvPicPr>
          <p:cNvPr id="1029" name="Picture 7" descr="RU_units-banner_red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725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tx2"/>
          </a:solidFill>
          <a:latin typeface="+mj-lt"/>
          <a:ea typeface="ＭＳ Ｐゴシック" charset="-128"/>
          <a:cs typeface="ＭＳ Ｐゴシック" charset="-128"/>
        </a:defRPr>
      </a:lvl1pPr>
      <a:lvl2pPr algn="l" rtl="0" eaLnBrk="1" fontAlgn="base" hangingPunct="1">
        <a:spcBef>
          <a:spcPct val="0"/>
        </a:spcBef>
        <a:spcAft>
          <a:spcPct val="0"/>
        </a:spcAft>
        <a:defRPr sz="3600">
          <a:solidFill>
            <a:schemeClr val="tx2"/>
          </a:solidFill>
          <a:latin typeface="Arial" charset="0"/>
          <a:ea typeface="ＭＳ Ｐゴシック" charset="-128"/>
          <a:cs typeface="ＭＳ Ｐゴシック" charset="-128"/>
        </a:defRPr>
      </a:lvl2pPr>
      <a:lvl3pPr algn="l" rtl="0" eaLnBrk="1" fontAlgn="base" hangingPunct="1">
        <a:spcBef>
          <a:spcPct val="0"/>
        </a:spcBef>
        <a:spcAft>
          <a:spcPct val="0"/>
        </a:spcAft>
        <a:defRPr sz="3600">
          <a:solidFill>
            <a:schemeClr val="tx2"/>
          </a:solidFill>
          <a:latin typeface="Arial" charset="0"/>
          <a:ea typeface="ＭＳ Ｐゴシック" charset="-128"/>
          <a:cs typeface="ＭＳ Ｐゴシック" charset="-128"/>
        </a:defRPr>
      </a:lvl3pPr>
      <a:lvl4pPr algn="l" rtl="0" eaLnBrk="1" fontAlgn="base" hangingPunct="1">
        <a:spcBef>
          <a:spcPct val="0"/>
        </a:spcBef>
        <a:spcAft>
          <a:spcPct val="0"/>
        </a:spcAft>
        <a:defRPr sz="3600">
          <a:solidFill>
            <a:schemeClr val="tx2"/>
          </a:solidFill>
          <a:latin typeface="Arial" charset="0"/>
          <a:ea typeface="ＭＳ Ｐゴシック" charset="-128"/>
          <a:cs typeface="ＭＳ Ｐゴシック" charset="-128"/>
        </a:defRPr>
      </a:lvl4pPr>
      <a:lvl5pPr algn="l" rtl="0" eaLnBrk="1" fontAlgn="base" hangingPunct="1">
        <a:spcBef>
          <a:spcPct val="0"/>
        </a:spcBef>
        <a:spcAft>
          <a:spcPct val="0"/>
        </a:spcAft>
        <a:defRPr sz="3600">
          <a:solidFill>
            <a:schemeClr val="tx2"/>
          </a:solidFill>
          <a:latin typeface="Arial" charset="0"/>
          <a:ea typeface="ＭＳ Ｐゴシック" charset="-128"/>
          <a:cs typeface="ＭＳ Ｐゴシック" charset="-128"/>
        </a:defRPr>
      </a:lvl5pPr>
      <a:lvl6pPr marL="457200" algn="l" rtl="0" eaLnBrk="1" fontAlgn="base" hangingPunct="1">
        <a:spcBef>
          <a:spcPct val="0"/>
        </a:spcBef>
        <a:spcAft>
          <a:spcPct val="0"/>
        </a:spcAft>
        <a:defRPr sz="3000">
          <a:solidFill>
            <a:schemeClr val="tx2"/>
          </a:solidFill>
          <a:latin typeface="Arial" charset="0"/>
        </a:defRPr>
      </a:lvl6pPr>
      <a:lvl7pPr marL="914400" algn="l" rtl="0" eaLnBrk="1" fontAlgn="base" hangingPunct="1">
        <a:spcBef>
          <a:spcPct val="0"/>
        </a:spcBef>
        <a:spcAft>
          <a:spcPct val="0"/>
        </a:spcAft>
        <a:defRPr sz="3000">
          <a:solidFill>
            <a:schemeClr val="tx2"/>
          </a:solidFill>
          <a:latin typeface="Arial" charset="0"/>
        </a:defRPr>
      </a:lvl7pPr>
      <a:lvl8pPr marL="1371600" algn="l" rtl="0" eaLnBrk="1" fontAlgn="base" hangingPunct="1">
        <a:spcBef>
          <a:spcPct val="0"/>
        </a:spcBef>
        <a:spcAft>
          <a:spcPct val="0"/>
        </a:spcAft>
        <a:defRPr sz="3000">
          <a:solidFill>
            <a:schemeClr val="tx2"/>
          </a:solidFill>
          <a:latin typeface="Arial" charset="0"/>
        </a:defRPr>
      </a:lvl8pPr>
      <a:lvl9pPr marL="1828800" algn="l" rtl="0" eaLnBrk="1" fontAlgn="base" hangingPunct="1">
        <a:spcBef>
          <a:spcPct val="0"/>
        </a:spcBef>
        <a:spcAft>
          <a:spcPct val="0"/>
        </a:spcAft>
        <a:defRPr sz="3000">
          <a:solidFill>
            <a:schemeClr val="tx2"/>
          </a:solidFill>
          <a:latin typeface="Arial" charset="0"/>
        </a:defRPr>
      </a:lvl9pPr>
    </p:titleStyle>
    <p:bodyStyle>
      <a:lvl1pPr marL="342900" indent="-342900" algn="l" rtl="0" eaLnBrk="1" fontAlgn="base" hangingPunct="1">
        <a:spcBef>
          <a:spcPct val="20000"/>
        </a:spcBef>
        <a:spcAft>
          <a:spcPct val="0"/>
        </a:spcAft>
        <a:buChar char="•"/>
        <a:defRPr sz="2400">
          <a:solidFill>
            <a:srgbClr val="5F5F5F"/>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a:solidFill>
            <a:srgbClr val="5F5F5F"/>
          </a:solidFill>
          <a:latin typeface="+mn-lt"/>
          <a:ea typeface="ＭＳ Ｐゴシック" charset="-128"/>
        </a:defRPr>
      </a:lvl2pPr>
      <a:lvl3pPr marL="1143000" indent="-228600" algn="l" rtl="0" eaLnBrk="1" fontAlgn="base" hangingPunct="1">
        <a:spcBef>
          <a:spcPct val="20000"/>
        </a:spcBef>
        <a:spcAft>
          <a:spcPct val="0"/>
        </a:spcAft>
        <a:buChar char="•"/>
        <a:defRPr sz="1600">
          <a:solidFill>
            <a:srgbClr val="5F5F5F"/>
          </a:solidFill>
          <a:latin typeface="+mn-lt"/>
          <a:ea typeface="ＭＳ Ｐゴシック" charset="-128"/>
        </a:defRPr>
      </a:lvl3pPr>
      <a:lvl4pPr marL="1600200" indent="-228600" algn="l" rtl="0" eaLnBrk="1" fontAlgn="base" hangingPunct="1">
        <a:spcBef>
          <a:spcPct val="20000"/>
        </a:spcBef>
        <a:spcAft>
          <a:spcPct val="0"/>
        </a:spcAft>
        <a:buChar char="–"/>
        <a:defRPr sz="1400">
          <a:solidFill>
            <a:srgbClr val="5F5F5F"/>
          </a:solidFill>
          <a:latin typeface="+mn-lt"/>
          <a:ea typeface="ＭＳ Ｐゴシック" charset="-128"/>
        </a:defRPr>
      </a:lvl4pPr>
      <a:lvl5pPr marL="2057400" indent="-228600" algn="l" rtl="0" eaLnBrk="1" fontAlgn="base" hangingPunct="1">
        <a:spcBef>
          <a:spcPct val="20000"/>
        </a:spcBef>
        <a:spcAft>
          <a:spcPct val="0"/>
        </a:spcAft>
        <a:buChar char="»"/>
        <a:defRPr sz="1400">
          <a:solidFill>
            <a:srgbClr val="5F5F5F"/>
          </a:solidFill>
          <a:latin typeface="+mn-lt"/>
          <a:ea typeface="ＭＳ Ｐゴシック" charset="-128"/>
        </a:defRPr>
      </a:lvl5pPr>
      <a:lvl6pPr marL="2514600" indent="-228600" algn="l" rtl="0" eaLnBrk="1" fontAlgn="base" hangingPunct="1">
        <a:spcBef>
          <a:spcPct val="20000"/>
        </a:spcBef>
        <a:spcAft>
          <a:spcPct val="0"/>
        </a:spcAft>
        <a:buChar char="»"/>
        <a:defRPr sz="1400">
          <a:solidFill>
            <a:srgbClr val="5F5F5F"/>
          </a:solidFill>
          <a:latin typeface="+mn-lt"/>
          <a:ea typeface="ＭＳ Ｐゴシック" charset="-128"/>
        </a:defRPr>
      </a:lvl6pPr>
      <a:lvl7pPr marL="2971800" indent="-228600" algn="l" rtl="0" eaLnBrk="1" fontAlgn="base" hangingPunct="1">
        <a:spcBef>
          <a:spcPct val="20000"/>
        </a:spcBef>
        <a:spcAft>
          <a:spcPct val="0"/>
        </a:spcAft>
        <a:buChar char="»"/>
        <a:defRPr sz="1400">
          <a:solidFill>
            <a:srgbClr val="5F5F5F"/>
          </a:solidFill>
          <a:latin typeface="+mn-lt"/>
          <a:ea typeface="ＭＳ Ｐゴシック" charset="-128"/>
        </a:defRPr>
      </a:lvl7pPr>
      <a:lvl8pPr marL="3429000" indent="-228600" algn="l" rtl="0" eaLnBrk="1" fontAlgn="base" hangingPunct="1">
        <a:spcBef>
          <a:spcPct val="20000"/>
        </a:spcBef>
        <a:spcAft>
          <a:spcPct val="0"/>
        </a:spcAft>
        <a:buChar char="»"/>
        <a:defRPr sz="1400">
          <a:solidFill>
            <a:srgbClr val="5F5F5F"/>
          </a:solidFill>
          <a:latin typeface="+mn-lt"/>
          <a:ea typeface="ＭＳ Ｐゴシック" charset="-128"/>
        </a:defRPr>
      </a:lvl8pPr>
      <a:lvl9pPr marL="3886200" indent="-228600" algn="l" rtl="0" eaLnBrk="1" fontAlgn="base" hangingPunct="1">
        <a:spcBef>
          <a:spcPct val="20000"/>
        </a:spcBef>
        <a:spcAft>
          <a:spcPct val="0"/>
        </a:spcAft>
        <a:buChar char="»"/>
        <a:defRPr sz="1400">
          <a:solidFill>
            <a:srgbClr val="5F5F5F"/>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609600"/>
            <a:ext cx="82296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z="3200" dirty="0"/>
              <a:t>Auditor </a:t>
            </a:r>
            <a:r>
              <a:rPr lang="en-US" sz="3200" dirty="0" err="1"/>
              <a:t>Judgement</a:t>
            </a:r>
            <a:r>
              <a:rPr lang="en-US" sz="3200" dirty="0"/>
              <a:t> in Analytical Review – Some Further Evidence</a:t>
            </a:r>
            <a:endParaRPr lang="en-US" dirty="0"/>
          </a:p>
        </p:txBody>
      </p:sp>
      <p:sp>
        <p:nvSpPr>
          <p:cNvPr id="1027" name="Rectangle 3"/>
          <p:cNvSpPr>
            <a:spLocks noGrp="1" noChangeArrowheads="1"/>
          </p:cNvSpPr>
          <p:nvPr>
            <p:ph type="body" idx="1"/>
          </p:nvPr>
        </p:nvSpPr>
        <p:spPr bwMode="auto">
          <a:xfrm>
            <a:off x="457200" y="1524000"/>
            <a:ext cx="8229600" cy="453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buNone/>
            </a:pPr>
            <a:r>
              <a:rPr lang="en-US" sz="2000" dirty="0"/>
              <a:t>James A. </a:t>
            </a:r>
            <a:r>
              <a:rPr lang="en-US" sz="2000" dirty="0" err="1"/>
              <a:t>Heintz</a:t>
            </a:r>
            <a:r>
              <a:rPr lang="en-US" sz="2000" dirty="0"/>
              <a:t> and </a:t>
            </a:r>
            <a:r>
              <a:rPr lang="en-US" sz="2000" dirty="0" err="1"/>
              <a:t>Gwendolen</a:t>
            </a:r>
            <a:r>
              <a:rPr lang="en-US" sz="2000" dirty="0"/>
              <a:t> B. White</a:t>
            </a:r>
          </a:p>
          <a:p>
            <a:pPr marL="0" indent="0" algn="ctr">
              <a:buNone/>
            </a:pPr>
            <a:r>
              <a:rPr lang="en-US" sz="2000" dirty="0"/>
              <a:t>Auditing: A Journal of Practice &amp; Theory</a:t>
            </a:r>
          </a:p>
          <a:p>
            <a:pPr marL="0" indent="0" algn="ctr">
              <a:buNone/>
            </a:pPr>
            <a:r>
              <a:rPr lang="en-US" sz="2000" dirty="0"/>
              <a:t>Vol. 8, No. 2</a:t>
            </a:r>
          </a:p>
          <a:p>
            <a:pPr marL="0" indent="0" algn="ctr">
              <a:buNone/>
            </a:pPr>
            <a:r>
              <a:rPr lang="en-US" sz="2000" dirty="0"/>
              <a:t>Spring 1989</a:t>
            </a:r>
          </a:p>
          <a:p>
            <a:pPr marL="0" indent="0" algn="ctr">
              <a:buNone/>
            </a:pPr>
            <a:endParaRPr lang="en-US" sz="2000" dirty="0"/>
          </a:p>
          <a:p>
            <a:pPr marL="0" indent="0" algn="ctr">
              <a:buNone/>
            </a:pPr>
            <a:r>
              <a:rPr lang="en-US" sz="2000" dirty="0"/>
              <a:t>Reviewed by Stephen Kozlowski</a:t>
            </a:r>
          </a:p>
          <a:p>
            <a:pPr lvl="0"/>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5F5F5F"/>
                </a:solidFill>
              </a:defRPr>
            </a:lvl1pPr>
          </a:lstStyle>
          <a:p>
            <a:fld id="{C3DBAE32-8B7A-490B-8AE3-2E89D422B6F4}" type="slidenum">
              <a:rPr lang="zh-TW" altLang="en-US" smtClean="0"/>
              <a:pPr/>
              <a:t>‹#›</a:t>
            </a:fld>
            <a:endParaRPr lang="zh-TW" altLang="en-US"/>
          </a:p>
        </p:txBody>
      </p:sp>
      <p:pic>
        <p:nvPicPr>
          <p:cNvPr id="1029" name="Picture 7" descr="RU_units-banner_red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 y="2"/>
            <a:ext cx="91725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70017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fontAlgn="base" hangingPunct="1">
        <a:spcBef>
          <a:spcPct val="0"/>
        </a:spcBef>
        <a:spcAft>
          <a:spcPct val="0"/>
        </a:spcAft>
        <a:defRPr sz="3600">
          <a:solidFill>
            <a:schemeClr val="tx2"/>
          </a:solidFill>
          <a:latin typeface="+mj-lt"/>
          <a:ea typeface="ＭＳ Ｐゴシック" charset="-128"/>
          <a:cs typeface="ＭＳ Ｐゴシック" charset="-128"/>
        </a:defRPr>
      </a:lvl1pPr>
      <a:lvl2pPr algn="l" rtl="0" eaLnBrk="1" fontAlgn="base" hangingPunct="1">
        <a:spcBef>
          <a:spcPct val="0"/>
        </a:spcBef>
        <a:spcAft>
          <a:spcPct val="0"/>
        </a:spcAft>
        <a:defRPr sz="3600">
          <a:solidFill>
            <a:schemeClr val="tx2"/>
          </a:solidFill>
          <a:latin typeface="Arial" charset="0"/>
          <a:ea typeface="ＭＳ Ｐゴシック" charset="-128"/>
          <a:cs typeface="ＭＳ Ｐゴシック" charset="-128"/>
        </a:defRPr>
      </a:lvl2pPr>
      <a:lvl3pPr algn="l" rtl="0" eaLnBrk="1" fontAlgn="base" hangingPunct="1">
        <a:spcBef>
          <a:spcPct val="0"/>
        </a:spcBef>
        <a:spcAft>
          <a:spcPct val="0"/>
        </a:spcAft>
        <a:defRPr sz="3600">
          <a:solidFill>
            <a:schemeClr val="tx2"/>
          </a:solidFill>
          <a:latin typeface="Arial" charset="0"/>
          <a:ea typeface="ＭＳ Ｐゴシック" charset="-128"/>
          <a:cs typeface="ＭＳ Ｐゴシック" charset="-128"/>
        </a:defRPr>
      </a:lvl3pPr>
      <a:lvl4pPr algn="l" rtl="0" eaLnBrk="1" fontAlgn="base" hangingPunct="1">
        <a:spcBef>
          <a:spcPct val="0"/>
        </a:spcBef>
        <a:spcAft>
          <a:spcPct val="0"/>
        </a:spcAft>
        <a:defRPr sz="3600">
          <a:solidFill>
            <a:schemeClr val="tx2"/>
          </a:solidFill>
          <a:latin typeface="Arial" charset="0"/>
          <a:ea typeface="ＭＳ Ｐゴシック" charset="-128"/>
          <a:cs typeface="ＭＳ Ｐゴシック" charset="-128"/>
        </a:defRPr>
      </a:lvl4pPr>
      <a:lvl5pPr algn="l" rtl="0" eaLnBrk="1" fontAlgn="base" hangingPunct="1">
        <a:spcBef>
          <a:spcPct val="0"/>
        </a:spcBef>
        <a:spcAft>
          <a:spcPct val="0"/>
        </a:spcAft>
        <a:defRPr sz="3600">
          <a:solidFill>
            <a:schemeClr val="tx2"/>
          </a:solidFill>
          <a:latin typeface="Arial" charset="0"/>
          <a:ea typeface="ＭＳ Ｐゴシック" charset="-128"/>
          <a:cs typeface="ＭＳ Ｐゴシック" charset="-128"/>
        </a:defRPr>
      </a:lvl5pPr>
      <a:lvl6pPr marL="457200" algn="l" rtl="0" eaLnBrk="1" fontAlgn="base" hangingPunct="1">
        <a:spcBef>
          <a:spcPct val="0"/>
        </a:spcBef>
        <a:spcAft>
          <a:spcPct val="0"/>
        </a:spcAft>
        <a:defRPr sz="3000">
          <a:solidFill>
            <a:schemeClr val="tx2"/>
          </a:solidFill>
          <a:latin typeface="Arial" charset="0"/>
        </a:defRPr>
      </a:lvl6pPr>
      <a:lvl7pPr marL="914400" algn="l" rtl="0" eaLnBrk="1" fontAlgn="base" hangingPunct="1">
        <a:spcBef>
          <a:spcPct val="0"/>
        </a:spcBef>
        <a:spcAft>
          <a:spcPct val="0"/>
        </a:spcAft>
        <a:defRPr sz="3000">
          <a:solidFill>
            <a:schemeClr val="tx2"/>
          </a:solidFill>
          <a:latin typeface="Arial" charset="0"/>
        </a:defRPr>
      </a:lvl7pPr>
      <a:lvl8pPr marL="1371600" algn="l" rtl="0" eaLnBrk="1" fontAlgn="base" hangingPunct="1">
        <a:spcBef>
          <a:spcPct val="0"/>
        </a:spcBef>
        <a:spcAft>
          <a:spcPct val="0"/>
        </a:spcAft>
        <a:defRPr sz="3000">
          <a:solidFill>
            <a:schemeClr val="tx2"/>
          </a:solidFill>
          <a:latin typeface="Arial" charset="0"/>
        </a:defRPr>
      </a:lvl8pPr>
      <a:lvl9pPr marL="1828800" algn="l" rtl="0" eaLnBrk="1" fontAlgn="base" hangingPunct="1">
        <a:spcBef>
          <a:spcPct val="0"/>
        </a:spcBef>
        <a:spcAft>
          <a:spcPct val="0"/>
        </a:spcAft>
        <a:defRPr sz="3000">
          <a:solidFill>
            <a:schemeClr val="tx2"/>
          </a:solidFill>
          <a:latin typeface="Arial" charset="0"/>
        </a:defRPr>
      </a:lvl9pPr>
    </p:titleStyle>
    <p:bodyStyle>
      <a:lvl1pPr marL="0" indent="0" algn="ctr" rtl="0" eaLnBrk="1" fontAlgn="base" hangingPunct="1">
        <a:spcBef>
          <a:spcPct val="20000"/>
        </a:spcBef>
        <a:spcAft>
          <a:spcPct val="0"/>
        </a:spcAft>
        <a:buNone/>
        <a:defRPr sz="2400">
          <a:solidFill>
            <a:srgbClr val="5F5F5F"/>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a:solidFill>
            <a:srgbClr val="5F5F5F"/>
          </a:solidFill>
          <a:latin typeface="+mn-lt"/>
          <a:ea typeface="ＭＳ Ｐゴシック" charset="-128"/>
        </a:defRPr>
      </a:lvl2pPr>
      <a:lvl3pPr marL="1143000" indent="-228600" algn="l" rtl="0" eaLnBrk="1" fontAlgn="base" hangingPunct="1">
        <a:spcBef>
          <a:spcPct val="20000"/>
        </a:spcBef>
        <a:spcAft>
          <a:spcPct val="0"/>
        </a:spcAft>
        <a:buChar char="•"/>
        <a:defRPr sz="1600">
          <a:solidFill>
            <a:srgbClr val="5F5F5F"/>
          </a:solidFill>
          <a:latin typeface="+mn-lt"/>
          <a:ea typeface="ＭＳ Ｐゴシック" charset="-128"/>
        </a:defRPr>
      </a:lvl3pPr>
      <a:lvl4pPr marL="1600200" indent="-228600" algn="l" rtl="0" eaLnBrk="1" fontAlgn="base" hangingPunct="1">
        <a:spcBef>
          <a:spcPct val="20000"/>
        </a:spcBef>
        <a:spcAft>
          <a:spcPct val="0"/>
        </a:spcAft>
        <a:buChar char="–"/>
        <a:defRPr sz="1400">
          <a:solidFill>
            <a:srgbClr val="5F5F5F"/>
          </a:solidFill>
          <a:latin typeface="+mn-lt"/>
          <a:ea typeface="ＭＳ Ｐゴシック" charset="-128"/>
        </a:defRPr>
      </a:lvl4pPr>
      <a:lvl5pPr marL="2057400" indent="-228600" algn="l" rtl="0" eaLnBrk="1" fontAlgn="base" hangingPunct="1">
        <a:spcBef>
          <a:spcPct val="20000"/>
        </a:spcBef>
        <a:spcAft>
          <a:spcPct val="0"/>
        </a:spcAft>
        <a:buChar char="»"/>
        <a:defRPr sz="1400">
          <a:solidFill>
            <a:srgbClr val="5F5F5F"/>
          </a:solidFill>
          <a:latin typeface="+mn-lt"/>
          <a:ea typeface="ＭＳ Ｐゴシック" charset="-128"/>
        </a:defRPr>
      </a:lvl5pPr>
      <a:lvl6pPr marL="2514600" indent="-228600" algn="l" rtl="0" eaLnBrk="1" fontAlgn="base" hangingPunct="1">
        <a:spcBef>
          <a:spcPct val="20000"/>
        </a:spcBef>
        <a:spcAft>
          <a:spcPct val="0"/>
        </a:spcAft>
        <a:buChar char="»"/>
        <a:defRPr sz="1400">
          <a:solidFill>
            <a:srgbClr val="5F5F5F"/>
          </a:solidFill>
          <a:latin typeface="+mn-lt"/>
          <a:ea typeface="ＭＳ Ｐゴシック" charset="-128"/>
        </a:defRPr>
      </a:lvl6pPr>
      <a:lvl7pPr marL="2971800" indent="-228600" algn="l" rtl="0" eaLnBrk="1" fontAlgn="base" hangingPunct="1">
        <a:spcBef>
          <a:spcPct val="20000"/>
        </a:spcBef>
        <a:spcAft>
          <a:spcPct val="0"/>
        </a:spcAft>
        <a:buChar char="»"/>
        <a:defRPr sz="1400">
          <a:solidFill>
            <a:srgbClr val="5F5F5F"/>
          </a:solidFill>
          <a:latin typeface="+mn-lt"/>
          <a:ea typeface="ＭＳ Ｐゴシック" charset="-128"/>
        </a:defRPr>
      </a:lvl7pPr>
      <a:lvl8pPr marL="3429000" indent="-228600" algn="l" rtl="0" eaLnBrk="1" fontAlgn="base" hangingPunct="1">
        <a:spcBef>
          <a:spcPct val="20000"/>
        </a:spcBef>
        <a:spcAft>
          <a:spcPct val="0"/>
        </a:spcAft>
        <a:buChar char="»"/>
        <a:defRPr sz="1400">
          <a:solidFill>
            <a:srgbClr val="5F5F5F"/>
          </a:solidFill>
          <a:latin typeface="+mn-lt"/>
          <a:ea typeface="ＭＳ Ｐゴシック" charset="-128"/>
        </a:defRPr>
      </a:lvl8pPr>
      <a:lvl9pPr marL="3886200" indent="-228600" algn="l" rtl="0" eaLnBrk="1" fontAlgn="base" hangingPunct="1">
        <a:spcBef>
          <a:spcPct val="20000"/>
        </a:spcBef>
        <a:spcAft>
          <a:spcPct val="0"/>
        </a:spcAft>
        <a:buChar char="»"/>
        <a:defRPr sz="1400">
          <a:solidFill>
            <a:srgbClr val="5F5F5F"/>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609600"/>
            <a:ext cx="8229600" cy="8080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a:t>Click to edit Master title style</a:t>
            </a:r>
          </a:p>
        </p:txBody>
      </p:sp>
      <p:sp>
        <p:nvSpPr>
          <p:cNvPr id="2051" name="Rectangle 3"/>
          <p:cNvSpPr>
            <a:spLocks noGrp="1" noChangeArrowheads="1"/>
          </p:cNvSpPr>
          <p:nvPr>
            <p:ph type="body" idx="1"/>
          </p:nvPr>
        </p:nvSpPr>
        <p:spPr bwMode="auto">
          <a:xfrm>
            <a:off x="457200" y="1524000"/>
            <a:ext cx="8229600" cy="4533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solidFill>
                  <a:srgbClr val="5F5F5F"/>
                </a:solidFill>
              </a:defRPr>
            </a:lvl1pPr>
          </a:lstStyle>
          <a:p>
            <a:fld id="{47DAA372-99DB-4C0B-BC37-97D17171C167}" type="slidenum">
              <a:rPr lang="zh-TW" altLang="en-US"/>
              <a:pPr/>
              <a:t>‹#›</a:t>
            </a:fld>
            <a:endParaRPr lang="en-US" altLang="zh-TW"/>
          </a:p>
        </p:txBody>
      </p:sp>
      <p:pic>
        <p:nvPicPr>
          <p:cNvPr id="2053" name="Picture 7" descr="RU_units-banner_red2"/>
          <p:cNvPicPr>
            <a:picLocks noChangeAspect="1" noChangeArrowheads="1"/>
          </p:cNvPicPr>
          <p:nvPr/>
        </p:nvPicPr>
        <p:blipFill>
          <a:blip r:embed="rId13" cstate="print"/>
          <a:srcRect/>
          <a:stretch>
            <a:fillRect/>
          </a:stretch>
        </p:blipFill>
        <p:spPr bwMode="auto">
          <a:xfrm>
            <a:off x="0" y="0"/>
            <a:ext cx="9172575" cy="619125"/>
          </a:xfrm>
          <a:prstGeom prst="rect">
            <a:avLst/>
          </a:prstGeom>
          <a:noFill/>
          <a:ln w="9525">
            <a:noFill/>
            <a:miter lim="800000"/>
            <a:headEnd/>
            <a:tailEnd/>
          </a:ln>
        </p:spPr>
      </p:pic>
    </p:spTree>
    <p:extLst>
      <p:ext uri="{BB962C8B-B14F-4D97-AF65-F5344CB8AC3E}">
        <p14:creationId xmlns:p14="http://schemas.microsoft.com/office/powerpoint/2010/main" val="150727441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eaLnBrk="0" fontAlgn="base" hangingPunct="0">
        <a:spcBef>
          <a:spcPct val="0"/>
        </a:spcBef>
        <a:spcAft>
          <a:spcPct val="0"/>
        </a:spcAft>
        <a:defRPr sz="3000">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Formata BQ Regular" pitchFamily="50" charset="0"/>
        </a:defRPr>
      </a:lvl2pPr>
      <a:lvl3pPr algn="l" rtl="0" eaLnBrk="0" fontAlgn="base" hangingPunct="0">
        <a:spcBef>
          <a:spcPct val="0"/>
        </a:spcBef>
        <a:spcAft>
          <a:spcPct val="0"/>
        </a:spcAft>
        <a:defRPr sz="3000">
          <a:solidFill>
            <a:schemeClr val="tx2"/>
          </a:solidFill>
          <a:latin typeface="Formata BQ Regular" pitchFamily="50" charset="0"/>
        </a:defRPr>
      </a:lvl3pPr>
      <a:lvl4pPr algn="l" rtl="0" eaLnBrk="0" fontAlgn="base" hangingPunct="0">
        <a:spcBef>
          <a:spcPct val="0"/>
        </a:spcBef>
        <a:spcAft>
          <a:spcPct val="0"/>
        </a:spcAft>
        <a:defRPr sz="3000">
          <a:solidFill>
            <a:schemeClr val="tx2"/>
          </a:solidFill>
          <a:latin typeface="Formata BQ Regular" pitchFamily="50" charset="0"/>
        </a:defRPr>
      </a:lvl4pPr>
      <a:lvl5pPr algn="l" rtl="0" eaLnBrk="0" fontAlgn="base" hangingPunct="0">
        <a:spcBef>
          <a:spcPct val="0"/>
        </a:spcBef>
        <a:spcAft>
          <a:spcPct val="0"/>
        </a:spcAft>
        <a:defRPr sz="3000">
          <a:solidFill>
            <a:schemeClr val="tx2"/>
          </a:solidFill>
          <a:latin typeface="Formata BQ Regular" pitchFamily="50" charset="0"/>
        </a:defRPr>
      </a:lvl5pPr>
      <a:lvl6pPr marL="457200" algn="l" rtl="0" eaLnBrk="1" fontAlgn="base" hangingPunct="1">
        <a:spcBef>
          <a:spcPct val="0"/>
        </a:spcBef>
        <a:spcAft>
          <a:spcPct val="0"/>
        </a:spcAft>
        <a:defRPr sz="3000">
          <a:solidFill>
            <a:schemeClr val="tx2"/>
          </a:solidFill>
          <a:latin typeface="Formata BQ Regular" pitchFamily="50" charset="0"/>
        </a:defRPr>
      </a:lvl6pPr>
      <a:lvl7pPr marL="914400" algn="l" rtl="0" eaLnBrk="1" fontAlgn="base" hangingPunct="1">
        <a:spcBef>
          <a:spcPct val="0"/>
        </a:spcBef>
        <a:spcAft>
          <a:spcPct val="0"/>
        </a:spcAft>
        <a:defRPr sz="3000">
          <a:solidFill>
            <a:schemeClr val="tx2"/>
          </a:solidFill>
          <a:latin typeface="Formata BQ Regular" pitchFamily="50" charset="0"/>
        </a:defRPr>
      </a:lvl7pPr>
      <a:lvl8pPr marL="1371600" algn="l" rtl="0" eaLnBrk="1" fontAlgn="base" hangingPunct="1">
        <a:spcBef>
          <a:spcPct val="0"/>
        </a:spcBef>
        <a:spcAft>
          <a:spcPct val="0"/>
        </a:spcAft>
        <a:defRPr sz="3000">
          <a:solidFill>
            <a:schemeClr val="tx2"/>
          </a:solidFill>
          <a:latin typeface="Formata BQ Regular" pitchFamily="50" charset="0"/>
        </a:defRPr>
      </a:lvl8pPr>
      <a:lvl9pPr marL="1828800" algn="l" rtl="0" eaLnBrk="1" fontAlgn="base" hangingPunct="1">
        <a:spcBef>
          <a:spcPct val="0"/>
        </a:spcBef>
        <a:spcAft>
          <a:spcPct val="0"/>
        </a:spcAft>
        <a:defRPr sz="3000">
          <a:solidFill>
            <a:schemeClr val="tx2"/>
          </a:solidFill>
          <a:latin typeface="Formata BQ Regular" pitchFamily="50" charset="0"/>
        </a:defRPr>
      </a:lvl9pPr>
    </p:titleStyle>
    <p:bodyStyle>
      <a:lvl1pPr marL="342900" indent="-342900" algn="l" rtl="0" eaLnBrk="0" fontAlgn="base" hangingPunct="0">
        <a:spcBef>
          <a:spcPct val="20000"/>
        </a:spcBef>
        <a:spcAft>
          <a:spcPct val="0"/>
        </a:spcAft>
        <a:buChar char="•"/>
        <a:defRPr sz="2200">
          <a:solidFill>
            <a:schemeClr val="tx1"/>
          </a:solidFill>
          <a:latin typeface="+mn-lt"/>
          <a:ea typeface="+mn-ea"/>
          <a:cs typeface="+mn-cs"/>
        </a:defRPr>
      </a:lvl1pPr>
      <a:lvl2pPr marL="742950" indent="-285750" algn="l" rtl="0" eaLnBrk="0" fontAlgn="base" hangingPunct="0">
        <a:spcBef>
          <a:spcPct val="20000"/>
        </a:spcBef>
        <a:spcAft>
          <a:spcPct val="0"/>
        </a:spcAft>
        <a:buChar char="–"/>
        <a:defRPr>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6.tif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676400"/>
            <a:ext cx="8153400" cy="1470025"/>
          </a:xfrm>
        </p:spPr>
        <p:txBody>
          <a:bodyPr/>
          <a:lstStyle/>
          <a:p>
            <a:r>
              <a:rPr lang="en-US" altLang="zh-TW" sz="3200" b="1" dirty="0">
                <a:latin typeface="Times New Roman" pitchFamily="18" charset="0"/>
                <a:cs typeface="Times New Roman" pitchFamily="18" charset="0"/>
              </a:rPr>
              <a:t>A Framework of Applying Process Mining for Fraud Scheme Detection</a:t>
            </a:r>
            <a:endParaRPr lang="zh-TW" altLang="en-US" sz="3200" dirty="0"/>
          </a:p>
        </p:txBody>
      </p:sp>
      <p:sp>
        <p:nvSpPr>
          <p:cNvPr id="4" name="Rectangle 3"/>
          <p:cNvSpPr/>
          <p:nvPr/>
        </p:nvSpPr>
        <p:spPr>
          <a:xfrm>
            <a:off x="1295400" y="4800600"/>
            <a:ext cx="6553200" cy="861774"/>
          </a:xfrm>
          <a:prstGeom prst="rect">
            <a:avLst/>
          </a:prstGeom>
        </p:spPr>
        <p:txBody>
          <a:bodyPr wrap="square">
            <a:spAutoFit/>
          </a:bodyPr>
          <a:lstStyle/>
          <a:p>
            <a:pPr marL="0" marR="0" lvl="0" indent="0" algn="ctr" defTabSz="914400" rtl="0" eaLnBrk="1" fontAlgn="auto" latinLnBrk="0" hangingPunct="1">
              <a:lnSpc>
                <a:spcPct val="100000"/>
              </a:lnSpc>
              <a:spcBef>
                <a:spcPts val="600"/>
              </a:spcBef>
              <a:spcAft>
                <a:spcPts val="600"/>
              </a:spcAft>
              <a:buClrTx/>
              <a:buSzTx/>
              <a:buFontTx/>
              <a:buNone/>
              <a:tabLst/>
              <a:defRPr/>
            </a:pPr>
            <a:r>
              <a:rPr lang="en-US" altLang="zh-CN" sz="2000" b="1" dirty="0">
                <a:solidFill>
                  <a:srgbClr val="FFFFFF"/>
                </a:solidFill>
                <a:latin typeface="Times New Roman" pitchFamily="18" charset="0"/>
                <a:ea typeface="新細明體" pitchFamily="18" charset="-120"/>
                <a:cs typeface="Times New Roman" pitchFamily="18" charset="0"/>
              </a:rPr>
              <a:t>Tiffany</a:t>
            </a:r>
            <a:r>
              <a:rPr lang="zh-CN" altLang="en-US" sz="2000" b="1" dirty="0">
                <a:solidFill>
                  <a:srgbClr val="FFFFFF"/>
                </a:solidFill>
                <a:latin typeface="Times New Roman" pitchFamily="18" charset="0"/>
                <a:ea typeface="新細明體" pitchFamily="18" charset="-120"/>
                <a:cs typeface="Times New Roman" pitchFamily="18" charset="0"/>
              </a:rPr>
              <a:t> </a:t>
            </a:r>
            <a:r>
              <a:rPr lang="en-US" altLang="zh-CN" sz="2000" b="1" dirty="0">
                <a:solidFill>
                  <a:srgbClr val="FFFFFF"/>
                </a:solidFill>
                <a:latin typeface="Times New Roman" pitchFamily="18" charset="0"/>
                <a:ea typeface="新細明體" pitchFamily="18" charset="-120"/>
                <a:cs typeface="Times New Roman" pitchFamily="18" charset="0"/>
              </a:rPr>
              <a:t>Chiu,</a:t>
            </a:r>
            <a:r>
              <a:rPr lang="zh-CN" altLang="en-US" sz="2000" b="1" dirty="0">
                <a:solidFill>
                  <a:srgbClr val="FFFFFF"/>
                </a:solidFill>
                <a:latin typeface="Times New Roman" pitchFamily="18" charset="0"/>
                <a:ea typeface="新細明體" pitchFamily="18" charset="-120"/>
                <a:cs typeface="Times New Roman" pitchFamily="18" charset="0"/>
              </a:rPr>
              <a:t> </a:t>
            </a:r>
            <a:r>
              <a:rPr lang="en-US" altLang="zh-TW" sz="2000" b="1" dirty="0" err="1">
                <a:solidFill>
                  <a:srgbClr val="FFFFFF"/>
                </a:solidFill>
                <a:latin typeface="Times New Roman" pitchFamily="18" charset="0"/>
                <a:ea typeface="新細明體" pitchFamily="18" charset="-120"/>
                <a:cs typeface="Times New Roman" pitchFamily="18" charset="0"/>
              </a:rPr>
              <a:t>Yunsen</a:t>
            </a:r>
            <a:r>
              <a:rPr lang="en-US" altLang="zh-TW" sz="2000" b="1" dirty="0">
                <a:solidFill>
                  <a:srgbClr val="FFFFFF"/>
                </a:solidFill>
                <a:latin typeface="Times New Roman" pitchFamily="18" charset="0"/>
                <a:ea typeface="新細明體" pitchFamily="18" charset="-120"/>
                <a:cs typeface="Times New Roman" pitchFamily="18" charset="0"/>
              </a:rPr>
              <a:t> Wang</a:t>
            </a:r>
            <a:r>
              <a:rPr lang="zh-CN" altLang="en-US" sz="2000" b="1" dirty="0">
                <a:solidFill>
                  <a:srgbClr val="FFFFFF"/>
                </a:solidFill>
                <a:latin typeface="Times New Roman" pitchFamily="18" charset="0"/>
                <a:ea typeface="新細明體" pitchFamily="18" charset="-120"/>
                <a:cs typeface="Times New Roman" pitchFamily="18" charset="0"/>
              </a:rPr>
              <a:t> </a:t>
            </a:r>
            <a:r>
              <a:rPr lang="en-US" altLang="zh-CN" sz="2000" b="1" dirty="0">
                <a:solidFill>
                  <a:srgbClr val="FFFFFF"/>
                </a:solidFill>
                <a:latin typeface="Times New Roman" pitchFamily="18" charset="0"/>
                <a:ea typeface="新細明體" pitchFamily="18" charset="-120"/>
                <a:cs typeface="Times New Roman" pitchFamily="18" charset="0"/>
              </a:rPr>
              <a:t>and</a:t>
            </a:r>
            <a:r>
              <a:rPr lang="zh-CN" altLang="en-US" sz="2000" b="1" dirty="0">
                <a:solidFill>
                  <a:srgbClr val="FFFFFF"/>
                </a:solidFill>
                <a:latin typeface="Times New Roman" pitchFamily="18" charset="0"/>
                <a:ea typeface="新細明體" pitchFamily="18" charset="-120"/>
                <a:cs typeface="Times New Roman" pitchFamily="18" charset="0"/>
              </a:rPr>
              <a:t> </a:t>
            </a:r>
            <a:r>
              <a:rPr lang="en-US" altLang="zh-CN" sz="2000" b="1" dirty="0">
                <a:solidFill>
                  <a:srgbClr val="FFFFFF"/>
                </a:solidFill>
                <a:latin typeface="Times New Roman" pitchFamily="18" charset="0"/>
                <a:ea typeface="新細明體" pitchFamily="18" charset="-120"/>
                <a:cs typeface="Times New Roman" pitchFamily="18" charset="0"/>
              </a:rPr>
              <a:t>Miklos</a:t>
            </a:r>
            <a:r>
              <a:rPr lang="zh-CN" altLang="en-US" sz="2000" b="1" dirty="0">
                <a:solidFill>
                  <a:srgbClr val="FFFFFF"/>
                </a:solidFill>
                <a:latin typeface="Times New Roman" pitchFamily="18" charset="0"/>
                <a:ea typeface="新細明體" pitchFamily="18" charset="-120"/>
                <a:cs typeface="Times New Roman" pitchFamily="18" charset="0"/>
              </a:rPr>
              <a:t> </a:t>
            </a:r>
            <a:r>
              <a:rPr lang="en-US" altLang="zh-CN" sz="2000" b="1" dirty="0" err="1">
                <a:solidFill>
                  <a:srgbClr val="FFFFFF"/>
                </a:solidFill>
                <a:latin typeface="Times New Roman" pitchFamily="18" charset="0"/>
                <a:ea typeface="新細明體" pitchFamily="18" charset="-120"/>
                <a:cs typeface="Times New Roman" pitchFamily="18" charset="0"/>
              </a:rPr>
              <a:t>Vasarhelyi</a:t>
            </a:r>
            <a:endParaRPr lang="en-US" altLang="zh-TW" sz="2000" b="1" dirty="0">
              <a:solidFill>
                <a:srgbClr val="FFFFFF"/>
              </a:solidFill>
              <a:latin typeface="Times New Roman" pitchFamily="18" charset="0"/>
              <a:ea typeface="新細明體" pitchFamily="18" charset="-120"/>
              <a:cs typeface="Times New Roman" pitchFamily="18" charset="0"/>
            </a:endParaRPr>
          </a:p>
          <a:p>
            <a:pPr lvl="0" algn="ctr">
              <a:spcBef>
                <a:spcPts val="600"/>
              </a:spcBef>
              <a:spcAft>
                <a:spcPts val="600"/>
              </a:spcAft>
              <a:defRPr/>
            </a:pPr>
            <a:r>
              <a:rPr lang="en-US" altLang="zh-TW" sz="2000" b="1" dirty="0">
                <a:solidFill>
                  <a:srgbClr val="FFFFFF"/>
                </a:solidFill>
                <a:latin typeface="Times New Roman" pitchFamily="18" charset="0"/>
                <a:ea typeface="新細明體" pitchFamily="18" charset="-120"/>
                <a:cs typeface="Times New Roman" pitchFamily="18" charset="0"/>
              </a:rPr>
              <a:t>Rutgers 18th Fraud Seminar, December 7</a:t>
            </a:r>
            <a:r>
              <a:rPr lang="en-US" altLang="zh-TW" sz="2000" b="1" baseline="30000" dirty="0">
                <a:solidFill>
                  <a:srgbClr val="FFFFFF"/>
                </a:solidFill>
                <a:latin typeface="Times New Roman" pitchFamily="18" charset="0"/>
                <a:ea typeface="新細明體" pitchFamily="18" charset="-120"/>
                <a:cs typeface="Times New Roman" pitchFamily="18" charset="0"/>
              </a:rPr>
              <a:t>th</a:t>
            </a:r>
            <a:endParaRPr kumimoji="0" lang="en-US" altLang="zh-TW" sz="2000" b="1" i="0" u="none" strike="noStrike" kern="1200" cap="none" spc="0" normalizeH="0" baseline="0" noProof="0" dirty="0">
              <a:ln>
                <a:noFill/>
              </a:ln>
              <a:solidFill>
                <a:srgbClr val="FFFFFF"/>
              </a:solidFill>
              <a:effectLst/>
              <a:uLnTx/>
              <a:uFillTx/>
              <a:latin typeface="Times New Roman" pitchFamily="18" charset="0"/>
              <a:ea typeface="新細明體" pitchFamily="18" charset="-120"/>
              <a:cs typeface="Times New Roman" pitchFamily="18" charset="0"/>
            </a:endParaRPr>
          </a:p>
        </p:txBody>
      </p:sp>
    </p:spTree>
    <p:extLst>
      <p:ext uri="{BB962C8B-B14F-4D97-AF65-F5344CB8AC3E}">
        <p14:creationId xmlns:p14="http://schemas.microsoft.com/office/powerpoint/2010/main" val="96166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
            <a:ext cx="8229600" cy="808038"/>
          </a:xfrm>
        </p:spPr>
        <p:txBody>
          <a:bodyPr/>
          <a:lstStyle/>
          <a:p>
            <a:pPr algn="ctr"/>
            <a:r>
              <a:rPr lang="en-US" altLang="zh-TW" sz="2000" b="1" u="sng" dirty="0">
                <a:solidFill>
                  <a:schemeClr val="bg1"/>
                </a:solidFill>
                <a:latin typeface="Times New Roman" pitchFamily="18" charset="0"/>
                <a:cs typeface="Times New Roman" pitchFamily="18" charset="0"/>
              </a:rPr>
              <a:t>An Example of Detecting Fraud Scheme Using Process Mining</a:t>
            </a:r>
            <a:endParaRPr lang="zh-TW" altLang="en-US" sz="2000" b="1" u="sng" dirty="0">
              <a:solidFill>
                <a:schemeClr val="bg1"/>
              </a:solidFill>
              <a:latin typeface="Times New Roman" pitchFamily="18" charset="0"/>
              <a:cs typeface="Times New Roman" pitchFamily="18" charset="0"/>
            </a:endParaRPr>
          </a:p>
        </p:txBody>
      </p:sp>
      <p:sp>
        <p:nvSpPr>
          <p:cNvPr id="3" name="Rectangle 2">
            <a:extLst>
              <a:ext uri="{FF2B5EF4-FFF2-40B4-BE49-F238E27FC236}">
                <a16:creationId xmlns:a16="http://schemas.microsoft.com/office/drawing/2014/main" id="{274D495D-094A-45AE-A281-ED5A369D3CD8}"/>
              </a:ext>
            </a:extLst>
          </p:cNvPr>
          <p:cNvSpPr/>
          <p:nvPr/>
        </p:nvSpPr>
        <p:spPr>
          <a:xfrm>
            <a:off x="4038600" y="1611260"/>
            <a:ext cx="4953000" cy="4093428"/>
          </a:xfrm>
          <a:prstGeom prst="rect">
            <a:avLst/>
          </a:prstGeom>
          <a:solidFill>
            <a:srgbClr val="DDF2FF"/>
          </a:solidFill>
        </p:spPr>
        <p:txBody>
          <a:bodyPr wrap="square">
            <a:spAutoFit/>
          </a:bodyPr>
          <a:lstStyle/>
          <a:p>
            <a:r>
              <a:rPr lang="en-US" sz="2000" dirty="0">
                <a:latin typeface="Times New Roman" panose="02020603050405020304" pitchFamily="18" charset="0"/>
                <a:ea typeface="PMingLiU" panose="02020500000000000000" pitchFamily="18" charset="-120"/>
                <a:cs typeface="Times New Roman" panose="02020603050405020304" pitchFamily="18" charset="0"/>
              </a:rPr>
              <a:t>When auditors perform analytical procedures on a client using process mining, they notice that a large number of process instances have activities “Order Adjusted: Order Return” and “Invoice Adjusted: Invoice Credit Note” during January. Then, the auditors perform substantive tests on these sales orders using the event log. If they find a large portion of the returned goods are associated with the sales orders created and processed by the same manager at the end of December, there could be a high risk that this manager has been involved in a “channel stuffing” fraud scheme.</a:t>
            </a:r>
            <a:endParaRPr lang="en-US" dirty="0">
              <a:latin typeface="Calibri" panose="020F0502020204030204" pitchFamily="34" charset="0"/>
              <a:ea typeface="PMingLiU" panose="02020500000000000000" pitchFamily="18" charset="-120"/>
              <a:cs typeface="Times New Roman" panose="02020603050405020304" pitchFamily="18" charset="0"/>
            </a:endParaRPr>
          </a:p>
        </p:txBody>
      </p:sp>
      <p:pic>
        <p:nvPicPr>
          <p:cNvPr id="4" name="Picture 3">
            <a:extLst>
              <a:ext uri="{FF2B5EF4-FFF2-40B4-BE49-F238E27FC236}">
                <a16:creationId xmlns:a16="http://schemas.microsoft.com/office/drawing/2014/main" id="{8DAE32B9-588E-40A2-819A-ED727A982E7C}"/>
              </a:ext>
            </a:extLst>
          </p:cNvPr>
          <p:cNvPicPr>
            <a:picLocks noChangeAspect="1"/>
          </p:cNvPicPr>
          <p:nvPr/>
        </p:nvPicPr>
        <p:blipFill>
          <a:blip r:embed="rId3"/>
          <a:stretch>
            <a:fillRect/>
          </a:stretch>
        </p:blipFill>
        <p:spPr>
          <a:xfrm>
            <a:off x="1828798" y="952196"/>
            <a:ext cx="1219263" cy="5905804"/>
          </a:xfrm>
          <a:prstGeom prst="rect">
            <a:avLst/>
          </a:prstGeom>
        </p:spPr>
      </p:pic>
      <p:sp>
        <p:nvSpPr>
          <p:cNvPr id="21" name="Rectangle 20">
            <a:extLst>
              <a:ext uri="{FF2B5EF4-FFF2-40B4-BE49-F238E27FC236}">
                <a16:creationId xmlns:a16="http://schemas.microsoft.com/office/drawing/2014/main" id="{B031C657-4D08-4CCE-8EF1-4A886EE872FF}"/>
              </a:ext>
            </a:extLst>
          </p:cNvPr>
          <p:cNvSpPr/>
          <p:nvPr/>
        </p:nvSpPr>
        <p:spPr>
          <a:xfrm>
            <a:off x="212821" y="582864"/>
            <a:ext cx="4451219" cy="369332"/>
          </a:xfrm>
          <a:prstGeom prst="rect">
            <a:avLst/>
          </a:prstGeom>
        </p:spPr>
        <p:txBody>
          <a:bodyPr wrap="none">
            <a:spAutoFit/>
          </a:bodyPr>
          <a:lstStyle/>
          <a:p>
            <a:pPr algn="ctr">
              <a:spcAft>
                <a:spcPts val="1000"/>
              </a:spcAft>
            </a:pPr>
            <a:r>
              <a:rPr lang="en-US" b="1"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Non-standard Variant for Channel Stuffing</a:t>
            </a:r>
            <a:endParaRPr lang="en-US" sz="1100" i="1" dirty="0">
              <a:solidFill>
                <a:srgbClr val="44546A"/>
              </a:solidFill>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1254492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685800"/>
            <a:ext cx="8229600" cy="533400"/>
          </a:xfrm>
        </p:spPr>
        <p:txBody>
          <a:bodyPr/>
          <a:lstStyle/>
          <a:p>
            <a:pPr algn="ctr"/>
            <a:r>
              <a:rPr lang="en-US" altLang="zh-TW" sz="2800" b="1" u="sng" dirty="0">
                <a:solidFill>
                  <a:schemeClr val="accent6">
                    <a:lumMod val="75000"/>
                  </a:schemeClr>
                </a:solidFill>
                <a:latin typeface="Times New Roman" pitchFamily="18" charset="0"/>
                <a:cs typeface="Times New Roman" pitchFamily="18" charset="0"/>
              </a:rPr>
              <a:t>Conclusion</a:t>
            </a:r>
            <a:endParaRPr lang="zh-TW" altLang="en-US" sz="2800" u="sng" dirty="0">
              <a:solidFill>
                <a:schemeClr val="accent6">
                  <a:lumMod val="75000"/>
                </a:schemeClr>
              </a:solidFill>
            </a:endParaRPr>
          </a:p>
        </p:txBody>
      </p:sp>
      <p:sp>
        <p:nvSpPr>
          <p:cNvPr id="6" name="Content Placeholder 2"/>
          <p:cNvSpPr>
            <a:spLocks noGrp="1"/>
          </p:cNvSpPr>
          <p:nvPr>
            <p:ph idx="1"/>
          </p:nvPr>
        </p:nvSpPr>
        <p:spPr>
          <a:xfrm>
            <a:off x="304800" y="1371600"/>
            <a:ext cx="8534400" cy="4876800"/>
          </a:xfrm>
        </p:spPr>
        <p:txBody>
          <a:bodyPr/>
          <a:lstStyle/>
          <a:p>
            <a:pPr marL="342900" indent="-342900" algn="just">
              <a:spcBef>
                <a:spcPts val="600"/>
              </a:spcBef>
              <a:spcAft>
                <a:spcPts val="600"/>
              </a:spcAft>
              <a:buFont typeface="Wingdings" panose="05000000000000000000" pitchFamily="2" charset="2"/>
              <a:buChar char="v"/>
            </a:pPr>
            <a:r>
              <a:rPr lang="en-US" sz="2100" dirty="0">
                <a:solidFill>
                  <a:schemeClr val="tx1"/>
                </a:solidFill>
                <a:latin typeface="Times New Roman" panose="02020603050405020304" pitchFamily="18" charset="0"/>
                <a:cs typeface="Times New Roman" panose="02020603050405020304" pitchFamily="18" charset="0"/>
              </a:rPr>
              <a:t>Process mining can be a powerful fraud detection tool when auditors include the potential fraudulent patterns in their fraud detection process. </a:t>
            </a:r>
          </a:p>
          <a:p>
            <a:pPr marL="342900" indent="-342900" algn="just">
              <a:spcBef>
                <a:spcPts val="600"/>
              </a:spcBef>
              <a:spcAft>
                <a:spcPts val="600"/>
              </a:spcAft>
              <a:buFont typeface="Wingdings" panose="05000000000000000000" pitchFamily="2" charset="2"/>
              <a:buChar char="v"/>
            </a:pPr>
            <a:r>
              <a:rPr lang="en-US" sz="2100" dirty="0">
                <a:solidFill>
                  <a:schemeClr val="tx1"/>
                </a:solidFill>
                <a:latin typeface="Times New Roman" panose="02020603050405020304" pitchFamily="18" charset="0"/>
                <a:cs typeface="Times New Roman" panose="02020603050405020304" pitchFamily="18" charset="0"/>
              </a:rPr>
              <a:t>Contribution: (1) this paper proposes a framework that links notable variants/activities in process mining with corresponding fraud schemes. (2) The proposed framework incorporates risk assessment mechanism that indicates the risk level of each fraud scheme and related notable activity. </a:t>
            </a:r>
          </a:p>
          <a:p>
            <a:pPr marL="342900" indent="-342900" algn="just">
              <a:spcBef>
                <a:spcPts val="600"/>
              </a:spcBef>
              <a:spcAft>
                <a:spcPts val="600"/>
              </a:spcAft>
              <a:buFont typeface="Wingdings" panose="05000000000000000000" pitchFamily="2" charset="2"/>
              <a:buChar char="v"/>
            </a:pPr>
            <a:r>
              <a:rPr lang="en-US" sz="2100" dirty="0">
                <a:solidFill>
                  <a:schemeClr val="tx1"/>
                </a:solidFill>
                <a:latin typeface="Times New Roman" panose="02020603050405020304" pitchFamily="18" charset="0"/>
                <a:cs typeface="Times New Roman" panose="02020603050405020304" pitchFamily="18" charset="0"/>
              </a:rPr>
              <a:t>Limitation: this study only includes notable variants/activities in two accounting cycles and several most commonly occurred fraud schemes.</a:t>
            </a:r>
          </a:p>
          <a:p>
            <a:pPr marL="342900" indent="-342900" algn="just">
              <a:spcBef>
                <a:spcPts val="600"/>
              </a:spcBef>
              <a:spcAft>
                <a:spcPts val="600"/>
              </a:spcAft>
              <a:buFont typeface="Wingdings" panose="05000000000000000000" pitchFamily="2" charset="2"/>
              <a:buChar char="v"/>
            </a:pPr>
            <a:r>
              <a:rPr lang="en-US" sz="2100" dirty="0">
                <a:solidFill>
                  <a:schemeClr val="tx1"/>
                </a:solidFill>
                <a:latin typeface="Times New Roman" panose="02020603050405020304" pitchFamily="18" charset="0"/>
                <a:cs typeface="Times New Roman" panose="02020603050405020304" pitchFamily="18" charset="0"/>
              </a:rPr>
              <a:t>Future research could extend the current framework by incorporating more fraud schemes and other accounting cycles when discussing how process mining can be used in fraud detection. </a:t>
            </a:r>
          </a:p>
        </p:txBody>
      </p:sp>
      <p:sp>
        <p:nvSpPr>
          <p:cNvPr id="2" name="Slide Number Placeholder 1"/>
          <p:cNvSpPr>
            <a:spLocks noGrp="1"/>
          </p:cNvSpPr>
          <p:nvPr>
            <p:ph type="sldNum" sz="quarter" idx="10"/>
          </p:nvPr>
        </p:nvSpPr>
        <p:spPr>
          <a:xfrm>
            <a:off x="6629400" y="6324600"/>
            <a:ext cx="2133600" cy="47625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3DBAE32-8B7A-490B-8AE3-2E89D422B6F4}" type="slidenum">
              <a:rPr kumimoji="0" lang="zh-TW" altLang="en-US" sz="1400" b="0" i="0" u="none" strike="noStrike" kern="1200" cap="none" spc="0" normalizeH="0" baseline="0" noProof="0" smtClean="0">
                <a:ln>
                  <a:noFill/>
                </a:ln>
                <a:solidFill>
                  <a:srgbClr val="5F5F5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zh-TW" altLang="en-US" sz="1400" b="0" i="0" u="none" strike="noStrike" kern="1200" cap="none" spc="0" normalizeH="0" baseline="0" noProof="0" dirty="0">
              <a:ln>
                <a:noFill/>
              </a:ln>
              <a:solidFill>
                <a:srgbClr val="5F5F5F"/>
              </a:solidFill>
              <a:effectLst/>
              <a:uLnTx/>
              <a:uFillTx/>
              <a:latin typeface="Arial"/>
              <a:ea typeface="+mn-ea"/>
              <a:cs typeface="+mn-cs"/>
            </a:endParaRPr>
          </a:p>
        </p:txBody>
      </p:sp>
    </p:spTree>
    <p:extLst>
      <p:ext uri="{BB962C8B-B14F-4D97-AF65-F5344CB8AC3E}">
        <p14:creationId xmlns:p14="http://schemas.microsoft.com/office/powerpoint/2010/main" val="346630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8706" y="4191000"/>
            <a:ext cx="2895600" cy="914400"/>
          </a:xfrm>
        </p:spPr>
        <p:txBody>
          <a:bodyPr/>
          <a:lstStyle/>
          <a:p>
            <a:pPr>
              <a:buNone/>
            </a:pPr>
            <a:r>
              <a:rPr lang="en-US" altLang="zh-TW" sz="4000" b="1" dirty="0">
                <a:solidFill>
                  <a:srgbClr val="002F8E"/>
                </a:solidFill>
                <a:latin typeface="Times New Roman" pitchFamily="18" charset="0"/>
                <a:cs typeface="Times New Roman" pitchFamily="18" charset="0"/>
              </a:rPr>
              <a:t>Thank you!</a:t>
            </a:r>
            <a:endParaRPr lang="zh-TW" altLang="en-US" sz="4000" b="1" dirty="0">
              <a:solidFill>
                <a:srgbClr val="002F8E"/>
              </a:solidFill>
              <a:latin typeface="Times New Roman" pitchFamily="18" charset="0"/>
              <a:cs typeface="Times New Roman" pitchFamily="18" charset="0"/>
            </a:endParaRPr>
          </a:p>
        </p:txBody>
      </p:sp>
      <p:sp>
        <p:nvSpPr>
          <p:cNvPr id="2" name="Slide Number Placeholder 1"/>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3DBAE32-8B7A-490B-8AE3-2E89D422B6F4}" type="slidenum">
              <a:rPr kumimoji="0" lang="zh-TW" altLang="en-US" sz="1400" b="0" i="0" u="none" strike="noStrike" kern="1200" cap="none" spc="0" normalizeH="0" baseline="0" noProof="0" smtClean="0">
                <a:ln>
                  <a:noFill/>
                </a:ln>
                <a:solidFill>
                  <a:srgbClr val="5F5F5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zh-TW" altLang="en-US" sz="1400" b="0" i="0" u="none" strike="noStrike" kern="1200" cap="none" spc="0" normalizeH="0" baseline="0" noProof="0">
              <a:ln>
                <a:noFill/>
              </a:ln>
              <a:solidFill>
                <a:srgbClr val="5F5F5F"/>
              </a:solidFill>
              <a:effectLst/>
              <a:uLnTx/>
              <a:uFillTx/>
              <a:latin typeface="Arial"/>
              <a:ea typeface="+mn-ea"/>
              <a:cs typeface="+mn-cs"/>
            </a:endParaRPr>
          </a:p>
        </p:txBody>
      </p:sp>
      <p:pic>
        <p:nvPicPr>
          <p:cNvPr id="4" name="Picture 3"/>
          <p:cNvPicPr>
            <a:picLocks noChangeAspect="1"/>
          </p:cNvPicPr>
          <p:nvPr/>
        </p:nvPicPr>
        <p:blipFill>
          <a:blip r:embed="rId2"/>
          <a:stretch>
            <a:fillRect/>
          </a:stretch>
        </p:blipFill>
        <p:spPr>
          <a:xfrm>
            <a:off x="2838759" y="1524000"/>
            <a:ext cx="3485841" cy="2362200"/>
          </a:xfrm>
          <a:prstGeom prst="rect">
            <a:avLst/>
          </a:prstGeom>
        </p:spPr>
      </p:pic>
    </p:spTree>
    <p:extLst>
      <p:ext uri="{BB962C8B-B14F-4D97-AF65-F5344CB8AC3E}">
        <p14:creationId xmlns:p14="http://schemas.microsoft.com/office/powerpoint/2010/main" val="2745233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81140" y="1459837"/>
            <a:ext cx="8305800" cy="3938326"/>
          </a:xfrm>
        </p:spPr>
        <p:txBody>
          <a:bodyPr/>
          <a:lstStyle/>
          <a:p>
            <a:pPr algn="just">
              <a:spcBef>
                <a:spcPts val="1200"/>
              </a:spcBef>
              <a:spcAft>
                <a:spcPts val="1200"/>
              </a:spcAft>
            </a:pPr>
            <a:r>
              <a:rPr lang="en-US" sz="2400" dirty="0">
                <a:latin typeface="Times New Roman" panose="02020603050405020304" pitchFamily="18" charset="0"/>
                <a:cs typeface="Times New Roman" panose="02020603050405020304" pitchFamily="18" charset="0"/>
              </a:rPr>
              <a:t>This paper aims at providing a framework on how process mining can be applied to identify fraud schemes and assessing the riskiness of business processes. </a:t>
            </a:r>
          </a:p>
          <a:p>
            <a:pPr lvl="1" algn="just">
              <a:spcBef>
                <a:spcPts val="1200"/>
              </a:spcBef>
              <a:spcAft>
                <a:spcPts val="1200"/>
              </a:spcAft>
            </a:pPr>
            <a:r>
              <a:rPr lang="en-US" sz="2200" dirty="0">
                <a:latin typeface="Times New Roman" panose="02020603050405020304" pitchFamily="18" charset="0"/>
                <a:cs typeface="Times New Roman" panose="02020603050405020304" pitchFamily="18" charset="0"/>
              </a:rPr>
              <a:t>Specifically, the proposed framework captures how the patterns in process mining can be used to detect potentially fraudulent transactions. </a:t>
            </a:r>
          </a:p>
          <a:p>
            <a:pPr lvl="1" algn="just">
              <a:spcBef>
                <a:spcPts val="1200"/>
              </a:spcBef>
              <a:spcAft>
                <a:spcPts val="1200"/>
              </a:spcAft>
            </a:pPr>
            <a:r>
              <a:rPr lang="en-US" sz="2200" dirty="0">
                <a:latin typeface="Times New Roman" panose="02020603050405020304" pitchFamily="18" charset="0"/>
                <a:cs typeface="Times New Roman" panose="02020603050405020304" pitchFamily="18" charset="0"/>
              </a:rPr>
              <a:t>This paper contributes to the existing literature by associating notable variants/activities with potential fraud schemes and then assigning risk levels, which could be used as an automatic tool to test the fraud risk of every transaction.</a:t>
            </a:r>
          </a:p>
        </p:txBody>
      </p:sp>
      <p:sp>
        <p:nvSpPr>
          <p:cNvPr id="8" name="Rectangle 2">
            <a:extLst>
              <a:ext uri="{FF2B5EF4-FFF2-40B4-BE49-F238E27FC236}">
                <a16:creationId xmlns:a16="http://schemas.microsoft.com/office/drawing/2014/main" id="{6D37B81F-1ED4-4725-A7A8-D8D866D04A6F}"/>
              </a:ext>
            </a:extLst>
          </p:cNvPr>
          <p:cNvSpPr>
            <a:spLocks noGrp="1" noChangeArrowheads="1"/>
          </p:cNvSpPr>
          <p:nvPr>
            <p:ph type="title"/>
          </p:nvPr>
        </p:nvSpPr>
        <p:spPr>
          <a:xfrm>
            <a:off x="94584" y="623627"/>
            <a:ext cx="9078912" cy="671773"/>
          </a:xfrm>
        </p:spPr>
        <p:txBody>
          <a:bodyPr/>
          <a:lstStyle/>
          <a:p>
            <a:pPr algn="ctr" eaLnBrk="1" hangingPunct="1">
              <a:defRPr/>
            </a:pPr>
            <a:r>
              <a:rPr lang="en-US" altLang="zh-TW" sz="2800" b="1" u="sng" dirty="0">
                <a:solidFill>
                  <a:schemeClr val="accent6">
                    <a:lumMod val="75000"/>
                  </a:schemeClr>
                </a:solidFill>
                <a:latin typeface="Times New Roman" pitchFamily="18" charset="0"/>
              </a:rPr>
              <a:t>Introduction</a:t>
            </a:r>
            <a:endParaRPr lang="en-US" altLang="zh-TW" sz="2800" dirty="0">
              <a:solidFill>
                <a:schemeClr val="accent6">
                  <a:lumMod val="75000"/>
                </a:schemeClr>
              </a:solidFill>
              <a:latin typeface="Times New Roman" pitchFamily="18" charset="0"/>
            </a:endParaRPr>
          </a:p>
        </p:txBody>
      </p:sp>
    </p:spTree>
    <p:extLst>
      <p:ext uri="{BB962C8B-B14F-4D97-AF65-F5344CB8AC3E}">
        <p14:creationId xmlns:p14="http://schemas.microsoft.com/office/powerpoint/2010/main" val="802278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28600" y="1231594"/>
            <a:ext cx="8610600" cy="5245406"/>
          </a:xfrm>
        </p:spPr>
        <p:txBody>
          <a:bodyPr/>
          <a:lstStyle/>
          <a:p>
            <a:pPr algn="just">
              <a:spcBef>
                <a:spcPts val="600"/>
              </a:spcBef>
              <a:spcAft>
                <a:spcPts val="600"/>
              </a:spcAft>
              <a:buFont typeface="Wingdings" panose="05000000000000000000" pitchFamily="2" charset="2"/>
              <a:buChar char="Ø"/>
            </a:pPr>
            <a:r>
              <a:rPr lang="en-US" sz="2000" dirty="0">
                <a:latin typeface="Times New Roman" panose="02020603050405020304" pitchFamily="18" charset="0"/>
                <a:ea typeface="PMingLiU" panose="02020500000000000000" pitchFamily="18" charset="-120"/>
                <a:cs typeface="Times New Roman" panose="02020603050405020304" pitchFamily="18" charset="0"/>
              </a:rPr>
              <a:t>The idea of mining business processes was first proposed by Agrawal et al. (1998) where they developed an approach to identify business processes occurred in the system by evaluating existing logs. </a:t>
            </a:r>
          </a:p>
          <a:p>
            <a:pPr algn="just">
              <a:spcBef>
                <a:spcPts val="600"/>
              </a:spcBef>
              <a:spcAft>
                <a:spcPts val="600"/>
              </a:spcAft>
              <a:buFont typeface="Wingdings" panose="05000000000000000000" pitchFamily="2" charset="2"/>
              <a:buChar char="Ø"/>
            </a:pPr>
            <a:r>
              <a:rPr lang="en-US" sz="2000" dirty="0">
                <a:latin typeface="Times New Roman" panose="02020603050405020304" pitchFamily="18" charset="0"/>
                <a:ea typeface="PMingLiU" panose="02020500000000000000" pitchFamily="18" charset="-120"/>
                <a:cs typeface="Times New Roman" panose="02020603050405020304" pitchFamily="18" charset="0"/>
              </a:rPr>
              <a:t>Cook and Wolf (1998) proposed the term - process discovery, and introduced a technique that develops process models by capturing current business processes. </a:t>
            </a:r>
          </a:p>
          <a:p>
            <a:pPr algn="just">
              <a:spcBef>
                <a:spcPts val="600"/>
              </a:spcBef>
              <a:spcAft>
                <a:spcPts val="600"/>
              </a:spcAf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 large body of academic research analyzed business processes using event logs and proposed either new types of process mining techniques or a case study to evaluate or improve these techniques.</a:t>
            </a:r>
          </a:p>
          <a:p>
            <a:pPr lvl="1" algn="just">
              <a:spcBef>
                <a:spcPts val="600"/>
              </a:spcBef>
              <a:spcAft>
                <a:spcPts val="600"/>
              </a:spcAft>
              <a:buFont typeface="Arial" panose="020B0604020202020204" pitchFamily="34" charset="0"/>
              <a:buChar char="•"/>
            </a:pPr>
            <a:r>
              <a:rPr lang="en-US" dirty="0" err="1">
                <a:latin typeface="Times New Roman" panose="02020603050405020304" pitchFamily="18" charset="0"/>
                <a:cs typeface="Times New Roman" panose="02020603050405020304" pitchFamily="18" charset="0"/>
              </a:rPr>
              <a:t>Bozkaya</a:t>
            </a:r>
            <a:r>
              <a:rPr lang="en-US" dirty="0">
                <a:latin typeface="Times New Roman" panose="02020603050405020304" pitchFamily="18" charset="0"/>
                <a:cs typeface="Times New Roman" panose="02020603050405020304" pitchFamily="18" charset="0"/>
              </a:rPr>
              <a:t> et al. (2009) proposed a process diagnostics method using process mining to help organizations understand three perspectives, namely: “how the process model actually looks like,” “how well does the system perform,” and “who is involved in the process and how.” </a:t>
            </a:r>
          </a:p>
          <a:p>
            <a:pPr lvl="1" algn="just">
              <a:spcBef>
                <a:spcPts val="600"/>
              </a:spcBef>
              <a:spcAft>
                <a:spcPts val="600"/>
              </a:spcAft>
              <a:buFont typeface="Arial" panose="020B0604020202020204" pitchFamily="34" charset="0"/>
              <a:buChar char="•"/>
            </a:pPr>
            <a:r>
              <a:rPr lang="en-US" dirty="0" err="1">
                <a:latin typeface="Times New Roman" panose="02020603050405020304" pitchFamily="18" charset="0"/>
                <a:cs typeface="Times New Roman" panose="02020603050405020304" pitchFamily="18" charset="0"/>
              </a:rPr>
              <a:t>Rozinat</a:t>
            </a:r>
            <a:r>
              <a:rPr lang="en-US" dirty="0">
                <a:latin typeface="Times New Roman" panose="02020603050405020304" pitchFamily="18" charset="0"/>
                <a:cs typeface="Times New Roman" panose="02020603050405020304" pitchFamily="18" charset="0"/>
              </a:rPr>
              <a:t> and van der Aalst (2008) proposed a novel conformance checking approach to examine the differences between the observed business process and the designed process model. </a:t>
            </a: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FD18CB-31D3-4365-84C3-C2F47F0A87AA}" type="slidenum">
              <a:rPr kumimoji="0" lang="zh-TW" altLang="en-US" sz="1400" b="0" i="0" u="none" strike="noStrike" kern="1200" cap="none" spc="0" normalizeH="0" baseline="0" noProof="0" smtClean="0">
                <a:ln>
                  <a:noFill/>
                </a:ln>
                <a:solidFill>
                  <a:srgbClr val="5F5F5F"/>
                </a:solidFill>
                <a:effectLst/>
                <a:uLnTx/>
                <a:uFillTx/>
                <a:latin typeface="Formata BQ Regular"/>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zh-TW" sz="1400" b="0" i="0" u="none" strike="noStrike" kern="1200" cap="none" spc="0" normalizeH="0" baseline="0" noProof="0" dirty="0">
              <a:ln>
                <a:noFill/>
              </a:ln>
              <a:solidFill>
                <a:srgbClr val="5F5F5F"/>
              </a:solidFill>
              <a:effectLst/>
              <a:uLnTx/>
              <a:uFillTx/>
              <a:latin typeface="Formata BQ Regular"/>
              <a:ea typeface="+mn-ea"/>
              <a:cs typeface="+mn-cs"/>
            </a:endParaRPr>
          </a:p>
        </p:txBody>
      </p:sp>
      <p:sp>
        <p:nvSpPr>
          <p:cNvPr id="7" name="Rectangle 2">
            <a:extLst>
              <a:ext uri="{FF2B5EF4-FFF2-40B4-BE49-F238E27FC236}">
                <a16:creationId xmlns:a16="http://schemas.microsoft.com/office/drawing/2014/main" id="{4012A8DD-EAE6-415F-906F-44007609D0BF}"/>
              </a:ext>
            </a:extLst>
          </p:cNvPr>
          <p:cNvSpPr>
            <a:spLocks noGrp="1" noChangeArrowheads="1"/>
          </p:cNvSpPr>
          <p:nvPr>
            <p:ph type="title"/>
          </p:nvPr>
        </p:nvSpPr>
        <p:spPr>
          <a:xfrm>
            <a:off x="94584" y="623627"/>
            <a:ext cx="9078912" cy="671773"/>
          </a:xfrm>
        </p:spPr>
        <p:txBody>
          <a:bodyPr/>
          <a:lstStyle/>
          <a:p>
            <a:pPr algn="ctr" eaLnBrk="1" hangingPunct="1">
              <a:defRPr/>
            </a:pPr>
            <a:r>
              <a:rPr lang="en-US" altLang="zh-TW" sz="2800" b="1" u="sng" dirty="0">
                <a:solidFill>
                  <a:schemeClr val="accent6">
                    <a:lumMod val="75000"/>
                  </a:schemeClr>
                </a:solidFill>
                <a:latin typeface="Times New Roman" pitchFamily="18" charset="0"/>
              </a:rPr>
              <a:t>Literature Review</a:t>
            </a:r>
            <a:endParaRPr lang="en-US" altLang="zh-TW" sz="2800" dirty="0">
              <a:solidFill>
                <a:schemeClr val="accent6">
                  <a:lumMod val="75000"/>
                </a:schemeClr>
              </a:solidFill>
              <a:latin typeface="Times New Roman" pitchFamily="18" charset="0"/>
            </a:endParaRPr>
          </a:p>
        </p:txBody>
      </p:sp>
    </p:spTree>
    <p:extLst>
      <p:ext uri="{BB962C8B-B14F-4D97-AF65-F5344CB8AC3E}">
        <p14:creationId xmlns:p14="http://schemas.microsoft.com/office/powerpoint/2010/main" val="1518956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04800" y="1371600"/>
            <a:ext cx="8534400" cy="5029200"/>
          </a:xfrm>
        </p:spPr>
        <p:txBody>
          <a:bodyPr/>
          <a:lstStyle/>
          <a:p>
            <a:pPr algn="just">
              <a:spcBef>
                <a:spcPts val="300"/>
              </a:spcBef>
              <a:spcAft>
                <a:spcPts val="300"/>
              </a:spcAft>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Financial Statements Fraud and Fraud Type</a:t>
            </a:r>
          </a:p>
          <a:p>
            <a:pPr lvl="1" algn="just">
              <a:spcBef>
                <a:spcPts val="300"/>
              </a:spcBef>
              <a:spcAft>
                <a:spcPts val="300"/>
              </a:spcAf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Accounting research on financial statement fraud and Accounting and Auditing Enforcement Releases (AAERs) includes testing hypotheses grounded in the literature of earnings management (Summers and Sweeney, 1998; </a:t>
            </a:r>
            <a:r>
              <a:rPr lang="en-US" dirty="0" err="1">
                <a:latin typeface="Times New Roman" panose="02020603050405020304" pitchFamily="18" charset="0"/>
                <a:cs typeface="Times New Roman" panose="02020603050405020304" pitchFamily="18" charset="0"/>
              </a:rPr>
              <a:t>Beneish</a:t>
            </a:r>
            <a:r>
              <a:rPr lang="en-US" dirty="0">
                <a:latin typeface="Times New Roman" panose="02020603050405020304" pitchFamily="18" charset="0"/>
                <a:cs typeface="Times New Roman" panose="02020603050405020304" pitchFamily="18" charset="0"/>
              </a:rPr>
              <a:t>, 1999; Sharma, 2004) and corporate governance (e.g., Beasley, 1996).</a:t>
            </a:r>
          </a:p>
          <a:p>
            <a:pPr lvl="1" algn="just">
              <a:spcBef>
                <a:spcPts val="300"/>
              </a:spcBef>
              <a:spcAft>
                <a:spcPts val="300"/>
              </a:spcAf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Numerous measures for earnings management are created to indicate the risk of financial misstatement and fraud, such as earnings persistence (e.g., Richardson et al., 2005), abnormal accruals and accruals models (e.g., Jones, 1991; </a:t>
            </a:r>
            <a:r>
              <a:rPr lang="en-US" dirty="0" err="1">
                <a:latin typeface="Times New Roman" panose="02020603050405020304" pitchFamily="18" charset="0"/>
                <a:cs typeface="Times New Roman" panose="02020603050405020304" pitchFamily="18" charset="0"/>
              </a:rPr>
              <a:t>Dechow</a:t>
            </a:r>
            <a:r>
              <a:rPr lang="en-US" dirty="0">
                <a:latin typeface="Times New Roman" panose="02020603050405020304" pitchFamily="18" charset="0"/>
                <a:cs typeface="Times New Roman" panose="02020603050405020304" pitchFamily="18" charset="0"/>
              </a:rPr>
              <a:t> et al., 1995; </a:t>
            </a:r>
            <a:r>
              <a:rPr lang="en-US" dirty="0" err="1">
                <a:latin typeface="Times New Roman" panose="02020603050405020304" pitchFamily="18" charset="0"/>
                <a:cs typeface="Times New Roman" panose="02020603050405020304" pitchFamily="18" charset="0"/>
              </a:rPr>
              <a:t>Dechow</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Dichev</a:t>
            </a:r>
            <a:r>
              <a:rPr lang="en-US" dirty="0">
                <a:latin typeface="Times New Roman" panose="02020603050405020304" pitchFamily="18" charset="0"/>
                <a:cs typeface="Times New Roman" panose="02020603050405020304" pitchFamily="18" charset="0"/>
              </a:rPr>
              <a:t>, 2002; Kothari et al., 2005), and earnings smoothness (e.g., McInnis, 2010).</a:t>
            </a:r>
          </a:p>
          <a:p>
            <a:pPr lvl="1" algn="just">
              <a:spcBef>
                <a:spcPts val="300"/>
              </a:spcBef>
              <a:spcAft>
                <a:spcPts val="300"/>
              </a:spcAf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To evaluate the predictive power of the extent accrual-based earnings management measures to detect financial statement fraud, Jones et al. (2008) conducted an empirical analysis comparing ten measures (e.g., discretionary accruals, accrual quality) derived from popular accrual models and found that only the accrual estimation errors (</a:t>
            </a:r>
            <a:r>
              <a:rPr lang="en-US" dirty="0" err="1">
                <a:latin typeface="Times New Roman" panose="02020603050405020304" pitchFamily="18" charset="0"/>
                <a:cs typeface="Times New Roman" panose="02020603050405020304" pitchFamily="18" charset="0"/>
              </a:rPr>
              <a:t>Dechow</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Dichev</a:t>
            </a:r>
            <a:r>
              <a:rPr lang="en-US" dirty="0">
                <a:latin typeface="Times New Roman" panose="02020603050405020304" pitchFamily="18" charset="0"/>
                <a:cs typeface="Times New Roman" panose="02020603050405020304" pitchFamily="18" charset="0"/>
              </a:rPr>
              <a:t>, 2002) and their modifications have the ability to predict fraud and non-fraudulent restatements of earnings.</a:t>
            </a:r>
          </a:p>
          <a:p>
            <a:pPr lvl="1" algn="just">
              <a:spcBef>
                <a:spcPts val="600"/>
              </a:spcBef>
              <a:spcAft>
                <a:spcPts val="600"/>
              </a:spcAft>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FD18CB-31D3-4365-84C3-C2F47F0A87AA}" type="slidenum">
              <a:rPr kumimoji="0" lang="zh-TW" altLang="en-US" sz="1400" b="0" i="0" u="none" strike="noStrike" kern="1200" cap="none" spc="0" normalizeH="0" baseline="0" noProof="0" smtClean="0">
                <a:ln>
                  <a:noFill/>
                </a:ln>
                <a:solidFill>
                  <a:srgbClr val="5F5F5F"/>
                </a:solidFill>
                <a:effectLst/>
                <a:uLnTx/>
                <a:uFillTx/>
                <a:latin typeface="Formata BQ Regular"/>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zh-TW" sz="1400" b="0" i="0" u="none" strike="noStrike" kern="1200" cap="none" spc="0" normalizeH="0" baseline="0" noProof="0" dirty="0">
              <a:ln>
                <a:noFill/>
              </a:ln>
              <a:solidFill>
                <a:srgbClr val="5F5F5F"/>
              </a:solidFill>
              <a:effectLst/>
              <a:uLnTx/>
              <a:uFillTx/>
              <a:latin typeface="Formata BQ Regular"/>
              <a:ea typeface="+mn-ea"/>
              <a:cs typeface="+mn-cs"/>
            </a:endParaRPr>
          </a:p>
        </p:txBody>
      </p:sp>
      <p:sp>
        <p:nvSpPr>
          <p:cNvPr id="6" name="Rectangle 2"/>
          <p:cNvSpPr>
            <a:spLocks noGrp="1" noChangeArrowheads="1"/>
          </p:cNvSpPr>
          <p:nvPr>
            <p:ph type="title"/>
          </p:nvPr>
        </p:nvSpPr>
        <p:spPr>
          <a:xfrm>
            <a:off x="94584" y="623627"/>
            <a:ext cx="9078912" cy="671773"/>
          </a:xfrm>
        </p:spPr>
        <p:txBody>
          <a:bodyPr/>
          <a:lstStyle/>
          <a:p>
            <a:pPr algn="ctr" eaLnBrk="1" hangingPunct="1">
              <a:defRPr/>
            </a:pPr>
            <a:r>
              <a:rPr lang="en-US" altLang="zh-TW" sz="2800" b="1" u="sng" dirty="0">
                <a:solidFill>
                  <a:schemeClr val="accent6">
                    <a:lumMod val="75000"/>
                  </a:schemeClr>
                </a:solidFill>
                <a:latin typeface="Times New Roman" pitchFamily="18" charset="0"/>
              </a:rPr>
              <a:t>Literature Review</a:t>
            </a:r>
            <a:endParaRPr lang="en-US" altLang="zh-TW" sz="2800" dirty="0">
              <a:solidFill>
                <a:schemeClr val="accent6">
                  <a:lumMod val="75000"/>
                </a:schemeClr>
              </a:solidFill>
              <a:latin typeface="Times New Roman" pitchFamily="18" charset="0"/>
            </a:endParaRPr>
          </a:p>
        </p:txBody>
      </p:sp>
    </p:spTree>
    <p:extLst>
      <p:ext uri="{BB962C8B-B14F-4D97-AF65-F5344CB8AC3E}">
        <p14:creationId xmlns:p14="http://schemas.microsoft.com/office/powerpoint/2010/main" val="3349380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A838624-D654-4C6C-81AE-C1AD0AD5254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3DBAE32-8B7A-490B-8AE3-2E89D422B6F4}" type="slidenum">
              <a:rPr kumimoji="0" lang="zh-TW" altLang="en-US" sz="1400" b="0" i="0" u="none" strike="noStrike" kern="1200" cap="none" spc="0" normalizeH="0" baseline="0" noProof="0" smtClean="0">
                <a:ln>
                  <a:noFill/>
                </a:ln>
                <a:solidFill>
                  <a:srgbClr val="5F5F5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zh-TW" altLang="en-US" sz="1400" b="0" i="0" u="none" strike="noStrike" kern="1200" cap="none" spc="0" normalizeH="0" baseline="0" noProof="0">
              <a:ln>
                <a:noFill/>
              </a:ln>
              <a:solidFill>
                <a:srgbClr val="5F5F5F"/>
              </a:solidFill>
              <a:effectLst/>
              <a:uLnTx/>
              <a:uFillTx/>
              <a:latin typeface="Arial"/>
              <a:ea typeface="+mn-ea"/>
              <a:cs typeface="+mn-cs"/>
            </a:endParaRPr>
          </a:p>
        </p:txBody>
      </p:sp>
      <p:graphicFrame>
        <p:nvGraphicFramePr>
          <p:cNvPr id="7" name="Table 6">
            <a:extLst>
              <a:ext uri="{FF2B5EF4-FFF2-40B4-BE49-F238E27FC236}">
                <a16:creationId xmlns:a16="http://schemas.microsoft.com/office/drawing/2014/main" id="{9D54BB32-2234-43CC-AA8C-069B4E443D07}"/>
              </a:ext>
            </a:extLst>
          </p:cNvPr>
          <p:cNvGraphicFramePr>
            <a:graphicFrameLocks noGrp="1"/>
          </p:cNvGraphicFramePr>
          <p:nvPr>
            <p:extLst>
              <p:ext uri="{D42A27DB-BD31-4B8C-83A1-F6EECF244321}">
                <p14:modId xmlns:p14="http://schemas.microsoft.com/office/powerpoint/2010/main" val="2324495583"/>
              </p:ext>
            </p:extLst>
          </p:nvPr>
        </p:nvGraphicFramePr>
        <p:xfrm>
          <a:off x="381000" y="2282662"/>
          <a:ext cx="8382000" cy="3889538"/>
        </p:xfrm>
        <a:graphic>
          <a:graphicData uri="http://schemas.openxmlformats.org/drawingml/2006/table">
            <a:tbl>
              <a:tblPr firstRow="1" firstCol="1" bandRow="1">
                <a:tableStyleId>{8A107856-5554-42FB-B03E-39F5DBC370BA}</a:tableStyleId>
              </a:tblPr>
              <a:tblGrid>
                <a:gridCol w="5389799">
                  <a:extLst>
                    <a:ext uri="{9D8B030D-6E8A-4147-A177-3AD203B41FA5}">
                      <a16:colId xmlns:a16="http://schemas.microsoft.com/office/drawing/2014/main" val="3365546304"/>
                    </a:ext>
                  </a:extLst>
                </a:gridCol>
                <a:gridCol w="1544401">
                  <a:extLst>
                    <a:ext uri="{9D8B030D-6E8A-4147-A177-3AD203B41FA5}">
                      <a16:colId xmlns:a16="http://schemas.microsoft.com/office/drawing/2014/main" val="1205157910"/>
                    </a:ext>
                  </a:extLst>
                </a:gridCol>
                <a:gridCol w="1447800">
                  <a:extLst>
                    <a:ext uri="{9D8B030D-6E8A-4147-A177-3AD203B41FA5}">
                      <a16:colId xmlns:a16="http://schemas.microsoft.com/office/drawing/2014/main" val="2541472524"/>
                    </a:ext>
                  </a:extLst>
                </a:gridCol>
              </a:tblGrid>
              <a:tr h="491390">
                <a:tc gridSpan="3">
                  <a:txBody>
                    <a:bodyPr/>
                    <a:lstStyle/>
                    <a:p>
                      <a:pPr marL="0" marR="0" algn="ctr">
                        <a:lnSpc>
                          <a:spcPct val="107000"/>
                        </a:lnSpc>
                        <a:spcBef>
                          <a:spcPts val="0"/>
                        </a:spcBef>
                        <a:spcAft>
                          <a:spcPts val="800"/>
                        </a:spcAft>
                      </a:pPr>
                      <a:r>
                        <a:rPr lang="en-US" sz="2000" b="1" dirty="0">
                          <a:effectLst/>
                          <a:latin typeface="Times New Roman" panose="02020603050405020304" pitchFamily="18" charset="0"/>
                          <a:cs typeface="Times New Roman" panose="02020603050405020304" pitchFamily="18" charset="0"/>
                        </a:rPr>
                        <a:t>Fraud Types and Fraud Category</a:t>
                      </a:r>
                      <a:endParaRPr lang="en-US" sz="2000" b="1"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28758028"/>
                  </a:ext>
                </a:extLst>
              </a:tr>
              <a:tr h="443150">
                <a:tc>
                  <a:txBody>
                    <a:bodyPr/>
                    <a:lstStyle/>
                    <a:p>
                      <a:pPr marL="0" marR="0" algn="ctr">
                        <a:lnSpc>
                          <a:spcPct val="107000"/>
                        </a:lnSpc>
                        <a:spcBef>
                          <a:spcPts val="0"/>
                        </a:spcBef>
                        <a:spcAft>
                          <a:spcPts val="800"/>
                        </a:spcAft>
                      </a:pPr>
                      <a:r>
                        <a:rPr lang="en-US" sz="2000" b="1" dirty="0">
                          <a:effectLst/>
                          <a:latin typeface="Times New Roman" panose="02020603050405020304" pitchFamily="18" charset="0"/>
                          <a:cs typeface="Times New Roman" panose="02020603050405020304" pitchFamily="18" charset="0"/>
                        </a:rPr>
                        <a:t>Fraud Category</a:t>
                      </a:r>
                      <a:endParaRPr lang="en-US" sz="2000" b="1"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tc>
                  <a:txBody>
                    <a:bodyPr/>
                    <a:lstStyle/>
                    <a:p>
                      <a:pPr marL="0" marR="0" algn="ctr">
                        <a:lnSpc>
                          <a:spcPct val="107000"/>
                        </a:lnSpc>
                        <a:spcBef>
                          <a:spcPts val="0"/>
                        </a:spcBef>
                        <a:spcAft>
                          <a:spcPts val="800"/>
                        </a:spcAft>
                      </a:pPr>
                      <a:r>
                        <a:rPr lang="en-US" sz="2000" b="1" dirty="0">
                          <a:effectLst/>
                          <a:latin typeface="Times New Roman" panose="02020603050405020304" pitchFamily="18" charset="0"/>
                          <a:cs typeface="Times New Roman" panose="02020603050405020304" pitchFamily="18" charset="0"/>
                        </a:rPr>
                        <a:t>Frequency</a:t>
                      </a:r>
                      <a:endParaRPr lang="en-US" sz="2000" b="1"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tc>
                  <a:txBody>
                    <a:bodyPr/>
                    <a:lstStyle/>
                    <a:p>
                      <a:pPr marL="0" marR="0" algn="ctr">
                        <a:lnSpc>
                          <a:spcPct val="107000"/>
                        </a:lnSpc>
                        <a:spcBef>
                          <a:spcPts val="0"/>
                        </a:spcBef>
                        <a:spcAft>
                          <a:spcPts val="800"/>
                        </a:spcAft>
                      </a:pPr>
                      <a:r>
                        <a:rPr lang="en-US" sz="2000" b="1" dirty="0">
                          <a:effectLst/>
                          <a:latin typeface="Times New Roman" panose="02020603050405020304" pitchFamily="18" charset="0"/>
                          <a:cs typeface="Times New Roman" panose="02020603050405020304" pitchFamily="18" charset="0"/>
                        </a:rPr>
                        <a:t>Percentage</a:t>
                      </a:r>
                      <a:endParaRPr lang="en-US" sz="2000" b="1"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extLst>
                  <a:ext uri="{0D108BD9-81ED-4DB2-BD59-A6C34878D82A}">
                    <a16:rowId xmlns:a16="http://schemas.microsoft.com/office/drawing/2014/main" val="1132296074"/>
                  </a:ext>
                </a:extLst>
              </a:tr>
              <a:tr h="443150">
                <a:tc>
                  <a:txBody>
                    <a:bodyPr/>
                    <a:lstStyle/>
                    <a:p>
                      <a:pPr marL="91440" marR="0" lvl="0">
                        <a:lnSpc>
                          <a:spcPct val="107000"/>
                        </a:lnSpc>
                        <a:spcBef>
                          <a:spcPts val="0"/>
                        </a:spcBef>
                        <a:spcAft>
                          <a:spcPts val="800"/>
                        </a:spcAft>
                      </a:pPr>
                      <a:r>
                        <a:rPr lang="en-US" sz="2000" b="1" dirty="0">
                          <a:solidFill>
                            <a:schemeClr val="tx1"/>
                          </a:solidFill>
                          <a:effectLst/>
                          <a:latin typeface="Times New Roman" panose="02020603050405020304" pitchFamily="18" charset="0"/>
                          <a:cs typeface="Times New Roman" panose="02020603050405020304" pitchFamily="18" charset="0"/>
                        </a:rPr>
                        <a:t>Revenue recognition issues</a:t>
                      </a:r>
                      <a:endParaRPr lang="en-US" sz="2000" b="1"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tc>
                  <a:txBody>
                    <a:bodyPr/>
                    <a:lstStyle/>
                    <a:p>
                      <a:pPr marL="0" marR="0" algn="ctr">
                        <a:lnSpc>
                          <a:spcPct val="107000"/>
                        </a:lnSpc>
                        <a:spcBef>
                          <a:spcPts val="0"/>
                        </a:spcBef>
                        <a:spcAft>
                          <a:spcPts val="800"/>
                        </a:spcAft>
                      </a:pPr>
                      <a:r>
                        <a:rPr lang="en-US" sz="2000" b="1" dirty="0">
                          <a:solidFill>
                            <a:schemeClr val="tx1"/>
                          </a:solidFill>
                          <a:effectLst/>
                          <a:latin typeface="Times New Roman" panose="02020603050405020304" pitchFamily="18" charset="0"/>
                          <a:cs typeface="Times New Roman" panose="02020603050405020304" pitchFamily="18" charset="0"/>
                        </a:rPr>
                        <a:t>174</a:t>
                      </a:r>
                      <a:endParaRPr lang="en-US" sz="2000" b="1"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tc>
                  <a:txBody>
                    <a:bodyPr/>
                    <a:lstStyle/>
                    <a:p>
                      <a:pPr marL="0" marR="0" algn="ctr">
                        <a:lnSpc>
                          <a:spcPct val="107000"/>
                        </a:lnSpc>
                        <a:spcBef>
                          <a:spcPts val="0"/>
                        </a:spcBef>
                        <a:spcAft>
                          <a:spcPts val="800"/>
                        </a:spcAft>
                      </a:pPr>
                      <a:r>
                        <a:rPr lang="en-US" sz="2000" b="1" dirty="0">
                          <a:solidFill>
                            <a:schemeClr val="tx1"/>
                          </a:solidFill>
                          <a:effectLst/>
                          <a:latin typeface="Times New Roman" panose="02020603050405020304" pitchFamily="18" charset="0"/>
                          <a:cs typeface="Times New Roman" panose="02020603050405020304" pitchFamily="18" charset="0"/>
                        </a:rPr>
                        <a:t>37.02%</a:t>
                      </a:r>
                      <a:endParaRPr lang="en-US" sz="2000" b="1"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extLst>
                  <a:ext uri="{0D108BD9-81ED-4DB2-BD59-A6C34878D82A}">
                    <a16:rowId xmlns:a16="http://schemas.microsoft.com/office/drawing/2014/main" val="2343236230"/>
                  </a:ext>
                </a:extLst>
              </a:tr>
              <a:tr h="443150">
                <a:tc>
                  <a:txBody>
                    <a:bodyPr/>
                    <a:lstStyle/>
                    <a:p>
                      <a:pPr marL="91440" marR="0" lvl="0">
                        <a:lnSpc>
                          <a:spcPct val="107000"/>
                        </a:lnSpc>
                        <a:spcBef>
                          <a:spcPts val="0"/>
                        </a:spcBef>
                        <a:spcAft>
                          <a:spcPts val="800"/>
                        </a:spcAft>
                      </a:pPr>
                      <a:r>
                        <a:rPr lang="en-US" sz="2000" b="1" dirty="0">
                          <a:solidFill>
                            <a:schemeClr val="tx1"/>
                          </a:solidFill>
                          <a:effectLst/>
                          <a:latin typeface="Times New Roman" panose="02020603050405020304" pitchFamily="18" charset="0"/>
                          <a:cs typeface="Times New Roman" panose="02020603050405020304" pitchFamily="18" charset="0"/>
                        </a:rPr>
                        <a:t>Foreign, related party, affiliated, or subsidiary issues</a:t>
                      </a:r>
                      <a:endParaRPr lang="en-US" sz="2000" b="1"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tc>
                  <a:txBody>
                    <a:bodyPr/>
                    <a:lstStyle/>
                    <a:p>
                      <a:pPr marL="0" marR="0" algn="ctr">
                        <a:lnSpc>
                          <a:spcPct val="107000"/>
                        </a:lnSpc>
                        <a:spcBef>
                          <a:spcPts val="0"/>
                        </a:spcBef>
                        <a:spcAft>
                          <a:spcPts val="800"/>
                        </a:spcAft>
                      </a:pPr>
                      <a:r>
                        <a:rPr lang="en-US" sz="2000" b="1" dirty="0">
                          <a:solidFill>
                            <a:schemeClr val="tx1"/>
                          </a:solidFill>
                          <a:effectLst/>
                          <a:latin typeface="Times New Roman" panose="02020603050405020304" pitchFamily="18" charset="0"/>
                          <a:cs typeface="Times New Roman" panose="02020603050405020304" pitchFamily="18" charset="0"/>
                        </a:rPr>
                        <a:t>150</a:t>
                      </a:r>
                      <a:endParaRPr lang="en-US" sz="2000" b="1"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tc>
                  <a:txBody>
                    <a:bodyPr/>
                    <a:lstStyle/>
                    <a:p>
                      <a:pPr marL="0" marR="0" algn="ctr">
                        <a:lnSpc>
                          <a:spcPct val="107000"/>
                        </a:lnSpc>
                        <a:spcBef>
                          <a:spcPts val="0"/>
                        </a:spcBef>
                        <a:spcAft>
                          <a:spcPts val="800"/>
                        </a:spcAft>
                      </a:pPr>
                      <a:r>
                        <a:rPr lang="en-US" sz="2000" b="1" dirty="0">
                          <a:solidFill>
                            <a:schemeClr val="tx1"/>
                          </a:solidFill>
                          <a:effectLst/>
                          <a:latin typeface="Times New Roman" panose="02020603050405020304" pitchFamily="18" charset="0"/>
                          <a:cs typeface="Times New Roman" panose="02020603050405020304" pitchFamily="18" charset="0"/>
                        </a:rPr>
                        <a:t>31.91%</a:t>
                      </a:r>
                      <a:endParaRPr lang="en-US" sz="2000" b="1"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extLst>
                  <a:ext uri="{0D108BD9-81ED-4DB2-BD59-A6C34878D82A}">
                    <a16:rowId xmlns:a16="http://schemas.microsoft.com/office/drawing/2014/main" val="2843528616"/>
                  </a:ext>
                </a:extLst>
              </a:tr>
              <a:tr h="798062">
                <a:tc>
                  <a:txBody>
                    <a:bodyPr/>
                    <a:lstStyle/>
                    <a:p>
                      <a:pPr marL="91440" marR="0" lvl="0">
                        <a:lnSpc>
                          <a:spcPct val="107000"/>
                        </a:lnSpc>
                        <a:spcBef>
                          <a:spcPts val="0"/>
                        </a:spcBef>
                        <a:spcAft>
                          <a:spcPts val="800"/>
                        </a:spcAft>
                      </a:pPr>
                      <a:r>
                        <a:rPr lang="en-US" sz="2000" b="1" dirty="0">
                          <a:solidFill>
                            <a:schemeClr val="tx1"/>
                          </a:solidFill>
                          <a:effectLst/>
                          <a:latin typeface="Times New Roman" panose="02020603050405020304" pitchFamily="18" charset="0"/>
                          <a:cs typeface="Times New Roman" panose="02020603050405020304" pitchFamily="18" charset="0"/>
                        </a:rPr>
                        <a:t>Liabilities, payables, reserves and accrual estimate failures</a:t>
                      </a:r>
                      <a:endParaRPr lang="en-US" sz="2000" b="1"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tc>
                  <a:txBody>
                    <a:bodyPr/>
                    <a:lstStyle/>
                    <a:p>
                      <a:pPr marL="0" marR="0" algn="ctr">
                        <a:lnSpc>
                          <a:spcPct val="107000"/>
                        </a:lnSpc>
                        <a:spcBef>
                          <a:spcPts val="0"/>
                        </a:spcBef>
                        <a:spcAft>
                          <a:spcPts val="800"/>
                        </a:spcAft>
                      </a:pPr>
                      <a:r>
                        <a:rPr lang="en-US" sz="2000" b="1" dirty="0">
                          <a:solidFill>
                            <a:schemeClr val="tx1"/>
                          </a:solidFill>
                          <a:effectLst/>
                          <a:latin typeface="Times New Roman" panose="02020603050405020304" pitchFamily="18" charset="0"/>
                          <a:cs typeface="Times New Roman" panose="02020603050405020304" pitchFamily="18" charset="0"/>
                        </a:rPr>
                        <a:t>114</a:t>
                      </a:r>
                      <a:endParaRPr lang="en-US" sz="2000" b="1"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tc>
                  <a:txBody>
                    <a:bodyPr/>
                    <a:lstStyle/>
                    <a:p>
                      <a:pPr marL="0" marR="0" algn="ctr">
                        <a:lnSpc>
                          <a:spcPct val="107000"/>
                        </a:lnSpc>
                        <a:spcBef>
                          <a:spcPts val="0"/>
                        </a:spcBef>
                        <a:spcAft>
                          <a:spcPts val="800"/>
                        </a:spcAft>
                      </a:pPr>
                      <a:r>
                        <a:rPr lang="en-US" sz="2000" b="1" dirty="0">
                          <a:solidFill>
                            <a:schemeClr val="tx1"/>
                          </a:solidFill>
                          <a:effectLst/>
                          <a:latin typeface="Times New Roman" panose="02020603050405020304" pitchFamily="18" charset="0"/>
                          <a:cs typeface="Times New Roman" panose="02020603050405020304" pitchFamily="18" charset="0"/>
                        </a:rPr>
                        <a:t>24.26%</a:t>
                      </a:r>
                      <a:endParaRPr lang="en-US" sz="2000" b="1"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extLst>
                  <a:ext uri="{0D108BD9-81ED-4DB2-BD59-A6C34878D82A}">
                    <a16:rowId xmlns:a16="http://schemas.microsoft.com/office/drawing/2014/main" val="4098818566"/>
                  </a:ext>
                </a:extLst>
              </a:tr>
              <a:tr h="443150">
                <a:tc>
                  <a:txBody>
                    <a:bodyPr/>
                    <a:lstStyle/>
                    <a:p>
                      <a:pPr marL="91440" marR="0" lvl="0">
                        <a:lnSpc>
                          <a:spcPct val="107000"/>
                        </a:lnSpc>
                        <a:spcBef>
                          <a:spcPts val="0"/>
                        </a:spcBef>
                        <a:spcAft>
                          <a:spcPts val="800"/>
                        </a:spcAft>
                      </a:pPr>
                      <a:r>
                        <a:rPr lang="en-US" sz="2000" b="1" dirty="0">
                          <a:solidFill>
                            <a:schemeClr val="tx1"/>
                          </a:solidFill>
                          <a:effectLst/>
                          <a:latin typeface="Times New Roman" panose="02020603050405020304" pitchFamily="18" charset="0"/>
                          <a:cs typeface="Times New Roman" panose="02020603050405020304" pitchFamily="18" charset="0"/>
                        </a:rPr>
                        <a:t>Accounts/loans receivable, investments &amp; cash issues</a:t>
                      </a:r>
                      <a:endParaRPr lang="en-US" sz="2000" b="1"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tc>
                  <a:txBody>
                    <a:bodyPr/>
                    <a:lstStyle/>
                    <a:p>
                      <a:pPr marL="0" marR="0" algn="ctr">
                        <a:lnSpc>
                          <a:spcPct val="107000"/>
                        </a:lnSpc>
                        <a:spcBef>
                          <a:spcPts val="0"/>
                        </a:spcBef>
                        <a:spcAft>
                          <a:spcPts val="800"/>
                        </a:spcAft>
                      </a:pPr>
                      <a:r>
                        <a:rPr lang="en-US" sz="2000" b="1" dirty="0">
                          <a:solidFill>
                            <a:schemeClr val="tx1"/>
                          </a:solidFill>
                          <a:effectLst/>
                          <a:latin typeface="Times New Roman" panose="02020603050405020304" pitchFamily="18" charset="0"/>
                          <a:cs typeface="Times New Roman" panose="02020603050405020304" pitchFamily="18" charset="0"/>
                        </a:rPr>
                        <a:t>107</a:t>
                      </a:r>
                      <a:endParaRPr lang="en-US" sz="2000" b="1"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tc>
                  <a:txBody>
                    <a:bodyPr/>
                    <a:lstStyle/>
                    <a:p>
                      <a:pPr marL="0" marR="0" algn="ctr">
                        <a:lnSpc>
                          <a:spcPct val="107000"/>
                        </a:lnSpc>
                        <a:spcBef>
                          <a:spcPts val="0"/>
                        </a:spcBef>
                        <a:spcAft>
                          <a:spcPts val="800"/>
                        </a:spcAft>
                      </a:pPr>
                      <a:r>
                        <a:rPr lang="en-US" sz="2000" b="1" dirty="0">
                          <a:solidFill>
                            <a:schemeClr val="tx1"/>
                          </a:solidFill>
                          <a:effectLst/>
                          <a:latin typeface="Times New Roman" panose="02020603050405020304" pitchFamily="18" charset="0"/>
                          <a:cs typeface="Times New Roman" panose="02020603050405020304" pitchFamily="18" charset="0"/>
                        </a:rPr>
                        <a:t>22.77%</a:t>
                      </a:r>
                      <a:endParaRPr lang="en-US" sz="2000" b="1"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extLst>
                  <a:ext uri="{0D108BD9-81ED-4DB2-BD59-A6C34878D82A}">
                    <a16:rowId xmlns:a16="http://schemas.microsoft.com/office/drawing/2014/main" val="1062578033"/>
                  </a:ext>
                </a:extLst>
              </a:tr>
              <a:tr h="443150">
                <a:tc>
                  <a:txBody>
                    <a:bodyPr/>
                    <a:lstStyle/>
                    <a:p>
                      <a:pPr marL="91440" marR="0" lvl="0">
                        <a:lnSpc>
                          <a:spcPct val="107000"/>
                        </a:lnSpc>
                        <a:spcBef>
                          <a:spcPts val="0"/>
                        </a:spcBef>
                        <a:spcAft>
                          <a:spcPts val="800"/>
                        </a:spcAft>
                      </a:pPr>
                      <a:r>
                        <a:rPr lang="en-US" sz="2000" b="1" dirty="0">
                          <a:solidFill>
                            <a:schemeClr val="tx1"/>
                          </a:solidFill>
                          <a:effectLst/>
                          <a:latin typeface="Times New Roman" panose="02020603050405020304" pitchFamily="18" charset="0"/>
                          <a:cs typeface="Times New Roman" panose="02020603050405020304" pitchFamily="18" charset="0"/>
                        </a:rPr>
                        <a:t>Inventory, vendor and/or cost of sales issues</a:t>
                      </a:r>
                      <a:endParaRPr lang="en-US" sz="2000" b="1"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tc>
                  <a:txBody>
                    <a:bodyPr/>
                    <a:lstStyle/>
                    <a:p>
                      <a:pPr marL="0" marR="0" algn="ctr">
                        <a:lnSpc>
                          <a:spcPct val="107000"/>
                        </a:lnSpc>
                        <a:spcBef>
                          <a:spcPts val="0"/>
                        </a:spcBef>
                        <a:spcAft>
                          <a:spcPts val="800"/>
                        </a:spcAft>
                      </a:pPr>
                      <a:r>
                        <a:rPr lang="en-US" sz="2000" b="1" dirty="0">
                          <a:solidFill>
                            <a:schemeClr val="tx1"/>
                          </a:solidFill>
                          <a:effectLst/>
                          <a:latin typeface="Times New Roman" panose="02020603050405020304" pitchFamily="18" charset="0"/>
                          <a:cs typeface="Times New Roman" panose="02020603050405020304" pitchFamily="18" charset="0"/>
                        </a:rPr>
                        <a:t>107</a:t>
                      </a:r>
                      <a:endParaRPr lang="en-US" sz="2000" b="1"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tc>
                  <a:txBody>
                    <a:bodyPr/>
                    <a:lstStyle/>
                    <a:p>
                      <a:pPr marL="0" marR="0" algn="ctr">
                        <a:lnSpc>
                          <a:spcPct val="107000"/>
                        </a:lnSpc>
                        <a:spcBef>
                          <a:spcPts val="0"/>
                        </a:spcBef>
                        <a:spcAft>
                          <a:spcPts val="800"/>
                        </a:spcAft>
                      </a:pPr>
                      <a:r>
                        <a:rPr lang="en-US" sz="2000" b="1" dirty="0">
                          <a:solidFill>
                            <a:schemeClr val="tx1"/>
                          </a:solidFill>
                          <a:effectLst/>
                          <a:latin typeface="Times New Roman" panose="02020603050405020304" pitchFamily="18" charset="0"/>
                          <a:cs typeface="Times New Roman" panose="02020603050405020304" pitchFamily="18" charset="0"/>
                        </a:rPr>
                        <a:t>22.77%</a:t>
                      </a:r>
                      <a:endParaRPr lang="en-US" sz="2000" b="1" dirty="0">
                        <a:solidFill>
                          <a:schemeClr val="tx1"/>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5080" marR="5080" marT="5080" marB="0" anchor="ctr"/>
                </a:tc>
                <a:extLst>
                  <a:ext uri="{0D108BD9-81ED-4DB2-BD59-A6C34878D82A}">
                    <a16:rowId xmlns:a16="http://schemas.microsoft.com/office/drawing/2014/main" val="2231585556"/>
                  </a:ext>
                </a:extLst>
              </a:tr>
            </a:tbl>
          </a:graphicData>
        </a:graphic>
      </p:graphicFrame>
      <p:sp>
        <p:nvSpPr>
          <p:cNvPr id="3" name="TextBox 2">
            <a:extLst>
              <a:ext uri="{FF2B5EF4-FFF2-40B4-BE49-F238E27FC236}">
                <a16:creationId xmlns:a16="http://schemas.microsoft.com/office/drawing/2014/main" id="{31FB456B-2D7C-45EC-B408-989CD2FB1296}"/>
              </a:ext>
            </a:extLst>
          </p:cNvPr>
          <p:cNvSpPr txBox="1"/>
          <p:nvPr/>
        </p:nvSpPr>
        <p:spPr>
          <a:xfrm>
            <a:off x="838200" y="838200"/>
            <a:ext cx="7543800" cy="492443"/>
          </a:xfrm>
          <a:prstGeom prst="rect">
            <a:avLst/>
          </a:prstGeom>
          <a:noFill/>
        </p:spPr>
        <p:txBody>
          <a:bodyPr wrap="square" rtlCol="0">
            <a:spAutoFit/>
          </a:bodyPr>
          <a:lstStyle/>
          <a:p>
            <a:pPr algn="ctr"/>
            <a:r>
              <a:rPr lang="en-US" sz="2600" b="1" u="sng" dirty="0">
                <a:solidFill>
                  <a:schemeClr val="accent6">
                    <a:lumMod val="75000"/>
                  </a:schemeClr>
                </a:solidFill>
                <a:latin typeface="Times New Roman" pitchFamily="18" charset="0"/>
                <a:ea typeface="+mj-ea"/>
                <a:cs typeface="+mj-cs"/>
              </a:rPr>
              <a:t>Fraud Types and Fraud Category</a:t>
            </a:r>
          </a:p>
        </p:txBody>
      </p:sp>
      <p:sp>
        <p:nvSpPr>
          <p:cNvPr id="5" name="TextBox 4">
            <a:extLst>
              <a:ext uri="{FF2B5EF4-FFF2-40B4-BE49-F238E27FC236}">
                <a16:creationId xmlns:a16="http://schemas.microsoft.com/office/drawing/2014/main" id="{AACE0787-2A10-4D00-947D-6201281E6029}"/>
              </a:ext>
            </a:extLst>
          </p:cNvPr>
          <p:cNvSpPr txBox="1"/>
          <p:nvPr/>
        </p:nvSpPr>
        <p:spPr>
          <a:xfrm>
            <a:off x="228600" y="1611868"/>
            <a:ext cx="8077200" cy="430887"/>
          </a:xfrm>
          <a:prstGeom prst="rect">
            <a:avLst/>
          </a:prstGeom>
          <a:noFill/>
        </p:spPr>
        <p:txBody>
          <a:bodyPr wrap="square" rtlCol="0">
            <a:spAutoFit/>
          </a:bodyPr>
          <a:lstStyle/>
          <a:p>
            <a:pPr marL="285750" indent="-28575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Total Fraud Sample: 470 fraud firm-year observations (1994-2016) </a:t>
            </a:r>
          </a:p>
        </p:txBody>
      </p:sp>
      <p:sp>
        <p:nvSpPr>
          <p:cNvPr id="8" name="Rectangle 7">
            <a:extLst>
              <a:ext uri="{FF2B5EF4-FFF2-40B4-BE49-F238E27FC236}">
                <a16:creationId xmlns:a16="http://schemas.microsoft.com/office/drawing/2014/main" id="{A20689E3-319E-4CC0-8936-2292188A9F41}"/>
              </a:ext>
            </a:extLst>
          </p:cNvPr>
          <p:cNvSpPr/>
          <p:nvPr/>
        </p:nvSpPr>
        <p:spPr>
          <a:xfrm>
            <a:off x="381000" y="3200400"/>
            <a:ext cx="8382000" cy="45720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22F588A-2B67-4CA9-8E2F-6330A7EB98BC}"/>
              </a:ext>
            </a:extLst>
          </p:cNvPr>
          <p:cNvSpPr/>
          <p:nvPr/>
        </p:nvSpPr>
        <p:spPr>
          <a:xfrm>
            <a:off x="381000" y="5105400"/>
            <a:ext cx="8382000" cy="106680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718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B5A9668-6B7C-4EF0-A5D1-29CA9D4CBA82}"/>
              </a:ext>
            </a:extLst>
          </p:cNvPr>
          <p:cNvSpPr>
            <a:spLocks noGrp="1"/>
          </p:cNvSpPr>
          <p:nvPr>
            <p:ph type="sldNum" sz="quarter" idx="10"/>
          </p:nvPr>
        </p:nvSpPr>
        <p:spPr/>
        <p:txBody>
          <a:bodyPr/>
          <a:lstStyle/>
          <a:p>
            <a:fld id="{C3DBAE32-8B7A-490B-8AE3-2E89D422B6F4}" type="slidenum">
              <a:rPr lang="zh-TW" altLang="en-US" smtClean="0"/>
              <a:pPr/>
              <a:t>6</a:t>
            </a:fld>
            <a:endParaRPr lang="zh-TW" altLang="en-US"/>
          </a:p>
        </p:txBody>
      </p:sp>
      <p:pic>
        <p:nvPicPr>
          <p:cNvPr id="23" name="Picture 22">
            <a:extLst>
              <a:ext uri="{FF2B5EF4-FFF2-40B4-BE49-F238E27FC236}">
                <a16:creationId xmlns:a16="http://schemas.microsoft.com/office/drawing/2014/main" id="{FC8F7431-3283-4EFD-B325-4BF862ED0D17}"/>
              </a:ext>
            </a:extLst>
          </p:cNvPr>
          <p:cNvPicPr>
            <a:picLocks noChangeAspect="1"/>
          </p:cNvPicPr>
          <p:nvPr/>
        </p:nvPicPr>
        <p:blipFill rotWithShape="1">
          <a:blip r:embed="rId2"/>
          <a:srcRect l="15848" t="22606" r="62939" b="11621"/>
          <a:stretch/>
        </p:blipFill>
        <p:spPr>
          <a:xfrm>
            <a:off x="2057400" y="0"/>
            <a:ext cx="3962400" cy="6834886"/>
          </a:xfrm>
          <a:prstGeom prst="rect">
            <a:avLst/>
          </a:prstGeom>
        </p:spPr>
      </p:pic>
      <p:sp>
        <p:nvSpPr>
          <p:cNvPr id="24" name="Rectangle 23">
            <a:extLst>
              <a:ext uri="{FF2B5EF4-FFF2-40B4-BE49-F238E27FC236}">
                <a16:creationId xmlns:a16="http://schemas.microsoft.com/office/drawing/2014/main" id="{B6988E0F-BD99-4EC8-95A9-4ED9F7C46C0E}"/>
              </a:ext>
            </a:extLst>
          </p:cNvPr>
          <p:cNvSpPr/>
          <p:nvPr/>
        </p:nvSpPr>
        <p:spPr>
          <a:xfrm>
            <a:off x="4267200" y="0"/>
            <a:ext cx="4876800" cy="707886"/>
          </a:xfrm>
          <a:prstGeom prst="rect">
            <a:avLst/>
          </a:prstGeom>
          <a:solidFill>
            <a:schemeClr val="bg1"/>
          </a:solidFill>
          <a:ln w="19050">
            <a:solidFill>
              <a:schemeClr val="tx1"/>
            </a:solidFill>
          </a:ln>
        </p:spPr>
        <p:txBody>
          <a:bodyPr wrap="square">
            <a:spAutoFit/>
          </a:bodyPr>
          <a:lstStyle/>
          <a:p>
            <a:r>
              <a:rPr lang="en-US" sz="2000" dirty="0">
                <a:latin typeface="Times New Roman" panose="02020603050405020304" pitchFamily="18" charset="0"/>
                <a:cs typeface="Times New Roman" panose="02020603050405020304" pitchFamily="18" charset="0"/>
              </a:rPr>
              <a:t>Standard Order-to-Cash and Procure-to-Pay Business Processes</a:t>
            </a:r>
          </a:p>
        </p:txBody>
      </p:sp>
    </p:spTree>
    <p:extLst>
      <p:ext uri="{BB962C8B-B14F-4D97-AF65-F5344CB8AC3E}">
        <p14:creationId xmlns:p14="http://schemas.microsoft.com/office/powerpoint/2010/main" val="4189814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0502C-C3C7-4AF8-B2E6-90AD8C2A9725}"/>
              </a:ext>
            </a:extLst>
          </p:cNvPr>
          <p:cNvSpPr>
            <a:spLocks noGrp="1"/>
          </p:cNvSpPr>
          <p:nvPr>
            <p:ph type="title"/>
          </p:nvPr>
        </p:nvSpPr>
        <p:spPr>
          <a:xfrm>
            <a:off x="76200" y="609600"/>
            <a:ext cx="8991600" cy="808038"/>
          </a:xfrm>
        </p:spPr>
        <p:txBody>
          <a:bodyPr/>
          <a:lstStyle/>
          <a:p>
            <a:pPr algn="ctr"/>
            <a:r>
              <a:rPr lang="en-US" sz="2600" b="1" u="sng" dirty="0">
                <a:solidFill>
                  <a:schemeClr val="accent6">
                    <a:lumMod val="75000"/>
                  </a:schemeClr>
                </a:solidFill>
                <a:latin typeface="Times New Roman" pitchFamily="18" charset="0"/>
              </a:rPr>
              <a:t>Applying Process Mining for Corporate Fraud Detection </a:t>
            </a:r>
          </a:p>
        </p:txBody>
      </p:sp>
      <p:sp>
        <p:nvSpPr>
          <p:cNvPr id="3" name="Content Placeholder 2">
            <a:extLst>
              <a:ext uri="{FF2B5EF4-FFF2-40B4-BE49-F238E27FC236}">
                <a16:creationId xmlns:a16="http://schemas.microsoft.com/office/drawing/2014/main" id="{03FE9C78-4ACC-42C3-A8EC-DF31072E59FE}"/>
              </a:ext>
            </a:extLst>
          </p:cNvPr>
          <p:cNvSpPr>
            <a:spLocks noGrp="1"/>
          </p:cNvSpPr>
          <p:nvPr>
            <p:ph idx="1"/>
          </p:nvPr>
        </p:nvSpPr>
        <p:spPr>
          <a:xfrm>
            <a:off x="457200" y="1447800"/>
            <a:ext cx="8229600" cy="4800600"/>
          </a:xfrm>
        </p:spPr>
        <p:txBody>
          <a:bodyPr/>
          <a:lstStyle/>
          <a:p>
            <a:pPr>
              <a:spcBef>
                <a:spcPts val="1200"/>
              </a:spcBef>
              <a:spcAft>
                <a:spcPts val="600"/>
              </a:spcAf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To detect corporate fraud using process mining, it is necessary to understand the standard business process for accounting cycles.</a:t>
            </a:r>
          </a:p>
          <a:p>
            <a:pPr lvl="1">
              <a:spcBef>
                <a:spcPts val="1200"/>
              </a:spcBef>
              <a:spcAft>
                <a:spcPts val="600"/>
              </a:spcAf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“Order-to-cash” cycle: Order Created -&gt; Goods Issue -&gt; Invoice Created -&gt; Invoice Posted -&gt; Payment Received -&gt; Invoice Cleared</a:t>
            </a:r>
          </a:p>
          <a:p>
            <a:pPr lvl="1">
              <a:spcBef>
                <a:spcPts val="1200"/>
              </a:spcBef>
              <a:spcAft>
                <a:spcPts val="600"/>
              </a:spcAf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“Procure-to-pay” cycle: Create Purchase Order -&gt; Sign -&gt; Release -&gt; Goods Receipt -&gt; Invoice Receipt -&gt; Payment.</a:t>
            </a:r>
          </a:p>
          <a:p>
            <a:pPr marL="400050">
              <a:spcBef>
                <a:spcPts val="1200"/>
              </a:spcBef>
              <a:spcAft>
                <a:spcPts val="600"/>
              </a:spcAf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Based on the corporate fraud schemes and the activities and variants in the event logs of an ERP system, this study identifies suspicious patterns or activities for each fraud scheme and assigns the risk levels.</a:t>
            </a:r>
          </a:p>
        </p:txBody>
      </p:sp>
      <p:sp>
        <p:nvSpPr>
          <p:cNvPr id="4" name="Slide Number Placeholder 3">
            <a:extLst>
              <a:ext uri="{FF2B5EF4-FFF2-40B4-BE49-F238E27FC236}">
                <a16:creationId xmlns:a16="http://schemas.microsoft.com/office/drawing/2014/main" id="{FAEC9F80-7D8C-4C60-A30E-BD21890714FC}"/>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FD18CB-31D3-4365-84C3-C2F47F0A87AA}" type="slidenum">
              <a:rPr kumimoji="0" lang="zh-TW" altLang="en-US" sz="1400" b="0" i="0" u="none" strike="noStrike" kern="1200" cap="none" spc="0" normalizeH="0" baseline="0" noProof="0" smtClean="0">
                <a:ln>
                  <a:noFill/>
                </a:ln>
                <a:solidFill>
                  <a:srgbClr val="5F5F5F"/>
                </a:solidFill>
                <a:effectLst/>
                <a:uLnTx/>
                <a:uFillTx/>
                <a:latin typeface="Formata BQ Regular"/>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altLang="zh-TW" sz="1400" b="0" i="0" u="none" strike="noStrike" kern="1200" cap="none" spc="0" normalizeH="0" baseline="0" noProof="0">
              <a:ln>
                <a:noFill/>
              </a:ln>
              <a:solidFill>
                <a:srgbClr val="5F5F5F"/>
              </a:solidFill>
              <a:effectLst/>
              <a:uLnTx/>
              <a:uFillTx/>
              <a:latin typeface="Formata BQ Regular"/>
              <a:ea typeface="+mn-ea"/>
              <a:cs typeface="+mn-cs"/>
            </a:endParaRPr>
          </a:p>
        </p:txBody>
      </p:sp>
    </p:spTree>
    <p:extLst>
      <p:ext uri="{BB962C8B-B14F-4D97-AF65-F5344CB8AC3E}">
        <p14:creationId xmlns:p14="http://schemas.microsoft.com/office/powerpoint/2010/main" val="3415031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C2678B0-8759-4AD3-BCEF-ECF1E088B5D0}"/>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FD18CB-31D3-4365-84C3-C2F47F0A87AA}" type="slidenum">
              <a:rPr kumimoji="0" lang="zh-TW" altLang="en-US" sz="1400" b="0" i="0" u="none" strike="noStrike" kern="1200" cap="none" spc="0" normalizeH="0" baseline="0" noProof="0" smtClean="0">
                <a:ln>
                  <a:noFill/>
                </a:ln>
                <a:solidFill>
                  <a:srgbClr val="5F5F5F"/>
                </a:solidFill>
                <a:effectLst/>
                <a:uLnTx/>
                <a:uFillTx/>
                <a:latin typeface="Formata BQ Regular"/>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altLang="zh-TW" sz="1400" b="0" i="0" u="none" strike="noStrike" kern="1200" cap="none" spc="0" normalizeH="0" baseline="0" noProof="0">
              <a:ln>
                <a:noFill/>
              </a:ln>
              <a:solidFill>
                <a:srgbClr val="5F5F5F"/>
              </a:solidFill>
              <a:effectLst/>
              <a:uLnTx/>
              <a:uFillTx/>
              <a:latin typeface="Formata BQ Regular"/>
              <a:ea typeface="+mn-ea"/>
              <a:cs typeface="+mn-cs"/>
            </a:endParaRPr>
          </a:p>
        </p:txBody>
      </p:sp>
      <p:sp>
        <p:nvSpPr>
          <p:cNvPr id="8" name="Rectangle 7">
            <a:extLst>
              <a:ext uri="{FF2B5EF4-FFF2-40B4-BE49-F238E27FC236}">
                <a16:creationId xmlns:a16="http://schemas.microsoft.com/office/drawing/2014/main" id="{1A80C002-F456-47C1-8FD7-53A4E9EBCCD5}"/>
              </a:ext>
            </a:extLst>
          </p:cNvPr>
          <p:cNvSpPr/>
          <p:nvPr/>
        </p:nvSpPr>
        <p:spPr>
          <a:xfrm>
            <a:off x="0" y="685800"/>
            <a:ext cx="9144000" cy="43088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sng" strike="noStrike" kern="100" cap="none" spc="0" normalizeH="0" baseline="0" noProof="0" dirty="0">
                <a:ln>
                  <a:noFill/>
                </a:ln>
                <a:solidFill>
                  <a:srgbClr val="002060"/>
                </a:solidFill>
                <a:effectLst/>
                <a:uLnTx/>
                <a:uFillTx/>
                <a:latin typeface="Times New Roman" panose="02020603050405020304" pitchFamily="18" charset="0"/>
                <a:ea typeface="SimSun" panose="02010600030101010101" pitchFamily="2" charset="-122"/>
                <a:cs typeface="Times New Roman" panose="02020603050405020304" pitchFamily="18" charset="0"/>
              </a:rPr>
              <a:t>Mapping Notable Variants into Financial Statement Fraud Categories</a:t>
            </a:r>
            <a:endParaRPr kumimoji="0" lang="en-US" sz="2200" b="0" i="0" u="sng" strike="noStrike" kern="100" cap="none" spc="0" normalizeH="0" baseline="0" noProof="0" dirty="0">
              <a:ln>
                <a:noFill/>
              </a:ln>
              <a:solidFill>
                <a:srgbClr val="002060"/>
              </a:solidFill>
              <a:effectLst/>
              <a:uLnTx/>
              <a:uFillTx/>
              <a:latin typeface="Cambria" panose="02040503050406030204" pitchFamily="18" charset="0"/>
              <a:ea typeface="SimSun" panose="02010600030101010101" pitchFamily="2" charset="-122"/>
              <a:cs typeface="Times New Roman" panose="02020603050405020304" pitchFamily="18" charset="0"/>
            </a:endParaRPr>
          </a:p>
        </p:txBody>
      </p:sp>
      <p:sp>
        <p:nvSpPr>
          <p:cNvPr id="2" name="Star: 5 Points 1">
            <a:extLst>
              <a:ext uri="{FF2B5EF4-FFF2-40B4-BE49-F238E27FC236}">
                <a16:creationId xmlns:a16="http://schemas.microsoft.com/office/drawing/2014/main" id="{B9AFFC1E-F450-4F79-85E2-DE0AD83E5A1C}"/>
              </a:ext>
            </a:extLst>
          </p:cNvPr>
          <p:cNvSpPr/>
          <p:nvPr/>
        </p:nvSpPr>
        <p:spPr>
          <a:xfrm>
            <a:off x="990600" y="2590800"/>
            <a:ext cx="381000" cy="30480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tar: 5 Points 5">
            <a:extLst>
              <a:ext uri="{FF2B5EF4-FFF2-40B4-BE49-F238E27FC236}">
                <a16:creationId xmlns:a16="http://schemas.microsoft.com/office/drawing/2014/main" id="{6332401B-D4E3-472A-AB4B-0A7615C01929}"/>
              </a:ext>
            </a:extLst>
          </p:cNvPr>
          <p:cNvSpPr/>
          <p:nvPr/>
        </p:nvSpPr>
        <p:spPr>
          <a:xfrm>
            <a:off x="990600" y="4876800"/>
            <a:ext cx="381000" cy="30480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7D59BB2-D751-4867-A67A-37E63B0CCC5E}"/>
              </a:ext>
            </a:extLst>
          </p:cNvPr>
          <p:cNvSpPr/>
          <p:nvPr/>
        </p:nvSpPr>
        <p:spPr>
          <a:xfrm>
            <a:off x="7467600" y="3821668"/>
            <a:ext cx="1544012" cy="369332"/>
          </a:xfrm>
          <a:prstGeom prst="rect">
            <a:avLst/>
          </a:prstGeom>
          <a:ln>
            <a:solidFill>
              <a:srgbClr val="002060"/>
            </a:solidFill>
          </a:ln>
        </p:spPr>
        <p:txBody>
          <a:bodyPr wrap="none">
            <a:spAutoFit/>
          </a:bodyPr>
          <a:lstStyle/>
          <a:p>
            <a:r>
              <a:rPr lang="en-US" b="1" dirty="0">
                <a:solidFill>
                  <a:srgbClr val="FF0000"/>
                </a:solidFill>
                <a:latin typeface="Times New Roman" panose="02020603050405020304" pitchFamily="18" charset="0"/>
                <a:cs typeface="Times New Roman" panose="02020603050405020304" pitchFamily="18" charset="0"/>
              </a:rPr>
              <a:t>Bill-and-Hold</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10" name="Star: 5 Points 9">
            <a:extLst>
              <a:ext uri="{FF2B5EF4-FFF2-40B4-BE49-F238E27FC236}">
                <a16:creationId xmlns:a16="http://schemas.microsoft.com/office/drawing/2014/main" id="{863285B2-49AB-418F-BD27-DA17B2524DE2}"/>
              </a:ext>
            </a:extLst>
          </p:cNvPr>
          <p:cNvSpPr/>
          <p:nvPr/>
        </p:nvSpPr>
        <p:spPr>
          <a:xfrm>
            <a:off x="990600" y="3733800"/>
            <a:ext cx="381000" cy="3048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9E1FC56-6E5D-4EB4-AC58-67B28A41B56B}"/>
              </a:ext>
            </a:extLst>
          </p:cNvPr>
          <p:cNvSpPr/>
          <p:nvPr/>
        </p:nvSpPr>
        <p:spPr>
          <a:xfrm>
            <a:off x="7620000" y="5782270"/>
            <a:ext cx="1219200" cy="923330"/>
          </a:xfrm>
          <a:prstGeom prst="rect">
            <a:avLst/>
          </a:prstGeom>
          <a:solidFill>
            <a:schemeClr val="bg1"/>
          </a:solidFill>
          <a:ln>
            <a:solidFill>
              <a:srgbClr val="002060"/>
            </a:solidFill>
          </a:ln>
        </p:spPr>
        <p:txBody>
          <a:bodyPr wrap="square">
            <a:spAutoFit/>
          </a:bodyPr>
          <a:lstStyle/>
          <a:p>
            <a:pPr algn="ctr"/>
            <a:r>
              <a:rPr lang="en-US" b="1" dirty="0">
                <a:solidFill>
                  <a:srgbClr val="FF0000"/>
                </a:solidFill>
                <a:latin typeface="Times New Roman" panose="02020603050405020304" pitchFamily="18" charset="0"/>
                <a:cs typeface="Times New Roman" panose="02020603050405020304" pitchFamily="18" charset="0"/>
              </a:rPr>
              <a:t>Off-site or Fictitious Inventory</a:t>
            </a:r>
          </a:p>
        </p:txBody>
      </p:sp>
      <p:sp>
        <p:nvSpPr>
          <p:cNvPr id="12" name="Star: 5 Points 11">
            <a:extLst>
              <a:ext uri="{FF2B5EF4-FFF2-40B4-BE49-F238E27FC236}">
                <a16:creationId xmlns:a16="http://schemas.microsoft.com/office/drawing/2014/main" id="{C346CEFF-7407-457B-A7A5-773260E736AB}"/>
              </a:ext>
            </a:extLst>
          </p:cNvPr>
          <p:cNvSpPr/>
          <p:nvPr/>
        </p:nvSpPr>
        <p:spPr>
          <a:xfrm>
            <a:off x="990600" y="6096000"/>
            <a:ext cx="381000" cy="304800"/>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652AA68-560E-4220-BF5C-B718EAF81F80}"/>
              </a:ext>
            </a:extLst>
          </p:cNvPr>
          <p:cNvSpPr/>
          <p:nvPr/>
        </p:nvSpPr>
        <p:spPr>
          <a:xfrm>
            <a:off x="7523788" y="2477869"/>
            <a:ext cx="1391612" cy="646331"/>
          </a:xfrm>
          <a:prstGeom prst="rect">
            <a:avLst/>
          </a:prstGeom>
          <a:ln>
            <a:solidFill>
              <a:srgbClr val="002060"/>
            </a:solidFill>
          </a:ln>
        </p:spPr>
        <p:txBody>
          <a:bodyPr wrap="square">
            <a:spAutoFit/>
          </a:bodyPr>
          <a:lstStyle/>
          <a:p>
            <a:pPr algn="ctr"/>
            <a:r>
              <a:rPr lang="en-US" b="1" dirty="0">
                <a:solidFill>
                  <a:srgbClr val="FF0000"/>
                </a:solidFill>
                <a:latin typeface="Times New Roman" panose="02020603050405020304" pitchFamily="18" charset="0"/>
                <a:cs typeface="Times New Roman" panose="02020603050405020304" pitchFamily="18" charset="0"/>
              </a:rPr>
              <a:t>Refresh Receivables</a:t>
            </a:r>
            <a:endParaRPr lang="en-US" dirty="0">
              <a:solidFill>
                <a:srgbClr val="FF0000"/>
              </a:solidFill>
              <a:latin typeface="Times New Roman" panose="02020603050405020304" pitchFamily="18" charset="0"/>
              <a:cs typeface="Times New Roman" panose="02020603050405020304" pitchFamily="18" charset="0"/>
            </a:endParaRPr>
          </a:p>
        </p:txBody>
      </p:sp>
      <p:pic>
        <p:nvPicPr>
          <p:cNvPr id="14" name="Picture 13">
            <a:extLst>
              <a:ext uri="{FF2B5EF4-FFF2-40B4-BE49-F238E27FC236}">
                <a16:creationId xmlns:a16="http://schemas.microsoft.com/office/drawing/2014/main" id="{6A73B798-A719-4B72-9023-B5CC8D8403A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1601" y="1524000"/>
            <a:ext cx="6096000" cy="5181600"/>
          </a:xfrm>
          <a:prstGeom prst="rect">
            <a:avLst/>
          </a:prstGeom>
          <a:noFill/>
        </p:spPr>
      </p:pic>
    </p:spTree>
    <p:extLst>
      <p:ext uri="{BB962C8B-B14F-4D97-AF65-F5344CB8AC3E}">
        <p14:creationId xmlns:p14="http://schemas.microsoft.com/office/powerpoint/2010/main" val="2437689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3" grpId="0" animBg="1"/>
      <p:bldP spid="10" grpId="0" animBg="1"/>
      <p:bldP spid="11" grpId="0" animBg="1"/>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
            <a:ext cx="8229600" cy="808038"/>
          </a:xfrm>
        </p:spPr>
        <p:txBody>
          <a:bodyPr/>
          <a:lstStyle/>
          <a:p>
            <a:pPr algn="ctr"/>
            <a:r>
              <a:rPr lang="en-US" altLang="zh-TW" sz="2000" b="1" u="sng" dirty="0">
                <a:solidFill>
                  <a:schemeClr val="bg1"/>
                </a:solidFill>
                <a:latin typeface="Times New Roman" pitchFamily="18" charset="0"/>
                <a:cs typeface="Times New Roman" pitchFamily="18" charset="0"/>
              </a:rPr>
              <a:t>Accounting Fraud Schemes and Suspicious Process Patterns</a:t>
            </a:r>
            <a:endParaRPr lang="zh-TW" altLang="en-US" sz="2000" b="1" u="sng" dirty="0">
              <a:solidFill>
                <a:schemeClr val="bg1"/>
              </a:solidFill>
              <a:latin typeface="Times New Roman" pitchFamily="18" charset="0"/>
              <a:cs typeface="Times New Roman" pitchFamily="18" charset="0"/>
            </a:endParaRPr>
          </a:p>
        </p:txBody>
      </p:sp>
      <p:graphicFrame>
        <p:nvGraphicFramePr>
          <p:cNvPr id="14" name="Table 13">
            <a:extLst>
              <a:ext uri="{FF2B5EF4-FFF2-40B4-BE49-F238E27FC236}">
                <a16:creationId xmlns:a16="http://schemas.microsoft.com/office/drawing/2014/main" id="{5D08964D-8113-488E-95A2-CE5FFB5EA915}"/>
              </a:ext>
            </a:extLst>
          </p:cNvPr>
          <p:cNvGraphicFramePr>
            <a:graphicFrameLocks noGrp="1"/>
          </p:cNvGraphicFramePr>
          <p:nvPr>
            <p:extLst>
              <p:ext uri="{D42A27DB-BD31-4B8C-83A1-F6EECF244321}">
                <p14:modId xmlns:p14="http://schemas.microsoft.com/office/powerpoint/2010/main" val="1600416612"/>
              </p:ext>
            </p:extLst>
          </p:nvPr>
        </p:nvGraphicFramePr>
        <p:xfrm>
          <a:off x="76200" y="636528"/>
          <a:ext cx="9067800" cy="6145272"/>
        </p:xfrm>
        <a:graphic>
          <a:graphicData uri="http://schemas.openxmlformats.org/drawingml/2006/table">
            <a:tbl>
              <a:tblPr firstRow="1" firstCol="1" bandRow="1">
                <a:tableStyleId>{5DA37D80-6434-44D0-A028-1B22A696006F}</a:tableStyleId>
              </a:tblPr>
              <a:tblGrid>
                <a:gridCol w="1066800">
                  <a:extLst>
                    <a:ext uri="{9D8B030D-6E8A-4147-A177-3AD203B41FA5}">
                      <a16:colId xmlns:a16="http://schemas.microsoft.com/office/drawing/2014/main" val="2372403448"/>
                    </a:ext>
                  </a:extLst>
                </a:gridCol>
                <a:gridCol w="1248693">
                  <a:extLst>
                    <a:ext uri="{9D8B030D-6E8A-4147-A177-3AD203B41FA5}">
                      <a16:colId xmlns:a16="http://schemas.microsoft.com/office/drawing/2014/main" val="2206412434"/>
                    </a:ext>
                  </a:extLst>
                </a:gridCol>
                <a:gridCol w="2027907">
                  <a:extLst>
                    <a:ext uri="{9D8B030D-6E8A-4147-A177-3AD203B41FA5}">
                      <a16:colId xmlns:a16="http://schemas.microsoft.com/office/drawing/2014/main" val="1514588742"/>
                    </a:ext>
                  </a:extLst>
                </a:gridCol>
                <a:gridCol w="3962400">
                  <a:extLst>
                    <a:ext uri="{9D8B030D-6E8A-4147-A177-3AD203B41FA5}">
                      <a16:colId xmlns:a16="http://schemas.microsoft.com/office/drawing/2014/main" val="3272381993"/>
                    </a:ext>
                  </a:extLst>
                </a:gridCol>
                <a:gridCol w="762000">
                  <a:extLst>
                    <a:ext uri="{9D8B030D-6E8A-4147-A177-3AD203B41FA5}">
                      <a16:colId xmlns:a16="http://schemas.microsoft.com/office/drawing/2014/main" val="1028718365"/>
                    </a:ext>
                  </a:extLst>
                </a:gridCol>
              </a:tblGrid>
              <a:tr h="301401">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Accounting Cycle</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Fraud Scheme</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Non-standard Variant/Activity</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Suspicion Pattern Example</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Risk Level</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7334814"/>
                  </a:ext>
                </a:extLst>
              </a:tr>
              <a:tr h="487685">
                <a:tc>
                  <a:txBody>
                    <a:bodyPr/>
                    <a:lstStyle/>
                    <a:p>
                      <a:pPr marL="0" marR="0" algn="ctr">
                        <a:lnSpc>
                          <a:spcPct val="100000"/>
                        </a:lnSpc>
                        <a:spcBef>
                          <a:spcPts val="0"/>
                        </a:spcBef>
                        <a:spcAft>
                          <a:spcPts val="0"/>
                        </a:spcAft>
                      </a:pPr>
                      <a:r>
                        <a:rPr lang="en-US" sz="1250" b="0" kern="1200" dirty="0">
                          <a:effectLst/>
                          <a:latin typeface="Times New Roman" panose="02020603050405020304" pitchFamily="18" charset="0"/>
                          <a:cs typeface="Times New Roman" panose="02020603050405020304" pitchFamily="18" charset="0"/>
                        </a:rPr>
                        <a:t>Order-to-Cash</a:t>
                      </a:r>
                      <a:endParaRPr lang="en-US" sz="12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Altering Documentation</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880" marR="0" lvl="0" indent="-182880">
                        <a:lnSpc>
                          <a:spcPct val="100000"/>
                        </a:lnSpc>
                        <a:spcBef>
                          <a:spcPts val="0"/>
                        </a:spcBef>
                        <a:spcAft>
                          <a:spcPts val="0"/>
                        </a:spcAft>
                        <a:buFont typeface="Symbol" panose="05050102010706020507" pitchFamily="18" charset="2"/>
                        <a:buChar char=""/>
                        <a:tabLst>
                          <a:tab pos="457200" algn="l"/>
                        </a:tabLst>
                      </a:pPr>
                      <a:r>
                        <a:rPr lang="en-US" sz="1250" kern="1200" dirty="0">
                          <a:effectLst/>
                          <a:latin typeface="Times New Roman" panose="02020603050405020304" pitchFamily="18" charset="0"/>
                          <a:cs typeface="Times New Roman" panose="02020603050405020304" pitchFamily="18" charset="0"/>
                        </a:rPr>
                        <a:t>Order Adjusted: Goods Issue Date</a:t>
                      </a:r>
                      <a:endParaRPr lang="en-US" sz="1250" dirty="0">
                        <a:effectLst/>
                        <a:latin typeface="Times New Roman" panose="02020603050405020304" pitchFamily="18" charset="0"/>
                        <a:cs typeface="Times New Roman" panose="02020603050405020304" pitchFamily="18" charset="0"/>
                      </a:endParaRPr>
                    </a:p>
                    <a:p>
                      <a:pPr marL="182880" marR="0" lvl="0" indent="-182880">
                        <a:lnSpc>
                          <a:spcPct val="100000"/>
                        </a:lnSpc>
                        <a:spcBef>
                          <a:spcPts val="0"/>
                        </a:spcBef>
                        <a:spcAft>
                          <a:spcPts val="0"/>
                        </a:spcAft>
                        <a:buFont typeface="Symbol" panose="05050102010706020507" pitchFamily="18" charset="2"/>
                        <a:buChar char=""/>
                        <a:tabLst>
                          <a:tab pos="457200" algn="l"/>
                        </a:tabLst>
                      </a:pPr>
                      <a:r>
                        <a:rPr lang="en-US" sz="1250" kern="1200" dirty="0">
                          <a:effectLst/>
                          <a:latin typeface="Times New Roman" panose="02020603050405020304" pitchFamily="18" charset="0"/>
                          <a:cs typeface="Times New Roman" panose="02020603050405020304" pitchFamily="18" charset="0"/>
                        </a:rPr>
                        <a:t>Invoice Adjusted</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marR="0">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Frequent occurrence of order adjusted and/or invoice adjusted activities without approval process during the fiscal year-end period.</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a:effectLst/>
                          <a:latin typeface="Times New Roman" panose="02020603050405020304" pitchFamily="18" charset="0"/>
                          <a:cs typeface="Times New Roman" panose="02020603050405020304" pitchFamily="18" charset="0"/>
                        </a:rPr>
                        <a:t>High</a:t>
                      </a:r>
                      <a:endParaRPr lang="en-US" sz="125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0726206"/>
                  </a:ext>
                </a:extLst>
              </a:tr>
              <a:tr h="326239">
                <a:tc>
                  <a:txBody>
                    <a:bodyPr/>
                    <a:lstStyle/>
                    <a:p>
                      <a:pPr marL="0" marR="0" algn="ctr">
                        <a:lnSpc>
                          <a:spcPct val="100000"/>
                        </a:lnSpc>
                        <a:spcBef>
                          <a:spcPts val="0"/>
                        </a:spcBef>
                        <a:spcAft>
                          <a:spcPts val="0"/>
                        </a:spcAft>
                      </a:pPr>
                      <a:r>
                        <a:rPr lang="en-US" sz="1250" b="0" kern="1200" dirty="0">
                          <a:effectLst/>
                          <a:latin typeface="Times New Roman" panose="02020603050405020304" pitchFamily="18" charset="0"/>
                          <a:cs typeface="Times New Roman" panose="02020603050405020304" pitchFamily="18" charset="0"/>
                        </a:rPr>
                        <a:t>Order-to-Cash</a:t>
                      </a:r>
                      <a:endParaRPr lang="en-US" sz="12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Bill and Hold</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20040" marR="0" indent="-228600">
                        <a:lnSpc>
                          <a:spcPct val="100000"/>
                        </a:lnSpc>
                        <a:spcBef>
                          <a:spcPts val="0"/>
                        </a:spcBef>
                        <a:spcAft>
                          <a:spcPts val="0"/>
                        </a:spcAft>
                        <a:tabLst>
                          <a:tab pos="457200" algn="l"/>
                        </a:tabLst>
                      </a:pPr>
                      <a:r>
                        <a:rPr lang="en-US" sz="1250" kern="1200" dirty="0">
                          <a:effectLst/>
                          <a:latin typeface="Times New Roman" panose="02020603050405020304" pitchFamily="18" charset="0"/>
                          <a:cs typeface="Times New Roman" panose="02020603050405020304" pitchFamily="18" charset="0"/>
                        </a:rPr>
                        <a:t>Goods Issue</a:t>
                      </a:r>
                      <a:endParaRPr lang="en-US" sz="1250" dirty="0">
                        <a:effectLst/>
                        <a:latin typeface="Times New Roman" panose="02020603050405020304" pitchFamily="18" charset="0"/>
                        <a:cs typeface="Times New Roman" panose="02020603050405020304" pitchFamily="18" charset="0"/>
                      </a:endParaRPr>
                    </a:p>
                    <a:p>
                      <a:pPr marL="320040" marR="0" indent="-228600">
                        <a:lnSpc>
                          <a:spcPct val="100000"/>
                        </a:lnSpc>
                        <a:spcBef>
                          <a:spcPts val="0"/>
                        </a:spcBef>
                        <a:spcAft>
                          <a:spcPts val="0"/>
                        </a:spcAft>
                        <a:tabLst>
                          <a:tab pos="457200" algn="l"/>
                        </a:tabLst>
                      </a:pPr>
                      <a:r>
                        <a:rPr lang="en-US" sz="1250" kern="1200" dirty="0">
                          <a:effectLst/>
                          <a:latin typeface="Times New Roman" panose="02020603050405020304" pitchFamily="18" charset="0"/>
                          <a:cs typeface="Times New Roman" panose="02020603050405020304" pitchFamily="18" charset="0"/>
                        </a:rPr>
                        <a:t>Payment Received</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marR="0">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Missing goods issue and/or payment received.</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a:effectLst/>
                          <a:latin typeface="Times New Roman" panose="02020603050405020304" pitchFamily="18" charset="0"/>
                          <a:cs typeface="Times New Roman" panose="02020603050405020304" pitchFamily="18" charset="0"/>
                        </a:rPr>
                        <a:t>High</a:t>
                      </a:r>
                      <a:endParaRPr lang="en-US" sz="125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4807570"/>
                  </a:ext>
                </a:extLst>
              </a:tr>
              <a:tr h="649132">
                <a:tc>
                  <a:txBody>
                    <a:bodyPr/>
                    <a:lstStyle/>
                    <a:p>
                      <a:pPr marL="0" marR="0" algn="ctr">
                        <a:lnSpc>
                          <a:spcPct val="100000"/>
                        </a:lnSpc>
                        <a:spcBef>
                          <a:spcPts val="0"/>
                        </a:spcBef>
                        <a:spcAft>
                          <a:spcPts val="0"/>
                        </a:spcAft>
                      </a:pPr>
                      <a:r>
                        <a:rPr lang="en-US" sz="1250" b="0" kern="1200" dirty="0">
                          <a:effectLst/>
                          <a:latin typeface="Times New Roman" panose="02020603050405020304" pitchFamily="18" charset="0"/>
                          <a:cs typeface="Times New Roman" panose="02020603050405020304" pitchFamily="18" charset="0"/>
                        </a:rPr>
                        <a:t>Order-to-Cash</a:t>
                      </a:r>
                      <a:endParaRPr lang="en-US" sz="12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Channel Stuffing</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880" marR="0" lvl="0" indent="-182880" algn="l" defTabSz="457200" rtl="0" eaLnBrk="1" latinLnBrk="0" hangingPunct="1">
                        <a:lnSpc>
                          <a:spcPct val="100000"/>
                        </a:lnSpc>
                        <a:spcBef>
                          <a:spcPts val="0"/>
                        </a:spcBef>
                        <a:spcAft>
                          <a:spcPts val="0"/>
                        </a:spcAft>
                        <a:buFont typeface="Symbol" panose="05050102010706020507" pitchFamily="18" charset="2"/>
                        <a:buChar char=""/>
                        <a:tabLst>
                          <a:tab pos="457200" algn="l"/>
                        </a:tabLst>
                      </a:pPr>
                      <a:r>
                        <a:rPr lang="en-US" sz="1250" kern="1200" dirty="0">
                          <a:solidFill>
                            <a:schemeClr val="tx1"/>
                          </a:solidFill>
                          <a:effectLst/>
                          <a:latin typeface="Times New Roman" panose="02020603050405020304" pitchFamily="18" charset="0"/>
                          <a:ea typeface="+mn-ea"/>
                          <a:cs typeface="Times New Roman" panose="02020603050405020304" pitchFamily="18" charset="0"/>
                        </a:rPr>
                        <a:t>Order Adjusted: Order Return</a:t>
                      </a:r>
                    </a:p>
                    <a:p>
                      <a:pPr marL="182880" marR="0" lvl="0" indent="-182880" algn="l" defTabSz="457200" rtl="0" eaLnBrk="1" latinLnBrk="0" hangingPunct="1">
                        <a:lnSpc>
                          <a:spcPct val="100000"/>
                        </a:lnSpc>
                        <a:spcBef>
                          <a:spcPts val="0"/>
                        </a:spcBef>
                        <a:spcAft>
                          <a:spcPts val="0"/>
                        </a:spcAft>
                        <a:buFont typeface="Symbol" panose="05050102010706020507" pitchFamily="18" charset="2"/>
                        <a:buChar char=""/>
                        <a:tabLst>
                          <a:tab pos="457200" algn="l"/>
                        </a:tabLst>
                      </a:pPr>
                      <a:r>
                        <a:rPr lang="en-US" sz="1250" kern="1200" dirty="0">
                          <a:solidFill>
                            <a:schemeClr val="tx1"/>
                          </a:solidFill>
                          <a:effectLst/>
                          <a:latin typeface="Times New Roman" panose="02020603050405020304" pitchFamily="18" charset="0"/>
                          <a:ea typeface="+mn-ea"/>
                          <a:cs typeface="Times New Roman" panose="02020603050405020304" pitchFamily="18" charset="0"/>
                        </a:rPr>
                        <a:t>Invoice Adjusted: Invoice Credit Note</a:t>
                      </a: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marR="0">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Frequent occurrence of order return or invoice credit note immediately after fiscal year end without an approval process.</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a:effectLst/>
                          <a:latin typeface="Times New Roman" panose="02020603050405020304" pitchFamily="18" charset="0"/>
                          <a:cs typeface="Times New Roman" panose="02020603050405020304" pitchFamily="18" charset="0"/>
                        </a:rPr>
                        <a:t>High</a:t>
                      </a:r>
                      <a:endParaRPr lang="en-US" sz="125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1777762"/>
                  </a:ext>
                </a:extLst>
              </a:tr>
              <a:tr h="326239">
                <a:tc>
                  <a:txBody>
                    <a:bodyPr/>
                    <a:lstStyle/>
                    <a:p>
                      <a:pPr marL="0" marR="0" algn="ctr">
                        <a:lnSpc>
                          <a:spcPct val="100000"/>
                        </a:lnSpc>
                        <a:spcBef>
                          <a:spcPts val="0"/>
                        </a:spcBef>
                        <a:spcAft>
                          <a:spcPts val="0"/>
                        </a:spcAft>
                      </a:pPr>
                      <a:r>
                        <a:rPr lang="en-US" sz="1250" b="0" kern="1200" dirty="0">
                          <a:effectLst/>
                          <a:latin typeface="Times New Roman" panose="02020603050405020304" pitchFamily="18" charset="0"/>
                          <a:cs typeface="Times New Roman" panose="02020603050405020304" pitchFamily="18" charset="0"/>
                        </a:rPr>
                        <a:t>Order-to-Cash</a:t>
                      </a:r>
                      <a:endParaRPr lang="en-US" sz="12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Failure to Record Sales Allowances</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880" marR="0" lvl="0" indent="-182880" algn="l" defTabSz="457200" rtl="0" eaLnBrk="1" latinLnBrk="0" hangingPunct="1">
                        <a:lnSpc>
                          <a:spcPct val="100000"/>
                        </a:lnSpc>
                        <a:spcBef>
                          <a:spcPts val="0"/>
                        </a:spcBef>
                        <a:spcAft>
                          <a:spcPts val="0"/>
                        </a:spcAft>
                        <a:buFont typeface="Symbol" panose="05050102010706020507" pitchFamily="18" charset="2"/>
                        <a:buChar char=""/>
                        <a:tabLst>
                          <a:tab pos="457200" algn="l"/>
                        </a:tabLst>
                      </a:pPr>
                      <a:r>
                        <a:rPr lang="en-US" sz="1250" kern="1200" dirty="0">
                          <a:solidFill>
                            <a:schemeClr val="tx1"/>
                          </a:solidFill>
                          <a:effectLst/>
                          <a:latin typeface="Times New Roman" panose="02020603050405020304" pitchFamily="18" charset="0"/>
                          <a:ea typeface="+mn-ea"/>
                          <a:cs typeface="Times New Roman" panose="02020603050405020304" pitchFamily="18" charset="0"/>
                        </a:rPr>
                        <a:t>Payment Received</a:t>
                      </a: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marR="0">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Missing payment received or incomplete payment</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a:effectLst/>
                          <a:latin typeface="Times New Roman" panose="02020603050405020304" pitchFamily="18" charset="0"/>
                          <a:cs typeface="Times New Roman" panose="02020603050405020304" pitchFamily="18" charset="0"/>
                        </a:rPr>
                        <a:t>High</a:t>
                      </a:r>
                      <a:endParaRPr lang="en-US" sz="125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6329496"/>
                  </a:ext>
                </a:extLst>
              </a:tr>
              <a:tr h="326239">
                <a:tc>
                  <a:txBody>
                    <a:bodyPr/>
                    <a:lstStyle/>
                    <a:p>
                      <a:pPr marL="0" marR="0" algn="ctr">
                        <a:lnSpc>
                          <a:spcPct val="100000"/>
                        </a:lnSpc>
                        <a:spcBef>
                          <a:spcPts val="0"/>
                        </a:spcBef>
                        <a:spcAft>
                          <a:spcPts val="0"/>
                        </a:spcAft>
                      </a:pPr>
                      <a:r>
                        <a:rPr lang="en-US" sz="1250" b="0" kern="1200" dirty="0">
                          <a:effectLst/>
                          <a:latin typeface="Times New Roman" panose="02020603050405020304" pitchFamily="18" charset="0"/>
                          <a:cs typeface="Times New Roman" panose="02020603050405020304" pitchFamily="18" charset="0"/>
                        </a:rPr>
                        <a:t>Order-to-Cash</a:t>
                      </a:r>
                      <a:endParaRPr lang="en-US" sz="12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Inflating the Value of Inventory</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880" marR="0" lvl="0" indent="-182880" algn="l" defTabSz="457200" rtl="0" eaLnBrk="1" latinLnBrk="0" hangingPunct="1">
                        <a:lnSpc>
                          <a:spcPct val="100000"/>
                        </a:lnSpc>
                        <a:spcBef>
                          <a:spcPts val="0"/>
                        </a:spcBef>
                        <a:spcAft>
                          <a:spcPts val="0"/>
                        </a:spcAft>
                        <a:buFont typeface="Symbol" panose="05050102010706020507" pitchFamily="18" charset="2"/>
                        <a:buChar char=""/>
                        <a:tabLst>
                          <a:tab pos="457200" algn="l"/>
                        </a:tabLst>
                      </a:pPr>
                      <a:r>
                        <a:rPr lang="en-US" sz="1250" kern="1200" dirty="0">
                          <a:solidFill>
                            <a:schemeClr val="tx1"/>
                          </a:solidFill>
                          <a:effectLst/>
                          <a:latin typeface="Times New Roman" panose="02020603050405020304" pitchFamily="18" charset="0"/>
                          <a:ea typeface="+mn-ea"/>
                          <a:cs typeface="Times New Roman" panose="02020603050405020304" pitchFamily="18" charset="0"/>
                        </a:rPr>
                        <a:t>Order Adjusted: Net Price</a:t>
                      </a: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marR="0">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Order adjusted without an approval process</a:t>
                      </a:r>
                      <a:endParaRPr lang="en-US" sz="1250" dirty="0">
                        <a:effectLst/>
                        <a:latin typeface="Times New Roman" panose="02020603050405020304" pitchFamily="18" charset="0"/>
                        <a:cs typeface="Times New Roman" panose="02020603050405020304" pitchFamily="18" charset="0"/>
                      </a:endParaRPr>
                    </a:p>
                    <a:p>
                      <a:pPr marL="91440" marR="0">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Putting in improper price comparing to the market value</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a:effectLst/>
                          <a:latin typeface="Times New Roman" panose="02020603050405020304" pitchFamily="18" charset="0"/>
                          <a:cs typeface="Times New Roman" panose="02020603050405020304" pitchFamily="18" charset="0"/>
                        </a:rPr>
                        <a:t>High</a:t>
                      </a:r>
                      <a:endParaRPr lang="en-US" sz="125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6014359"/>
                  </a:ext>
                </a:extLst>
              </a:tr>
              <a:tr h="487685">
                <a:tc>
                  <a:txBody>
                    <a:bodyPr/>
                    <a:lstStyle/>
                    <a:p>
                      <a:pPr marL="0" marR="0" algn="ctr">
                        <a:lnSpc>
                          <a:spcPct val="100000"/>
                        </a:lnSpc>
                        <a:spcBef>
                          <a:spcPts val="0"/>
                        </a:spcBef>
                        <a:spcAft>
                          <a:spcPts val="0"/>
                        </a:spcAft>
                      </a:pPr>
                      <a:r>
                        <a:rPr lang="en-US" sz="1250" b="0" kern="1200" dirty="0">
                          <a:effectLst/>
                          <a:latin typeface="Times New Roman" panose="02020603050405020304" pitchFamily="18" charset="0"/>
                          <a:cs typeface="Times New Roman" panose="02020603050405020304" pitchFamily="18" charset="0"/>
                        </a:rPr>
                        <a:t>Order-to-Cash</a:t>
                      </a:r>
                      <a:endParaRPr lang="en-US" sz="12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Promotional Allowance Manipulation</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880" marR="0" lvl="0" indent="-182880" algn="l" defTabSz="457200" rtl="0" eaLnBrk="1" latinLnBrk="0" hangingPunct="1">
                        <a:lnSpc>
                          <a:spcPct val="100000"/>
                        </a:lnSpc>
                        <a:spcBef>
                          <a:spcPts val="0"/>
                        </a:spcBef>
                        <a:spcAft>
                          <a:spcPts val="0"/>
                        </a:spcAft>
                        <a:buFont typeface="Symbol" panose="05050102010706020507" pitchFamily="18" charset="2"/>
                        <a:buChar char=""/>
                        <a:tabLst>
                          <a:tab pos="457200" algn="l"/>
                        </a:tabLst>
                      </a:pPr>
                      <a:r>
                        <a:rPr lang="en-US" sz="1250" kern="1200" dirty="0">
                          <a:solidFill>
                            <a:schemeClr val="tx1"/>
                          </a:solidFill>
                          <a:effectLst/>
                          <a:latin typeface="Times New Roman" panose="02020603050405020304" pitchFamily="18" charset="0"/>
                          <a:ea typeface="+mn-ea"/>
                          <a:cs typeface="Times New Roman" panose="02020603050405020304" pitchFamily="18" charset="0"/>
                        </a:rPr>
                        <a:t>Invoice Adjusted: Cash Discount</a:t>
                      </a: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marR="0">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Many Invoice Adjusted: Cash Discount activities are entered.</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a:effectLst/>
                          <a:latin typeface="Times New Roman" panose="02020603050405020304" pitchFamily="18" charset="0"/>
                          <a:cs typeface="Times New Roman" panose="02020603050405020304" pitchFamily="18" charset="0"/>
                        </a:rPr>
                        <a:t>Medium</a:t>
                      </a:r>
                      <a:endParaRPr lang="en-US" sz="125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2087094"/>
                  </a:ext>
                </a:extLst>
              </a:tr>
              <a:tr h="649132">
                <a:tc>
                  <a:txBody>
                    <a:bodyPr/>
                    <a:lstStyle/>
                    <a:p>
                      <a:pPr marL="0" marR="0" algn="ctr">
                        <a:lnSpc>
                          <a:spcPct val="100000"/>
                        </a:lnSpc>
                        <a:spcBef>
                          <a:spcPts val="0"/>
                        </a:spcBef>
                        <a:spcAft>
                          <a:spcPts val="0"/>
                        </a:spcAft>
                      </a:pPr>
                      <a:r>
                        <a:rPr lang="en-US" sz="1250" b="0" kern="1200" dirty="0">
                          <a:effectLst/>
                          <a:latin typeface="Times New Roman" panose="02020603050405020304" pitchFamily="18" charset="0"/>
                          <a:cs typeface="Times New Roman" panose="02020603050405020304" pitchFamily="18" charset="0"/>
                        </a:rPr>
                        <a:t>Order-to-Cash</a:t>
                      </a:r>
                      <a:endParaRPr lang="en-US" sz="12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Up-Front Fees</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880" marR="0" lvl="0" indent="-182880" algn="l" defTabSz="457200" rtl="0" eaLnBrk="1" latinLnBrk="0" hangingPunct="1">
                        <a:lnSpc>
                          <a:spcPct val="100000"/>
                        </a:lnSpc>
                        <a:spcBef>
                          <a:spcPts val="0"/>
                        </a:spcBef>
                        <a:spcAft>
                          <a:spcPts val="0"/>
                        </a:spcAft>
                        <a:buFont typeface="Symbol" panose="05050102010706020507" pitchFamily="18" charset="2"/>
                        <a:buChar char=""/>
                        <a:tabLst>
                          <a:tab pos="457200" algn="l"/>
                        </a:tabLst>
                      </a:pPr>
                      <a:r>
                        <a:rPr lang="en-US" sz="1250" kern="1200" dirty="0">
                          <a:solidFill>
                            <a:schemeClr val="tx1"/>
                          </a:solidFill>
                          <a:effectLst/>
                          <a:latin typeface="Times New Roman" panose="02020603050405020304" pitchFamily="18" charset="0"/>
                          <a:ea typeface="+mn-ea"/>
                          <a:cs typeface="Times New Roman" panose="02020603050405020304" pitchFamily="18" charset="0"/>
                        </a:rPr>
                        <a:t>Payment Received</a:t>
                      </a:r>
                    </a:p>
                    <a:p>
                      <a:pPr marL="182880" marR="0" lvl="0" indent="-182880" algn="l" defTabSz="457200" rtl="0" eaLnBrk="1" latinLnBrk="0" hangingPunct="1">
                        <a:lnSpc>
                          <a:spcPct val="100000"/>
                        </a:lnSpc>
                        <a:spcBef>
                          <a:spcPts val="0"/>
                        </a:spcBef>
                        <a:spcAft>
                          <a:spcPts val="0"/>
                        </a:spcAft>
                        <a:buFont typeface="Symbol" panose="05050102010706020507" pitchFamily="18" charset="2"/>
                        <a:buChar char=""/>
                        <a:tabLst>
                          <a:tab pos="457200" algn="l"/>
                        </a:tabLst>
                      </a:pPr>
                      <a:r>
                        <a:rPr lang="en-US" sz="1250" kern="1200" dirty="0">
                          <a:solidFill>
                            <a:schemeClr val="tx1"/>
                          </a:solidFill>
                          <a:effectLst/>
                          <a:latin typeface="Times New Roman" panose="02020603050405020304" pitchFamily="18" charset="0"/>
                          <a:ea typeface="+mn-ea"/>
                          <a:cs typeface="Times New Roman" panose="02020603050405020304" pitchFamily="18" charset="0"/>
                        </a:rPr>
                        <a:t>Goods Issue</a:t>
                      </a:r>
                    </a:p>
                    <a:p>
                      <a:pPr marL="182880" marR="0" lvl="0" indent="-182880" algn="l" defTabSz="457200" rtl="0" eaLnBrk="1" latinLnBrk="0" hangingPunct="1">
                        <a:lnSpc>
                          <a:spcPct val="100000"/>
                        </a:lnSpc>
                        <a:spcBef>
                          <a:spcPts val="0"/>
                        </a:spcBef>
                        <a:spcAft>
                          <a:spcPts val="0"/>
                        </a:spcAft>
                        <a:buFont typeface="Symbol" panose="05050102010706020507" pitchFamily="18" charset="2"/>
                        <a:buChar char=""/>
                        <a:tabLst>
                          <a:tab pos="457200" algn="l"/>
                        </a:tabLst>
                      </a:pPr>
                      <a:r>
                        <a:rPr lang="en-US" sz="1250" kern="1200" dirty="0">
                          <a:solidFill>
                            <a:schemeClr val="tx1"/>
                          </a:solidFill>
                          <a:effectLst/>
                          <a:latin typeface="Times New Roman" panose="02020603050405020304" pitchFamily="18" charset="0"/>
                          <a:ea typeface="+mn-ea"/>
                          <a:cs typeface="Times New Roman" panose="02020603050405020304" pitchFamily="18" charset="0"/>
                        </a:rPr>
                        <a:t>Order Adjusted: Change Goods Issue Date</a:t>
                      </a: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marR="0">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Payment received occurs before goods issue or invoice created.</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a:effectLst/>
                          <a:latin typeface="Times New Roman" panose="02020603050405020304" pitchFamily="18" charset="0"/>
                          <a:cs typeface="Times New Roman" panose="02020603050405020304" pitchFamily="18" charset="0"/>
                        </a:rPr>
                        <a:t>Low</a:t>
                      </a:r>
                      <a:endParaRPr lang="en-US" sz="125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0991086"/>
                  </a:ext>
                </a:extLst>
              </a:tr>
              <a:tr h="487685">
                <a:tc>
                  <a:txBody>
                    <a:bodyPr/>
                    <a:lstStyle/>
                    <a:p>
                      <a:pPr marL="0" marR="0" algn="ctr">
                        <a:lnSpc>
                          <a:spcPct val="100000"/>
                        </a:lnSpc>
                        <a:spcBef>
                          <a:spcPts val="0"/>
                        </a:spcBef>
                        <a:spcAft>
                          <a:spcPts val="0"/>
                        </a:spcAft>
                      </a:pPr>
                      <a:r>
                        <a:rPr lang="en-US" sz="1250" b="0" kern="1200" dirty="0">
                          <a:effectLst/>
                          <a:latin typeface="Times New Roman" panose="02020603050405020304" pitchFamily="18" charset="0"/>
                          <a:cs typeface="Times New Roman" panose="02020603050405020304" pitchFamily="18" charset="0"/>
                        </a:rPr>
                        <a:t>Procure-to-Pay</a:t>
                      </a:r>
                      <a:endParaRPr lang="en-US" sz="12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Off-site or Fictitious Inventory</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880" marR="0" lvl="0" indent="-182880" algn="l" defTabSz="457200" rtl="0" eaLnBrk="1" latinLnBrk="0" hangingPunct="1">
                        <a:lnSpc>
                          <a:spcPct val="100000"/>
                        </a:lnSpc>
                        <a:spcBef>
                          <a:spcPts val="0"/>
                        </a:spcBef>
                        <a:spcAft>
                          <a:spcPts val="0"/>
                        </a:spcAft>
                        <a:buFont typeface="Symbol" panose="05050102010706020507" pitchFamily="18" charset="2"/>
                        <a:buChar char=""/>
                        <a:tabLst>
                          <a:tab pos="457200" algn="l"/>
                        </a:tabLst>
                      </a:pPr>
                      <a:r>
                        <a:rPr lang="en-US" sz="1250" kern="1200" dirty="0">
                          <a:solidFill>
                            <a:schemeClr val="tx1"/>
                          </a:solidFill>
                          <a:effectLst/>
                          <a:latin typeface="Times New Roman" panose="02020603050405020304" pitchFamily="18" charset="0"/>
                          <a:ea typeface="+mn-ea"/>
                          <a:cs typeface="Times New Roman" panose="02020603050405020304" pitchFamily="18" charset="0"/>
                        </a:rPr>
                        <a:t>Goods Receipt</a:t>
                      </a: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marR="0">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Abnormal goods receipt records: missing goods receipt and/or have duplicate or more than one goods receipt in one purchase order</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a:effectLst/>
                          <a:latin typeface="Times New Roman" panose="02020603050405020304" pitchFamily="18" charset="0"/>
                          <a:cs typeface="Times New Roman" panose="02020603050405020304" pitchFamily="18" charset="0"/>
                        </a:rPr>
                        <a:t>High</a:t>
                      </a:r>
                      <a:endParaRPr lang="en-US" sz="125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1694680"/>
                  </a:ext>
                </a:extLst>
              </a:tr>
              <a:tr h="487685">
                <a:tc>
                  <a:txBody>
                    <a:bodyPr/>
                    <a:lstStyle/>
                    <a:p>
                      <a:pPr marL="0" marR="0" algn="ctr">
                        <a:lnSpc>
                          <a:spcPct val="100000"/>
                        </a:lnSpc>
                        <a:spcBef>
                          <a:spcPts val="0"/>
                        </a:spcBef>
                        <a:spcAft>
                          <a:spcPts val="0"/>
                        </a:spcAft>
                      </a:pPr>
                      <a:r>
                        <a:rPr lang="en-US" sz="1250" b="0" kern="1200" dirty="0">
                          <a:effectLst/>
                          <a:latin typeface="Times New Roman" panose="02020603050405020304" pitchFamily="18" charset="0"/>
                          <a:cs typeface="Times New Roman" panose="02020603050405020304" pitchFamily="18" charset="0"/>
                        </a:rPr>
                        <a:t>Others</a:t>
                      </a:r>
                      <a:endParaRPr lang="en-US" sz="12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Fraudulent Audit Confirmation</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880" marR="0" lvl="0" indent="-182880" algn="l" defTabSz="457200" rtl="0" eaLnBrk="1" latinLnBrk="0" hangingPunct="1">
                        <a:lnSpc>
                          <a:spcPct val="100000"/>
                        </a:lnSpc>
                        <a:spcBef>
                          <a:spcPts val="0"/>
                        </a:spcBef>
                        <a:spcAft>
                          <a:spcPts val="0"/>
                        </a:spcAft>
                        <a:buFont typeface="Symbol" panose="05050102010706020507" pitchFamily="18" charset="2"/>
                        <a:buChar char=""/>
                        <a:tabLst>
                          <a:tab pos="457200" algn="l"/>
                        </a:tabLst>
                      </a:pPr>
                      <a:r>
                        <a:rPr lang="en-US" sz="1250" kern="1200" dirty="0">
                          <a:solidFill>
                            <a:schemeClr val="tx1"/>
                          </a:solidFill>
                          <a:effectLst/>
                          <a:latin typeface="Times New Roman" panose="02020603050405020304" pitchFamily="18" charset="0"/>
                          <a:ea typeface="+mn-ea"/>
                          <a:cs typeface="Times New Roman" panose="02020603050405020304" pitchFamily="18" charset="0"/>
                        </a:rPr>
                        <a:t>All Activities</a:t>
                      </a: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marR="0">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Matching trading partners corresponding event logs</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a:effectLst/>
                          <a:latin typeface="Times New Roman" panose="02020603050405020304" pitchFamily="18" charset="0"/>
                          <a:cs typeface="Times New Roman" panose="02020603050405020304" pitchFamily="18" charset="0"/>
                        </a:rPr>
                        <a:t>High/ Medium/</a:t>
                      </a:r>
                      <a:endParaRPr lang="en-US" sz="1250">
                        <a:effectLst/>
                        <a:latin typeface="Times New Roman" panose="02020603050405020304" pitchFamily="18" charset="0"/>
                        <a:cs typeface="Times New Roman" panose="02020603050405020304" pitchFamily="18" charset="0"/>
                      </a:endParaRPr>
                    </a:p>
                    <a:p>
                      <a:pPr marL="0" marR="0" algn="ctr">
                        <a:lnSpc>
                          <a:spcPct val="100000"/>
                        </a:lnSpc>
                        <a:spcBef>
                          <a:spcPts val="0"/>
                        </a:spcBef>
                        <a:spcAft>
                          <a:spcPts val="0"/>
                        </a:spcAft>
                      </a:pPr>
                      <a:r>
                        <a:rPr lang="en-US" sz="1250" kern="1200">
                          <a:effectLst/>
                          <a:latin typeface="Times New Roman" panose="02020603050405020304" pitchFamily="18" charset="0"/>
                          <a:cs typeface="Times New Roman" panose="02020603050405020304" pitchFamily="18" charset="0"/>
                        </a:rPr>
                        <a:t>Low</a:t>
                      </a:r>
                      <a:endParaRPr lang="en-US" sz="125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4254674"/>
                  </a:ext>
                </a:extLst>
              </a:tr>
              <a:tr h="326239">
                <a:tc>
                  <a:txBody>
                    <a:bodyPr/>
                    <a:lstStyle/>
                    <a:p>
                      <a:pPr marL="0" marR="0" algn="ctr">
                        <a:lnSpc>
                          <a:spcPct val="100000"/>
                        </a:lnSpc>
                        <a:spcBef>
                          <a:spcPts val="0"/>
                        </a:spcBef>
                        <a:spcAft>
                          <a:spcPts val="0"/>
                        </a:spcAft>
                      </a:pPr>
                      <a:r>
                        <a:rPr lang="en-US" sz="1250" b="0" kern="1200" dirty="0">
                          <a:effectLst/>
                          <a:latin typeface="Times New Roman" panose="02020603050405020304" pitchFamily="18" charset="0"/>
                          <a:cs typeface="Times New Roman" panose="02020603050405020304" pitchFamily="18" charset="0"/>
                        </a:rPr>
                        <a:t>Others</a:t>
                      </a:r>
                      <a:endParaRPr lang="en-US" sz="12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Refresh Receivables</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880" marR="0" lvl="0" indent="-182880" algn="l" defTabSz="457200" rtl="0" eaLnBrk="1" latinLnBrk="0" hangingPunct="1">
                        <a:lnSpc>
                          <a:spcPct val="100000"/>
                        </a:lnSpc>
                        <a:spcBef>
                          <a:spcPts val="0"/>
                        </a:spcBef>
                        <a:spcAft>
                          <a:spcPts val="0"/>
                        </a:spcAft>
                        <a:buFont typeface="Symbol" panose="05050102010706020507" pitchFamily="18" charset="2"/>
                        <a:buChar char=""/>
                        <a:tabLst>
                          <a:tab pos="457200" algn="l"/>
                        </a:tabLst>
                      </a:pPr>
                      <a:r>
                        <a:rPr lang="en-US" sz="1250" kern="1200" dirty="0">
                          <a:solidFill>
                            <a:schemeClr val="tx1"/>
                          </a:solidFill>
                          <a:effectLst/>
                          <a:latin typeface="Times New Roman" panose="02020603050405020304" pitchFamily="18" charset="0"/>
                          <a:ea typeface="+mn-ea"/>
                          <a:cs typeface="Times New Roman" panose="02020603050405020304" pitchFamily="18" charset="0"/>
                        </a:rPr>
                        <a:t>Invoice Adjusted</a:t>
                      </a: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marR="0">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Invoices adjusted occurs for many transactions without an approval process</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High</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0304898"/>
                  </a:ext>
                </a:extLst>
              </a:tr>
              <a:tr h="326239">
                <a:tc>
                  <a:txBody>
                    <a:bodyPr/>
                    <a:lstStyle/>
                    <a:p>
                      <a:pPr marL="0" marR="0" algn="ctr">
                        <a:lnSpc>
                          <a:spcPct val="100000"/>
                        </a:lnSpc>
                        <a:spcBef>
                          <a:spcPts val="0"/>
                        </a:spcBef>
                        <a:spcAft>
                          <a:spcPts val="0"/>
                        </a:spcAft>
                      </a:pPr>
                      <a:r>
                        <a:rPr lang="en-US" sz="1250" b="0" kern="1200" dirty="0">
                          <a:effectLst/>
                          <a:latin typeface="Times New Roman" panose="02020603050405020304" pitchFamily="18" charset="0"/>
                          <a:cs typeface="Times New Roman" panose="02020603050405020304" pitchFamily="18" charset="0"/>
                        </a:rPr>
                        <a:t>Others</a:t>
                      </a:r>
                      <a:endParaRPr lang="en-US" sz="1250" b="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Bribery and Corruption</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880" marR="0" lvl="0" indent="-182880" algn="l" defTabSz="457200" rtl="0" eaLnBrk="1" latinLnBrk="0" hangingPunct="1">
                        <a:lnSpc>
                          <a:spcPct val="100000"/>
                        </a:lnSpc>
                        <a:spcBef>
                          <a:spcPts val="0"/>
                        </a:spcBef>
                        <a:spcAft>
                          <a:spcPts val="0"/>
                        </a:spcAft>
                        <a:buFont typeface="Symbol" panose="05050102010706020507" pitchFamily="18" charset="2"/>
                        <a:buChar char=""/>
                        <a:tabLst>
                          <a:tab pos="457200" algn="l"/>
                        </a:tabLst>
                      </a:pPr>
                      <a:r>
                        <a:rPr lang="en-US" sz="1250" kern="1200" dirty="0">
                          <a:solidFill>
                            <a:schemeClr val="tx1"/>
                          </a:solidFill>
                          <a:effectLst/>
                          <a:latin typeface="Times New Roman" panose="02020603050405020304" pitchFamily="18" charset="0"/>
                          <a:ea typeface="+mn-ea"/>
                          <a:cs typeface="Times New Roman" panose="02020603050405020304" pitchFamily="18" charset="0"/>
                        </a:rPr>
                        <a:t>All Activities</a:t>
                      </a: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marR="0">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Using resource information in event logs to identify a potential violation of segregation of duty controls</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50" kern="1200" dirty="0">
                          <a:effectLst/>
                          <a:latin typeface="Times New Roman" panose="02020603050405020304" pitchFamily="18" charset="0"/>
                          <a:cs typeface="Times New Roman" panose="02020603050405020304" pitchFamily="18" charset="0"/>
                        </a:rPr>
                        <a:t>Medium</a:t>
                      </a:r>
                      <a:endParaRPr lang="en-US" sz="125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4106" marR="4106" marT="41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8298857"/>
                  </a:ext>
                </a:extLst>
              </a:tr>
            </a:tbl>
          </a:graphicData>
        </a:graphic>
      </p:graphicFrame>
    </p:spTree>
    <p:extLst>
      <p:ext uri="{BB962C8B-B14F-4D97-AF65-F5344CB8AC3E}">
        <p14:creationId xmlns:p14="http://schemas.microsoft.com/office/powerpoint/2010/main" val="733143808"/>
      </p:ext>
    </p:extLst>
  </p:cSld>
  <p:clrMapOvr>
    <a:masterClrMapping/>
  </p:clrMapOvr>
</p:sld>
</file>

<file path=ppt/theme/theme1.xml><?xml version="1.0" encoding="utf-8"?>
<a:theme xmlns:a="http://schemas.openxmlformats.org/drawingml/2006/main" name="佈景主題1">
  <a:themeElements>
    <a:clrScheme name="RU_Template_Verdana_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U_Template_Verdana_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RU_Template_Verdana_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U_Template_Verdana_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U_Template_Verdana_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U_Template_Verdana_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U_Template_Verdana_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U_Template_Verdana_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U_Template_Verdana_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U_Template_Verdana_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U_Template_Verdana_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U_Template_Verdana_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U_Template_Verdana_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U_Template_Verdana_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佈景主題1">
  <a:themeElements>
    <a:clrScheme name="RU_Template_Verdana_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U_Template_Verdana_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RU_Template_Verdana_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U_Template_Verdana_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U_Template_Verdana_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U_Template_Verdana_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U_Template_Verdana_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U_Template_Verdana_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U_Template_Verdana_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U_Template_Verdana_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U_Template_Verdana_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U_Template_Verdana_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U_Template_Verdana_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U_Template_Verdana_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RU_Template_Formata_B">
  <a:themeElements>
    <a:clrScheme name="RUTemplate_Formata_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UTemplate_Formata_B">
      <a:majorFont>
        <a:latin typeface="Formata BQ Regular"/>
        <a:ea typeface=""/>
        <a:cs typeface=""/>
      </a:majorFont>
      <a:minorFont>
        <a:latin typeface="Formata BQ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UTemplate_Formata_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UTemplate_Formata_B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UTemplate_Formata_B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UTemplate_Formata_B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UTemplate_Formata_B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UTemplate_Formata_B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UTemplate_Formata_B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UTemplate_Formata_B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UTemplate_Formata_B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UTemplate_Formata_B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UTemplate_Formata_B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UTemplate_Formata_B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佈景主題1</Template>
  <TotalTime>0</TotalTime>
  <Words>1890</Words>
  <Application>Microsoft Macintosh PowerPoint</Application>
  <PresentationFormat>On-screen Show (4:3)</PresentationFormat>
  <Paragraphs>174</Paragraphs>
  <Slides>12</Slides>
  <Notes>7</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12</vt:i4>
      </vt:variant>
    </vt:vector>
  </HeadingPairs>
  <TitlesOfParts>
    <vt:vector size="26" baseType="lpstr">
      <vt:lpstr>Formata BQ Regular</vt:lpstr>
      <vt:lpstr>ＭＳ Ｐゴシック</vt:lpstr>
      <vt:lpstr>新細明體</vt:lpstr>
      <vt:lpstr>新細明體</vt:lpstr>
      <vt:lpstr>SimSun</vt:lpstr>
      <vt:lpstr>Arial</vt:lpstr>
      <vt:lpstr>Calibri</vt:lpstr>
      <vt:lpstr>Cambria</vt:lpstr>
      <vt:lpstr>Symbol</vt:lpstr>
      <vt:lpstr>Times New Roman</vt:lpstr>
      <vt:lpstr>Wingdings</vt:lpstr>
      <vt:lpstr>佈景主題1</vt:lpstr>
      <vt:lpstr>1_佈景主題1</vt:lpstr>
      <vt:lpstr>RU_Template_Formata_B</vt:lpstr>
      <vt:lpstr>A Framework of Applying Process Mining for Fraud Scheme Detection</vt:lpstr>
      <vt:lpstr>Introduction</vt:lpstr>
      <vt:lpstr>Literature Review</vt:lpstr>
      <vt:lpstr>Literature Review</vt:lpstr>
      <vt:lpstr>PowerPoint Presentation</vt:lpstr>
      <vt:lpstr>PowerPoint Presentation</vt:lpstr>
      <vt:lpstr>Applying Process Mining for Corporate Fraud Detection </vt:lpstr>
      <vt:lpstr>PowerPoint Presentation</vt:lpstr>
      <vt:lpstr>Accounting Fraud Schemes and Suspicious Process Patterns</vt:lpstr>
      <vt:lpstr>An Example of Detecting Fraud Scheme Using Process Mining</vt:lpstr>
      <vt:lpstr>Conclusion</vt:lpstr>
      <vt:lpstr>PowerPoint Presentation</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2018-02-24T01:43:54Z</dcterms:created>
  <dcterms:modified xsi:type="dcterms:W3CDTF">2018-12-12T03:42:54Z</dcterms:modified>
</cp:coreProperties>
</file>