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82" r:id="rId4"/>
    <p:sldId id="279" r:id="rId5"/>
    <p:sldId id="280" r:id="rId6"/>
    <p:sldId id="281" r:id="rId7"/>
    <p:sldId id="288" r:id="rId8"/>
    <p:sldId id="289" r:id="rId9"/>
    <p:sldId id="290" r:id="rId10"/>
    <p:sldId id="291" r:id="rId11"/>
    <p:sldId id="283" r:id="rId12"/>
    <p:sldId id="284" r:id="rId13"/>
    <p:sldId id="287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CC"/>
    <a:srgbClr val="CCECFF"/>
    <a:srgbClr val="CE0026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Consumer4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1.8</c:v>
                </c:pt>
                <c:pt idx="1">
                  <c:v>2</c:v>
                </c:pt>
                <c:pt idx="2">
                  <c:v>1.5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Consumer3</c:v>
                </c:pt>
              </c:strCache>
            </c:strRef>
          </c:tx>
          <c:spPr>
            <a:solidFill>
              <a:srgbClr val="C00000"/>
            </a:solidFill>
            <a:ln w="12695">
              <a:solidFill>
                <a:srgbClr val="000000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1.8</c:v>
                </c:pt>
                <c:pt idx="1">
                  <c:v>2</c:v>
                </c:pt>
                <c:pt idx="2">
                  <c:v>2</c:v>
                </c:pt>
                <c:pt idx="3">
                  <c:v>1.5</c:v>
                </c:pt>
                <c:pt idx="4">
                  <c:v>2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Consumer2</c:v>
                </c:pt>
              </c:strCache>
            </c:strRef>
          </c:tx>
          <c:spPr>
            <a:solidFill>
              <a:srgbClr val="FF6699"/>
            </a:solidFill>
            <a:ln>
              <a:solidFill>
                <a:srgbClr val="000000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2.5</c:v>
                </c:pt>
                <c:pt idx="1">
                  <c:v>2.5</c:v>
                </c:pt>
                <c:pt idx="2">
                  <c:v>2</c:v>
                </c:pt>
                <c:pt idx="3">
                  <c:v>1.8</c:v>
                </c:pt>
                <c:pt idx="4">
                  <c:v>2</c:v>
                </c:pt>
                <c:pt idx="5">
                  <c:v>1.8</c:v>
                </c:pt>
                <c:pt idx="6">
                  <c:v>1.5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Consumer1</c:v>
                </c:pt>
              </c:strCache>
            </c:strRef>
          </c:tx>
          <c:spPr>
            <a:solidFill>
              <a:srgbClr val="FFFF00"/>
            </a:solidFill>
            <a:ln w="12695">
              <a:solidFill>
                <a:schemeClr val="tx1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1.5</c:v>
                </c:pt>
                <c:pt idx="1">
                  <c:v>1.5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Hi-tech2</c:v>
                </c:pt>
              </c:strCache>
            </c:strRef>
          </c:tx>
          <c:spPr>
            <a:solidFill>
              <a:srgbClr val="99CC00"/>
            </a:solidFill>
            <a:ln w="12695">
              <a:solidFill>
                <a:schemeClr val="tx1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1.5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Hi-tech1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2.2000000000000002</c:v>
                </c:pt>
                <c:pt idx="1">
                  <c:v>2.5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1.5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Bank2</c:v>
                </c:pt>
              </c:strCache>
            </c:strRef>
          </c:tx>
          <c:spPr>
            <a:solidFill>
              <a:schemeClr val="accent2"/>
            </a:solidFill>
            <a:ln w="12695">
              <a:solidFill>
                <a:srgbClr val="000000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2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Bank1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1.5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Insurance</c:v>
                </c:pt>
              </c:strCache>
            </c:strRef>
          </c:tx>
          <c:spPr>
            <a:solidFill>
              <a:srgbClr val="CC0099"/>
            </a:solidFill>
            <a:ln>
              <a:solidFill>
                <a:srgbClr val="000000"/>
              </a:solidFill>
            </a:ln>
          </c:spPr>
          <c:cat>
            <c:strRef>
              <c:f>Sheet1!$A$2:$A$8</c:f>
              <c:strCache>
                <c:ptCount val="7"/>
                <c:pt idx="0">
                  <c:v>Analytical methods</c:v>
                </c:pt>
                <c:pt idx="1">
                  <c:v>MGT of audit fnc.</c:v>
                </c:pt>
                <c:pt idx="2">
                  <c:v>Audit &amp;MGT sharing</c:v>
                </c:pt>
                <c:pt idx="3">
                  <c:v>Audit automation</c:v>
                </c:pt>
                <c:pt idx="4">
                  <c:v>IT/Data access</c:v>
                </c:pt>
                <c:pt idx="5">
                  <c:v>Approach</c:v>
                </c:pt>
                <c:pt idx="6">
                  <c:v>Objectives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1.5</c:v>
                </c:pt>
                <c:pt idx="1">
                  <c:v>1.5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1.5</c:v>
                </c:pt>
                <c:pt idx="6">
                  <c:v>1.2</c:v>
                </c:pt>
              </c:numCache>
            </c:numRef>
          </c:val>
        </c:ser>
        <c:axId val="72694400"/>
        <c:axId val="72704384"/>
      </c:barChart>
      <c:catAx>
        <c:axId val="72694400"/>
        <c:scaling>
          <c:orientation val="minMax"/>
        </c:scaling>
        <c:axPos val="l"/>
        <c:numFmt formatCode="General" sourceLinked="1"/>
        <c:tickLblPos val="nextTo"/>
        <c:crossAx val="72704384"/>
        <c:crosses val="autoZero"/>
        <c:auto val="1"/>
        <c:lblAlgn val="ctr"/>
        <c:lblOffset val="100"/>
      </c:catAx>
      <c:valAx>
        <c:axId val="72704384"/>
        <c:scaling>
          <c:orientation val="minMax"/>
          <c:max val="4"/>
        </c:scaling>
        <c:axPos val="b"/>
        <c:majorGridlines/>
        <c:numFmt formatCode="@" sourceLinked="0"/>
        <c:tickLblPos val="nextTo"/>
        <c:crossAx val="726944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D56827-F283-45B2-9D63-03A68F9B54CA}" type="datetimeFigureOut">
              <a:rPr lang="en-US"/>
              <a:pPr>
                <a:defRPr/>
              </a:pPr>
              <a:t>8/1/2009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759C8-C7BA-426A-B630-71BCAD257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C55EC-0A26-42CA-B74D-3D631194C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B26EF-B2C6-4841-9047-FCD4E84E6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+mn-lt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+mn-lt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+mn-lt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+mn-lt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B83F-8A57-4B79-AEE9-894217E67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0AE6-18D2-4F70-8478-114727F4C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B2BAE-20BE-4198-9558-1D0F6082D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8AE1-BD04-40E3-ABF8-BD66A3FA2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3B3E-EDBC-4FB8-AC54-78178FE24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C6B85-258D-4E66-93B1-5103CF5DC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9B269-3728-4AF7-8E34-ACCE81779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C164-804F-49E2-AF8E-8D8BD9C87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A2915C-67FA-4A37-9CE0-96B601932E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Rutgers Business School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CA/CM adoption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Continuous Auditing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Technology </a:t>
            </a:r>
            <a:r>
              <a:rPr lang="en-US" b="1" dirty="0" smtClean="0"/>
              <a:t>Adoption in Leading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</a:t>
            </a:r>
            <a:r>
              <a:rPr lang="en-US" b="1" dirty="0" smtClean="0"/>
              <a:t>Audit Organizations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Miklos A. Vasarhelyi</a:t>
            </a:r>
          </a:p>
          <a:p>
            <a:pPr eaLnBrk="1" hangingPunct="1"/>
            <a:r>
              <a:rPr lang="en-US" b="1" smtClean="0"/>
              <a:t>Siripan Kuenkaikaew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Regulation and compliance</a:t>
            </a:r>
          </a:p>
          <a:p>
            <a:pPr lvl="1" eaLnBrk="1" hangingPunct="1"/>
            <a:r>
              <a:rPr lang="en-US" sz="2000" dirty="0" smtClean="0"/>
              <a:t>Many of the executives are thinking of continuous auditing as one of the solutions that assist them to comply with the regulation (</a:t>
            </a:r>
            <a:r>
              <a:rPr lang="en-US" sz="2000" dirty="0" err="1" smtClean="0"/>
              <a:t>Handscombe</a:t>
            </a:r>
            <a:r>
              <a:rPr lang="en-US" sz="2000" dirty="0" smtClean="0"/>
              <a:t> 2007). </a:t>
            </a:r>
          </a:p>
          <a:p>
            <a:pPr lvl="1" eaLnBrk="1" hangingPunct="1"/>
            <a:r>
              <a:rPr lang="en-US" sz="2000" dirty="0" smtClean="0"/>
              <a:t>SEC 33-8128 (accelerate the submission of financial report), SOX 404 (internal control quality and on-time report), bank regulation</a:t>
            </a:r>
          </a:p>
          <a:p>
            <a:pPr lvl="1" eaLnBrk="1" hangingPunct="1"/>
            <a:r>
              <a:rPr lang="en-US" sz="2000" dirty="0" smtClean="0"/>
              <a:t>Although there is no explicit relationship between CA/CM implementation with regulation and compliance, the interviewees report that CA/CM supports SOX fulfillment.</a:t>
            </a:r>
          </a:p>
          <a:p>
            <a:pPr lvl="1" eaLnBrk="1" hangingPunct="1"/>
            <a:r>
              <a:rPr lang="en-US" sz="2000" dirty="0" smtClean="0"/>
              <a:t>It facilitates the review activities and reduces time allocated to SOX compliance. 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537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Most of the companies are at the foundation stage of CA/CM adoption.</a:t>
            </a:r>
          </a:p>
          <a:p>
            <a:pPr lvl="2"/>
            <a:r>
              <a:rPr lang="en-US" sz="1800" dirty="0" smtClean="0"/>
              <a:t>Contrasts with the findings </a:t>
            </a:r>
            <a:r>
              <a:rPr lang="en-US" sz="1800" dirty="0" smtClean="0"/>
              <a:t>a</a:t>
            </a:r>
            <a:r>
              <a:rPr lang="en-US" sz="1800" dirty="0" smtClean="0"/>
              <a:t>nd </a:t>
            </a:r>
            <a:r>
              <a:rPr lang="en-US" sz="1800" dirty="0" smtClean="0"/>
              <a:t>internal audit surveys </a:t>
            </a:r>
            <a:r>
              <a:rPr lang="en-US" sz="1800" dirty="0" smtClean="0"/>
              <a:t>previously conducted.</a:t>
            </a:r>
            <a:endParaRPr lang="en-US" sz="1800" dirty="0" smtClean="0"/>
          </a:p>
          <a:p>
            <a:pPr lvl="2"/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Lacking audit aid tools such as working paper management and data analysis tools</a:t>
            </a:r>
            <a:r>
              <a:rPr lang="en-US" sz="2600" dirty="0" smtClean="0">
                <a:ea typeface="+mn-ea"/>
                <a:cs typeface="+mn-cs"/>
              </a:rPr>
              <a:t>.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i.e. Consumer 1</a:t>
            </a:r>
          </a:p>
          <a:p>
            <a:pPr lvl="2">
              <a:buFont typeface="Arial" pitchFamily="34" charset="0"/>
              <a:buChar char="•"/>
            </a:pPr>
            <a:endParaRPr lang="en-US" sz="1800" dirty="0" smtClean="0"/>
          </a:p>
          <a:p>
            <a:pPr marL="457200" lvl="0" indent="-457200">
              <a:buFont typeface="+mj-lt"/>
              <a:buAutoNum type="arabicPeriod" startAt="3"/>
            </a:pPr>
            <a:r>
              <a:rPr lang="en-US" dirty="0" smtClean="0"/>
              <a:t>Lack of training for Audit aid tools</a:t>
            </a:r>
          </a:p>
          <a:p>
            <a:pPr lvl="2"/>
            <a:r>
              <a:rPr lang="en-US" sz="1800" dirty="0" smtClean="0"/>
              <a:t>Consumer 1 is not successful with the ACL data analysis adoption.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Audit like organization</a:t>
            </a:r>
          </a:p>
          <a:p>
            <a:pPr lvl="2">
              <a:buFont typeface="Arial" pitchFamily="34" charset="0"/>
              <a:buChar char="•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IA </a:t>
            </a:r>
            <a:r>
              <a:rPr lang="en-US" dirty="0" smtClean="0"/>
              <a:t>wants </a:t>
            </a:r>
            <a:r>
              <a:rPr lang="en-US" dirty="0" smtClean="0"/>
              <a:t>to improve audit competency and technology skill set.</a:t>
            </a:r>
          </a:p>
          <a:p>
            <a:pPr lvl="1"/>
            <a:r>
              <a:rPr lang="en-US" dirty="0" smtClean="0"/>
              <a:t>Bank 2 hires Big4 as a consultant to help in internal audit areas.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Some companies have a certain level of CA/CM technology adoption such as Hi-tech1, Hi-tech 2 and Bank 1. </a:t>
            </a:r>
          </a:p>
          <a:p>
            <a:pPr lvl="1"/>
            <a:r>
              <a:rPr lang="en-US" dirty="0" smtClean="0"/>
              <a:t> External auditor can rely on internal audit work at some level.</a:t>
            </a:r>
          </a:p>
          <a:p>
            <a:pPr lvl="1"/>
            <a:endParaRPr lang="en-US" dirty="0" smtClean="0"/>
          </a:p>
          <a:p>
            <a:pPr marL="457200" lvl="0" indent="-457200">
              <a:buFont typeface="+mj-lt"/>
              <a:buAutoNum type="arabicPeriod" startAt="7"/>
            </a:pPr>
            <a:r>
              <a:rPr lang="en-US" dirty="0" smtClean="0"/>
              <a:t>With advanced auditing technology, sufficient access to data is facilitated; for instance, the continuous monitoring system of Bank 1 and the audit tools of Hi-tech 1. </a:t>
            </a:r>
          </a:p>
          <a:p>
            <a:pPr lvl="1"/>
            <a:r>
              <a:rPr lang="en-US" dirty="0" smtClean="0"/>
              <a:t>Analyze data in various dimensions and at a deeper level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smtClean="0"/>
              <a:t>Several companies have implemented some advanced audit technologies, however, none of them really has continuous auditing. 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Most of them are ranked between stage 1, traditional audit, and stage 2, emerging.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There is opportunity for development in the future.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Objectives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study involve field research studies from 9 leading internal audit organizations.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Examines the status of continuous auditing and continuous control monitoring adoption of the organizations.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internal auditors adopt audit-aid technology in their work.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Interviews with internal auditors, IT internal auditors and internal audit management.</a:t>
            </a:r>
          </a:p>
          <a:p>
            <a:pPr marL="342900" lvl="1" indent="-342900">
              <a:buFontTx/>
              <a:buChar char="•"/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The interviews were conducted face-to-face through site visits.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Interviewees were selected from the internal audit department. At least four employees were interviewed per organization to ensure validity, information completeness, and a range of points of view.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The Audit Maturity Model (1)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Group 98"/>
          <p:cNvGraphicFramePr>
            <a:graphicFrameLocks/>
          </p:cNvGraphicFramePr>
          <p:nvPr/>
        </p:nvGraphicFramePr>
        <p:xfrm>
          <a:off x="0" y="1600200"/>
          <a:ext cx="9144000" cy="5139691"/>
        </p:xfrm>
        <a:graphic>
          <a:graphicData uri="http://schemas.openxmlformats.org/drawingml/2006/table">
            <a:tbl>
              <a:tblPr/>
              <a:tblGrid>
                <a:gridCol w="1600200"/>
                <a:gridCol w="2057400"/>
                <a:gridCol w="1828800"/>
                <a:gridCol w="1828800"/>
                <a:gridCol w="18288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Traditional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Emerging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Maturing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Continuous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Objectives</a:t>
                      </a:r>
                      <a:endParaRPr kumimoji="0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•Assurance on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 reports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presented by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•Effective control</a:t>
                      </a:r>
                    </a:p>
                    <a:p>
                      <a:pPr marL="0" marR="0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•Verification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quality of controls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operational results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•Improvements in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quality of data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•Creation of a critical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meta-control structure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•Traditional interim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year-end 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•Traditional plus some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key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•Usage of alarms 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evidence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•Continuous control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by exception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IT/Data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•Case by case basis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•Data is captured during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audit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•Repeating key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extractions on cycles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•Systematic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 processes with data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•Complete data access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data warehouse,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production, finance,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benchmarking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error history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Audit Automation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•Manual processes &amp; separate IT 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management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software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•Work paper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preparation software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•Automated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•Alarm and follow-up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•Continuous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 immediate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response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 Most of audit automated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The Audit Maturity Model (2)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Group 76"/>
          <p:cNvGraphicFramePr>
            <a:graphicFrameLocks/>
          </p:cNvGraphicFramePr>
          <p:nvPr/>
        </p:nvGraphicFramePr>
        <p:xfrm>
          <a:off x="0" y="1600200"/>
          <a:ext cx="9144000" cy="4225291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1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Traditional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Emerging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Maturing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Continuous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Audit and management sharing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•Independent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Adversarial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•Independent with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some core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shared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•Shared systems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resources where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natural process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synergies allow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•Purposeful Parallel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systems and common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infrastructures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Management of audit functions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organization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supervises audit and matrix to Board of director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•Some degree of coordination between the areas of risk, auditing and compliance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 audit works independently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•IA and IT audit coordinate risk management and share automatic audit processes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•Auditing links financial to operational processes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•Centralized and integrates with risk management, compliance and SOX/ layer with external audit.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Analytic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ratios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ratios 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sector level/account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•KPI level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•Structural continuity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•Monitoring 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transaction level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•Corporate models of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main sectors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•Early warning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>The Audit Maturity Model </a:t>
            </a:r>
            <a:endParaRPr lang="en-US" smtClean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2698750" y="5589588"/>
            <a:ext cx="46466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 Traditional   Emerging   Maturing  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b="1" smtClean="0"/>
              <a:t>Management support</a:t>
            </a:r>
          </a:p>
          <a:p>
            <a:pPr lvl="1" eaLnBrk="1" hangingPunct="1"/>
            <a:r>
              <a:rPr lang="en-US" sz="2000" smtClean="0"/>
              <a:t>Management support is critical especially for projects requiring considered amount of budget and affecting some operational processes. </a:t>
            </a:r>
          </a:p>
          <a:p>
            <a:pPr lvl="1" eaLnBrk="1" hangingPunct="1"/>
            <a:r>
              <a:rPr lang="en-US" sz="2000" smtClean="0"/>
              <a:t>It is also necessary that the auditor has access to the systems and data of each auditee (Handscombe 2007). Such access requires management approval.</a:t>
            </a:r>
          </a:p>
          <a:p>
            <a:pPr lvl="1" eaLnBrk="1" hangingPunct="1"/>
            <a:r>
              <a:rPr lang="en-US" sz="2000" smtClean="0"/>
              <a:t>The audit-aid technology implementation is initiated and supported by the head of the internal audit department or higher level management. </a:t>
            </a:r>
          </a:p>
          <a:p>
            <a:pPr lvl="1" eaLnBrk="1" hangingPunct="1"/>
            <a:r>
              <a:rPr lang="en-US" sz="2000" smtClean="0"/>
              <a:t>Internal auditors do not have direct access to the data. </a:t>
            </a:r>
          </a:p>
          <a:p>
            <a:pPr lvl="1" eaLnBrk="1" hangingPunct="1"/>
            <a:r>
              <a:rPr lang="en-US" sz="2000" smtClean="0"/>
              <a:t>With the CA/CM tools, data are automatically extracted without human 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b="1" dirty="0" smtClean="0"/>
              <a:t>Employee knowledge</a:t>
            </a:r>
          </a:p>
          <a:p>
            <a:pPr lvl="1" eaLnBrk="1" hangingPunct="1"/>
            <a:r>
              <a:rPr lang="en-US" sz="2000" dirty="0" smtClean="0"/>
              <a:t>Hall and Khan (2003) posited that an adoption of new invention might be slow if a success of the implementation requires complex new skills.</a:t>
            </a:r>
          </a:p>
          <a:p>
            <a:pPr lvl="1" eaLnBrk="1" hangingPunct="1"/>
            <a:r>
              <a:rPr lang="en-US" sz="2000" dirty="0" smtClean="0"/>
              <a:t>Continuous auditing and continuous control monitoring relies on advance technology. </a:t>
            </a:r>
          </a:p>
          <a:p>
            <a:pPr lvl="1" eaLnBrk="1" hangingPunct="1"/>
            <a:r>
              <a:rPr lang="en-US" sz="2000" dirty="0" smtClean="0"/>
              <a:t>The tools and systems are varied across/within the company, so that an internal auditor needs some basic knowledge or skills for those systems, audit-aid technology and tools. </a:t>
            </a:r>
          </a:p>
          <a:p>
            <a:pPr lvl="1" eaLnBrk="1" hangingPunct="1"/>
            <a:r>
              <a:rPr lang="en-US" sz="2000" dirty="0" smtClean="0"/>
              <a:t>Standard training, customized training, MBA program</a:t>
            </a:r>
          </a:p>
          <a:p>
            <a:pPr lvl="1" eaLnBrk="1" hangingPunct="1"/>
            <a:r>
              <a:rPr lang="en-US" sz="2000" dirty="0" smtClean="0"/>
              <a:t>Prefer experienced auditors</a:t>
            </a:r>
          </a:p>
          <a:p>
            <a:pPr lvl="1" eaLnBrk="1" hangingPunct="1"/>
            <a:r>
              <a:rPr lang="en-US" sz="2000" dirty="0" smtClean="0"/>
              <a:t>Staff rotational program</a:t>
            </a:r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b="1" dirty="0" smtClean="0"/>
              <a:t>Perceived cost</a:t>
            </a:r>
          </a:p>
          <a:p>
            <a:pPr lvl="1" eaLnBrk="1" hangingPunct="1"/>
            <a:r>
              <a:rPr lang="en-US" sz="2000" dirty="0" smtClean="0"/>
              <a:t>In this context, cost is not the monetary value but the perception of the adoption cost.</a:t>
            </a:r>
          </a:p>
          <a:p>
            <a:pPr lvl="1" eaLnBrk="1" hangingPunct="1"/>
            <a:r>
              <a:rPr lang="en-US" sz="2000" dirty="0" smtClean="0"/>
              <a:t>Taylor and Murphy (2004) suggested that high set-up and ongoing costs could be barriers to the implementation of technology. </a:t>
            </a:r>
          </a:p>
          <a:p>
            <a:pPr lvl="1" eaLnBrk="1" hangingPunct="1"/>
            <a:r>
              <a:rPr lang="en-US" sz="2000" dirty="0" smtClean="0"/>
              <a:t>Searcy and </a:t>
            </a:r>
            <a:r>
              <a:rPr lang="en-US" sz="2000" dirty="0" err="1" smtClean="0"/>
              <a:t>Woodroof</a:t>
            </a:r>
            <a:r>
              <a:rPr lang="en-US" sz="2000" dirty="0" smtClean="0"/>
              <a:t>(2001): Continuous auditing is increasingly adopted because of a dramatically fallen in a cost of implementation and an availability of support technology. </a:t>
            </a:r>
          </a:p>
          <a:p>
            <a:pPr lvl="1" eaLnBrk="1" hangingPunct="1"/>
            <a:r>
              <a:rPr lang="en-US" sz="2000" dirty="0" smtClean="0"/>
              <a:t>Cost is not the barrier for the adoption of technology. It was not identified as a top challenge for the implementation.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emplate_Formata_B">
  <a:themeElements>
    <a:clrScheme name="RUTemplate_Formata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Template_Formata_B">
      <a:majorFont>
        <a:latin typeface="Formata BQ Regular"/>
        <a:ea typeface=""/>
        <a:cs typeface=""/>
      </a:majorFont>
      <a:minorFont>
        <a:latin typeface="Formata BQ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Template_Formata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RU_Template_Formata_B</Template>
  <TotalTime>868</TotalTime>
  <Words>972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RU_Template_Formata_B</vt:lpstr>
      <vt:lpstr>Continuous Auditing  Technology Adoption in Leading  Internal Audit Organizations</vt:lpstr>
      <vt:lpstr>Objectives</vt:lpstr>
      <vt:lpstr>Methodology</vt:lpstr>
      <vt:lpstr>The Audit Maturity Model (1)</vt:lpstr>
      <vt:lpstr>The Audit Maturity Model (2)</vt:lpstr>
      <vt:lpstr>The Audit Maturity Model </vt:lpstr>
      <vt:lpstr>Factors affect the adoption</vt:lpstr>
      <vt:lpstr>Factors affect the adoption</vt:lpstr>
      <vt:lpstr>Factors affect the adoption</vt:lpstr>
      <vt:lpstr>Factors affect the adoption</vt:lpstr>
      <vt:lpstr>Analysis</vt:lpstr>
      <vt:lpstr>Analysis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Siripan K</dc:creator>
  <cp:lastModifiedBy>Siripan</cp:lastModifiedBy>
  <cp:revision>57</cp:revision>
  <dcterms:created xsi:type="dcterms:W3CDTF">2007-11-07T23:03:46Z</dcterms:created>
  <dcterms:modified xsi:type="dcterms:W3CDTF">2009-08-02T02:48:08Z</dcterms:modified>
</cp:coreProperties>
</file>