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8A807F-4F45-C272-BF8A-68C3D43E70DD}" v="3" dt="2026-05-18T18:37:42.7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Brown- Liburd" userId="S::hbliburd@business.rutgers.edu::63d3c80d-57d7-44f8-b36f-ad1add4a04d0" providerId="AD" clId="Web-{7B8A807F-4F45-C272-BF8A-68C3D43E70DD}"/>
    <pc:docChg chg="mod modSld addMainMaster delMainMaster">
      <pc:chgData name="Helen Brown- Liburd" userId="S::hbliburd@business.rutgers.edu::63d3c80d-57d7-44f8-b36f-ad1add4a04d0" providerId="AD" clId="Web-{7B8A807F-4F45-C272-BF8A-68C3D43E70DD}" dt="2026-05-18T18:37:42.798" v="2"/>
      <pc:docMkLst>
        <pc:docMk/>
      </pc:docMkLst>
      <pc:sldChg chg="mod modClrScheme chgLayout">
        <pc:chgData name="Helen Brown- Liburd" userId="S::hbliburd@business.rutgers.edu::63d3c80d-57d7-44f8-b36f-ad1add4a04d0" providerId="AD" clId="Web-{7B8A807F-4F45-C272-BF8A-68C3D43E70DD}" dt="2026-05-18T18:36:25.217" v="0"/>
        <pc:sldMkLst>
          <pc:docMk/>
          <pc:sldMk cId="0" sldId="256"/>
        </pc:sldMkLst>
      </pc:sldChg>
      <pc:sldChg chg="mod modClrScheme chgLayout">
        <pc:chgData name="Helen Brown- Liburd" userId="S::hbliburd@business.rutgers.edu::63d3c80d-57d7-44f8-b36f-ad1add4a04d0" providerId="AD" clId="Web-{7B8A807F-4F45-C272-BF8A-68C3D43E70DD}" dt="2026-05-18T18:36:25.217" v="0"/>
        <pc:sldMkLst>
          <pc:docMk/>
          <pc:sldMk cId="0" sldId="257"/>
        </pc:sldMkLst>
      </pc:sldChg>
      <pc:sldChg chg="mod modClrScheme chgLayout">
        <pc:chgData name="Helen Brown- Liburd" userId="S::hbliburd@business.rutgers.edu::63d3c80d-57d7-44f8-b36f-ad1add4a04d0" providerId="AD" clId="Web-{7B8A807F-4F45-C272-BF8A-68C3D43E70DD}" dt="2026-05-18T18:36:25.217" v="0"/>
        <pc:sldMkLst>
          <pc:docMk/>
          <pc:sldMk cId="0" sldId="258"/>
        </pc:sldMkLst>
      </pc:sldChg>
      <pc:sldChg chg="mod modClrScheme chgLayout">
        <pc:chgData name="Helen Brown- Liburd" userId="S::hbliburd@business.rutgers.edu::63d3c80d-57d7-44f8-b36f-ad1add4a04d0" providerId="AD" clId="Web-{7B8A807F-4F45-C272-BF8A-68C3D43E70DD}" dt="2026-05-18T18:36:25.217" v="0"/>
        <pc:sldMkLst>
          <pc:docMk/>
          <pc:sldMk cId="0" sldId="259"/>
        </pc:sldMkLst>
      </pc:sldChg>
      <pc:sldChg chg="mod modClrScheme chgLayout">
        <pc:chgData name="Helen Brown- Liburd" userId="S::hbliburd@business.rutgers.edu::63d3c80d-57d7-44f8-b36f-ad1add4a04d0" providerId="AD" clId="Web-{7B8A807F-4F45-C272-BF8A-68C3D43E70DD}" dt="2026-05-18T18:36:25.217" v="0"/>
        <pc:sldMkLst>
          <pc:docMk/>
          <pc:sldMk cId="0" sldId="260"/>
        </pc:sldMkLst>
      </pc:sldChg>
      <pc:sldChg chg="mod modClrScheme chgLayout">
        <pc:chgData name="Helen Brown- Liburd" userId="S::hbliburd@business.rutgers.edu::63d3c80d-57d7-44f8-b36f-ad1add4a04d0" providerId="AD" clId="Web-{7B8A807F-4F45-C272-BF8A-68C3D43E70DD}" dt="2026-05-18T18:36:25.217" v="0"/>
        <pc:sldMkLst>
          <pc:docMk/>
          <pc:sldMk cId="0" sldId="261"/>
        </pc:sldMkLst>
      </pc:sldChg>
      <pc:sldChg chg="mod modClrScheme chgLayout">
        <pc:chgData name="Helen Brown- Liburd" userId="S::hbliburd@business.rutgers.edu::63d3c80d-57d7-44f8-b36f-ad1add4a04d0" providerId="AD" clId="Web-{7B8A807F-4F45-C272-BF8A-68C3D43E70DD}" dt="2026-05-18T18:36:25.217" v="0"/>
        <pc:sldMkLst>
          <pc:docMk/>
          <pc:sldMk cId="0" sldId="262"/>
        </pc:sldMkLst>
      </pc:sldChg>
      <pc:sldChg chg="mod modClrScheme chgLayout">
        <pc:chgData name="Helen Brown- Liburd" userId="S::hbliburd@business.rutgers.edu::63d3c80d-57d7-44f8-b36f-ad1add4a04d0" providerId="AD" clId="Web-{7B8A807F-4F45-C272-BF8A-68C3D43E70DD}" dt="2026-05-18T18:36:25.217" v="0"/>
        <pc:sldMkLst>
          <pc:docMk/>
          <pc:sldMk cId="0" sldId="263"/>
        </pc:sldMkLst>
      </pc:sldChg>
      <pc:sldChg chg="mod modClrScheme chgLayout">
        <pc:chgData name="Helen Brown- Liburd" userId="S::hbliburd@business.rutgers.edu::63d3c80d-57d7-44f8-b36f-ad1add4a04d0" providerId="AD" clId="Web-{7B8A807F-4F45-C272-BF8A-68C3D43E70DD}" dt="2026-05-18T18:36:25.217" v="0"/>
        <pc:sldMkLst>
          <pc:docMk/>
          <pc:sldMk cId="0" sldId="264"/>
        </pc:sldMkLst>
      </pc:sldChg>
      <pc:sldChg chg="mod modClrScheme chgLayout">
        <pc:chgData name="Helen Brown- Liburd" userId="S::hbliburd@business.rutgers.edu::63d3c80d-57d7-44f8-b36f-ad1add4a04d0" providerId="AD" clId="Web-{7B8A807F-4F45-C272-BF8A-68C3D43E70DD}" dt="2026-05-18T18:36:25.217" v="0"/>
        <pc:sldMkLst>
          <pc:docMk/>
          <pc:sldMk cId="0" sldId="265"/>
        </pc:sldMkLst>
      </pc:sldChg>
      <pc:sldChg chg="mod modClrScheme chgLayout">
        <pc:chgData name="Helen Brown- Liburd" userId="S::hbliburd@business.rutgers.edu::63d3c80d-57d7-44f8-b36f-ad1add4a04d0" providerId="AD" clId="Web-{7B8A807F-4F45-C272-BF8A-68C3D43E70DD}" dt="2026-05-18T18:36:25.217" v="0"/>
        <pc:sldMkLst>
          <pc:docMk/>
          <pc:sldMk cId="0" sldId="266"/>
        </pc:sldMkLst>
      </pc:sldChg>
      <pc:sldChg chg="mod modClrScheme chgLayout">
        <pc:chgData name="Helen Brown- Liburd" userId="S::hbliburd@business.rutgers.edu::63d3c80d-57d7-44f8-b36f-ad1add4a04d0" providerId="AD" clId="Web-{7B8A807F-4F45-C272-BF8A-68C3D43E70DD}" dt="2026-05-18T18:36:25.217" v="0"/>
        <pc:sldMkLst>
          <pc:docMk/>
          <pc:sldMk cId="0" sldId="267"/>
        </pc:sldMkLst>
      </pc:sldChg>
      <pc:sldChg chg="mod modClrScheme chgLayout">
        <pc:chgData name="Helen Brown- Liburd" userId="S::hbliburd@business.rutgers.edu::63d3c80d-57d7-44f8-b36f-ad1add4a04d0" providerId="AD" clId="Web-{7B8A807F-4F45-C272-BF8A-68C3D43E70DD}" dt="2026-05-18T18:36:25.217" v="0"/>
        <pc:sldMkLst>
          <pc:docMk/>
          <pc:sldMk cId="0" sldId="268"/>
        </pc:sldMkLst>
      </pc:sldChg>
      <pc:sldChg chg="mod modClrScheme chgLayout">
        <pc:chgData name="Helen Brown- Liburd" userId="S::hbliburd@business.rutgers.edu::63d3c80d-57d7-44f8-b36f-ad1add4a04d0" providerId="AD" clId="Web-{7B8A807F-4F45-C272-BF8A-68C3D43E70DD}" dt="2026-05-18T18:36:25.217" v="0"/>
        <pc:sldMkLst>
          <pc:docMk/>
          <pc:sldMk cId="0" sldId="269"/>
        </pc:sldMkLst>
      </pc:sldChg>
      <pc:sldChg chg="mod modClrScheme chgLayout">
        <pc:chgData name="Helen Brown- Liburd" userId="S::hbliburd@business.rutgers.edu::63d3c80d-57d7-44f8-b36f-ad1add4a04d0" providerId="AD" clId="Web-{7B8A807F-4F45-C272-BF8A-68C3D43E70DD}" dt="2026-05-18T18:36:25.217" v="0"/>
        <pc:sldMkLst>
          <pc:docMk/>
          <pc:sldMk cId="0" sldId="270"/>
        </pc:sldMkLst>
      </pc:sldChg>
      <pc:sldChg chg="mod modClrScheme chgLayout">
        <pc:chgData name="Helen Brown- Liburd" userId="S::hbliburd@business.rutgers.edu::63d3c80d-57d7-44f8-b36f-ad1add4a04d0" providerId="AD" clId="Web-{7B8A807F-4F45-C272-BF8A-68C3D43E70DD}" dt="2026-05-18T18:36:25.217" v="0"/>
        <pc:sldMkLst>
          <pc:docMk/>
          <pc:sldMk cId="0" sldId="271"/>
        </pc:sldMkLst>
      </pc:sldChg>
      <pc:sldChg chg="mod modClrScheme chgLayout">
        <pc:chgData name="Helen Brown- Liburd" userId="S::hbliburd@business.rutgers.edu::63d3c80d-57d7-44f8-b36f-ad1add4a04d0" providerId="AD" clId="Web-{7B8A807F-4F45-C272-BF8A-68C3D43E70DD}" dt="2026-05-18T18:36:25.217" v="0"/>
        <pc:sldMkLst>
          <pc:docMk/>
          <pc:sldMk cId="0" sldId="272"/>
        </pc:sldMkLst>
      </pc:sldChg>
      <pc:sldChg chg="mod modClrScheme chgLayout">
        <pc:chgData name="Helen Brown- Liburd" userId="S::hbliburd@business.rutgers.edu::63d3c80d-57d7-44f8-b36f-ad1add4a04d0" providerId="AD" clId="Web-{7B8A807F-4F45-C272-BF8A-68C3D43E70DD}" dt="2026-05-18T18:36:25.217" v="0"/>
        <pc:sldMkLst>
          <pc:docMk/>
          <pc:sldMk cId="0" sldId="273"/>
        </pc:sldMkLst>
      </pc:sldChg>
      <pc:sldChg chg="mod modClrScheme chgLayout">
        <pc:chgData name="Helen Brown- Liburd" userId="S::hbliburd@business.rutgers.edu::63d3c80d-57d7-44f8-b36f-ad1add4a04d0" providerId="AD" clId="Web-{7B8A807F-4F45-C272-BF8A-68C3D43E70DD}" dt="2026-05-18T18:36:25.217" v="0"/>
        <pc:sldMkLst>
          <pc:docMk/>
          <pc:sldMk cId="0" sldId="274"/>
        </pc:sldMkLst>
      </pc:sldChg>
      <pc:sldChg chg="mod modClrScheme chgLayout">
        <pc:chgData name="Helen Brown- Liburd" userId="S::hbliburd@business.rutgers.edu::63d3c80d-57d7-44f8-b36f-ad1add4a04d0" providerId="AD" clId="Web-{7B8A807F-4F45-C272-BF8A-68C3D43E70DD}" dt="2026-05-18T18:36:25.217" v="0"/>
        <pc:sldMkLst>
          <pc:docMk/>
          <pc:sldMk cId="0" sldId="275"/>
        </pc:sldMkLst>
      </pc:sldChg>
      <pc:sldChg chg="mod modClrScheme chgLayout">
        <pc:chgData name="Helen Brown- Liburd" userId="S::hbliburd@business.rutgers.edu::63d3c80d-57d7-44f8-b36f-ad1add4a04d0" providerId="AD" clId="Web-{7B8A807F-4F45-C272-BF8A-68C3D43E70DD}" dt="2026-05-18T18:36:25.217" v="0"/>
        <pc:sldMkLst>
          <pc:docMk/>
          <pc:sldMk cId="0" sldId="276"/>
        </pc:sldMkLst>
      </pc:sldChg>
      <pc:sldChg chg="mod modClrScheme chgLayout">
        <pc:chgData name="Helen Brown- Liburd" userId="S::hbliburd@business.rutgers.edu::63d3c80d-57d7-44f8-b36f-ad1add4a04d0" providerId="AD" clId="Web-{7B8A807F-4F45-C272-BF8A-68C3D43E70DD}" dt="2026-05-18T18:36:25.217" v="0"/>
        <pc:sldMkLst>
          <pc:docMk/>
          <pc:sldMk cId="0" sldId="277"/>
        </pc:sldMkLst>
      </pc:sldChg>
      <pc:sldChg chg="mod modClrScheme chgLayout">
        <pc:chgData name="Helen Brown- Liburd" userId="S::hbliburd@business.rutgers.edu::63d3c80d-57d7-44f8-b36f-ad1add4a04d0" providerId="AD" clId="Web-{7B8A807F-4F45-C272-BF8A-68C3D43E70DD}" dt="2026-05-18T18:36:25.217" v="0"/>
        <pc:sldMkLst>
          <pc:docMk/>
          <pc:sldMk cId="0" sldId="278"/>
        </pc:sldMkLst>
      </pc:sldChg>
      <pc:sldChg chg="mod modClrScheme chgLayout">
        <pc:chgData name="Helen Brown- Liburd" userId="S::hbliburd@business.rutgers.edu::63d3c80d-57d7-44f8-b36f-ad1add4a04d0" providerId="AD" clId="Web-{7B8A807F-4F45-C272-BF8A-68C3D43E70DD}" dt="2026-05-18T18:36:25.217" v="0"/>
        <pc:sldMkLst>
          <pc:docMk/>
          <pc:sldMk cId="0" sldId="279"/>
        </pc:sldMkLst>
      </pc:sldChg>
      <pc:sldChg chg="mod modClrScheme chgLayout">
        <pc:chgData name="Helen Brown- Liburd" userId="S::hbliburd@business.rutgers.edu::63d3c80d-57d7-44f8-b36f-ad1add4a04d0" providerId="AD" clId="Web-{7B8A807F-4F45-C272-BF8A-68C3D43E70DD}" dt="2026-05-18T18:36:25.217" v="0"/>
        <pc:sldMkLst>
          <pc:docMk/>
          <pc:sldMk cId="0" sldId="280"/>
        </pc:sldMkLst>
      </pc:sldChg>
      <pc:sldMasterChg chg="del delSldLayout">
        <pc:chgData name="Helen Brown- Liburd" userId="S::hbliburd@business.rutgers.edu::63d3c80d-57d7-44f8-b36f-ad1add4a04d0" providerId="AD" clId="Web-{7B8A807F-4F45-C272-BF8A-68C3D43E70DD}" dt="2026-05-18T18:36:25.217" v="0"/>
        <pc:sldMasterMkLst>
          <pc:docMk/>
          <pc:sldMasterMk cId="2209977519" sldId="2147483648"/>
        </pc:sldMasterMkLst>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3168075583" sldId="2147483649"/>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2614314258" sldId="2147483650"/>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960648375" sldId="2147483651"/>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2782244947" sldId="2147483652"/>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990158736" sldId="2147483653"/>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727027711" sldId="2147483654"/>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1212999818" sldId="2147483655"/>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1840726560" sldId="2147483656"/>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3889236939" sldId="2147483657"/>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2910927964" sldId="2147483658"/>
          </pc:sldLayoutMkLst>
        </pc:sldLayoutChg>
        <pc:sldLayoutChg chg="del">
          <pc:chgData name="Helen Brown- Liburd" userId="S::hbliburd@business.rutgers.edu::63d3c80d-57d7-44f8-b36f-ad1add4a04d0" providerId="AD" clId="Web-{7B8A807F-4F45-C272-BF8A-68C3D43E70DD}" dt="2026-05-18T18:36:25.217" v="0"/>
          <pc:sldLayoutMkLst>
            <pc:docMk/>
            <pc:sldMasterMk cId="2209977519" sldId="2147483648"/>
            <pc:sldLayoutMk cId="3612223792" sldId="2147483659"/>
          </pc:sldLayoutMkLst>
        </pc:sldLayoutChg>
      </pc:sldMasterChg>
      <pc:sldMasterChg chg="add addSldLayout modSldLayout">
        <pc:chgData name="Helen Brown- Liburd" userId="S::hbliburd@business.rutgers.edu::63d3c80d-57d7-44f8-b36f-ad1add4a04d0" providerId="AD" clId="Web-{7B8A807F-4F45-C272-BF8A-68C3D43E70DD}" dt="2026-05-18T18:36:25.217" v="0"/>
        <pc:sldMasterMkLst>
          <pc:docMk/>
          <pc:sldMasterMk cId="3942672887" sldId="2147483660"/>
        </pc:sldMasterMkLst>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3844970454" sldId="2147483661"/>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1976166313" sldId="2147483662"/>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13927027" sldId="2147483663"/>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3900518096" sldId="2147483664"/>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2322299798" sldId="2147483665"/>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3690163645" sldId="2147483666"/>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1444237628" sldId="2147483667"/>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604826004" sldId="2147483668"/>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3571778263" sldId="2147483669"/>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1640855434" sldId="2147483670"/>
          </pc:sldLayoutMkLst>
        </pc:sldLayoutChg>
        <pc:sldLayoutChg chg="add mod replId">
          <pc:chgData name="Helen Brown- Liburd" userId="S::hbliburd@business.rutgers.edu::63d3c80d-57d7-44f8-b36f-ad1add4a04d0" providerId="AD" clId="Web-{7B8A807F-4F45-C272-BF8A-68C3D43E70DD}" dt="2026-05-18T18:36:25.217" v="0"/>
          <pc:sldLayoutMkLst>
            <pc:docMk/>
            <pc:sldMasterMk cId="3942672887" sldId="2147483660"/>
            <pc:sldLayoutMk cId="914647018" sldId="214748367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2A3BBF-6216-4B78-BD37-55643E3614C9}" type="datetimeFigureOut">
              <a:t>5/18/2026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B3E602-112B-45A9-899D-1C3E387605BD}" type="slidenum">
              <a:t>‹#›</a:t>
            </a:fld>
            <a:endParaRPr lang="en-US"/>
          </a:p>
        </p:txBody>
      </p:sp>
    </p:spTree>
    <p:extLst>
      <p:ext uri="{BB962C8B-B14F-4D97-AF65-F5344CB8AC3E}">
        <p14:creationId xmlns:p14="http://schemas.microsoft.com/office/powerpoint/2010/main" val="3776724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Thank you for the introduction.</a:t>
            </a:r>
          </a:p>
          <a:p>
            <a:r>
              <a:t>Today I want to challenge how we think about the role of human judgment in AI-driven audits.</a:t>
            </a:r>
          </a:p>
          <a:p>
            <a:r>
              <a:t>Rather than asking whether AI improves audit quality, I argue that auditor judgment itself has become a behavioral control mechanism—governing how AI is used, interpreted, trusted, and constrained.</a:t>
            </a:r>
          </a:p>
          <a:p>
            <a:r>
              <a:t>This framing is especially important given the rapid deployment of generative and agentic AI across audit firms and the PCAOB's increasing scrutiny of AI-assisted judgments.</a:t>
            </a:r>
          </a:p>
          <a:p>
            <a:r>
              <a:t>I look forward to a rich discussion.</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role shift is perhaps the most consequential change AI brings to auditing.</a:t>
            </a:r>
          </a:p>
          <a:p>
            <a:r>
              <a:t>The object of professional judgment has changed. It is no longer the transaction or the client assertion—it is the system that evaluated the transaction.</a:t>
            </a:r>
          </a:p>
          <a:p>
            <a:r>
              <a:t>This is a second-order judgment problem: auditors must now be skilled at evaluating the quality of AI reasoning, not just the quality of client evidence.</a:t>
            </a:r>
          </a:p>
          <a:p>
            <a:r>
              <a:t>This requires a different set of cognitive skills—and different training.</a:t>
            </a:r>
          </a:p>
          <a:p>
            <a:r>
              <a:t>Barr-Pulliam, Brown-Liburd &amp; Munoko (2022) showed that this adaptation is highly individual: experience, cognitive style, and task complexity all shape how auditors interact with digital tools.</a:t>
            </a:r>
          </a:p>
          <a:p>
            <a:r>
              <a:t>Not all auditors make this shift successfully.</a:t>
            </a:r>
          </a:p>
          <a:p>
            <a:r>
              <a:t>Reference: Barr-Pulliam, Brown-Liburd &amp; Munoko (2022), Journal of International Financial Management &amp; Accounting.</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Generative AI is the most behaviorally consequential technology the audit profession has encountered.</a:t>
            </a:r>
          </a:p>
          <a:p>
            <a:r>
              <a:t>Unlike spreadsheets or even predictive analytics, GenAI communicates. It produces explanations.</a:t>
            </a:r>
          </a:p>
          <a:p>
            <a:r>
              <a:t>And those explanations can be very persuasive—even when they are wrong.</a:t>
            </a:r>
          </a:p>
          <a:p>
            <a:r>
              <a:t>Psycholinguistic research consistently shows that people treat fluent communication as more credible, more expert, and more trustworthy—even when content quality is equivalent.</a:t>
            </a:r>
          </a:p>
          <a:p>
            <a:r>
              <a:t>For auditors under time pressure, a well-written GenAI explanation may be accepted without the critical scrutiny it deserves.</a:t>
            </a:r>
          </a:p>
          <a:p>
            <a:r>
              <a:t>The PCAOB's inspection challenge here is profound: How do you detect shallow judgment when the documentation looks excellent?</a:t>
            </a:r>
          </a:p>
          <a:p>
            <a:r>
              <a:t>This is why I argue that behavioral research—not just technical standards—is essential to addressing this problem.</a:t>
            </a:r>
          </a:p>
          <a:p>
            <a:r>
              <a:t>Reference: Lin &amp; Maginnis (2025), Current Issues in Auditing; Libby &amp; Witz (2025), Current Issues in Auditing.</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Agentic AI is the frontier that the profession is just beginning to grapple with.</a:t>
            </a:r>
          </a:p>
          <a:p>
            <a:r>
              <a:t>The Bipartisan Policy Center's May 2026 report notes that AI in auditing shifts the role and requisite skills—as AI automates data analysis, auditors must increasingly excel at judgment, interpersonal communication, and evaluation of AI outputs.</a:t>
            </a:r>
          </a:p>
          <a:p>
            <a:r>
              <a:t>The supervisory judgment required for agentic AI is categorically different from the analytical judgment we train auditors for today.</a:t>
            </a:r>
          </a:p>
          <a:p>
            <a:r>
              <a:t>Supervisory judgment requires:</a:t>
            </a:r>
          </a:p>
          <a:p>
            <a:r>
              <a:t>  - Understanding what the agent is trying to do</a:t>
            </a:r>
          </a:p>
          <a:p>
            <a:r>
              <a:t>  - Knowing when to intervene</a:t>
            </a:r>
          </a:p>
          <a:p>
            <a:r>
              <a:t>  - Assessing whether the agent's approach is appropriate</a:t>
            </a:r>
          </a:p>
          <a:p>
            <a:r>
              <a:t>  - Accepting accountability for outcomes the auditor did not directly produce</a:t>
            </a:r>
          </a:p>
          <a:p>
            <a:r>
              <a:t>This is judgment under delegation—and research on delegation consistently shows that people underestimate their responsibility for delegated outcomes.</a:t>
            </a:r>
          </a:p>
          <a:p>
            <a:r>
              <a:t>Reference: Raisch &amp; Krakowski (2021), Academy of Management Review; Deloitte (2025); Bipartisan Policy Center (2026).</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These failure modes are well-documented in behavioral research, and they apply with even greater force to AI systems than to prior decision aids.</a:t>
            </a:r>
          </a:p>
          <a:p>
            <a:r>
              <a:t>Peters (2020) conducted an experiment with 119 professional auditors and found clear automation bias—auditors were less effective reviewing automated work than identical work prepared by a human colleague.</a:t>
            </a:r>
          </a:p>
          <a:p>
            <a:r>
              <a:t>This is not a technology failure. The output was the same. Only the source differed. And that source difference changed how hard auditors worked to evaluate it.</a:t>
            </a:r>
          </a:p>
          <a:p>
            <a:r>
              <a:t>van Liempd, Theis &amp; Sutton (2025) surveyed 725 Danish auditors and found that junior auditors—those with least experience—rely most heavily on digital decision aids. This is precisely the population we most need to be exercising independent judgment.</a:t>
            </a:r>
          </a:p>
          <a:p>
            <a:r>
              <a:t>Dierckx et al. (2026) synthesize the literature and identify the calibration problem: both over- and under-reliance impair audit quality. The challenge is getting auditors to rely appropriately—which is much harder than simply telling them to be skeptical.</a:t>
            </a:r>
          </a:p>
          <a:p>
            <a:r>
              <a:t>Reference: Peters (2020), FAR; van Liempd, Theis &amp; Sutton (2025), Accounting Horizons; Dierckx et al. (2026), FAR Literature Note.</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perhaps the most alarming implication of AI in auditing.</a:t>
            </a:r>
          </a:p>
          <a:p>
            <a:r>
              <a:t>The observable indicators of audit quality—documentation completeness, procedural coverage, consistency—can all improve while the underlying quality of professional judgment declines.</a:t>
            </a:r>
          </a:p>
          <a:p>
            <a:r>
              <a:t>A GenAI-produced memo can be well-organized, well-cited, and clearly written—and still not reflect genuine professional reasoning.</a:t>
            </a:r>
          </a:p>
          <a:p>
            <a:r>
              <a:t>Deliu (2024) found that practicing auditors themselves are worried about this. They recognize that AI cannot replicate the ethical and contextual judgment that complex audit decisions require.</a:t>
            </a:r>
          </a:p>
          <a:p>
            <a:r>
              <a:t>The PCAOB's challenge is that their traditional inspection methods—reviewing documentation, tracing evidence—are optimized to detect technical failures, not behavioral ones.</a:t>
            </a:r>
          </a:p>
          <a:p>
            <a:r>
              <a:t>A new generation of inspection approaches may be needed that can assess whether genuine skeptical inquiry occurred, not just whether documentation exists.</a:t>
            </a:r>
          </a:p>
          <a:p>
            <a:r>
              <a:t>This is a rich area for collaboration between behavioral researchers and regulators.</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section covers the regulatory environment.</a:t>
            </a:r>
          </a:p>
          <a:p>
            <a:r>
              <a:t>The key message is that regulation consistently affirms that technology does not change human accountability.</a:t>
            </a:r>
          </a:p>
          <a:p>
            <a:r>
              <a:t>But regulation has not yet fully grappled with the behavioral challenges that AI creates.</a:t>
            </a:r>
          </a:p>
          <a:p>
            <a:r>
              <a:t>That gap is where research can contribute most.</a:t>
            </a: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regulatory message from the PCAOB is clear and consistent: human accountability does not transfer to the machine.</a:t>
            </a:r>
          </a:p>
          <a:p>
            <a:r>
              <a:t>AS 1000, adopted unanimously by the PCAOB board in May 2024 and approved by the SEC in August 2024, is the most comprehensive restatement of auditor responsibilities in decades.</a:t>
            </a:r>
          </a:p>
          <a:p>
            <a:r>
              <a:t>It explicitly retains and clarifies professional skepticism and professional judgment as foundational requirements.</a:t>
            </a:r>
          </a:p>
          <a:p>
            <a:r>
              <a:t>The GenAI Spotlight from July 2024 goes further, noting that supervisors must apply the same level of diligence whether or not GenAI was involved.</a:t>
            </a:r>
          </a:p>
          <a:p>
            <a:r>
              <a:t>This is a very high bar—and behavioral research suggests it is one that auditors may struggle to meet in practice, not due to bad faith, but due to the well-documented effects of automation bias and over-reliance.</a:t>
            </a:r>
          </a:p>
          <a:p>
            <a:r>
              <a:t>The PCAOB's research agenda explicitly includes assessing whether additional standards or guidance are needed. Our behavioral research can directly inform that assessment.</a:t>
            </a:r>
          </a:p>
          <a:p>
            <a:r>
              <a:t>Reference: PCAOB AS 1000 (2024); PCAOB AS 1105 &amp; AS 2301 Amendments (2024); PCAOB GenAI Spotlight (July 2024).</a:t>
            </a:r>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international regulatory landscape mirrors the PCAOB's position: technology does not eliminate human accountability.</a:t>
            </a:r>
          </a:p>
          <a:p>
            <a:r>
              <a:t>The IAASB's ISA 200 has always required professional skepticism—and that requirement applies equally when AI generates the evidence.</a:t>
            </a:r>
          </a:p>
          <a:p>
            <a:r>
              <a:t>The EU AI Act is particularly significant for this audience because it establishes a risk-based framework that may directly apply to audit AI systems. High-risk AI applications require human oversight, explainability, and clear accountability chains.</a:t>
            </a:r>
          </a:p>
          <a:p>
            <a:r>
              <a:t>This is directly relevant to agentic AI in auditing—these systems may well qualify as high-risk under the EU framework.</a:t>
            </a:r>
          </a:p>
          <a:p>
            <a:r>
              <a:t>For firms operating in multiple jurisdictions, the combination of PCAOB, IAASB, and EU AI Act requirements creates a complex compliance environment where behavioral control through human judgment is the common thread.</a:t>
            </a:r>
          </a:p>
          <a:p>
            <a:r>
              <a:t>The FRC's guidance is also notable because it explicitly warns against over-reliance—a behavioral concern, not just a technical one.</a:t>
            </a:r>
          </a:p>
          <a:p>
            <a:r>
              <a:t>Reference: IAASB ISA 200; ISA 315 (Revised 2022); EU AI Act (2024); FRC Technology Guidance.</a:t>
            </a:r>
          </a:p>
        </p:txBody>
      </p:sp>
      <p:sp>
        <p:nvSpPr>
          <p:cNvPr id="4" name="Slide Number Placeholder 3"/>
          <p:cNvSpPr>
            <a:spLocks noGrp="1"/>
          </p:cNvSpPr>
          <p:nvPr>
            <p:ph type="sldNum" sz="quarter" idx="5"/>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accountability anchor framing is critical for practitioners in the room.</a:t>
            </a:r>
          </a:p>
          <a:p>
            <a:r>
              <a:t>From a legal standpoint, using AI does not insulate auditors from liability—it may even increase liability exposure if AI was used to substitute for, rather than support, professional judgment.</a:t>
            </a:r>
          </a:p>
          <a:p>
            <a:r>
              <a:t>Libby &amp; Witz (2025) found that AI use can mitigate liability—but only when it reinforces perceived objectivity. This requires active engagement with AI outputs, not passive acceptance.</a:t>
            </a:r>
          </a:p>
          <a:p>
            <a:r>
              <a:t>For engagement partners, this means the supervisory responsibility articulated in AS 1000 is not just a regulatory formality—it is a liability management imperative.</a:t>
            </a:r>
          </a:p>
          <a:p>
            <a:r>
              <a:t>The documentation of how AI was used, how it was challenged, and how conclusions were reached independently is the auditor's legal protection.</a:t>
            </a:r>
          </a:p>
          <a:p>
            <a:r>
              <a:t>This connects directly to the behavioral control framing: judgment is not just a quality mechanism—it is the accountability anchor that makes AI use legally defensible.</a:t>
            </a:r>
          </a:p>
          <a:p>
            <a:r>
              <a:t>Reference: Libby &amp; Witz (2025), Current Issues in Auditing; PCAOB AS 1000 (2024).</a:t>
            </a:r>
          </a:p>
        </p:txBody>
      </p:sp>
      <p:sp>
        <p:nvSpPr>
          <p:cNvPr id="4" name="Slide Number Placeholder 3"/>
          <p:cNvSpPr>
            <a:spLocks noGrp="1"/>
          </p:cNvSpPr>
          <p:nvPr>
            <p:ph type="sldNum" sz="quarter" idx="5"/>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'human in the loop' phrase has become something of a regulatory mantra—but it risks being hollow if not accompanied by a behavioral specification of what that human should be doing.</a:t>
            </a:r>
          </a:p>
          <a:p>
            <a:r>
              <a:t>A human who clicks 'approve' on AI outputs without genuine evaluation is technically in the loop. But they are not exercising the behavioral control that audit quality requires.</a:t>
            </a:r>
          </a:p>
          <a:p>
            <a:r>
              <a:t>The distinction I am drawing is between passive oversight—being present—and active governance—making meaningful judgments about when, whether, and how to rely on AI.</a:t>
            </a:r>
          </a:p>
          <a:p>
            <a:r>
              <a:t>Seethamraju &amp; Hecimovic (2025) observed audit firms grappling with exactly this challenge. Firms use controlled deployment and upskilling to manage AI risks—but deskilling and automation complacency remain concerns.</a:t>
            </a:r>
          </a:p>
          <a:p>
            <a:r>
              <a:t>The design implication is important: AI systems should be designed to support and prompt judgment, not to minimize the cognitive effort required of the auditor.</a:t>
            </a:r>
          </a:p>
          <a:p>
            <a:r>
              <a:t>A system that makes it too easy to accept AI outputs—through framing, confirmation bias reinforcement, or cognitive ease—is a system that undermines the behavioral control it is supposed to support.</a:t>
            </a:r>
          </a:p>
          <a:p>
            <a:r>
              <a:t>Reference: Seethamraju &amp; Hecimovic (2025), HICSS 2025.</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Walk the audience through the structure of the talk.</a:t>
            </a:r>
          </a:p>
          <a:p>
            <a:r>
              <a:t>This is a 30-minute presentation, so the roadmap helps set expectations.</a:t>
            </a:r>
          </a:p>
          <a:p>
            <a:r>
              <a:t>The talk is organized in three major movements:</a:t>
            </a:r>
          </a:p>
          <a:p>
            <a:r>
              <a:t>  1. What is happening (AI in auditing)</a:t>
            </a:r>
          </a:p>
          <a:p>
            <a:r>
              <a:t>  2. Why it matters (behavioral risks)</a:t>
            </a:r>
          </a:p>
          <a:p>
            <a:r>
              <a:t>  3. What we should do about it (implications and research agenda)</a:t>
            </a:r>
          </a:p>
          <a:p>
            <a:r>
              <a:t>Remind the audience that the framing is behavioral and judgment-focused—not a technology assessment.</a:t>
            </a:r>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These implications are directly actionable for firms.</a:t>
            </a:r>
          </a:p>
          <a:p>
            <a:r>
              <a:t>On training: Peters (2020) found that a counterarguing mindset intervention—prompting auditors to explicitly consider why the automated output might be wrong—significantly reduced automation bias. This is a simple, low-cost behavioral intervention that firms could implement immediately.</a:t>
            </a:r>
          </a:p>
          <a:p>
            <a:r>
              <a:t>On performance evaluation: If we reward speed and efficiency but not judgment quality, we create incentives that undermine the very control mechanism we need. Firms need to think carefully about how AI adoption changes what 'good performance' looks like.</a:t>
            </a:r>
          </a:p>
          <a:p>
            <a:r>
              <a:t>On system design: The timing of AI input matters behaviorally. Research suggests that presenting AI conclusions before the auditor has formed their own view creates anchoring effects that are hard to overcome. Firms should consider whether their AI tools are designed in ways that support or undermine independent judgment.</a:t>
            </a:r>
          </a:p>
          <a:p>
            <a:r>
              <a:t>On EQR: The traditional EQR model reviews documentation for completeness and technical accuracy. In an AI-driven environment, EQR may need to probe whether genuine judgment was exercised—a fundamentally different and more challenging assessment.</a:t>
            </a: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For regulators, the challenge is developing oversight approaches that can detect the new forms of audit failure that AI creates.</a:t>
            </a:r>
          </a:p>
          <a:p>
            <a:r>
              <a:t>Traditional inspection methods—reviewing documentation, tracing evidence—are optimized for detecting technical failures: missing documentation, unsupported conclusions, procedural non-compliance.</a:t>
            </a:r>
          </a:p>
          <a:p>
            <a:r>
              <a:t>AI-driven audit failures may look quite different: well-documented, procedurally complete audits where the underlying judgment was shallow or uncritical.</a:t>
            </a:r>
          </a:p>
          <a:p>
            <a:r>
              <a:t>The PCAOB's existing inspection toolkit may not be well-suited to detecting this. New approaches—potentially including behavioral observation, process tracing, or structured interviews—may be needed.</a:t>
            </a:r>
          </a:p>
          <a:p>
            <a:r>
              <a:t>On standard-setting: the profession urgently needs clearer guidance on what 'sufficient review' of AI outputs means. AS 1000 establishes the principle; implementation guidance is needed.</a:t>
            </a:r>
          </a:p>
          <a:p>
            <a:r>
              <a:t>The agentic AI question is particularly urgent: when an AI agent takes an action in an audit, who authorized it? What documentation is required? When does the engagement partner's supervisory responsibility require explicit sign-off?</a:t>
            </a:r>
          </a:p>
          <a:p>
            <a:r>
              <a:t>Behavioral research—including experimental studies—can test proposed regulatory approaches before they are adopted. This is a direct way our research can serve the public interest.</a:t>
            </a:r>
          </a:p>
        </p:txBody>
      </p:sp>
      <p:sp>
        <p:nvSpPr>
          <p:cNvPr id="4" name="Slide Number Placeholder 3"/>
          <p:cNvSpPr>
            <a:spLocks noGrp="1"/>
          </p:cNvSpPr>
          <p:nvPr>
            <p:ph type="sldNum" sz="quarter" idx="5"/>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research agenda positions our field at the intersection of audit quality, behavioral science, and AI governance—a highly consequential and underserved area.</a:t>
            </a:r>
          </a:p>
          <a:p>
            <a:r>
              <a:t>The questions I've listed here are not just academically interesting—they have direct policy and practice relevance.</a:t>
            </a:r>
          </a:p>
          <a:p>
            <a:r>
              <a:t>For those of us doing experimental work: the judgment quality questions are well-suited to laboratory experiments with professional auditors as participants. The system design questions lend themselves to between-subjects designs testing different AI interface features.</a:t>
            </a:r>
          </a:p>
          <a:p>
            <a:r>
              <a:t>For those doing archival work: there are opportunities to study the effects of AI adoption on audit outcomes, restatements, PCAOB deficiency rates, and firm-level audit quality measures.</a:t>
            </a:r>
          </a:p>
          <a:p>
            <a:r>
              <a:t>I would particularly call out the accountability and responsibility attribution questions as urgent. The legal and regulatory system assigns responsibility to humans—but behavioral research suggests that humans in AI-assisted environments experience reduced personal responsibility. Understanding this gap is critical for both regulation and firm governance.</a:t>
            </a:r>
          </a:p>
          <a:p>
            <a:r>
              <a:t>I hope this research agenda resonates with the researchers in this room and sparks collaboration.</a:t>
            </a:r>
          </a:p>
        </p:txBody>
      </p:sp>
      <p:sp>
        <p:nvSpPr>
          <p:cNvPr id="4" name="Slide Number Placeholder 3"/>
          <p:cNvSpPr>
            <a:spLocks noGrp="1"/>
          </p:cNvSpPr>
          <p:nvPr>
            <p:ph type="sldNum" sz="quarter" idx="5"/>
          </p:nvPr>
        </p:nvSpPr>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Close with the central message.</a:t>
            </a:r>
          </a:p>
          <a:p>
            <a:r>
              <a:t>This is a moment to be clear and direct.</a:t>
            </a:r>
          </a:p>
          <a:p>
            <a:r>
              <a:t>The profession is at an inflection point. AI is transforming what auditors do. But it has not—and cannot—transfer the fundamental human responsibility for audit quality.</a:t>
            </a:r>
          </a:p>
          <a:p>
            <a:r>
              <a:t>What it has done is change where and how that responsibility is exercised.</a:t>
            </a:r>
          </a:p>
          <a:p>
            <a:r>
              <a:t>The auditor who simply uses AI is not exercising judgment. The auditor who governs AI—who decides when to rely, when to challenge, when to investigate further, and how to document that reasoning—is exercising the behavioral control that audit quality requires.</a:t>
            </a:r>
          </a:p>
          <a:p>
            <a:r>
              <a:t>That is the auditor the PCAOB expects. That is the auditor the public deserves. And that is the auditor we as researchers need to understand, support, and help develop.</a:t>
            </a:r>
          </a:p>
        </p:txBody>
      </p:sp>
      <p:sp>
        <p:nvSpPr>
          <p:cNvPr id="4" name="Slide Number Placeholder 3"/>
          <p:cNvSpPr>
            <a:spLocks noGrp="1"/>
          </p:cNvSpPr>
          <p:nvPr>
            <p:ph type="sldNum" sz="quarter" idx="5"/>
          </p:nvPr>
        </p:nvSpPr>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Use this slide to direct the audience to the full reference list.</a:t>
            </a:r>
          </a:p>
          <a:p>
            <a:r>
              <a:t>You do not need to read through all references—simply note that the full citation list will be available in the conference materials.</a:t>
            </a:r>
          </a:p>
          <a:p>
            <a:r>
              <a:t>Highlight the most important works: Brown-Liburd et al. (2015) as the foundational behavioral work; Munoko et al. (2020) for the ethical dimension; Dierckx et al. (2026) as the most current synthesis; and PCAOB AS 1000 and the GenAI Spotlight as the key regulatory anchors.</a:t>
            </a:r>
          </a:p>
          <a:p>
            <a:r>
              <a:t>Offer to share a full bibliography with anyone who is interested.</a:t>
            </a:r>
          </a:p>
        </p:txBody>
      </p:sp>
      <p:sp>
        <p:nvSpPr>
          <p:cNvPr id="4" name="Slide Number Placeholder 3"/>
          <p:cNvSpPr>
            <a:spLocks noGrp="1"/>
          </p:cNvSpPr>
          <p:nvPr>
            <p:ph type="sldNum" sz="quarter" idx="5"/>
          </p:nvPr>
        </p:nvSpPr>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Thank the audience warmly.</a:t>
            </a:r>
          </a:p>
          <a:p>
            <a:r>
              <a:t>Invite questions from firms, regulators, and fellow researchers.</a:t>
            </a:r>
          </a:p>
          <a:p>
            <a:r>
              <a:t>Specific discussion prompts you might offer:</a:t>
            </a:r>
          </a:p>
          <a:p>
            <a:r>
              <a:t>  1. From a firm perspective: What behavioral training have you implemented to address automation bias?</a:t>
            </a:r>
          </a:p>
          <a:p>
            <a:r>
              <a:t>  2. From a regulatory perspective: How is the PCAOB thinking about inspection approaches for AI-assisted audits?</a:t>
            </a:r>
          </a:p>
          <a:p>
            <a:r>
              <a:t>  3. From a research perspective: What are the most important unanswered questions in this space?</a:t>
            </a:r>
          </a:p>
          <a:p>
            <a:r>
              <a:t>Be prepared to discuss your own ongoing experimental work on agentic AI and auditor judgment.</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Audit firms are moving very quickly—far more quickly than regulatory standards or inspection guidance can evolve.</a:t>
            </a:r>
          </a:p>
          <a:p>
            <a:r>
              <a:t>The PCAOB's 2024 GenAI Spotlight found that all global network firms are investing in GenAI-enabled tools, either by developing them internally or partnering with third parties.</a:t>
            </a:r>
          </a:p>
          <a:p>
            <a:r>
              <a:t>Deloitte explicitly describes agentic AI as enabling 'autonomous agents to execute multistep audit processes with oversight.'</a:t>
            </a:r>
          </a:p>
          <a:p>
            <a:r>
              <a:t>This is no longer a future scenario—it is happening now, in 2026 audits.</a:t>
            </a:r>
          </a:p>
          <a:p>
            <a:r>
              <a:t>The workforce crisis (75% of partners retiring within a decade, declining entry-level interest) makes AI adoption not optional but existential for the profession (Thomson Reuters, 2026).</a:t>
            </a:r>
          </a:p>
          <a:p>
            <a:r>
              <a:t>Reference: PCAOB Staff Spotlight (July 2024); Deloitte Agentic AI Blog (August 2025).</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tension—between technological capability and human accountability—is the central problem I am addressing today.</a:t>
            </a:r>
          </a:p>
          <a:p>
            <a:r>
              <a:t>The PCAOB has been very explicit: technology does not change who is responsible.</a:t>
            </a:r>
          </a:p>
          <a:p>
            <a:r>
              <a:t>An engagement team member who uses a GenAI-enabled tool is still responsible for the results and documentation of the work.</a:t>
            </a:r>
          </a:p>
          <a:p>
            <a:r>
              <a:t>Yet behavioral research consistently shows that humans do not behave as if they remain fully responsible when a system does the work.</a:t>
            </a:r>
          </a:p>
          <a:p>
            <a:r>
              <a:t>This gap between regulatory expectation and behavioral reality is precisely where we need research.</a:t>
            </a:r>
          </a:p>
          <a:p>
            <a:r>
              <a:t>References: PCAOB AS 1000 (2024); PCAOB GenAI Spotlight (July 2024).</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the core argument of the talk. Take a moment with this slide.</a:t>
            </a:r>
          </a:p>
          <a:p>
            <a:r>
              <a:t>The traditional view treats judgment as an input into decisions.</a:t>
            </a:r>
          </a:p>
          <a:p>
            <a:r>
              <a:t>I am arguing that in AI-driven audits, judgment operates as a control system—a behavioral check that governs the behavior of the AI system, not just individual decisions.</a:t>
            </a:r>
          </a:p>
          <a:p>
            <a:r>
              <a:t>This repositioning has profound implications for:</a:t>
            </a:r>
          </a:p>
          <a:p>
            <a:r>
              <a:t>  - How we train auditors</a:t>
            </a:r>
          </a:p>
          <a:p>
            <a:r>
              <a:t>  - How firms design AI systems</a:t>
            </a:r>
          </a:p>
          <a:p>
            <a:r>
              <a:t>  - How the PCAOB conducts inspections</a:t>
            </a:r>
          </a:p>
          <a:p>
            <a:r>
              <a:t>  - And critically—what our research should be studying</a:t>
            </a:r>
          </a:p>
          <a:p>
            <a:r>
              <a:t>The shift from 'judgment as decision input' to 'judgment as behavioral governance' is the conceptual contribution of this talk.</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 the traditional model, quality control was primarily technical.</a:t>
            </a:r>
          </a:p>
          <a:p>
            <a:r>
              <a:t>Standards told auditors what to do. Documentation showed they did it. Supervisors reviewed the work.</a:t>
            </a:r>
          </a:p>
          <a:p>
            <a:r>
              <a:t>Judgment was something to manage and minimize—a source of variance and potential error.</a:t>
            </a:r>
          </a:p>
          <a:p>
            <a:r>
              <a:t>Research by Libby and colleagues over decades documented how auditors are susceptible to anchoring, availability bias, confirmation bias, and other cognitive errors.</a:t>
            </a:r>
          </a:p>
          <a:p>
            <a:r>
              <a:t>The response was more structure: more checklists, more documentation requirements, more rules.</a:t>
            </a:r>
          </a:p>
          <a:p>
            <a:r>
              <a:t>But AI fundamentally breaks this model. You cannot write a checklist for 'evaluate whether the AI's risk assessment is reasonable.'</a:t>
            </a:r>
          </a:p>
          <a:p>
            <a:r>
              <a:t>That requires a different kind of judgment—and a different control model.</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where the framing really matters.</a:t>
            </a:r>
          </a:p>
          <a:p>
            <a:r>
              <a:t>GenAI doesn't just compute—it explains. It produces narratives. It justifies conclusions in language that sounds like an experienced auditor wrote it.</a:t>
            </a:r>
          </a:p>
          <a:p>
            <a:r>
              <a:t>This creates a very different challenge than prior audit technology.</a:t>
            </a:r>
          </a:p>
          <a:p>
            <a:r>
              <a:t>When a spreadsheet formula is wrong, you can see it's wrong. When a GenAI explanation is wrong but sounds right, the auditor may not catch it.</a:t>
            </a:r>
          </a:p>
          <a:p>
            <a:r>
              <a:t>Agentic AI goes even further. These systems can initiate actions, not just advise.</a:t>
            </a:r>
          </a:p>
          <a:p>
            <a:r>
              <a:t>The responsibility gap that emerges—when AI acts and no human explicitly authorized that specific action—is a profound accountability problem.</a:t>
            </a:r>
          </a:p>
          <a:p>
            <a:r>
              <a:t>Reference: de Bruijn et al. (2022); Deloitte Agentic AI Blog (2025); PCAOB GenAI Spotlight (2024).</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These four control functions represent where auditor judgment is most consequential in an AI-driven audit.</a:t>
            </a:r>
          </a:p>
          <a:p>
            <a:r>
              <a:t>Trust calibration is about appropriate reliance—not too much, not too little.</a:t>
            </a:r>
          </a:p>
          <a:p>
            <a:r>
              <a:t>Research by Dierckx et al. (2026) finds that auditors face a calibration problem: they may under-rely due to algorithm aversion OR over-rely when outputs appear authoritative and fluent.</a:t>
            </a:r>
          </a:p>
          <a:p>
            <a:r>
              <a:t>Exception escalation is about knowing when an AI signal matters enough to investigate further—a judgment about judgment, essentially.</a:t>
            </a:r>
          </a:p>
          <a:p>
            <a:r>
              <a:t>Corroboration depth is critical because AI may reduce the perceived need for additional evidence.</a:t>
            </a:r>
          </a:p>
          <a:p>
            <a:r>
              <a:t>Documentation rigor matters because PCAOB inspections examine whether documentation reflects genuine skepticism or simply reproduces AI-generated content.</a:t>
            </a:r>
          </a:p>
          <a:p>
            <a:r>
              <a:t>Reference: Dierckx, Hardies, Jans &amp; Commerford (2026), Foundation for Auditing Research.</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a good moment to anchor the talk in our own research stream.</a:t>
            </a:r>
          </a:p>
          <a:p>
            <a:r>
              <a:t>Brown-Liburd, Issa &amp; Lombardi (2015) was one of the earliest papers to systematically examine how big data changes the nature of audit judgment—not just what auditors do, but how they think.</a:t>
            </a:r>
          </a:p>
          <a:p>
            <a:r>
              <a:t>The four behavioral risks we identified—information overload, relevance, pattern recognition, and ambiguity—have only become more acute as AI systems have become more capable and more opaque.</a:t>
            </a:r>
          </a:p>
          <a:p>
            <a:r>
              <a:t>Munoko, Brown-Liburd &amp; Vasarhelyi (2020) extended this to the ethical dimension. With over 1,000 citations, this work established that AI introduces not just technical risks but fundamental accountability and fairness challenges.</a:t>
            </a:r>
          </a:p>
          <a:p>
            <a:r>
              <a:t>The through-line from 2015 to today is clear: behavioral risks evolve with technology, and human judgment remains the critical variable.</a:t>
            </a:r>
          </a:p>
          <a:p>
            <a:r>
              <a:t>Reference: Brown-Liburd, Issa &amp; Lombardi (2015), Accounting Horizons; Munoko, Brown-Liburd &amp; Vasarhelyi (2020), Journal of Business Ethics.</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5922" y="1124712"/>
            <a:ext cx="11033934" cy="3172968"/>
          </a:xfrm>
        </p:spPr>
        <p:txBody>
          <a:bodyPr anchor="b">
            <a:normAutofit/>
          </a:bodyPr>
          <a:lstStyle>
            <a:lvl1pPr algn="l">
              <a:defRPr sz="14218"/>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5922" y="4727448"/>
            <a:ext cx="11033934" cy="1481328"/>
          </a:xfrm>
        </p:spPr>
        <p:txBody>
          <a:bodyPr>
            <a:normAutofit/>
          </a:bodyPr>
          <a:lstStyle>
            <a:lvl1pPr marL="0" indent="0" algn="l">
              <a:buNone/>
              <a:defRPr sz="4976"/>
            </a:lvl1pPr>
            <a:lvl2pPr marL="812582" indent="0" algn="ctr">
              <a:buNone/>
              <a:defRPr sz="3555"/>
            </a:lvl2pPr>
            <a:lvl3pPr marL="1625163" indent="0" algn="ctr">
              <a:buNone/>
              <a:defRPr sz="3199"/>
            </a:lvl3pPr>
            <a:lvl4pPr marL="2437745" indent="0" algn="ctr">
              <a:buNone/>
              <a:defRPr sz="2844"/>
            </a:lvl4pPr>
            <a:lvl5pPr marL="3250326" indent="0" algn="ctr">
              <a:buNone/>
              <a:defRPr sz="2844"/>
            </a:lvl5pPr>
            <a:lvl6pPr marL="4062908" indent="0" algn="ctr">
              <a:buNone/>
              <a:defRPr sz="2844"/>
            </a:lvl6pPr>
            <a:lvl7pPr marL="4875489" indent="0" algn="ctr">
              <a:buNone/>
              <a:defRPr sz="2844"/>
            </a:lvl7pPr>
            <a:lvl8pPr marL="5688071" indent="0" algn="ctr">
              <a:buNone/>
              <a:defRPr sz="2844"/>
            </a:lvl8pPr>
            <a:lvl9pPr marL="6500652" indent="0" algn="ctr">
              <a:buNone/>
              <a:defRPr sz="2844"/>
            </a:lvl9pPr>
          </a:lstStyle>
          <a:p>
            <a:r>
              <a:rPr lang="en-US"/>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5922" y="6356351"/>
            <a:ext cx="2742486" cy="365125"/>
          </a:xfrm>
        </p:spPr>
        <p:txBody>
          <a:bodyPr/>
          <a:lstStyle/>
          <a:p>
            <a:fld id="{965A7A7B-B71A-428D-833F-0F3507A6DB13}" type="datetimeFigureOut">
              <a:rPr lang="en-US" dirty="0"/>
              <a:t>5/18/2026</a:t>
            </a:fld>
            <a:endParaRPr lang="en-US"/>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7370" y="6356351"/>
            <a:ext cx="2742486" cy="365125"/>
          </a:xfrm>
        </p:spPr>
        <p:txBody>
          <a:bodyPr/>
          <a:lstStyle/>
          <a:p>
            <a:fld id="{A65A5C87-DF58-40C8-B092-1DE63DB4547E}" type="slidenum">
              <a:rPr lang="en-US" dirty="0"/>
              <a:t>‹#›</a:t>
            </a:fld>
            <a:endParaRPr lang="en-US"/>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302" y="346883"/>
            <a:ext cx="146304" cy="7039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79F3C543-62EC-4433-9C93-A2CD8764E9B4}"/>
              </a:ext>
            </a:extLst>
          </p:cNvPr>
          <p:cNvSpPr/>
          <p:nvPr/>
        </p:nvSpPr>
        <p:spPr>
          <a:xfrm flipV="1">
            <a:off x="578502" y="4501201"/>
            <a:ext cx="11031822"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44970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F248F9EB-9D34-4B41-B66C-5FAF50876D2D}" type="datetimeFigureOut">
              <a:rPr lang="en-US" dirty="0"/>
              <a:t>5/18/2026</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640855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34489A26-CAA1-4690-8C1F-1641B1B97745}" type="datetimeFigureOut">
              <a:rPr lang="en-US" dirty="0"/>
              <a:t>5/18/2026</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914647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064" y="0"/>
            <a:ext cx="11164539"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0" name="Rectangle 9">
            <a:extLst>
              <a:ext uri="{FF2B5EF4-FFF2-40B4-BE49-F238E27FC236}">
                <a16:creationId xmlns:a16="http://schemas.microsoft.com/office/drawing/2014/main" id="{04727B71-B4B6-4823-80A1-68C40B475118}"/>
              </a:ext>
            </a:extLst>
          </p:cNvPr>
          <p:cNvSpPr/>
          <p:nvPr/>
        </p:nvSpPr>
        <p:spPr>
          <a:xfrm>
            <a:off x="566780" y="0"/>
            <a:ext cx="11152775"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9A6DB05-9FB5-4B07-8675-74C23D4FD89D}"/>
              </a:ext>
            </a:extLst>
          </p:cNvPr>
          <p:cNvSpPr/>
          <p:nvPr/>
        </p:nvSpPr>
        <p:spPr>
          <a:xfrm>
            <a:off x="498704" y="787352"/>
            <a:ext cx="127983"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278" y="548640"/>
            <a:ext cx="10165480" cy="1179576"/>
          </a:xfrm>
        </p:spPr>
        <p:txBody>
          <a:bodyPr>
            <a:normAutofit/>
          </a:bodyPr>
          <a:lstStyle>
            <a:lvl1pPr>
              <a:defRPr sz="7109"/>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278" y="2478024"/>
            <a:ext cx="1016548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277" y="6356351"/>
            <a:ext cx="2742486" cy="365125"/>
          </a:xfrm>
        </p:spPr>
        <p:txBody>
          <a:bodyPr/>
          <a:lstStyle/>
          <a:p>
            <a:fld id="{5CF65307-640F-4AE7-B0BE-50C709AD86C5}" type="datetimeFigureOut">
              <a:rPr lang="en-US" dirty="0"/>
              <a:t>5/18/2026</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38272" y="6356351"/>
            <a:ext cx="2742486" cy="365125"/>
          </a:xfrm>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976166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065" y="4981421"/>
            <a:ext cx="111320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A57D88DE-E462-4C8A-BF99-609390DFB781}"/>
              </a:ext>
            </a:extLst>
          </p:cNvPr>
          <p:cNvSpPr/>
          <p:nvPr/>
        </p:nvSpPr>
        <p:spPr>
          <a:xfrm>
            <a:off x="498704" y="5118581"/>
            <a:ext cx="146266"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639" y="640080"/>
            <a:ext cx="10887668" cy="4114800"/>
          </a:xfrm>
        </p:spPr>
        <p:txBody>
          <a:bodyPr anchor="b">
            <a:normAutofit/>
          </a:bodyPr>
          <a:lstStyle>
            <a:lvl1pPr>
              <a:defRPr sz="11730"/>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029" y="5102352"/>
            <a:ext cx="10604278" cy="585216"/>
          </a:xfrm>
        </p:spPr>
        <p:txBody>
          <a:bodyPr anchor="ctr">
            <a:normAutofit/>
          </a:bodyPr>
          <a:lstStyle>
            <a:lvl1pPr marL="0" indent="0">
              <a:buNone/>
              <a:defRPr sz="3555">
                <a:solidFill>
                  <a:schemeClr val="tx1"/>
                </a:solidFill>
              </a:defRPr>
            </a:lvl1pPr>
            <a:lvl2pPr marL="812582" indent="0">
              <a:buNone/>
              <a:defRPr sz="3555">
                <a:solidFill>
                  <a:schemeClr val="tx1">
                    <a:tint val="75000"/>
                  </a:schemeClr>
                </a:solidFill>
              </a:defRPr>
            </a:lvl2pPr>
            <a:lvl3pPr marL="1625163" indent="0">
              <a:buNone/>
              <a:defRPr sz="3199">
                <a:solidFill>
                  <a:schemeClr val="tx1">
                    <a:tint val="75000"/>
                  </a:schemeClr>
                </a:solidFill>
              </a:defRPr>
            </a:lvl3pPr>
            <a:lvl4pPr marL="2437745" indent="0">
              <a:buNone/>
              <a:defRPr sz="2844">
                <a:solidFill>
                  <a:schemeClr val="tx1">
                    <a:tint val="75000"/>
                  </a:schemeClr>
                </a:solidFill>
              </a:defRPr>
            </a:lvl4pPr>
            <a:lvl5pPr marL="3250326" indent="0">
              <a:buNone/>
              <a:defRPr sz="2844">
                <a:solidFill>
                  <a:schemeClr val="tx1">
                    <a:tint val="75000"/>
                  </a:schemeClr>
                </a:solidFill>
              </a:defRPr>
            </a:lvl5pPr>
            <a:lvl6pPr marL="4062908" indent="0">
              <a:buNone/>
              <a:defRPr sz="2844">
                <a:solidFill>
                  <a:schemeClr val="tx1">
                    <a:tint val="75000"/>
                  </a:schemeClr>
                </a:solidFill>
              </a:defRPr>
            </a:lvl6pPr>
            <a:lvl7pPr marL="4875489" indent="0">
              <a:buNone/>
              <a:defRPr sz="2844">
                <a:solidFill>
                  <a:schemeClr val="tx1">
                    <a:tint val="75000"/>
                  </a:schemeClr>
                </a:solidFill>
              </a:defRPr>
            </a:lvl7pPr>
            <a:lvl8pPr marL="5688071" indent="0">
              <a:buNone/>
              <a:defRPr sz="2844">
                <a:solidFill>
                  <a:schemeClr val="tx1">
                    <a:tint val="75000"/>
                  </a:schemeClr>
                </a:solidFill>
              </a:defRPr>
            </a:lvl8pPr>
            <a:lvl9pPr marL="6500652" indent="0">
              <a:buNone/>
              <a:defRPr sz="2844">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F77EA1F9-1F0F-4C65-8F6E-9729B924AAAC}" type="datetimeFigureOut">
              <a:rPr lang="en-US" dirty="0"/>
              <a:t>5/18/2026</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3927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064" y="0"/>
            <a:ext cx="11164539"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42677A9B-4D1D-4D80-912C-24570140A650}"/>
              </a:ext>
            </a:extLst>
          </p:cNvPr>
          <p:cNvSpPr/>
          <p:nvPr/>
        </p:nvSpPr>
        <p:spPr>
          <a:xfrm>
            <a:off x="566780" y="0"/>
            <a:ext cx="11152775"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03DC8C98-510F-48C9-82B2-9E4F760A68DF}"/>
              </a:ext>
            </a:extLst>
          </p:cNvPr>
          <p:cNvSpPr/>
          <p:nvPr/>
        </p:nvSpPr>
        <p:spPr>
          <a:xfrm>
            <a:off x="498704" y="787352"/>
            <a:ext cx="127983"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278" y="548640"/>
            <a:ext cx="10165480" cy="1179576"/>
          </a:xfrm>
        </p:spPr>
        <p:txBody>
          <a:bodyPr>
            <a:normAutofit/>
          </a:bodyPr>
          <a:lstStyle>
            <a:lvl1pPr>
              <a:defRPr sz="7109"/>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278" y="2478024"/>
            <a:ext cx="4936474"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4283" y="2478024"/>
            <a:ext cx="4936474"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277" y="6356351"/>
            <a:ext cx="2742486" cy="365125"/>
          </a:xfrm>
        </p:spPr>
        <p:txBody>
          <a:bodyPr/>
          <a:lstStyle/>
          <a:p>
            <a:fld id="{202278E8-5F4B-47D5-A617-8CCDF75D6A33}" type="datetimeFigureOut">
              <a:rPr lang="en-US" dirty="0"/>
              <a:t>5/18/2026</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38272" y="6356351"/>
            <a:ext cx="2742486" cy="365125"/>
          </a:xfrm>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3900518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064" y="0"/>
            <a:ext cx="11164539"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useBgFill="1">
        <p:nvSpPr>
          <p:cNvPr id="13" name="Rectangle 12">
            <a:extLst>
              <a:ext uri="{FF2B5EF4-FFF2-40B4-BE49-F238E27FC236}">
                <a16:creationId xmlns:a16="http://schemas.microsoft.com/office/drawing/2014/main" id="{299500CE-917A-4D03-A7DF-71D8EBBC1537}"/>
              </a:ext>
            </a:extLst>
          </p:cNvPr>
          <p:cNvSpPr/>
          <p:nvPr/>
        </p:nvSpPr>
        <p:spPr>
          <a:xfrm>
            <a:off x="566780" y="0"/>
            <a:ext cx="11152775"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C3D0D377-28B0-417D-886B-9483AF064975}"/>
              </a:ext>
            </a:extLst>
          </p:cNvPr>
          <p:cNvSpPr/>
          <p:nvPr/>
        </p:nvSpPr>
        <p:spPr>
          <a:xfrm>
            <a:off x="498704" y="787352"/>
            <a:ext cx="127983"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278" y="548640"/>
            <a:ext cx="10165480" cy="1179576"/>
          </a:xfrm>
        </p:spPr>
        <p:txBody>
          <a:bodyPr>
            <a:normAutofit/>
          </a:bodyPr>
          <a:lstStyle>
            <a:lvl1pPr>
              <a:defRPr sz="7109"/>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278" y="2372650"/>
            <a:ext cx="4936474" cy="823912"/>
          </a:xfrm>
        </p:spPr>
        <p:txBody>
          <a:bodyPr anchor="b"/>
          <a:lstStyle>
            <a:lvl1pPr marL="0" indent="0">
              <a:buNone/>
              <a:defRPr sz="4266" b="1" cap="none" baseline="0"/>
            </a:lvl1pPr>
            <a:lvl2pPr marL="812582" indent="0">
              <a:buNone/>
              <a:defRPr sz="3555" b="1"/>
            </a:lvl2pPr>
            <a:lvl3pPr marL="1625163" indent="0">
              <a:buNone/>
              <a:defRPr sz="3199" b="1"/>
            </a:lvl3pPr>
            <a:lvl4pPr marL="2437745" indent="0">
              <a:buNone/>
              <a:defRPr sz="2844" b="1"/>
            </a:lvl4pPr>
            <a:lvl5pPr marL="3250326" indent="0">
              <a:buNone/>
              <a:defRPr sz="2844" b="1"/>
            </a:lvl5pPr>
            <a:lvl6pPr marL="4062908" indent="0">
              <a:buNone/>
              <a:defRPr sz="2844" b="1"/>
            </a:lvl6pPr>
            <a:lvl7pPr marL="4875489" indent="0">
              <a:buNone/>
              <a:defRPr sz="2844" b="1"/>
            </a:lvl7pPr>
            <a:lvl8pPr marL="5688071" indent="0">
              <a:buNone/>
              <a:defRPr sz="2844" b="1"/>
            </a:lvl8pPr>
            <a:lvl9pPr marL="6500652" indent="0">
              <a:buNone/>
              <a:defRPr sz="2844"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278" y="3203688"/>
            <a:ext cx="4936474" cy="2968512"/>
          </a:xfrm>
        </p:spPr>
        <p:txBody>
          <a:bodyPr/>
          <a:lstStyle>
            <a:lvl1pPr>
              <a:defRPr sz="4266"/>
            </a:lvl1pPr>
            <a:lvl2pPr>
              <a:defRPr sz="3555"/>
            </a:lvl2pPr>
            <a:lvl3pPr>
              <a:defRPr sz="3199"/>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4283" y="2372650"/>
            <a:ext cx="4936474" cy="823912"/>
          </a:xfrm>
        </p:spPr>
        <p:txBody>
          <a:bodyPr anchor="b"/>
          <a:lstStyle>
            <a:lvl1pPr marL="0" indent="0">
              <a:buNone/>
              <a:defRPr sz="4266" b="1" cap="none" baseline="0"/>
            </a:lvl1pPr>
            <a:lvl2pPr marL="812582" indent="0">
              <a:buNone/>
              <a:defRPr sz="3555" b="1"/>
            </a:lvl2pPr>
            <a:lvl3pPr marL="1625163" indent="0">
              <a:buNone/>
              <a:defRPr sz="3199" b="1"/>
            </a:lvl3pPr>
            <a:lvl4pPr marL="2437745" indent="0">
              <a:buNone/>
              <a:defRPr sz="2844" b="1"/>
            </a:lvl4pPr>
            <a:lvl5pPr marL="3250326" indent="0">
              <a:buNone/>
              <a:defRPr sz="2844" b="1"/>
            </a:lvl5pPr>
            <a:lvl6pPr marL="4062908" indent="0">
              <a:buNone/>
              <a:defRPr sz="2844" b="1"/>
            </a:lvl6pPr>
            <a:lvl7pPr marL="4875489" indent="0">
              <a:buNone/>
              <a:defRPr sz="2844" b="1"/>
            </a:lvl7pPr>
            <a:lvl8pPr marL="5688071" indent="0">
              <a:buNone/>
              <a:defRPr sz="2844" b="1"/>
            </a:lvl8pPr>
            <a:lvl9pPr marL="6500652" indent="0">
              <a:buNone/>
              <a:defRPr sz="2844"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4283" y="3203688"/>
            <a:ext cx="4936474" cy="2968511"/>
          </a:xfrm>
        </p:spPr>
        <p:txBody>
          <a:bodyPr/>
          <a:lstStyle>
            <a:lvl1pPr>
              <a:defRPr sz="4266"/>
            </a:lvl1pPr>
            <a:lvl2pPr>
              <a:defRPr sz="3555"/>
            </a:lvl2pPr>
            <a:lvl3pPr>
              <a:defRPr sz="3199"/>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277" y="6356351"/>
            <a:ext cx="2742486" cy="365125"/>
          </a:xfrm>
        </p:spPr>
        <p:txBody>
          <a:bodyPr/>
          <a:lstStyle/>
          <a:p>
            <a:fld id="{16AAFA52-7A21-407F-8339-40DF182D7460}" type="datetimeFigureOut">
              <a:rPr lang="en-US" dirty="0"/>
              <a:t>5/18/2026</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38272" y="6356351"/>
            <a:ext cx="2742486" cy="365125"/>
          </a:xfrm>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2322299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680" y="1533525"/>
            <a:ext cx="10914220"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6E1D10E-1C30-41BF-8C3B-C460C9B5597B}"/>
              </a:ext>
            </a:extLst>
          </p:cNvPr>
          <p:cNvSpPr/>
          <p:nvPr/>
        </p:nvSpPr>
        <p:spPr>
          <a:xfrm>
            <a:off x="608925" y="2971798"/>
            <a:ext cx="127983"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711" y="1938528"/>
            <a:ext cx="10174622" cy="2990088"/>
          </a:xfrm>
        </p:spPr>
        <p:txBody>
          <a:bodyPr>
            <a:normAutofit/>
          </a:bodyPr>
          <a:lstStyle>
            <a:lvl1pPr>
              <a:defRPr sz="9597"/>
            </a:lvl1pPr>
          </a:lstStyle>
          <a:p>
            <a:r>
              <a:rPr lang="en-US"/>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96770335-1C1A-4243-9BDD-9630C417D284}" type="datetimeFigureOut">
              <a:rPr lang="en-US" dirty="0"/>
              <a:t>5/18/2026</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3690163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141513F-8EBD-4612-96F4-CC3E309609AF}" type="datetimeFigureOut">
              <a:rPr lang="en-US" dirty="0"/>
              <a:t>5/18/2026</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444237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065" y="1162033"/>
            <a:ext cx="3739766"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318F0F5-812B-472C-9408-B80F2553F5E0}"/>
              </a:ext>
            </a:extLst>
          </p:cNvPr>
          <p:cNvSpPr/>
          <p:nvPr/>
        </p:nvSpPr>
        <p:spPr>
          <a:xfrm>
            <a:off x="498704" y="1618375"/>
            <a:ext cx="146266"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454" y="1709928"/>
            <a:ext cx="3099009" cy="1709928"/>
          </a:xfrm>
        </p:spPr>
        <p:txBody>
          <a:bodyPr tIns="45720" anchor="t">
            <a:normAutofit/>
          </a:bodyPr>
          <a:lstStyle>
            <a:lvl1pPr>
              <a:lnSpc>
                <a:spcPct val="100000"/>
              </a:lnSpc>
              <a:defRPr sz="6043"/>
            </a:lvl1pPr>
          </a:lstStyle>
          <a:p>
            <a:r>
              <a:rPr lang="en-US"/>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3899" y="1709928"/>
            <a:ext cx="6728231" cy="4096512"/>
          </a:xfrm>
        </p:spPr>
        <p:txBody>
          <a:bodyPr/>
          <a:lstStyle>
            <a:lvl1pPr>
              <a:defRPr sz="4976"/>
            </a:lvl1pPr>
            <a:lvl2pPr>
              <a:defRPr sz="4266"/>
            </a:lvl2pPr>
            <a:lvl3pPr>
              <a:defRPr sz="3555"/>
            </a:lvl3pPr>
            <a:lvl4pPr>
              <a:defRPr sz="3555"/>
            </a:lvl4pPr>
            <a:lvl5pPr>
              <a:defRPr sz="3555"/>
            </a:lvl5pPr>
            <a:lvl6pPr>
              <a:defRPr sz="3555"/>
            </a:lvl6pPr>
            <a:lvl7pPr>
              <a:defRPr sz="3555"/>
            </a:lvl7pPr>
            <a:lvl8pPr>
              <a:defRPr sz="3555"/>
            </a:lvl8pPr>
            <a:lvl9pPr>
              <a:defRPr sz="35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454" y="3429000"/>
            <a:ext cx="3099009" cy="2066544"/>
          </a:xfrm>
        </p:spPr>
        <p:txBody>
          <a:bodyPr>
            <a:normAutofit/>
          </a:bodyPr>
          <a:lstStyle>
            <a:lvl1pPr marL="0" indent="0">
              <a:buNone/>
              <a:defRPr sz="3199"/>
            </a:lvl1pPr>
            <a:lvl2pPr marL="812582" indent="0">
              <a:buNone/>
              <a:defRPr sz="2488"/>
            </a:lvl2pPr>
            <a:lvl3pPr marL="1625163" indent="0">
              <a:buNone/>
              <a:defRPr sz="2133"/>
            </a:lvl3pPr>
            <a:lvl4pPr marL="2437745" indent="0">
              <a:buNone/>
              <a:defRPr sz="1777"/>
            </a:lvl4pPr>
            <a:lvl5pPr marL="3250326" indent="0">
              <a:buNone/>
              <a:defRPr sz="1777"/>
            </a:lvl5pPr>
            <a:lvl6pPr marL="4062908" indent="0">
              <a:buNone/>
              <a:defRPr sz="1777"/>
            </a:lvl6pPr>
            <a:lvl7pPr marL="4875489" indent="0">
              <a:buNone/>
              <a:defRPr sz="1777"/>
            </a:lvl7pPr>
            <a:lvl8pPr marL="5688071" indent="0">
              <a:buNone/>
              <a:defRPr sz="1777"/>
            </a:lvl8pPr>
            <a:lvl9pPr marL="6500652" indent="0">
              <a:buNone/>
              <a:defRPr sz="1777"/>
            </a:lvl9pPr>
          </a:lstStyle>
          <a:p>
            <a:pPr lvl="0"/>
            <a:r>
              <a:rPr lang="en-US"/>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454" y="6356351"/>
            <a:ext cx="2742486" cy="365125"/>
          </a:xfrm>
        </p:spPr>
        <p:txBody>
          <a:bodyPr/>
          <a:lstStyle/>
          <a:p>
            <a:fld id="{6E6483A1-31A8-47A2-AB0A-53A7803D5EBF}" type="datetimeFigureOut">
              <a:rPr lang="en-US" dirty="0"/>
              <a:t>5/18/2026</a:t>
            </a:fld>
            <a:endParaRPr lang="en-US"/>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60482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065" y="1162033"/>
            <a:ext cx="3739766"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3B63C338-194D-4F23-ABEC-60A7EA96F302}"/>
              </a:ext>
            </a:extLst>
          </p:cNvPr>
          <p:cNvSpPr/>
          <p:nvPr/>
        </p:nvSpPr>
        <p:spPr>
          <a:xfrm>
            <a:off x="498704" y="1618375"/>
            <a:ext cx="146266"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454" y="1709928"/>
            <a:ext cx="3099009" cy="1709928"/>
          </a:xfrm>
        </p:spPr>
        <p:txBody>
          <a:bodyPr tIns="45720" anchor="t">
            <a:normAutofit/>
          </a:bodyPr>
          <a:lstStyle>
            <a:lvl1pPr>
              <a:lnSpc>
                <a:spcPct val="100000"/>
              </a:lnSpc>
              <a:defRPr sz="6043"/>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noChangeAspect="1"/>
          </p:cNvSpPr>
          <p:nvPr>
            <p:ph type="pic" idx="1"/>
          </p:nvPr>
        </p:nvSpPr>
        <p:spPr>
          <a:xfrm>
            <a:off x="4963899" y="1161288"/>
            <a:ext cx="6728231" cy="4645152"/>
          </a:xfrm>
        </p:spPr>
        <p:txBody>
          <a:bodyPr anchor="t">
            <a:normAutofit/>
          </a:bodyPr>
          <a:lstStyle>
            <a:lvl1pPr marL="0" indent="0">
              <a:buNone/>
              <a:defRPr sz="4976"/>
            </a:lvl1pPr>
            <a:lvl2pPr marL="812582" indent="0">
              <a:buNone/>
              <a:defRPr sz="4976"/>
            </a:lvl2pPr>
            <a:lvl3pPr marL="1625163" indent="0">
              <a:buNone/>
              <a:defRPr sz="4266"/>
            </a:lvl3pPr>
            <a:lvl4pPr marL="2437745" indent="0">
              <a:buNone/>
              <a:defRPr sz="3555"/>
            </a:lvl4pPr>
            <a:lvl5pPr marL="3250326" indent="0">
              <a:buNone/>
              <a:defRPr sz="3555"/>
            </a:lvl5pPr>
            <a:lvl6pPr marL="4062908" indent="0">
              <a:buNone/>
              <a:defRPr sz="3555"/>
            </a:lvl6pPr>
            <a:lvl7pPr marL="4875489" indent="0">
              <a:buNone/>
              <a:defRPr sz="3555"/>
            </a:lvl7pPr>
            <a:lvl8pPr marL="5688071" indent="0">
              <a:buNone/>
              <a:defRPr sz="3555"/>
            </a:lvl8pPr>
            <a:lvl9pPr marL="6500652" indent="0">
              <a:buNone/>
              <a:defRPr sz="3555"/>
            </a:lvl9pPr>
          </a:lstStyle>
          <a:p>
            <a:endParaRPr lang="en-US"/>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454" y="3438144"/>
            <a:ext cx="3099009" cy="2057400"/>
          </a:xfrm>
        </p:spPr>
        <p:txBody>
          <a:bodyPr>
            <a:normAutofit/>
          </a:bodyPr>
          <a:lstStyle>
            <a:lvl1pPr marL="0" indent="0">
              <a:buNone/>
              <a:defRPr sz="3199"/>
            </a:lvl1pPr>
            <a:lvl2pPr marL="812582" indent="0">
              <a:buNone/>
              <a:defRPr sz="2488"/>
            </a:lvl2pPr>
            <a:lvl3pPr marL="1625163" indent="0">
              <a:buNone/>
              <a:defRPr sz="2133"/>
            </a:lvl3pPr>
            <a:lvl4pPr marL="2437745" indent="0">
              <a:buNone/>
              <a:defRPr sz="1777"/>
            </a:lvl4pPr>
            <a:lvl5pPr marL="3250326" indent="0">
              <a:buNone/>
              <a:defRPr sz="1777"/>
            </a:lvl5pPr>
            <a:lvl6pPr marL="4062908" indent="0">
              <a:buNone/>
              <a:defRPr sz="1777"/>
            </a:lvl6pPr>
            <a:lvl7pPr marL="4875489" indent="0">
              <a:buNone/>
              <a:defRPr sz="1777"/>
            </a:lvl7pPr>
            <a:lvl8pPr marL="5688071" indent="0">
              <a:buNone/>
              <a:defRPr sz="1777"/>
            </a:lvl8pPr>
            <a:lvl9pPr marL="6500652" indent="0">
              <a:buNone/>
              <a:defRPr sz="1777"/>
            </a:lvl9pPr>
          </a:lstStyle>
          <a:p>
            <a:pPr lvl="0"/>
            <a:r>
              <a:rPr lang="en-US"/>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454" y="6356351"/>
            <a:ext cx="2742486" cy="365125"/>
          </a:xfrm>
        </p:spPr>
        <p:txBody>
          <a:bodyPr/>
          <a:lstStyle/>
          <a:p>
            <a:fld id="{6D8810B9-2C7C-4CAF-99E2-617AE20BA331}" type="datetimeFigureOut">
              <a:rPr lang="en-US" dirty="0"/>
              <a:t>5/18/2026</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3571778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2133">
                <a:solidFill>
                  <a:schemeClr val="tx1">
                    <a:tint val="75000"/>
                  </a:schemeClr>
                </a:solidFill>
              </a:defRPr>
            </a:lvl1pPr>
          </a:lstStyle>
          <a:p>
            <a:fld id="{37E93E0A-5177-400C-87C9-C93AF466EC49}" type="datetimeFigureOut">
              <a:rPr lang="en-US" dirty="0"/>
              <a:t>5/18/2026</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2133">
                <a:solidFill>
                  <a:schemeClr val="tx1">
                    <a:tint val="75000"/>
                  </a:schemeClr>
                </a:solidFill>
              </a:defRPr>
            </a:lvl1pPr>
          </a:lstStyle>
          <a:p>
            <a:fld id="{94917615-2DB4-4DAA-9DE3-B2B689A846E0}" type="slidenum">
              <a:rPr lang="en-US" dirty="0"/>
              <a:t>‹#›</a:t>
            </a:fld>
            <a:endParaRPr lang="en-US"/>
          </a:p>
        </p:txBody>
      </p:sp>
    </p:spTree>
    <p:extLst>
      <p:ext uri="{BB962C8B-B14F-4D97-AF65-F5344CB8AC3E}">
        <p14:creationId xmlns:p14="http://schemas.microsoft.com/office/powerpoint/2010/main" val="3942672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6126480"/>
            <a:ext cx="12188952" cy="137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1280160"/>
            <a:ext cx="10972800" cy="2286000"/>
          </a:xfrm>
          <a:prstGeom prst="rect">
            <a:avLst/>
          </a:prstGeom>
          <a:noFill/>
        </p:spPr>
        <p:txBody>
          <a:bodyPr wrap="square">
            <a:spAutoFit/>
          </a:bodyPr>
          <a:lstStyle/>
          <a:p>
            <a:pPr algn="ctr"/>
            <a:r>
              <a:rPr sz="3200" b="1" i="0">
                <a:solidFill>
                  <a:srgbClr val="FFFFFF"/>
                </a:solidFill>
                <a:latin typeface="Calibri"/>
              </a:rPr>
              <a:t>Auditor Judgment as a Behavioral Control Mechanism
in AI-Driven Audits</a:t>
            </a:r>
          </a:p>
        </p:txBody>
      </p:sp>
      <p:sp>
        <p:nvSpPr>
          <p:cNvPr id="5" name="TextBox 4"/>
          <p:cNvSpPr txBox="1"/>
          <p:nvPr/>
        </p:nvSpPr>
        <p:spPr>
          <a:xfrm>
            <a:off x="548640" y="3474720"/>
            <a:ext cx="10972800" cy="411480"/>
          </a:xfrm>
          <a:prstGeom prst="rect">
            <a:avLst/>
          </a:prstGeom>
          <a:noFill/>
        </p:spPr>
        <p:txBody>
          <a:bodyPr wrap="square">
            <a:spAutoFit/>
          </a:bodyPr>
          <a:lstStyle/>
          <a:p>
            <a:pPr algn="ctr"/>
            <a:r>
              <a:rPr sz="2000" b="1" i="0">
                <a:solidFill>
                  <a:srgbClr val="C9A02C"/>
                </a:solidFill>
                <a:latin typeface="Calibri"/>
              </a:rPr>
              <a:t>Helen Brown-Liburd, Ph.D.</a:t>
            </a:r>
          </a:p>
        </p:txBody>
      </p:sp>
      <p:sp>
        <p:nvSpPr>
          <p:cNvPr id="6" name="TextBox 5"/>
          <p:cNvSpPr txBox="1"/>
          <p:nvPr/>
        </p:nvSpPr>
        <p:spPr>
          <a:xfrm>
            <a:off x="548640" y="3858768"/>
            <a:ext cx="10972800" cy="411480"/>
          </a:xfrm>
          <a:prstGeom prst="rect">
            <a:avLst/>
          </a:prstGeom>
          <a:noFill/>
        </p:spPr>
        <p:txBody>
          <a:bodyPr wrap="square">
            <a:spAutoFit/>
          </a:bodyPr>
          <a:lstStyle/>
          <a:p>
            <a:pPr algn="ctr"/>
            <a:r>
              <a:rPr sz="1800" b="1" i="0">
                <a:solidFill>
                  <a:srgbClr val="C9A02C"/>
                </a:solidFill>
                <a:latin typeface="Calibri"/>
              </a:rPr>
              <a:t>Associate Professor of Accounting | Rutgers Business School</a:t>
            </a:r>
          </a:p>
        </p:txBody>
      </p:sp>
      <p:sp>
        <p:nvSpPr>
          <p:cNvPr id="7" name="TextBox 6"/>
          <p:cNvSpPr txBox="1"/>
          <p:nvPr/>
        </p:nvSpPr>
        <p:spPr>
          <a:xfrm>
            <a:off x="548640" y="4379976"/>
            <a:ext cx="10972800" cy="411480"/>
          </a:xfrm>
          <a:prstGeom prst="rect">
            <a:avLst/>
          </a:prstGeom>
          <a:noFill/>
        </p:spPr>
        <p:txBody>
          <a:bodyPr wrap="square">
            <a:spAutoFit/>
          </a:bodyPr>
          <a:lstStyle/>
          <a:p>
            <a:pPr algn="ctr"/>
            <a:r>
              <a:rPr sz="1800" b="0" i="0">
                <a:solidFill>
                  <a:srgbClr val="FFFFFF"/>
                </a:solidFill>
                <a:latin typeface="Calibri"/>
              </a:rPr>
              <a:t>70th World Continuous Auditing and Reporting Symposium</a:t>
            </a:r>
          </a:p>
        </p:txBody>
      </p:sp>
      <p:sp>
        <p:nvSpPr>
          <p:cNvPr id="8" name="TextBox 7"/>
          <p:cNvSpPr txBox="1"/>
          <p:nvPr/>
        </p:nvSpPr>
        <p:spPr>
          <a:xfrm>
            <a:off x="548640" y="4764024"/>
            <a:ext cx="10972800" cy="411480"/>
          </a:xfrm>
          <a:prstGeom prst="rect">
            <a:avLst/>
          </a:prstGeom>
          <a:noFill/>
        </p:spPr>
        <p:txBody>
          <a:bodyPr wrap="square">
            <a:spAutoFit/>
          </a:bodyPr>
          <a:lstStyle/>
          <a:p>
            <a:pPr algn="ctr"/>
            <a:r>
              <a:rPr sz="1800" b="0" i="0">
                <a:solidFill>
                  <a:srgbClr val="FFFFFF"/>
                </a:solidFill>
                <a:latin typeface="Calibri"/>
              </a:rPr>
              <a:t>Universidad Pablo de Olavide, Seville, Spain | May 21–22,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The Judgment Role Shift: From Evidence Evaluator to System Overseer</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10</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TRADITIONAL AUDIT ROLE                →    AI-DRIVEN AUDIT ROLE</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350" b="0">
                <a:solidFill>
                  <a:srgbClr val="1A1A2E"/>
                </a:solidFill>
                <a:latin typeface="Calibri"/>
              </a:rPr>
              <a:t>  ▸ Evaluate raw client evidence          →    Evaluate AI-generated outputs</a:t>
            </a:r>
          </a:p>
          <a:p>
            <a:pPr algn="l">
              <a:spcBef>
                <a:spcPts val="400"/>
              </a:spcBef>
              <a:spcAft>
                <a:spcPts val="200"/>
              </a:spcAft>
            </a:pPr>
            <a:r>
              <a:rPr sz="1350" b="0">
                <a:solidFill>
                  <a:srgbClr val="1A1A2E"/>
                </a:solidFill>
                <a:latin typeface="Calibri"/>
              </a:rPr>
              <a:t>  ▸ Design audit procedures               →    Approve AI-selected procedures</a:t>
            </a:r>
          </a:p>
          <a:p>
            <a:pPr algn="l">
              <a:spcBef>
                <a:spcPts val="400"/>
              </a:spcBef>
              <a:spcAft>
                <a:spcPts val="200"/>
              </a:spcAft>
            </a:pPr>
            <a:r>
              <a:rPr sz="1350" b="0">
                <a:solidFill>
                  <a:srgbClr val="1A1A2E"/>
                </a:solidFill>
                <a:latin typeface="Calibri"/>
              </a:rPr>
              <a:t>  ▸ Make audit decisions directly         →    Decide when to rely, override, or investigate</a:t>
            </a:r>
          </a:p>
          <a:p>
            <a:pPr algn="l">
              <a:spcBef>
                <a:spcPts val="400"/>
              </a:spcBef>
              <a:spcAft>
                <a:spcPts val="200"/>
              </a:spcAft>
            </a:pPr>
            <a:r>
              <a:rPr sz="1350" b="0">
                <a:solidFill>
                  <a:srgbClr val="1A1A2E"/>
                </a:solidFill>
                <a:latin typeface="Calibri"/>
              </a:rPr>
              <a:t>  ▸ Document personal reasoning           →    Edit, verify, or contextualize AI rationale</a:t>
            </a:r>
          </a:p>
          <a:p>
            <a:pPr algn="l">
              <a:spcBef>
                <a:spcPts val="400"/>
              </a:spcBef>
              <a:spcAft>
                <a:spcPts val="200"/>
              </a:spcAft>
            </a:pPr>
            <a:r>
              <a:rPr sz="1350" b="0">
                <a:solidFill>
                  <a:srgbClr val="1A1A2E"/>
                </a:solidFill>
                <a:latin typeface="Calibri"/>
              </a:rPr>
              <a:t>  ▸ Challenge management representations  →    Challenge both management AND the AI system</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Key insight: Auditors increasingly judge the system, not just the client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Barr-Pulliam, Brown-Liburd &amp; Munoko (2022) — JIFMA:</a:t>
            </a:r>
          </a:p>
          <a:p>
            <a:pPr algn="l">
              <a:spcBef>
                <a:spcPts val="400"/>
              </a:spcBef>
              <a:spcAft>
                <a:spcPts val="200"/>
              </a:spcAft>
            </a:pPr>
            <a:r>
              <a:rPr sz="1350" b="0">
                <a:solidFill>
                  <a:srgbClr val="1A1A2E"/>
                </a:solidFill>
                <a:latin typeface="Calibri"/>
              </a:rPr>
              <a:t>  ▸ Person-specific, task, and environmental factors shape digital transformation in auditing</a:t>
            </a:r>
          </a:p>
          <a:p>
            <a:pPr algn="l">
              <a:spcBef>
                <a:spcPts val="400"/>
              </a:spcBef>
              <a:spcAft>
                <a:spcPts val="200"/>
              </a:spcAft>
            </a:pPr>
            <a:r>
              <a:rPr sz="1350" b="0">
                <a:solidFill>
                  <a:srgbClr val="1A1A2E"/>
                </a:solidFill>
                <a:latin typeface="Calibri"/>
              </a:rPr>
              <a:t>  ▸ Experience, cognitive style, and task complexity moderate how auditors interact with AI</a:t>
            </a:r>
          </a:p>
          <a:p>
            <a:pPr algn="l">
              <a:spcBef>
                <a:spcPts val="400"/>
              </a:spcBef>
              <a:spcAft>
                <a:spcPts val="200"/>
              </a:spcAft>
            </a:pPr>
            <a:r>
              <a:rPr sz="1350" b="0">
                <a:solidFill>
                  <a:srgbClr val="1A1A2E"/>
                </a:solidFill>
                <a:latin typeface="Calibri"/>
              </a:rPr>
              <a:t>  ▸ Audit quality depends on individual-level behavioral adaptation, not just technology</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10 of 25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Generative AI and the Nature of Auditor Judgment</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11</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Generative AI is qualitatively different from prior audit analytics:</a:t>
            </a:r>
          </a:p>
          <a:p>
            <a:pPr algn="l">
              <a:spcBef>
                <a:spcPts val="400"/>
              </a:spcBef>
              <a:spcAft>
                <a:spcPts val="200"/>
              </a:spcAft>
            </a:pPr>
            <a:r>
              <a:rPr sz="1350" b="0">
                <a:solidFill>
                  <a:srgbClr val="1A1A2E"/>
                </a:solidFill>
                <a:latin typeface="Calibri"/>
              </a:rPr>
              <a:t>  ▸ It does not just compute—it explains, narrates, and justifies</a:t>
            </a:r>
          </a:p>
          <a:p>
            <a:pPr algn="l">
              <a:spcBef>
                <a:spcPts val="400"/>
              </a:spcBef>
              <a:spcAft>
                <a:spcPts val="200"/>
              </a:spcAft>
            </a:pPr>
            <a:r>
              <a:rPr sz="1350" b="0">
                <a:solidFill>
                  <a:srgbClr val="1A1A2E"/>
                </a:solidFill>
                <a:latin typeface="Calibri"/>
              </a:rPr>
              <a:t>  ▸ Produces fluent, professionally-worded audit memos, risk assessments, and conclusions</a:t>
            </a:r>
          </a:p>
          <a:p>
            <a:pPr algn="l">
              <a:spcBef>
                <a:spcPts val="400"/>
              </a:spcBef>
              <a:spcAft>
                <a:spcPts val="200"/>
              </a:spcAft>
            </a:pPr>
            <a:r>
              <a:rPr sz="1350" b="0">
                <a:solidFill>
                  <a:srgbClr val="1A1A2E"/>
                </a:solidFill>
                <a:latin typeface="Calibri"/>
              </a:rPr>
              <a:t>  ▸ Mimics the language of experienced auditors, creating a credibility halo</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Critical behavioral concern — Fluency masquerades as insight:</a:t>
            </a:r>
          </a:p>
          <a:p>
            <a:pPr algn="l">
              <a:spcBef>
                <a:spcPts val="400"/>
              </a:spcBef>
              <a:spcAft>
                <a:spcPts val="200"/>
              </a:spcAft>
            </a:pPr>
            <a:r>
              <a:rPr sz="1350" b="0">
                <a:solidFill>
                  <a:srgbClr val="1A1A2E"/>
                </a:solidFill>
                <a:latin typeface="Calibri"/>
              </a:rPr>
              <a:t>  ▸ Persuasion research: fluency signals expertise and credibility (Alter &amp; Oppenheimer, 2009)</a:t>
            </a:r>
          </a:p>
          <a:p>
            <a:pPr algn="l">
              <a:spcBef>
                <a:spcPts val="400"/>
              </a:spcBef>
              <a:spcAft>
                <a:spcPts val="200"/>
              </a:spcAft>
            </a:pPr>
            <a:r>
              <a:rPr sz="1350" b="0">
                <a:solidFill>
                  <a:srgbClr val="1A1A2E"/>
                </a:solidFill>
                <a:latin typeface="Calibri"/>
              </a:rPr>
              <a:t>  ▸ Auditors may substitute critical evaluation with surface-level review of GenAI outputs</a:t>
            </a:r>
          </a:p>
          <a:p>
            <a:pPr algn="l">
              <a:spcBef>
                <a:spcPts val="400"/>
              </a:spcBef>
              <a:spcAft>
                <a:spcPts val="200"/>
              </a:spcAft>
            </a:pPr>
            <a:r>
              <a:rPr sz="1350" b="0">
                <a:solidFill>
                  <a:srgbClr val="1A1A2E"/>
                </a:solidFill>
                <a:latin typeface="Calibri"/>
              </a:rPr>
              <a:t>  ▸ Well-written rationale ≠ sound professional judgment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Lin &amp; Maginnis (2025) — Current Issues in Auditing:</a:t>
            </a:r>
          </a:p>
          <a:p>
            <a:pPr algn="l">
              <a:spcBef>
                <a:spcPts val="400"/>
              </a:spcBef>
              <a:spcAft>
                <a:spcPts val="200"/>
              </a:spcAft>
            </a:pPr>
            <a:r>
              <a:rPr sz="1350" b="0">
                <a:solidFill>
                  <a:srgbClr val="1A1A2E"/>
                </a:solidFill>
                <a:latin typeface="Calibri"/>
              </a:rPr>
              <a:t>  ▸ GenAI enables full-population analysis, evidence gathering, and risk assessment</a:t>
            </a:r>
          </a:p>
          <a:p>
            <a:pPr algn="l">
              <a:spcBef>
                <a:spcPts val="400"/>
              </a:spcBef>
              <a:spcAft>
                <a:spcPts val="200"/>
              </a:spcAft>
            </a:pPr>
            <a:r>
              <a:rPr sz="1350" b="0">
                <a:solidFill>
                  <a:srgbClr val="1A1A2E"/>
                </a:solidFill>
                <a:latin typeface="Calibri"/>
              </a:rPr>
              <a:t>  ▸ But raises concerns about professional accountability and evolving auditor skill sets</a:t>
            </a:r>
          </a:p>
          <a:p>
            <a:pPr algn="l">
              <a:spcBef>
                <a:spcPts val="400"/>
              </a:spcBef>
              <a:spcAft>
                <a:spcPts val="200"/>
              </a:spcAft>
            </a:pPr>
            <a:r>
              <a:rPr sz="1350" b="0">
                <a:solidFill>
                  <a:srgbClr val="1A1A2E"/>
                </a:solidFill>
                <a:latin typeface="Calibri"/>
              </a:rPr>
              <a:t>  ▸ Responsible implementation requires governance, not just capability</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 illusion: An audit file can look thorough when the thinking was shallow</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11 of 25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Agentic AI: When AI Becomes an Actor, Not a Tool</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12</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Agentic AI moves beyond advising to acting:</a:t>
            </a:r>
          </a:p>
          <a:p>
            <a:pPr algn="l">
              <a:spcBef>
                <a:spcPts val="400"/>
              </a:spcBef>
              <a:spcAft>
                <a:spcPts val="200"/>
              </a:spcAft>
            </a:pPr>
            <a:r>
              <a:rPr sz="1350" b="0">
                <a:solidFill>
                  <a:srgbClr val="1A1A2E"/>
                </a:solidFill>
                <a:latin typeface="Calibri"/>
              </a:rPr>
              <a:t>  ▸ Executes multi-step audit tasks autonomously</a:t>
            </a:r>
          </a:p>
          <a:p>
            <a:pPr algn="l">
              <a:spcBef>
                <a:spcPts val="400"/>
              </a:spcBef>
              <a:spcAft>
                <a:spcPts val="200"/>
              </a:spcAft>
            </a:pPr>
            <a:r>
              <a:rPr sz="1350" b="0">
                <a:solidFill>
                  <a:srgbClr val="1A1A2E"/>
                </a:solidFill>
                <a:latin typeface="Calibri"/>
              </a:rPr>
              <a:t>  ▸ Uses memory, tools, planning, and reasoning to complete complex workflows</a:t>
            </a:r>
          </a:p>
          <a:p>
            <a:pPr algn="l">
              <a:spcBef>
                <a:spcPts val="400"/>
              </a:spcBef>
              <a:spcAft>
                <a:spcPts val="200"/>
              </a:spcAft>
            </a:pPr>
            <a:r>
              <a:rPr sz="1350" b="0">
                <a:solidFill>
                  <a:srgbClr val="1A1A2E"/>
                </a:solidFill>
                <a:latin typeface="Calibri"/>
              </a:rPr>
              <a:t>  ▸ Deloitte's Omnia platform: 'autonomous agents execute advanced audit tasks with oversight' (Deloitte, 2025)</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This fundamentally changes the nature of auditor judgment:</a:t>
            </a:r>
          </a:p>
          <a:p>
            <a:pPr algn="l">
              <a:spcBef>
                <a:spcPts val="400"/>
              </a:spcBef>
              <a:spcAft>
                <a:spcPts val="200"/>
              </a:spcAft>
            </a:pPr>
            <a:r>
              <a:rPr sz="1350" b="0">
                <a:solidFill>
                  <a:srgbClr val="1A1A2E"/>
                </a:solidFill>
                <a:latin typeface="Calibri"/>
              </a:rPr>
              <a:t>  ▸ Judgment shifts from doing to supervising</a:t>
            </a:r>
          </a:p>
          <a:p>
            <a:pPr algn="l">
              <a:spcBef>
                <a:spcPts val="400"/>
              </a:spcBef>
              <a:spcAft>
                <a:spcPts val="200"/>
              </a:spcAft>
            </a:pPr>
            <a:r>
              <a:rPr sz="1350" b="0">
                <a:solidFill>
                  <a:srgbClr val="1A1A2E"/>
                </a:solidFill>
                <a:latin typeface="Calibri"/>
              </a:rPr>
              <a:t>  ▸ Auditors must now set boundaries, monitor agent behavior, and intervene appropriately</a:t>
            </a:r>
          </a:p>
          <a:p>
            <a:pPr algn="l">
              <a:spcBef>
                <a:spcPts val="400"/>
              </a:spcBef>
              <a:spcAft>
                <a:spcPts val="200"/>
              </a:spcAft>
            </a:pPr>
            <a:r>
              <a:rPr sz="1350" b="0">
                <a:solidFill>
                  <a:srgbClr val="1A1A2E"/>
                </a:solidFill>
                <a:latin typeface="Calibri"/>
              </a:rPr>
              <a:t>  ▸ Judgment under delegation requires different skills than judgment under direct analysis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 accountability challenge:</a:t>
            </a:r>
          </a:p>
          <a:p>
            <a:pPr algn="l">
              <a:spcBef>
                <a:spcPts val="400"/>
              </a:spcBef>
              <a:spcAft>
                <a:spcPts val="200"/>
              </a:spcAft>
            </a:pPr>
            <a:r>
              <a:rPr sz="1350" b="0">
                <a:solidFill>
                  <a:srgbClr val="1A1A2E"/>
                </a:solidFill>
                <a:latin typeface="Calibri"/>
              </a:rPr>
              <a:t>  ▸ When AI initiates an action, who authorized it? Who is responsible for it?</a:t>
            </a:r>
          </a:p>
          <a:p>
            <a:pPr algn="l">
              <a:spcBef>
                <a:spcPts val="400"/>
              </a:spcBef>
              <a:spcAft>
                <a:spcPts val="200"/>
              </a:spcAft>
            </a:pPr>
            <a:r>
              <a:rPr sz="1350" b="0">
                <a:solidFill>
                  <a:srgbClr val="1A1A2E"/>
                </a:solidFill>
                <a:latin typeface="Calibri"/>
              </a:rPr>
              <a:t>  ▸ Responsibility gaps emerge when no human explicitly approved intermediate AI decisions</a:t>
            </a:r>
          </a:p>
          <a:p>
            <a:pPr algn="l">
              <a:spcBef>
                <a:spcPts val="400"/>
              </a:spcBef>
              <a:spcAft>
                <a:spcPts val="200"/>
              </a:spcAft>
            </a:pPr>
            <a:r>
              <a:rPr sz="1350" b="0">
                <a:solidFill>
                  <a:srgbClr val="1A1A2E"/>
                </a:solidFill>
                <a:latin typeface="Calibri"/>
              </a:rPr>
              <a:t>  ▸ Raisch &amp; Krakowski (2021): Automation–augmentation paradox—humans shift from actors to overseers, reducing perceived responsibility</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Bipartisan Policy Center (2026): 'Auditors will need to excel at judgment and reasoning, evaluation of AI outputs—things AI cannot do'</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12 of 25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Behavioral Failure Modes: When Judgment Fails as a Control</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13</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Automation Bias:</a:t>
            </a:r>
          </a:p>
          <a:p>
            <a:pPr algn="l">
              <a:spcBef>
                <a:spcPts val="400"/>
              </a:spcBef>
              <a:spcAft>
                <a:spcPts val="200"/>
              </a:spcAft>
            </a:pPr>
            <a:r>
              <a:rPr sz="1350" b="0">
                <a:solidFill>
                  <a:srgbClr val="1A1A2E"/>
                </a:solidFill>
                <a:latin typeface="Calibri"/>
              </a:rPr>
              <a:t>  ▸ Tendency to use automated cues as a heuristic replacement for vigilant information processing</a:t>
            </a:r>
          </a:p>
          <a:p>
            <a:pPr algn="l">
              <a:spcBef>
                <a:spcPts val="400"/>
              </a:spcBef>
              <a:spcAft>
                <a:spcPts val="200"/>
              </a:spcAft>
            </a:pPr>
            <a:r>
              <a:rPr sz="1350" b="0">
                <a:solidFill>
                  <a:srgbClr val="1A1A2E"/>
                </a:solidFill>
                <a:latin typeface="Calibri"/>
              </a:rPr>
              <a:t>  ▸ Peters (FAR, 2020): Auditors reduce effort and are less effective reviewing automated vs. human-prepared work</a:t>
            </a:r>
          </a:p>
          <a:p>
            <a:pPr algn="l">
              <a:spcBef>
                <a:spcPts val="400"/>
              </a:spcBef>
              <a:spcAft>
                <a:spcPts val="200"/>
              </a:spcAft>
            </a:pPr>
            <a:r>
              <a:rPr sz="1350" b="0">
                <a:solidFill>
                  <a:srgbClr val="1A1A2E"/>
                </a:solidFill>
                <a:latin typeface="Calibri"/>
              </a:rPr>
              <a:t>  ▸ Effect is behavioral, not technical—the output is identical; only the source differs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Over-Reliance (Algorithm Appreciation):</a:t>
            </a:r>
          </a:p>
          <a:p>
            <a:pPr algn="l">
              <a:spcBef>
                <a:spcPts val="400"/>
              </a:spcBef>
              <a:spcAft>
                <a:spcPts val="200"/>
              </a:spcAft>
            </a:pPr>
            <a:r>
              <a:rPr sz="1350" b="0">
                <a:solidFill>
                  <a:srgbClr val="1A1A2E"/>
                </a:solidFill>
                <a:latin typeface="Calibri"/>
              </a:rPr>
              <a:t>  ▸ Logg, Minson &amp; Moore (2019): People systematically defer to algorithms, especially when AI appears objective</a:t>
            </a:r>
          </a:p>
          <a:p>
            <a:pPr algn="l">
              <a:spcBef>
                <a:spcPts val="400"/>
              </a:spcBef>
              <a:spcAft>
                <a:spcPts val="200"/>
              </a:spcAft>
            </a:pPr>
            <a:r>
              <a:rPr sz="1350" b="0">
                <a:solidFill>
                  <a:srgbClr val="1A1A2E"/>
                </a:solidFill>
                <a:latin typeface="Calibri"/>
              </a:rPr>
              <a:t>  ▸ Auditors over-rely when outputs are authoritative, fluent, or easy to use (Dierckx et al., 2026)</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Algorithm Aversion:</a:t>
            </a:r>
          </a:p>
          <a:p>
            <a:pPr algn="l">
              <a:spcBef>
                <a:spcPts val="400"/>
              </a:spcBef>
              <a:spcAft>
                <a:spcPts val="200"/>
              </a:spcAft>
            </a:pPr>
            <a:r>
              <a:rPr sz="1350" b="0">
                <a:solidFill>
                  <a:srgbClr val="1A1A2E"/>
                </a:solidFill>
                <a:latin typeface="Calibri"/>
              </a:rPr>
              <a:t>  ▸ Under-reliance: auditors discount AI evidence relative to human experts, even when equally reliable</a:t>
            </a:r>
          </a:p>
          <a:p>
            <a:pPr algn="l">
              <a:spcBef>
                <a:spcPts val="400"/>
              </a:spcBef>
              <a:spcAft>
                <a:spcPts val="200"/>
              </a:spcAft>
            </a:pPr>
            <a:r>
              <a:rPr sz="1350" b="0">
                <a:solidFill>
                  <a:srgbClr val="1A1A2E"/>
                </a:solidFill>
                <a:latin typeface="Calibri"/>
              </a:rPr>
              <a:t>  ▸ Both over- and under-reliance impair audit quality (Dierckx et al., 2026)</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Technology Dominance:</a:t>
            </a:r>
          </a:p>
          <a:p>
            <a:pPr algn="l">
              <a:spcBef>
                <a:spcPts val="400"/>
              </a:spcBef>
              <a:spcAft>
                <a:spcPts val="200"/>
              </a:spcAft>
            </a:pPr>
            <a:r>
              <a:rPr sz="1350" b="0">
                <a:solidFill>
                  <a:srgbClr val="1A1A2E"/>
                </a:solidFill>
                <a:latin typeface="Calibri"/>
              </a:rPr>
              <a:t>  ▸ van Liempd, Theis &amp; Sutton (2025) — Accounting Horizons:</a:t>
            </a:r>
          </a:p>
          <a:p>
            <a:pPr algn="l">
              <a:spcBef>
                <a:spcPts val="400"/>
              </a:spcBef>
              <a:spcAft>
                <a:spcPts val="200"/>
              </a:spcAft>
            </a:pPr>
            <a:r>
              <a:rPr sz="1350" b="0">
                <a:solidFill>
                  <a:srgbClr val="1A1A2E"/>
                </a:solidFill>
                <a:latin typeface="Calibri"/>
              </a:rPr>
              <a:t>  ▸ Junior auditors rely significantly more on decision aids; deskilling concerns among senior auditors</a:t>
            </a:r>
          </a:p>
          <a:p>
            <a:pPr algn="l">
              <a:spcBef>
                <a:spcPts val="400"/>
              </a:spcBef>
              <a:spcAft>
                <a:spcPts val="200"/>
              </a:spcAft>
            </a:pPr>
            <a:r>
              <a:rPr sz="1350" b="0">
                <a:solidFill>
                  <a:srgbClr val="1A1A2E"/>
                </a:solidFill>
                <a:latin typeface="Calibri"/>
              </a:rPr>
              <a:t>  ▸ Familiarity, cognitive congruence, and task complexity predict over-reliance</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13 of 25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The Illusion of Audit Quality in AI-Driven Environments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14</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AI can simultaneously improve audit indicators while degrading audit substance:</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What AI IMPROVES (observable):             What AI may DEGRADE (hidden):</a:t>
            </a:r>
          </a:p>
          <a:p>
            <a:pPr algn="l">
              <a:spcBef>
                <a:spcPts val="400"/>
              </a:spcBef>
              <a:spcAft>
                <a:spcPts val="200"/>
              </a:spcAft>
            </a:pPr>
            <a:r>
              <a:rPr sz="1350" b="0">
                <a:solidFill>
                  <a:srgbClr val="1A1A2E"/>
                </a:solidFill>
                <a:latin typeface="Calibri"/>
              </a:rPr>
              <a:t>  ▸ Speed and efficiency                       →   Depth of professional skepticism</a:t>
            </a:r>
          </a:p>
          <a:p>
            <a:pPr algn="l">
              <a:spcBef>
                <a:spcPts val="400"/>
              </a:spcBef>
              <a:spcAft>
                <a:spcPts val="200"/>
              </a:spcAft>
            </a:pPr>
            <a:r>
              <a:rPr sz="1350" b="0">
                <a:solidFill>
                  <a:srgbClr val="1A1A2E"/>
                </a:solidFill>
                <a:latin typeface="Calibri"/>
              </a:rPr>
              <a:t>  ▸ Documentation quality and completeness     →   Independence of reasoning</a:t>
            </a:r>
          </a:p>
          <a:p>
            <a:pPr algn="l">
              <a:spcBef>
                <a:spcPts val="400"/>
              </a:spcBef>
              <a:spcAft>
                <a:spcPts val="200"/>
              </a:spcAft>
            </a:pPr>
            <a:r>
              <a:rPr sz="1350" b="0">
                <a:solidFill>
                  <a:srgbClr val="1A1A2E"/>
                </a:solidFill>
                <a:latin typeface="Calibri"/>
              </a:rPr>
              <a:t>  ▸ Consistency across engagements             →   Auditor critical thinking skills</a:t>
            </a:r>
          </a:p>
          <a:p>
            <a:pPr algn="l">
              <a:spcBef>
                <a:spcPts val="400"/>
              </a:spcBef>
              <a:spcAft>
                <a:spcPts val="200"/>
              </a:spcAft>
            </a:pPr>
            <a:r>
              <a:rPr sz="1350" b="0">
                <a:solidFill>
                  <a:srgbClr val="1A1A2E"/>
                </a:solidFill>
                <a:latin typeface="Calibri"/>
              </a:rPr>
              <a:t>  ▸ Coverage breadth (population-level)        →   Quality of exception investigation</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Deliu (2024) — The Audit Financiar:</a:t>
            </a:r>
          </a:p>
          <a:p>
            <a:pPr algn="l">
              <a:spcBef>
                <a:spcPts val="400"/>
              </a:spcBef>
              <a:spcAft>
                <a:spcPts val="200"/>
              </a:spcAft>
            </a:pPr>
            <a:r>
              <a:rPr sz="1350" b="0">
                <a:solidFill>
                  <a:srgbClr val="1A1A2E"/>
                </a:solidFill>
                <a:latin typeface="Calibri"/>
              </a:rPr>
              <a:t>  ▸ Auditors are skeptical about AI supplanting human judgment in complex decisions</a:t>
            </a:r>
          </a:p>
          <a:p>
            <a:pPr algn="l">
              <a:spcBef>
                <a:spcPts val="400"/>
              </a:spcBef>
              <a:spcAft>
                <a:spcPts val="200"/>
              </a:spcAft>
            </a:pPr>
            <a:r>
              <a:rPr sz="1350" b="0">
                <a:solidFill>
                  <a:srgbClr val="1A1A2E"/>
                </a:solidFill>
                <a:latin typeface="Calibri"/>
              </a:rPr>
              <a:t>  ▸ Professional skepticism and ethical judgment are determinant for AI-generated output integrity</a:t>
            </a:r>
          </a:p>
          <a:p>
            <a:pPr algn="l">
              <a:spcBef>
                <a:spcPts val="400"/>
              </a:spcBef>
              <a:spcAft>
                <a:spcPts val="200"/>
              </a:spcAft>
            </a:pPr>
            <a:r>
              <a:rPr sz="1350" b="0">
                <a:solidFill>
                  <a:srgbClr val="1A1A2E"/>
                </a:solidFill>
                <a:latin typeface="Calibri"/>
              </a:rPr>
              <a:t>  ▸ AI must be perceived as an add-on to human knowledge, not a replacement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Inspection risk: Audit files can appear high quality when substantive judgment was shallow</a:t>
            </a:r>
          </a:p>
          <a:p>
            <a:pPr algn="l">
              <a:spcBef>
                <a:spcPts val="400"/>
              </a:spcBef>
              <a:spcAft>
                <a:spcPts val="200"/>
              </a:spcAft>
            </a:pPr>
            <a:r>
              <a:rPr sz="1350" b="0">
                <a:solidFill>
                  <a:srgbClr val="1A1A2E"/>
                </a:solidFill>
                <a:latin typeface="Calibri"/>
              </a:rPr>
              <a:t>  ▸ The PCAOB's traditional inspection methods may not detect this form of quality degradation</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14 of 25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3108960"/>
            <a:ext cx="12188952" cy="109728"/>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1371600"/>
            <a:ext cx="11247120" cy="1097280"/>
          </a:xfrm>
          <a:prstGeom prst="rect">
            <a:avLst/>
          </a:prstGeom>
          <a:noFill/>
        </p:spPr>
        <p:txBody>
          <a:bodyPr wrap="square">
            <a:spAutoFit/>
          </a:bodyPr>
          <a:lstStyle/>
          <a:p>
            <a:pPr algn="ctr"/>
            <a:r>
              <a:rPr sz="3600" b="1" i="0">
                <a:solidFill>
                  <a:srgbClr val="C9A02C"/>
                </a:solidFill>
                <a:latin typeface="Calibri"/>
              </a:rPr>
              <a:t>Regulatory Landscape</a:t>
            </a:r>
          </a:p>
        </p:txBody>
      </p:sp>
      <p:sp>
        <p:nvSpPr>
          <p:cNvPr id="5" name="TextBox 4"/>
          <p:cNvSpPr txBox="1"/>
          <p:nvPr/>
        </p:nvSpPr>
        <p:spPr>
          <a:xfrm>
            <a:off x="914400" y="3291840"/>
            <a:ext cx="10332720" cy="502920"/>
          </a:xfrm>
          <a:prstGeom prst="rect">
            <a:avLst/>
          </a:prstGeom>
          <a:noFill/>
        </p:spPr>
        <p:txBody>
          <a:bodyPr wrap="square">
            <a:spAutoFit/>
          </a:bodyPr>
          <a:lstStyle/>
          <a:p>
            <a:pPr algn="ctr"/>
            <a:r>
              <a:rPr sz="2400" b="0" i="0">
                <a:solidFill>
                  <a:srgbClr val="FFFFFF"/>
                </a:solidFill>
                <a:latin typeface="Calibri"/>
              </a:rPr>
              <a:t>PCAOB Standards &amp; Guidance</a:t>
            </a:r>
          </a:p>
        </p:txBody>
      </p:sp>
      <p:sp>
        <p:nvSpPr>
          <p:cNvPr id="6" name="TextBox 5"/>
          <p:cNvSpPr txBox="1"/>
          <p:nvPr/>
        </p:nvSpPr>
        <p:spPr>
          <a:xfrm>
            <a:off x="914400" y="3767328"/>
            <a:ext cx="10332720" cy="502920"/>
          </a:xfrm>
          <a:prstGeom prst="rect">
            <a:avLst/>
          </a:prstGeom>
          <a:noFill/>
        </p:spPr>
        <p:txBody>
          <a:bodyPr wrap="square">
            <a:spAutoFit/>
          </a:bodyPr>
          <a:lstStyle/>
          <a:p>
            <a:pPr algn="ctr"/>
            <a:r>
              <a:rPr sz="2400" b="0" i="0">
                <a:solidFill>
                  <a:srgbClr val="FFFFFF"/>
                </a:solidFill>
                <a:latin typeface="Calibri"/>
              </a:rPr>
              <a:t>International Bodies</a:t>
            </a:r>
          </a:p>
        </p:txBody>
      </p:sp>
      <p:sp>
        <p:nvSpPr>
          <p:cNvPr id="7" name="TextBox 6"/>
          <p:cNvSpPr txBox="1"/>
          <p:nvPr/>
        </p:nvSpPr>
        <p:spPr>
          <a:xfrm>
            <a:off x="914400" y="4242816"/>
            <a:ext cx="10332720" cy="502920"/>
          </a:xfrm>
          <a:prstGeom prst="rect">
            <a:avLst/>
          </a:prstGeom>
          <a:noFill/>
        </p:spPr>
        <p:txBody>
          <a:bodyPr wrap="square">
            <a:spAutoFit/>
          </a:bodyPr>
          <a:lstStyle/>
          <a:p>
            <a:pPr algn="ctr"/>
            <a:r>
              <a:rPr sz="2400" b="0" i="0">
                <a:solidFill>
                  <a:srgbClr val="FFFFFF"/>
                </a:solidFill>
                <a:latin typeface="Calibri"/>
              </a:rPr>
              <a:t>The Accountability Imperative</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15 of 25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PCAOB Regulatory Framework: Key Standards &amp; Guidance</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16</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AS 1000 — General Responsibilities of the Auditor (Adopted May 2024, Approved August 2024):</a:t>
            </a:r>
          </a:p>
          <a:p>
            <a:pPr algn="l">
              <a:spcBef>
                <a:spcPts val="400"/>
              </a:spcBef>
              <a:spcAft>
                <a:spcPts val="200"/>
              </a:spcAft>
            </a:pPr>
            <a:r>
              <a:rPr sz="1350" b="0">
                <a:solidFill>
                  <a:srgbClr val="1A1A2E"/>
                </a:solidFill>
                <a:latin typeface="Calibri"/>
              </a:rPr>
              <a:t>  ▸ Reaffirms due professional care, professional skepticism, and professional judgment</a:t>
            </a:r>
          </a:p>
          <a:p>
            <a:pPr algn="l">
              <a:spcBef>
                <a:spcPts val="400"/>
              </a:spcBef>
              <a:spcAft>
                <a:spcPts val="200"/>
              </a:spcAft>
            </a:pPr>
            <a:r>
              <a:rPr sz="1350" b="0">
                <a:solidFill>
                  <a:srgbClr val="1A1A2E"/>
                </a:solidFill>
                <a:latin typeface="Calibri"/>
              </a:rPr>
              <a:t>  ▸ Clarifies engagement partner supervisory responsibility for reviewing AI-assisted work</a:t>
            </a:r>
          </a:p>
          <a:p>
            <a:pPr algn="l">
              <a:spcBef>
                <a:spcPts val="400"/>
              </a:spcBef>
              <a:spcAft>
                <a:spcPts val="200"/>
              </a:spcAft>
            </a:pPr>
            <a:r>
              <a:rPr sz="1350" b="0">
                <a:solidFill>
                  <a:srgbClr val="1A1A2E"/>
                </a:solidFill>
                <a:latin typeface="Calibri"/>
              </a:rPr>
              <a:t>  ▸ 'Technology does not change who is responsible for the audit'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AS 1105 (Amended 2024) — Audit Evidence:</a:t>
            </a:r>
          </a:p>
          <a:p>
            <a:pPr algn="l">
              <a:spcBef>
                <a:spcPts val="400"/>
              </a:spcBef>
              <a:spcAft>
                <a:spcPts val="200"/>
              </a:spcAft>
            </a:pPr>
            <a:r>
              <a:rPr sz="1350" b="0">
                <a:solidFill>
                  <a:srgbClr val="1A1A2E"/>
                </a:solidFill>
                <a:latin typeface="Calibri"/>
              </a:rPr>
              <a:t>  ▸ Addresses use of technology-assisted data analysis in audit procedures</a:t>
            </a:r>
          </a:p>
          <a:p>
            <a:pPr algn="l">
              <a:spcBef>
                <a:spcPts val="400"/>
              </a:spcBef>
              <a:spcAft>
                <a:spcPts val="200"/>
              </a:spcAft>
            </a:pPr>
            <a:r>
              <a:rPr sz="1350" b="0">
                <a:solidFill>
                  <a:srgbClr val="1A1A2E"/>
                </a:solidFill>
                <a:latin typeface="Calibri"/>
              </a:rPr>
              <a:t>  ▸ Specifies auditor responsibilities when using analytical tools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AS 2301 (Amended 2024) — Auditor's Response to Risks of Material Misstatement:</a:t>
            </a:r>
          </a:p>
          <a:p>
            <a:pPr algn="l">
              <a:spcBef>
                <a:spcPts val="400"/>
              </a:spcBef>
              <a:spcAft>
                <a:spcPts val="200"/>
              </a:spcAft>
            </a:pPr>
            <a:r>
              <a:rPr sz="1350" b="0">
                <a:solidFill>
                  <a:srgbClr val="1A1A2E"/>
                </a:solidFill>
                <a:latin typeface="Calibri"/>
              </a:rPr>
              <a:t>  ▸ Clarifies responsibilities for technology-assisted analysis in audit procedures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PCAOB Staff GenAI Spotlight (July 2024):</a:t>
            </a:r>
          </a:p>
          <a:p>
            <a:pPr algn="l">
              <a:spcBef>
                <a:spcPts val="400"/>
              </a:spcBef>
              <a:spcAft>
                <a:spcPts val="200"/>
              </a:spcAft>
            </a:pPr>
            <a:r>
              <a:rPr sz="1350" b="0">
                <a:solidFill>
                  <a:srgbClr val="1A1A2E"/>
                </a:solidFill>
                <a:latin typeface="Calibri"/>
              </a:rPr>
              <a:t>  ▸ Firm members using GenAI 'are still responsible for the results and documentation'</a:t>
            </a:r>
          </a:p>
          <a:p>
            <a:pPr algn="l">
              <a:spcBef>
                <a:spcPts val="400"/>
              </a:spcBef>
              <a:spcAft>
                <a:spcPts val="200"/>
              </a:spcAft>
            </a:pPr>
            <a:r>
              <a:rPr sz="1350" b="0">
                <a:solidFill>
                  <a:srgbClr val="1A1A2E"/>
                </a:solidFill>
                <a:latin typeface="Calibri"/>
              </a:rPr>
              <a:t>  ▸ Supervisors must 'apply the same level of diligence as when reviewing work where GenAI was not involved'</a:t>
            </a:r>
          </a:p>
          <a:p>
            <a:pPr algn="l">
              <a:spcBef>
                <a:spcPts val="400"/>
              </a:spcBef>
              <a:spcAft>
                <a:spcPts val="200"/>
              </a:spcAft>
            </a:pPr>
            <a:r>
              <a:rPr sz="1350" b="0">
                <a:solidFill>
                  <a:srgbClr val="1A1A2E"/>
                </a:solidFill>
                <a:latin typeface="Calibri"/>
              </a:rPr>
              <a:t>  ▸ PCAOB actively assessing need for additional guidance, standard changes, or regulatory actions</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16 of 25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International Regulatory Perspectives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17</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IAASB — International Standards on Auditing:</a:t>
            </a:r>
          </a:p>
          <a:p>
            <a:pPr algn="l">
              <a:spcBef>
                <a:spcPts val="400"/>
              </a:spcBef>
              <a:spcAft>
                <a:spcPts val="200"/>
              </a:spcAft>
            </a:pPr>
            <a:r>
              <a:rPr sz="1350" b="0">
                <a:solidFill>
                  <a:srgbClr val="1A1A2E"/>
                </a:solidFill>
                <a:latin typeface="Calibri"/>
              </a:rPr>
              <a:t>  ▸ ISA 200: Overall objectives of the independent auditor—professional skepticism applies regardless of technology used</a:t>
            </a:r>
          </a:p>
          <a:p>
            <a:pPr algn="l">
              <a:spcBef>
                <a:spcPts val="400"/>
              </a:spcBef>
              <a:spcAft>
                <a:spcPts val="200"/>
              </a:spcAft>
            </a:pPr>
            <a:r>
              <a:rPr sz="1350" b="0">
                <a:solidFill>
                  <a:srgbClr val="1A1A2E"/>
                </a:solidFill>
                <a:latin typeface="Calibri"/>
              </a:rPr>
              <a:t>  ▸ ISA 315 (Revised 2022): Risk identification and assessment in technology-enabled environments</a:t>
            </a:r>
          </a:p>
          <a:p>
            <a:pPr algn="l">
              <a:spcBef>
                <a:spcPts val="400"/>
              </a:spcBef>
              <a:spcAft>
                <a:spcPts val="200"/>
              </a:spcAft>
            </a:pPr>
            <a:r>
              <a:rPr sz="1350" b="0">
                <a:solidFill>
                  <a:srgbClr val="1A1A2E"/>
                </a:solidFill>
                <a:latin typeface="Calibri"/>
              </a:rPr>
              <a:t>  ▸ IAASB Technology Working Group actively developing guidance on AI in audit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European Union — EU AI Act (2024):</a:t>
            </a:r>
          </a:p>
          <a:p>
            <a:pPr algn="l">
              <a:spcBef>
                <a:spcPts val="400"/>
              </a:spcBef>
              <a:spcAft>
                <a:spcPts val="200"/>
              </a:spcAft>
            </a:pPr>
            <a:r>
              <a:rPr sz="1350" b="0">
                <a:solidFill>
                  <a:srgbClr val="1A1A2E"/>
                </a:solidFill>
                <a:latin typeface="Calibri"/>
              </a:rPr>
              <a:t>  ▸ Classifies certain AI applications as high-risk, requiring human oversight and accountability</a:t>
            </a:r>
          </a:p>
          <a:p>
            <a:pPr algn="l">
              <a:spcBef>
                <a:spcPts val="400"/>
              </a:spcBef>
              <a:spcAft>
                <a:spcPts val="200"/>
              </a:spcAft>
            </a:pPr>
            <a:r>
              <a:rPr sz="1350" b="0">
                <a:solidFill>
                  <a:srgbClr val="1A1A2E"/>
                </a:solidFill>
                <a:latin typeface="Calibri"/>
              </a:rPr>
              <a:t>  ▸ Audit applications involving significant financial decisions may fall under high-risk provisions</a:t>
            </a:r>
          </a:p>
          <a:p>
            <a:pPr algn="l">
              <a:spcBef>
                <a:spcPts val="400"/>
              </a:spcBef>
              <a:spcAft>
                <a:spcPts val="200"/>
              </a:spcAft>
            </a:pPr>
            <a:r>
              <a:rPr sz="1350" b="0">
                <a:solidFill>
                  <a:srgbClr val="1A1A2E"/>
                </a:solidFill>
                <a:latin typeface="Calibri"/>
              </a:rPr>
              <a:t>  ▸ Mandates explainability and transparency for high-risk AI systems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FRC (UK Financial Reporting Council):</a:t>
            </a:r>
          </a:p>
          <a:p>
            <a:pPr algn="l">
              <a:spcBef>
                <a:spcPts val="400"/>
              </a:spcBef>
              <a:spcAft>
                <a:spcPts val="200"/>
              </a:spcAft>
            </a:pPr>
            <a:r>
              <a:rPr sz="1350" b="0">
                <a:solidFill>
                  <a:srgbClr val="1A1A2E"/>
                </a:solidFill>
                <a:latin typeface="Calibri"/>
              </a:rPr>
              <a:t>  ▸ Issued guidance on use of technology in auditing, emphasizing auditor judgment and skepticism</a:t>
            </a:r>
          </a:p>
          <a:p>
            <a:pPr algn="l">
              <a:spcBef>
                <a:spcPts val="400"/>
              </a:spcBef>
              <a:spcAft>
                <a:spcPts val="200"/>
              </a:spcAft>
            </a:pPr>
            <a:r>
              <a:rPr sz="1350" b="0">
                <a:solidFill>
                  <a:srgbClr val="1A1A2E"/>
                </a:solidFill>
                <a:latin typeface="Calibri"/>
              </a:rPr>
              <a:t>  ▸ Highlighted risks of over-reliance on automated procedures without adequate human oversight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Common theme across all jurisdictions:</a:t>
            </a:r>
          </a:p>
          <a:p>
            <a:pPr algn="l">
              <a:spcBef>
                <a:spcPts val="400"/>
              </a:spcBef>
              <a:spcAft>
                <a:spcPts val="200"/>
              </a:spcAft>
            </a:pPr>
            <a:r>
              <a:rPr sz="1350" b="0">
                <a:solidFill>
                  <a:srgbClr val="1A1A2E"/>
                </a:solidFill>
                <a:latin typeface="Calibri"/>
              </a:rPr>
              <a:t>  ▸ Human oversight and judgment remain non-negotiable regardless of AI capabilities</a:t>
            </a:r>
          </a:p>
          <a:p>
            <a:pPr algn="l">
              <a:spcBef>
                <a:spcPts val="400"/>
              </a:spcBef>
              <a:spcAft>
                <a:spcPts val="200"/>
              </a:spcAft>
            </a:pPr>
            <a:r>
              <a:rPr sz="1350" b="0">
                <a:solidFill>
                  <a:srgbClr val="1A1A2E"/>
                </a:solidFill>
                <a:latin typeface="Calibri"/>
              </a:rPr>
              <a:t>  ▸ Accountability cannot be automated</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17 of 25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Judgment as the Accountability Anchor in AI-Driven Audits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18</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From a regulatory and legal standpoint, responsibility does not shift to the AI system:</a:t>
            </a:r>
          </a:p>
          <a:p>
            <a:pPr algn="l">
              <a:spcBef>
                <a:spcPts val="400"/>
              </a:spcBef>
              <a:spcAft>
                <a:spcPts val="200"/>
              </a:spcAft>
            </a:pPr>
            <a:r>
              <a:rPr sz="1350" b="0">
                <a:solidFill>
                  <a:srgbClr val="1A1A2E"/>
                </a:solidFill>
                <a:latin typeface="Calibri"/>
              </a:rPr>
              <a:t>  ▸ Standards assign responsibility to the auditor, the engagement partner, and the firm</a:t>
            </a:r>
          </a:p>
          <a:p>
            <a:pPr algn="l">
              <a:spcBef>
                <a:spcPts val="400"/>
              </a:spcBef>
              <a:spcAft>
                <a:spcPts val="200"/>
              </a:spcAft>
            </a:pPr>
            <a:r>
              <a:rPr sz="1350" b="0">
                <a:solidFill>
                  <a:srgbClr val="1A1A2E"/>
                </a:solidFill>
                <a:latin typeface="Calibri"/>
              </a:rPr>
              <a:t>  ▸ AI is a tool—accountability remains human (PCAOB AS 1000, 2024)</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Judgment provides the audit trail of responsibility:</a:t>
            </a:r>
          </a:p>
          <a:p>
            <a:pPr algn="l">
              <a:spcBef>
                <a:spcPts val="400"/>
              </a:spcBef>
              <a:spcAft>
                <a:spcPts val="200"/>
              </a:spcAft>
            </a:pPr>
            <a:r>
              <a:rPr sz="1350" b="0">
                <a:solidFill>
                  <a:srgbClr val="1A1A2E"/>
                </a:solidFill>
                <a:latin typeface="Calibri"/>
              </a:rPr>
              <a:t>  ▸ Documentation must show that a human understood, questioned, and owned each conclusion</a:t>
            </a:r>
          </a:p>
          <a:p>
            <a:pPr algn="l">
              <a:spcBef>
                <a:spcPts val="400"/>
              </a:spcBef>
              <a:spcAft>
                <a:spcPts val="200"/>
              </a:spcAft>
            </a:pPr>
            <a:r>
              <a:rPr sz="1350" b="0">
                <a:solidFill>
                  <a:srgbClr val="1A1A2E"/>
                </a:solidFill>
                <a:latin typeface="Calibri"/>
              </a:rPr>
              <a:t>  ▸ Inspection focus increasingly on how auditors interacted with AI, not just what AI produced</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Libby &amp; Witz (2025) — Current Issues in Auditing:</a:t>
            </a:r>
          </a:p>
          <a:p>
            <a:pPr algn="l">
              <a:spcBef>
                <a:spcPts val="400"/>
              </a:spcBef>
              <a:spcAft>
                <a:spcPts val="200"/>
              </a:spcAft>
            </a:pPr>
            <a:r>
              <a:rPr sz="1350" b="0">
                <a:solidFill>
                  <a:srgbClr val="1A1A2E"/>
                </a:solidFill>
                <a:latin typeface="Calibri"/>
              </a:rPr>
              <a:t>  ▸ AI use can help mitigate auditor legal liability by reinforcing perceived objectivity and trust</a:t>
            </a:r>
          </a:p>
          <a:p>
            <a:pPr algn="l">
              <a:spcBef>
                <a:spcPts val="400"/>
              </a:spcBef>
              <a:spcAft>
                <a:spcPts val="200"/>
              </a:spcAft>
            </a:pPr>
            <a:r>
              <a:rPr sz="1350" b="0">
                <a:solidFill>
                  <a:srgbClr val="1A1A2E"/>
                </a:solidFill>
                <a:latin typeface="Calibri"/>
              </a:rPr>
              <a:t>  ▸ But this benefit depends on auditors actively engaging with and overseeing AI outputs</a:t>
            </a:r>
          </a:p>
          <a:p>
            <a:pPr algn="l">
              <a:spcBef>
                <a:spcPts val="400"/>
              </a:spcBef>
              <a:spcAft>
                <a:spcPts val="200"/>
              </a:spcAft>
            </a:pPr>
            <a:r>
              <a:rPr sz="1350" b="0">
                <a:solidFill>
                  <a:srgbClr val="1A1A2E"/>
                </a:solidFill>
                <a:latin typeface="Calibri"/>
              </a:rPr>
              <a:t>  ▸ Passive acceptance of AI conclusions does not confer liability protection</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 liability paradox:</a:t>
            </a:r>
          </a:p>
          <a:p>
            <a:pPr algn="l">
              <a:spcBef>
                <a:spcPts val="400"/>
              </a:spcBef>
              <a:spcAft>
                <a:spcPts val="200"/>
              </a:spcAft>
            </a:pPr>
            <a:r>
              <a:rPr sz="1350" b="0">
                <a:solidFill>
                  <a:srgbClr val="1A1A2E"/>
                </a:solidFill>
                <a:latin typeface="Calibri"/>
              </a:rPr>
              <a:t>  ▸ AI can reduce legal risk when properly overseen</a:t>
            </a:r>
          </a:p>
          <a:p>
            <a:pPr algn="l">
              <a:spcBef>
                <a:spcPts val="400"/>
              </a:spcBef>
              <a:spcAft>
                <a:spcPts val="200"/>
              </a:spcAft>
            </a:pPr>
            <a:r>
              <a:rPr sz="1350" b="0">
                <a:solidFill>
                  <a:srgbClr val="1A1A2E"/>
                </a:solidFill>
                <a:latin typeface="Calibri"/>
              </a:rPr>
              <a:t>  ▸ AI increases legal risk when it substitutes for, rather than supports, professional judgment</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18 of 25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Reframing 'Human in the Loop': From Presence to Governance</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19</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The 'human in the loop' concept is necessary but insufficient:</a:t>
            </a:r>
          </a:p>
          <a:p>
            <a:pPr algn="l">
              <a:spcBef>
                <a:spcPts val="400"/>
              </a:spcBef>
              <a:spcAft>
                <a:spcPts val="200"/>
              </a:spcAft>
            </a:pPr>
            <a:r>
              <a:rPr sz="1350" b="0">
                <a:solidFill>
                  <a:srgbClr val="1A1A2E"/>
                </a:solidFill>
                <a:latin typeface="Calibri"/>
              </a:rPr>
              <a:t>  ▸ Passive presence does not ensure quality judgment</a:t>
            </a:r>
          </a:p>
          <a:p>
            <a:pPr algn="l">
              <a:spcBef>
                <a:spcPts val="400"/>
              </a:spcBef>
              <a:spcAft>
                <a:spcPts val="200"/>
              </a:spcAft>
            </a:pPr>
            <a:r>
              <a:rPr sz="1350" b="0">
                <a:solidFill>
                  <a:srgbClr val="1A1A2E"/>
                </a:solidFill>
                <a:latin typeface="Calibri"/>
              </a:rPr>
              <a:t>  ▸ A human who rubber-stamps AI outputs is 'in the loop' but not exercising control</a:t>
            </a:r>
          </a:p>
          <a:p>
            <a:pPr algn="l">
              <a:spcBef>
                <a:spcPts val="400"/>
              </a:spcBef>
              <a:spcAft>
                <a:spcPts val="200"/>
              </a:spcAft>
            </a:pPr>
            <a:r>
              <a:rPr sz="1350" b="0">
                <a:solidFill>
                  <a:srgbClr val="1A1A2E"/>
                </a:solidFill>
                <a:latin typeface="Calibri"/>
              </a:rPr>
              <a:t>  ▸ Compliance with the letter of oversight requirements ≠ exercise of professional judgment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 behavioral control framework requires active governance:</a:t>
            </a:r>
          </a:p>
          <a:p>
            <a:pPr algn="l">
              <a:spcBef>
                <a:spcPts val="400"/>
              </a:spcBef>
              <a:spcAft>
                <a:spcPts val="200"/>
              </a:spcAft>
            </a:pPr>
            <a:r>
              <a:rPr sz="1350" b="0">
                <a:solidFill>
                  <a:srgbClr val="1A1A2E"/>
                </a:solidFill>
                <a:latin typeface="Calibri"/>
              </a:rPr>
              <a:t>  ▸ Human as GOVERNOR, not just observer</a:t>
            </a:r>
          </a:p>
          <a:p>
            <a:pPr algn="l">
              <a:spcBef>
                <a:spcPts val="400"/>
              </a:spcBef>
              <a:spcAft>
                <a:spcPts val="200"/>
              </a:spcAft>
            </a:pPr>
            <a:r>
              <a:rPr sz="1350" b="0">
                <a:solidFill>
                  <a:srgbClr val="1A1A2E"/>
                </a:solidFill>
                <a:latin typeface="Calibri"/>
              </a:rPr>
              <a:t>  ▸ Judgment determines when AI is allowed to decide</a:t>
            </a:r>
          </a:p>
          <a:p>
            <a:pPr algn="l">
              <a:spcBef>
                <a:spcPts val="400"/>
              </a:spcBef>
              <a:spcAft>
                <a:spcPts val="200"/>
              </a:spcAft>
            </a:pPr>
            <a:r>
              <a:rPr sz="1350" b="0">
                <a:solidFill>
                  <a:srgbClr val="1A1A2E"/>
                </a:solidFill>
                <a:latin typeface="Calibri"/>
              </a:rPr>
              <a:t>  ▸ Judgment determines when AI must defer to human review</a:t>
            </a:r>
          </a:p>
          <a:p>
            <a:pPr algn="l">
              <a:spcBef>
                <a:spcPts val="400"/>
              </a:spcBef>
              <a:spcAft>
                <a:spcPts val="200"/>
              </a:spcAft>
            </a:pPr>
            <a:r>
              <a:rPr sz="1350" b="0">
                <a:solidFill>
                  <a:srgbClr val="1A1A2E"/>
                </a:solidFill>
                <a:latin typeface="Calibri"/>
              </a:rPr>
              <a:t>  ▸ Judgment determines when skepticism requires deeper corroborating inquiry</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Seethamraju &amp; Hecimovic (2025) — HICSS:</a:t>
            </a:r>
          </a:p>
          <a:p>
            <a:pPr algn="l">
              <a:spcBef>
                <a:spcPts val="400"/>
              </a:spcBef>
              <a:spcAft>
                <a:spcPts val="200"/>
              </a:spcAft>
            </a:pPr>
            <a:r>
              <a:rPr sz="1350" b="0">
                <a:solidFill>
                  <a:srgbClr val="1A1A2E"/>
                </a:solidFill>
                <a:latin typeface="Calibri"/>
              </a:rPr>
              <a:t>  ▸ Audit firms address AI risks through controlled deployment, upskilling, and matching tools to auditor skills</a:t>
            </a:r>
          </a:p>
          <a:p>
            <a:pPr algn="l">
              <a:spcBef>
                <a:spcPts val="400"/>
              </a:spcBef>
              <a:spcAft>
                <a:spcPts val="200"/>
              </a:spcAft>
            </a:pPr>
            <a:r>
              <a:rPr sz="1350" b="0">
                <a:solidFill>
                  <a:srgbClr val="1A1A2E"/>
                </a:solidFill>
                <a:latin typeface="Calibri"/>
              </a:rPr>
              <a:t>  ▸ But challenges remain: deskilling, loss of expertise for routine tasks, automation complacency</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Design implication: AI systems should be built to prompt judgment, not replace it</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19 of 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Presentation Roadmap</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2</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Setting the Stage: AI's Rapid Rise in Auditing</a:t>
            </a:r>
          </a:p>
          <a:p>
            <a:pPr algn="l">
              <a:spcBef>
                <a:spcPts val="400"/>
              </a:spcBef>
              <a:spcAft>
                <a:spcPts val="200"/>
              </a:spcAft>
            </a:pPr>
            <a:r>
              <a:rPr sz="1500" b="1">
                <a:solidFill>
                  <a:srgbClr val="1A1A2E"/>
                </a:solidFill>
                <a:latin typeface="Calibri"/>
              </a:rPr>
              <a:t>▸ Central Thesis: Judgment as Behavioral Control</a:t>
            </a:r>
          </a:p>
          <a:p>
            <a:pPr algn="l">
              <a:spcBef>
                <a:spcPts val="400"/>
              </a:spcBef>
              <a:spcAft>
                <a:spcPts val="200"/>
              </a:spcAft>
            </a:pPr>
            <a:r>
              <a:rPr sz="1500" b="1">
                <a:solidFill>
                  <a:srgbClr val="1A1A2E"/>
                </a:solidFill>
                <a:latin typeface="Calibri"/>
              </a:rPr>
              <a:t>▸ How AI Reconfigures Auditor Judgment Tasks</a:t>
            </a:r>
          </a:p>
          <a:p>
            <a:pPr algn="l">
              <a:spcBef>
                <a:spcPts val="400"/>
              </a:spcBef>
              <a:spcAft>
                <a:spcPts val="200"/>
              </a:spcAft>
            </a:pPr>
            <a:r>
              <a:rPr sz="1500" b="1">
                <a:solidFill>
                  <a:srgbClr val="1A1A2E"/>
                </a:solidFill>
                <a:latin typeface="Calibri"/>
              </a:rPr>
              <a:t>▸ Behavioral Failure Modes &amp; Risks</a:t>
            </a:r>
          </a:p>
          <a:p>
            <a:pPr algn="l">
              <a:spcBef>
                <a:spcPts val="400"/>
              </a:spcBef>
              <a:spcAft>
                <a:spcPts val="200"/>
              </a:spcAft>
            </a:pPr>
            <a:r>
              <a:rPr sz="1500" b="1">
                <a:solidFill>
                  <a:srgbClr val="1A1A2E"/>
                </a:solidFill>
                <a:latin typeface="Calibri"/>
              </a:rPr>
              <a:t>▸ Regulatory Landscape: PCAOB &amp; International Standards</a:t>
            </a:r>
          </a:p>
          <a:p>
            <a:pPr algn="l">
              <a:spcBef>
                <a:spcPts val="400"/>
              </a:spcBef>
              <a:spcAft>
                <a:spcPts val="200"/>
              </a:spcAft>
            </a:pPr>
            <a:r>
              <a:rPr sz="1500" b="1">
                <a:solidFill>
                  <a:srgbClr val="1A1A2E"/>
                </a:solidFill>
                <a:latin typeface="Calibri"/>
              </a:rPr>
              <a:t>▸ Academic Evidence from Accounting &amp; Auditing Research</a:t>
            </a:r>
          </a:p>
          <a:p>
            <a:pPr algn="l">
              <a:spcBef>
                <a:spcPts val="400"/>
              </a:spcBef>
              <a:spcAft>
                <a:spcPts val="200"/>
              </a:spcAft>
            </a:pPr>
            <a:r>
              <a:rPr sz="1500" b="1">
                <a:solidFill>
                  <a:srgbClr val="1A1A2E"/>
                </a:solidFill>
                <a:latin typeface="Calibri"/>
              </a:rPr>
              <a:t>▸ Implications for Firms, Regulators &amp; Researchers</a:t>
            </a:r>
          </a:p>
          <a:p>
            <a:pPr algn="l">
              <a:spcBef>
                <a:spcPts val="400"/>
              </a:spcBef>
              <a:spcAft>
                <a:spcPts val="200"/>
              </a:spcAft>
            </a:pPr>
            <a:r>
              <a:rPr sz="1500" b="1">
                <a:solidFill>
                  <a:srgbClr val="1A1A2E"/>
                </a:solidFill>
                <a:latin typeface="Calibri"/>
              </a:rPr>
              <a:t>▸ Research Agenda &amp; Closing Takeaway</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2 of 25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Implications for Audit Firms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20</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Training &amp; Professional Development:</a:t>
            </a:r>
          </a:p>
          <a:p>
            <a:pPr algn="l">
              <a:spcBef>
                <a:spcPts val="400"/>
              </a:spcBef>
              <a:spcAft>
                <a:spcPts val="200"/>
              </a:spcAft>
            </a:pPr>
            <a:r>
              <a:rPr sz="1350" b="0">
                <a:solidFill>
                  <a:srgbClr val="1A1A2E"/>
                </a:solidFill>
                <a:latin typeface="Calibri"/>
              </a:rPr>
              <a:t>  ▸ Shift focus from 'how to use AI' to 'how to govern AI'</a:t>
            </a:r>
          </a:p>
          <a:p>
            <a:pPr algn="l">
              <a:spcBef>
                <a:spcPts val="400"/>
              </a:spcBef>
              <a:spcAft>
                <a:spcPts val="200"/>
              </a:spcAft>
            </a:pPr>
            <a:r>
              <a:rPr sz="1350" b="0">
                <a:solidFill>
                  <a:srgbClr val="1A1A2E"/>
                </a:solidFill>
                <a:latin typeface="Calibri"/>
              </a:rPr>
              <a:t>  ▸ Develop judgment-about-AI as a core competency: evaluating model quality, output reliability, explanation validity</a:t>
            </a:r>
          </a:p>
          <a:p>
            <a:pPr algn="l">
              <a:spcBef>
                <a:spcPts val="400"/>
              </a:spcBef>
              <a:spcAft>
                <a:spcPts val="200"/>
              </a:spcAft>
            </a:pPr>
            <a:r>
              <a:rPr sz="1350" b="0">
                <a:solidFill>
                  <a:srgbClr val="1A1A2E"/>
                </a:solidFill>
                <a:latin typeface="Calibri"/>
              </a:rPr>
              <a:t>  ▸ Counterarguing mindset interventions shown to reduce automation bias (Peters, FAR 2020)</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Performance Evaluation &amp; Incentives:</a:t>
            </a:r>
          </a:p>
          <a:p>
            <a:pPr algn="l">
              <a:spcBef>
                <a:spcPts val="400"/>
              </a:spcBef>
              <a:spcAft>
                <a:spcPts val="200"/>
              </a:spcAft>
            </a:pPr>
            <a:r>
              <a:rPr sz="1350" b="0">
                <a:solidFill>
                  <a:srgbClr val="1A1A2E"/>
                </a:solidFill>
                <a:latin typeface="Calibri"/>
              </a:rPr>
              <a:t>  ▸ Reward challenging AI outputs, not just efficient use of AI</a:t>
            </a:r>
          </a:p>
          <a:p>
            <a:pPr algn="l">
              <a:spcBef>
                <a:spcPts val="400"/>
              </a:spcBef>
              <a:spcAft>
                <a:spcPts val="200"/>
              </a:spcAft>
            </a:pPr>
            <a:r>
              <a:rPr sz="1350" b="0">
                <a:solidFill>
                  <a:srgbClr val="1A1A2E"/>
                </a:solidFill>
                <a:latin typeface="Calibri"/>
              </a:rPr>
              <a:t>  ▸ Create metrics for judgment quality, not just task completion speed</a:t>
            </a:r>
          </a:p>
          <a:p>
            <a:pPr algn="l">
              <a:spcBef>
                <a:spcPts val="400"/>
              </a:spcBef>
              <a:spcAft>
                <a:spcPts val="200"/>
              </a:spcAft>
            </a:pPr>
            <a:r>
              <a:rPr sz="1350" b="0">
                <a:solidFill>
                  <a:srgbClr val="1A1A2E"/>
                </a:solidFill>
                <a:latin typeface="Calibri"/>
              </a:rPr>
              <a:t>  ▸ Recognize and incentivize appropriate escalation decisions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AI System Design:</a:t>
            </a:r>
          </a:p>
          <a:p>
            <a:pPr algn="l">
              <a:spcBef>
                <a:spcPts val="400"/>
              </a:spcBef>
              <a:spcAft>
                <a:spcPts val="200"/>
              </a:spcAft>
            </a:pPr>
            <a:r>
              <a:rPr sz="1350" b="0">
                <a:solidFill>
                  <a:srgbClr val="1A1A2E"/>
                </a:solidFill>
                <a:latin typeface="Calibri"/>
              </a:rPr>
              <a:t>  ▸ Build systems that prompt skeptical inquiry rather than minimize cognitive effort</a:t>
            </a:r>
          </a:p>
          <a:p>
            <a:pPr algn="l">
              <a:spcBef>
                <a:spcPts val="400"/>
              </a:spcBef>
              <a:spcAft>
                <a:spcPts val="200"/>
              </a:spcAft>
            </a:pPr>
            <a:r>
              <a:rPr sz="1350" b="0">
                <a:solidFill>
                  <a:srgbClr val="1A1A2E"/>
                </a:solidFill>
                <a:latin typeface="Calibri"/>
              </a:rPr>
              <a:t>  ▸ Consider timing of AI input: presenting AI conclusions after auditor initial assessment may reduce anchoring</a:t>
            </a:r>
          </a:p>
          <a:p>
            <a:pPr algn="l">
              <a:spcBef>
                <a:spcPts val="400"/>
              </a:spcBef>
              <a:spcAft>
                <a:spcPts val="200"/>
              </a:spcAft>
            </a:pPr>
            <a:r>
              <a:rPr sz="1350" b="0">
                <a:solidFill>
                  <a:srgbClr val="1A1A2E"/>
                </a:solidFill>
                <a:latin typeface="Calibri"/>
              </a:rPr>
              <a:t>  ▸ Ensure auditability of AI source data and generated content (PCAOB GenAI Spotlight, 2024)</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Engagement Quality Review:</a:t>
            </a:r>
          </a:p>
          <a:p>
            <a:pPr algn="l">
              <a:spcBef>
                <a:spcPts val="400"/>
              </a:spcBef>
              <a:spcAft>
                <a:spcPts val="200"/>
              </a:spcAft>
            </a:pPr>
            <a:r>
              <a:rPr sz="1350" b="0">
                <a:solidFill>
                  <a:srgbClr val="1A1A2E"/>
                </a:solidFill>
                <a:latin typeface="Calibri"/>
              </a:rPr>
              <a:t>  ▸ Expand EQR scope to assess quality of AI interaction, not just documentation completeness</a:t>
            </a:r>
          </a:p>
          <a:p>
            <a:pPr algn="l">
              <a:spcBef>
                <a:spcPts val="400"/>
              </a:spcBef>
              <a:spcAft>
                <a:spcPts val="200"/>
              </a:spcAft>
            </a:pPr>
            <a:r>
              <a:rPr sz="1350" b="0">
                <a:solidFill>
                  <a:srgbClr val="1A1A2E"/>
                </a:solidFill>
                <a:latin typeface="Calibri"/>
              </a:rPr>
              <a:t>  ▸ Develop inspection protocols for AI-assisted audit procedures</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20 of 25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Implications for Regulators &amp; Standard Setters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21</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PCAOB Inspection Evolution:</a:t>
            </a:r>
          </a:p>
          <a:p>
            <a:pPr algn="l">
              <a:spcBef>
                <a:spcPts val="400"/>
              </a:spcBef>
              <a:spcAft>
                <a:spcPts val="200"/>
              </a:spcAft>
            </a:pPr>
            <a:r>
              <a:rPr sz="1350" b="0">
                <a:solidFill>
                  <a:srgbClr val="1A1A2E"/>
                </a:solidFill>
                <a:latin typeface="Calibri"/>
              </a:rPr>
              <a:t>  ▸ Develop inspection protocols that assess quality of AI interaction, not just documentation existence</a:t>
            </a:r>
          </a:p>
          <a:p>
            <a:pPr algn="l">
              <a:spcBef>
                <a:spcPts val="400"/>
              </a:spcBef>
              <a:spcAft>
                <a:spcPts val="200"/>
              </a:spcAft>
            </a:pPr>
            <a:r>
              <a:rPr sz="1350" b="0">
                <a:solidFill>
                  <a:srgbClr val="1A1A2E"/>
                </a:solidFill>
                <a:latin typeface="Calibri"/>
              </a:rPr>
              <a:t>  ▸ Probe whether AI outputs were genuinely challenged or passively accepted</a:t>
            </a:r>
          </a:p>
          <a:p>
            <a:pPr algn="l">
              <a:spcBef>
                <a:spcPts val="400"/>
              </a:spcBef>
              <a:spcAft>
                <a:spcPts val="200"/>
              </a:spcAft>
            </a:pPr>
            <a:r>
              <a:rPr sz="1350" b="0">
                <a:solidFill>
                  <a:srgbClr val="1A1A2E"/>
                </a:solidFill>
                <a:latin typeface="Calibri"/>
              </a:rPr>
              <a:t>  ▸ Examine evidence of independent reasoning alongside AI-generated conclusions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Standard-Setting Priorities:</a:t>
            </a:r>
          </a:p>
          <a:p>
            <a:pPr algn="l">
              <a:spcBef>
                <a:spcPts val="400"/>
              </a:spcBef>
              <a:spcAft>
                <a:spcPts val="200"/>
              </a:spcAft>
            </a:pPr>
            <a:r>
              <a:rPr sz="1350" b="0">
                <a:solidFill>
                  <a:srgbClr val="1A1A2E"/>
                </a:solidFill>
                <a:latin typeface="Calibri"/>
              </a:rPr>
              <a:t>  ▸ Clarify what 'sufficient review' of AI outputs means in practice</a:t>
            </a:r>
          </a:p>
          <a:p>
            <a:pPr algn="l">
              <a:spcBef>
                <a:spcPts val="400"/>
              </a:spcBef>
              <a:spcAft>
                <a:spcPts val="200"/>
              </a:spcAft>
            </a:pPr>
            <a:r>
              <a:rPr sz="1350" b="0">
                <a:solidFill>
                  <a:srgbClr val="1A1A2E"/>
                </a:solidFill>
                <a:latin typeface="Calibri"/>
              </a:rPr>
              <a:t>  ▸ Provide guidance on documentation of AI oversight decisions</a:t>
            </a:r>
          </a:p>
          <a:p>
            <a:pPr algn="l">
              <a:spcBef>
                <a:spcPts val="400"/>
              </a:spcBef>
              <a:spcAft>
                <a:spcPts val="200"/>
              </a:spcAft>
            </a:pPr>
            <a:r>
              <a:rPr sz="1350" b="0">
                <a:solidFill>
                  <a:srgbClr val="1A1A2E"/>
                </a:solidFill>
                <a:latin typeface="Calibri"/>
              </a:rPr>
              <a:t>  ▸ Address agentic AI: when does agent action require explicit human authorization?</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Behavioral Research as Policy Input:</a:t>
            </a:r>
          </a:p>
          <a:p>
            <a:pPr algn="l">
              <a:spcBef>
                <a:spcPts val="400"/>
              </a:spcBef>
              <a:spcAft>
                <a:spcPts val="200"/>
              </a:spcAft>
            </a:pPr>
            <a:r>
              <a:rPr sz="1350" b="0">
                <a:solidFill>
                  <a:srgbClr val="1A1A2E"/>
                </a:solidFill>
                <a:latin typeface="Calibri"/>
              </a:rPr>
              <a:t>  ▸ PCAOB research agenda explicitly assessing need for new guidance on AI (2024)</a:t>
            </a:r>
          </a:p>
          <a:p>
            <a:pPr algn="l">
              <a:spcBef>
                <a:spcPts val="400"/>
              </a:spcBef>
              <a:spcAft>
                <a:spcPts val="200"/>
              </a:spcAft>
            </a:pPr>
            <a:r>
              <a:rPr sz="1350" b="0">
                <a:solidFill>
                  <a:srgbClr val="1A1A2E"/>
                </a:solidFill>
                <a:latin typeface="Calibri"/>
              </a:rPr>
              <a:t>  ▸ Behavioral evidence on automation bias, over-reliance, and deskilling should directly inform standards</a:t>
            </a:r>
          </a:p>
          <a:p>
            <a:pPr algn="l">
              <a:spcBef>
                <a:spcPts val="400"/>
              </a:spcBef>
              <a:spcAft>
                <a:spcPts val="200"/>
              </a:spcAft>
            </a:pPr>
            <a:r>
              <a:rPr sz="1350" b="0">
                <a:solidFill>
                  <a:srgbClr val="1A1A2E"/>
                </a:solidFill>
                <a:latin typeface="Calibri"/>
              </a:rPr>
              <a:t>  ▸ Experimental research can test proposed interventions before regulatory adoption</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International Coordination:</a:t>
            </a:r>
          </a:p>
          <a:p>
            <a:pPr algn="l">
              <a:spcBef>
                <a:spcPts val="400"/>
              </a:spcBef>
              <a:spcAft>
                <a:spcPts val="200"/>
              </a:spcAft>
            </a:pPr>
            <a:r>
              <a:rPr sz="1350" b="0">
                <a:solidFill>
                  <a:srgbClr val="1A1A2E"/>
                </a:solidFill>
                <a:latin typeface="Calibri"/>
              </a:rPr>
              <a:t>  ▸ PCAOB, IAASB, and EU AI Act create overlapping but not identical requirements</a:t>
            </a:r>
          </a:p>
          <a:p>
            <a:pPr algn="l">
              <a:spcBef>
                <a:spcPts val="400"/>
              </a:spcBef>
              <a:spcAft>
                <a:spcPts val="200"/>
              </a:spcAft>
            </a:pPr>
            <a:r>
              <a:rPr sz="1350" b="0">
                <a:solidFill>
                  <a:srgbClr val="1A1A2E"/>
                </a:solidFill>
                <a:latin typeface="Calibri"/>
              </a:rPr>
              <a:t>  ▸ Firms operating across jurisdictions need coherent, coordinated guidance</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21 of 25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Research Agenda: Open Questions for the Field</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22</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Judgment Quality in AI-Assisted Audits:</a:t>
            </a:r>
          </a:p>
          <a:p>
            <a:pPr algn="l">
              <a:spcBef>
                <a:spcPts val="400"/>
              </a:spcBef>
              <a:spcAft>
                <a:spcPts val="200"/>
              </a:spcAft>
            </a:pPr>
            <a:r>
              <a:rPr sz="1350" b="0">
                <a:solidFill>
                  <a:srgbClr val="1A1A2E"/>
                </a:solidFill>
                <a:latin typeface="Calibri"/>
              </a:rPr>
              <a:t>  ▸ How does GenAI explanation quality (fluency, confidence, format) affect professional skepticism?</a:t>
            </a:r>
          </a:p>
          <a:p>
            <a:pPr algn="l">
              <a:spcBef>
                <a:spcPts val="400"/>
              </a:spcBef>
              <a:spcAft>
                <a:spcPts val="200"/>
              </a:spcAft>
            </a:pPr>
            <a:r>
              <a:rPr sz="1350" b="0">
                <a:solidFill>
                  <a:srgbClr val="1A1A2E"/>
                </a:solidFill>
                <a:latin typeface="Calibri"/>
              </a:rPr>
              <a:t>  ▸ When do auditors appropriately override AI recommendations—and what predicts appropriate override?</a:t>
            </a:r>
          </a:p>
          <a:p>
            <a:pPr algn="l">
              <a:spcBef>
                <a:spcPts val="400"/>
              </a:spcBef>
              <a:spcAft>
                <a:spcPts val="200"/>
              </a:spcAft>
            </a:pPr>
            <a:r>
              <a:rPr sz="1350" b="0">
                <a:solidFill>
                  <a:srgbClr val="1A1A2E"/>
                </a:solidFill>
                <a:latin typeface="Calibri"/>
              </a:rPr>
              <a:t>  ▸ How does agentic AI affect auditors' perceived responsibility for outcomes?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System Design and Behavioral Outcomes:</a:t>
            </a:r>
          </a:p>
          <a:p>
            <a:pPr algn="l">
              <a:spcBef>
                <a:spcPts val="400"/>
              </a:spcBef>
              <a:spcAft>
                <a:spcPts val="200"/>
              </a:spcAft>
            </a:pPr>
            <a:r>
              <a:rPr sz="1350" b="0">
                <a:solidFill>
                  <a:srgbClr val="1A1A2E"/>
                </a:solidFill>
                <a:latin typeface="Calibri"/>
              </a:rPr>
              <a:t>  ▸ What AI design features (timing, framing, explanation depth) support vs. undermine judgment?</a:t>
            </a:r>
          </a:p>
          <a:p>
            <a:pPr algn="l">
              <a:spcBef>
                <a:spcPts val="400"/>
              </a:spcBef>
              <a:spcAft>
                <a:spcPts val="200"/>
              </a:spcAft>
            </a:pPr>
            <a:r>
              <a:rPr sz="1350" b="0">
                <a:solidFill>
                  <a:srgbClr val="1A1A2E"/>
                </a:solidFill>
                <a:latin typeface="Calibri"/>
              </a:rPr>
              <a:t>  ▸ Can counterarguing interventions be embedded in AI tools to reduce automation bias?</a:t>
            </a:r>
          </a:p>
          <a:p>
            <a:pPr algn="l">
              <a:spcBef>
                <a:spcPts val="400"/>
              </a:spcBef>
              <a:spcAft>
                <a:spcPts val="200"/>
              </a:spcAft>
            </a:pPr>
            <a:r>
              <a:rPr sz="1350" b="0">
                <a:solidFill>
                  <a:srgbClr val="1A1A2E"/>
                </a:solidFill>
                <a:latin typeface="Calibri"/>
              </a:rPr>
              <a:t>  ▸ How does AI explanation transparency affect trust calibration?</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Accountability and Responsibility Attribution:</a:t>
            </a:r>
          </a:p>
          <a:p>
            <a:pPr algn="l">
              <a:spcBef>
                <a:spcPts val="400"/>
              </a:spcBef>
              <a:spcAft>
                <a:spcPts val="200"/>
              </a:spcAft>
            </a:pPr>
            <a:r>
              <a:rPr sz="1350" b="0">
                <a:solidFill>
                  <a:srgbClr val="1A1A2E"/>
                </a:solidFill>
                <a:latin typeface="Calibri"/>
              </a:rPr>
              <a:t>  ▸ How do auditors attribute responsibility when AI initiates audit actions?</a:t>
            </a:r>
          </a:p>
          <a:p>
            <a:pPr algn="l">
              <a:spcBef>
                <a:spcPts val="400"/>
              </a:spcBef>
              <a:spcAft>
                <a:spcPts val="200"/>
              </a:spcAft>
            </a:pPr>
            <a:r>
              <a:rPr sz="1350" b="0">
                <a:solidFill>
                  <a:srgbClr val="1A1A2E"/>
                </a:solidFill>
                <a:latin typeface="Calibri"/>
              </a:rPr>
              <a:t>  ▸ Does AI use affect auditor legal liability assessments by jurors and regulators?</a:t>
            </a:r>
          </a:p>
          <a:p>
            <a:pPr algn="l">
              <a:spcBef>
                <a:spcPts val="400"/>
              </a:spcBef>
              <a:spcAft>
                <a:spcPts val="200"/>
              </a:spcAft>
            </a:pPr>
            <a:r>
              <a:rPr sz="1350" b="0">
                <a:solidFill>
                  <a:srgbClr val="1A1A2E"/>
                </a:solidFill>
                <a:latin typeface="Calibri"/>
              </a:rPr>
              <a:t>  ▸ How do experience and expertise moderate AI reliance decisions?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Long-Term Profession Effects:</a:t>
            </a:r>
          </a:p>
          <a:p>
            <a:pPr algn="l">
              <a:spcBef>
                <a:spcPts val="400"/>
              </a:spcBef>
              <a:spcAft>
                <a:spcPts val="200"/>
              </a:spcAft>
            </a:pPr>
            <a:r>
              <a:rPr sz="1350" b="0">
                <a:solidFill>
                  <a:srgbClr val="1A1A2E"/>
                </a:solidFill>
                <a:latin typeface="Calibri"/>
              </a:rPr>
              <a:t>  ▸ Does AI reliance lead to deskilling of junior auditors over time?</a:t>
            </a:r>
          </a:p>
          <a:p>
            <a:pPr algn="l">
              <a:spcBef>
                <a:spcPts val="400"/>
              </a:spcBef>
              <a:spcAft>
                <a:spcPts val="200"/>
              </a:spcAft>
            </a:pPr>
            <a:r>
              <a:rPr sz="1350" b="0">
                <a:solidFill>
                  <a:srgbClr val="1A1A2E"/>
                </a:solidFill>
                <a:latin typeface="Calibri"/>
              </a:rPr>
              <a:t>  ▸ How should professional education evolve to prepare auditors for AI governance roles?</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22 of 25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3108960"/>
            <a:ext cx="12188952" cy="109728"/>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1371600"/>
            <a:ext cx="11247120" cy="1097280"/>
          </a:xfrm>
          <a:prstGeom prst="rect">
            <a:avLst/>
          </a:prstGeom>
          <a:noFill/>
        </p:spPr>
        <p:txBody>
          <a:bodyPr wrap="square">
            <a:spAutoFit/>
          </a:bodyPr>
          <a:lstStyle/>
          <a:p>
            <a:pPr algn="ctr"/>
            <a:r>
              <a:rPr sz="3600" b="1" i="0">
                <a:solidFill>
                  <a:srgbClr val="C9A02C"/>
                </a:solidFill>
                <a:latin typeface="Calibri"/>
              </a:rPr>
              <a:t>Key Takeaway</a:t>
            </a:r>
          </a:p>
        </p:txBody>
      </p:sp>
      <p:sp>
        <p:nvSpPr>
          <p:cNvPr id="5" name="TextBox 4"/>
          <p:cNvSpPr txBox="1"/>
          <p:nvPr/>
        </p:nvSpPr>
        <p:spPr>
          <a:xfrm>
            <a:off x="914400" y="3291840"/>
            <a:ext cx="10332720" cy="502920"/>
          </a:xfrm>
          <a:prstGeom prst="rect">
            <a:avLst/>
          </a:prstGeom>
          <a:noFill/>
        </p:spPr>
        <p:txBody>
          <a:bodyPr wrap="square">
            <a:spAutoFit/>
          </a:bodyPr>
          <a:lstStyle/>
          <a:p>
            <a:pPr algn="ctr"/>
            <a:r>
              <a:rPr sz="2400" b="0" i="0">
                <a:solidFill>
                  <a:srgbClr val="FFFFFF"/>
                </a:solidFill>
                <a:latin typeface="Calibri"/>
              </a:rPr>
              <a:t>AI may analyze evidence —</a:t>
            </a:r>
          </a:p>
        </p:txBody>
      </p:sp>
      <p:sp>
        <p:nvSpPr>
          <p:cNvPr id="6" name="TextBox 5"/>
          <p:cNvSpPr txBox="1"/>
          <p:nvPr/>
        </p:nvSpPr>
        <p:spPr>
          <a:xfrm>
            <a:off x="914400" y="3767328"/>
            <a:ext cx="10332720" cy="502920"/>
          </a:xfrm>
          <a:prstGeom prst="rect">
            <a:avLst/>
          </a:prstGeom>
          <a:noFill/>
        </p:spPr>
        <p:txBody>
          <a:bodyPr wrap="square">
            <a:spAutoFit/>
          </a:bodyPr>
          <a:lstStyle/>
          <a:p>
            <a:pPr algn="ctr"/>
            <a:r>
              <a:rPr sz="2400" b="0" i="0">
                <a:solidFill>
                  <a:srgbClr val="FFFFFF"/>
                </a:solidFill>
                <a:latin typeface="Calibri"/>
              </a:rPr>
              <a:t>but AUDITOR JUDGMENT controls audit quality.</a:t>
            </a:r>
          </a:p>
        </p:txBody>
      </p:sp>
      <p:sp>
        <p:nvSpPr>
          <p:cNvPr id="7" name="TextBox 6"/>
          <p:cNvSpPr txBox="1"/>
          <p:nvPr/>
        </p:nvSpPr>
        <p:spPr>
          <a:xfrm>
            <a:off x="914400" y="4425696"/>
            <a:ext cx="10332720" cy="502920"/>
          </a:xfrm>
          <a:prstGeom prst="rect">
            <a:avLst/>
          </a:prstGeom>
          <a:noFill/>
        </p:spPr>
        <p:txBody>
          <a:bodyPr wrap="square">
            <a:spAutoFit/>
          </a:bodyPr>
          <a:lstStyle/>
          <a:p>
            <a:pPr algn="ctr"/>
            <a:r>
              <a:rPr sz="2400" b="0" i="0">
                <a:solidFill>
                  <a:srgbClr val="FFFFFF"/>
                </a:solidFill>
                <a:latin typeface="Calibri"/>
              </a:rPr>
              <a:t>In AI-driven audits, judgment is not diminished.</a:t>
            </a:r>
          </a:p>
        </p:txBody>
      </p:sp>
      <p:sp>
        <p:nvSpPr>
          <p:cNvPr id="8" name="TextBox 7"/>
          <p:cNvSpPr txBox="1"/>
          <p:nvPr/>
        </p:nvSpPr>
        <p:spPr>
          <a:xfrm>
            <a:off x="914400" y="4901184"/>
            <a:ext cx="10332720" cy="502920"/>
          </a:xfrm>
          <a:prstGeom prst="rect">
            <a:avLst/>
          </a:prstGeom>
          <a:noFill/>
        </p:spPr>
        <p:txBody>
          <a:bodyPr wrap="square">
            <a:spAutoFit/>
          </a:bodyPr>
          <a:lstStyle/>
          <a:p>
            <a:pPr algn="ctr"/>
            <a:r>
              <a:rPr sz="2400" b="1" i="0">
                <a:solidFill>
                  <a:srgbClr val="FFFFFF"/>
                </a:solidFill>
                <a:latin typeface="Calibri"/>
              </a:rPr>
              <a:t>It is REPOSITIONED — toward oversight,</a:t>
            </a:r>
          </a:p>
        </p:txBody>
      </p:sp>
      <p:sp>
        <p:nvSpPr>
          <p:cNvPr id="9" name="TextBox 8"/>
          <p:cNvSpPr txBox="1"/>
          <p:nvPr/>
        </p:nvSpPr>
        <p:spPr>
          <a:xfrm>
            <a:off x="914400" y="5376672"/>
            <a:ext cx="10332720" cy="502920"/>
          </a:xfrm>
          <a:prstGeom prst="rect">
            <a:avLst/>
          </a:prstGeom>
          <a:noFill/>
        </p:spPr>
        <p:txBody>
          <a:bodyPr wrap="square">
            <a:spAutoFit/>
          </a:bodyPr>
          <a:lstStyle/>
          <a:p>
            <a:pPr algn="ctr"/>
            <a:r>
              <a:rPr sz="2000" b="0" i="0">
                <a:solidFill>
                  <a:srgbClr val="FFFFFF"/>
                </a:solidFill>
                <a:latin typeface="Calibri"/>
              </a:rPr>
              <a:t>governance, and accountability.</a:t>
            </a:r>
          </a:p>
        </p:txBody>
      </p:sp>
      <p:sp>
        <p:nvSpPr>
          <p:cNvPr id="10" name="TextBox 9"/>
          <p:cNvSpPr txBox="1"/>
          <p:nvPr/>
        </p:nvSpPr>
        <p:spPr>
          <a:xfrm>
            <a:off x="914400" y="6035040"/>
            <a:ext cx="10332720" cy="502920"/>
          </a:xfrm>
          <a:prstGeom prst="rect">
            <a:avLst/>
          </a:prstGeom>
          <a:noFill/>
        </p:spPr>
        <p:txBody>
          <a:bodyPr wrap="square">
            <a:spAutoFit/>
          </a:bodyPr>
          <a:lstStyle/>
          <a:p>
            <a:pPr algn="ctr"/>
            <a:r>
              <a:rPr sz="2400" b="0" i="0">
                <a:solidFill>
                  <a:srgbClr val="FFFFFF"/>
                </a:solidFill>
                <a:latin typeface="Calibri"/>
              </a:rPr>
              <a:t>That repositioning demands new research,</a:t>
            </a:r>
          </a:p>
        </p:txBody>
      </p:sp>
      <p:sp>
        <p:nvSpPr>
          <p:cNvPr id="11" name="TextBox 10"/>
          <p:cNvSpPr txBox="1"/>
          <p:nvPr/>
        </p:nvSpPr>
        <p:spPr>
          <a:xfrm>
            <a:off x="914400" y="6510528"/>
            <a:ext cx="10332720" cy="502920"/>
          </a:xfrm>
          <a:prstGeom prst="rect">
            <a:avLst/>
          </a:prstGeom>
          <a:noFill/>
        </p:spPr>
        <p:txBody>
          <a:bodyPr wrap="square">
            <a:spAutoFit/>
          </a:bodyPr>
          <a:lstStyle/>
          <a:p>
            <a:pPr algn="ctr"/>
            <a:r>
              <a:rPr sz="2000" b="0" i="0">
                <a:solidFill>
                  <a:srgbClr val="FFFFFF"/>
                </a:solidFill>
                <a:latin typeface="Calibri"/>
              </a:rPr>
              <a:t>new training, and new regulatory approaches.</a:t>
            </a:r>
          </a:p>
        </p:txBody>
      </p:sp>
      <p:sp>
        <p:nvSpPr>
          <p:cNvPr id="12" name="TextBox 11"/>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23 of 25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Key References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24</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Academic Research:</a:t>
            </a:r>
          </a:p>
          <a:p>
            <a:pPr algn="l">
              <a:spcBef>
                <a:spcPts val="400"/>
              </a:spcBef>
              <a:spcAft>
                <a:spcPts val="200"/>
              </a:spcAft>
            </a:pPr>
            <a:r>
              <a:rPr sz="1350" b="0">
                <a:solidFill>
                  <a:srgbClr val="1A1A2E"/>
                </a:solidFill>
                <a:latin typeface="Calibri"/>
              </a:rPr>
              <a:t>  ▸ Barr-Pulliam, Brown-Liburd &amp; Munoko (2022). Digital transformation in auditing. JIFMA, 33(2), 337–374.</a:t>
            </a:r>
          </a:p>
          <a:p>
            <a:pPr algn="l">
              <a:spcBef>
                <a:spcPts val="400"/>
              </a:spcBef>
              <a:spcAft>
                <a:spcPts val="200"/>
              </a:spcAft>
            </a:pPr>
            <a:r>
              <a:rPr sz="1350" b="0">
                <a:solidFill>
                  <a:srgbClr val="1A1A2E"/>
                </a:solidFill>
                <a:latin typeface="Calibri"/>
              </a:rPr>
              <a:t>  ▸ Brown-Liburd, Issa &amp; Lombardi (2015). Behavioral implications of Big Data's impact on audit judgment. Accounting Horizons, 29(2), 451–468.</a:t>
            </a:r>
          </a:p>
          <a:p>
            <a:pPr algn="l">
              <a:spcBef>
                <a:spcPts val="400"/>
              </a:spcBef>
              <a:spcAft>
                <a:spcPts val="200"/>
              </a:spcAft>
            </a:pPr>
            <a:r>
              <a:rPr sz="1350" b="0">
                <a:solidFill>
                  <a:srgbClr val="1A1A2E"/>
                </a:solidFill>
                <a:latin typeface="Calibri"/>
              </a:rPr>
              <a:t>  ▸ Deliu, D. (2024). Professional judgment and skepticism amidst AI and human intelligence. The Audit Financiar, 22(176), 724–741.</a:t>
            </a:r>
          </a:p>
          <a:p>
            <a:pPr algn="l">
              <a:spcBef>
                <a:spcPts val="400"/>
              </a:spcBef>
              <a:spcAft>
                <a:spcPts val="200"/>
              </a:spcAft>
            </a:pPr>
            <a:r>
              <a:rPr sz="1350" b="0">
                <a:solidFill>
                  <a:srgbClr val="1A1A2E"/>
                </a:solidFill>
                <a:latin typeface="Calibri"/>
              </a:rPr>
              <a:t>  ▸ Dierckx, Hardies, Jans &amp; Commerford (2026). Understanding auditors' reliance on emerging audit technologies. FAR Literature Note.</a:t>
            </a:r>
          </a:p>
          <a:p>
            <a:pPr algn="l">
              <a:spcBef>
                <a:spcPts val="400"/>
              </a:spcBef>
              <a:spcAft>
                <a:spcPts val="200"/>
              </a:spcAft>
            </a:pPr>
            <a:r>
              <a:rPr sz="1350" b="0">
                <a:solidFill>
                  <a:srgbClr val="1A1A2E"/>
                </a:solidFill>
                <a:latin typeface="Calibri"/>
              </a:rPr>
              <a:t>  ▸ Libby, R. &amp; Witz, P.D. (2025). AI in auditing: How auditor AI use can mitigate legal liability. Current Issues in Auditing, 19(2), P49–P59.</a:t>
            </a:r>
          </a:p>
          <a:p>
            <a:pPr algn="l">
              <a:spcBef>
                <a:spcPts val="400"/>
              </a:spcBef>
              <a:spcAft>
                <a:spcPts val="200"/>
              </a:spcAft>
            </a:pPr>
            <a:r>
              <a:rPr sz="1350" b="0">
                <a:solidFill>
                  <a:srgbClr val="1A1A2E"/>
                </a:solidFill>
                <a:latin typeface="Calibri"/>
              </a:rPr>
              <a:t>  ▸ Lin, T.L.J. &amp; Maginnis, J. (2025). Generative AI and edge AI in auditing. Current Issues in Auditing. DOI: 10.2308/CIIA-2024-040.</a:t>
            </a:r>
          </a:p>
          <a:p>
            <a:pPr algn="l">
              <a:spcBef>
                <a:spcPts val="400"/>
              </a:spcBef>
              <a:spcAft>
                <a:spcPts val="200"/>
              </a:spcAft>
            </a:pPr>
            <a:r>
              <a:rPr sz="1350" b="0">
                <a:solidFill>
                  <a:srgbClr val="1A1A2E"/>
                </a:solidFill>
                <a:latin typeface="Calibri"/>
              </a:rPr>
              <a:t>  ▸ Munoko, Brown-Liburd &amp; Vasarhelyi (2020). The ethical implications of using AI in auditing. Journal of Business Ethics, 167(2), 209–234.</a:t>
            </a:r>
          </a:p>
          <a:p>
            <a:pPr algn="l">
              <a:spcBef>
                <a:spcPts val="400"/>
              </a:spcBef>
              <a:spcAft>
                <a:spcPts val="200"/>
              </a:spcAft>
            </a:pPr>
            <a:r>
              <a:rPr sz="1350" b="0">
                <a:solidFill>
                  <a:srgbClr val="1A1A2E"/>
                </a:solidFill>
                <a:latin typeface="Calibri"/>
              </a:rPr>
              <a:t>  ▸ Peters, C. (2020). Auditor automation usage and professional skepticism. FAR Working Paper 2020B03.</a:t>
            </a:r>
          </a:p>
          <a:p>
            <a:pPr algn="l">
              <a:spcBef>
                <a:spcPts val="400"/>
              </a:spcBef>
              <a:spcAft>
                <a:spcPts val="200"/>
              </a:spcAft>
            </a:pPr>
            <a:r>
              <a:rPr sz="1350" b="0">
                <a:solidFill>
                  <a:srgbClr val="1A1A2E"/>
                </a:solidFill>
                <a:latin typeface="Calibri"/>
              </a:rPr>
              <a:t>  ▸ Raisch, S. &amp; Krakowski, S. (2021). The automation–augmentation paradox. Academy of Management Review, 46(1), 192–210.</a:t>
            </a:r>
          </a:p>
          <a:p>
            <a:pPr algn="l">
              <a:spcBef>
                <a:spcPts val="400"/>
              </a:spcBef>
              <a:spcAft>
                <a:spcPts val="200"/>
              </a:spcAft>
            </a:pPr>
            <a:r>
              <a:rPr sz="1350" b="0">
                <a:solidFill>
                  <a:srgbClr val="1A1A2E"/>
                </a:solidFill>
                <a:latin typeface="Calibri"/>
              </a:rPr>
              <a:t>  ▸ Seethamraju &amp; Hecimovic (2025). AI use in auditing: A technology dominance perspective. HICSS 2025.</a:t>
            </a:r>
          </a:p>
          <a:p>
            <a:pPr algn="l">
              <a:spcBef>
                <a:spcPts val="400"/>
              </a:spcBef>
              <a:spcAft>
                <a:spcPts val="200"/>
              </a:spcAft>
            </a:pPr>
            <a:r>
              <a:rPr sz="1350" b="0">
                <a:solidFill>
                  <a:srgbClr val="1A1A2E"/>
                </a:solidFill>
                <a:latin typeface="Calibri"/>
              </a:rPr>
              <a:t>  ▸ van Liempd, Theis &amp; Sutton (2025). Risk of technology dominance in digital decision aids. Accounting Horizons, 39(3), 175–194.</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Regulatory Standards &amp; Guidance:</a:t>
            </a:r>
          </a:p>
          <a:p>
            <a:pPr algn="l">
              <a:spcBef>
                <a:spcPts val="400"/>
              </a:spcBef>
              <a:spcAft>
                <a:spcPts val="200"/>
              </a:spcAft>
            </a:pPr>
            <a:r>
              <a:rPr sz="1350" b="0">
                <a:solidFill>
                  <a:srgbClr val="1A1A2E"/>
                </a:solidFill>
                <a:latin typeface="Calibri"/>
              </a:rPr>
              <a:t>  ▸ PCAOB AS 1000 — General Responsibilities of the Auditor (Adopted 2024)</a:t>
            </a:r>
          </a:p>
          <a:p>
            <a:pPr algn="l">
              <a:spcBef>
                <a:spcPts val="400"/>
              </a:spcBef>
              <a:spcAft>
                <a:spcPts val="200"/>
              </a:spcAft>
            </a:pPr>
            <a:r>
              <a:rPr sz="1350" b="0">
                <a:solidFill>
                  <a:srgbClr val="1A1A2E"/>
                </a:solidFill>
                <a:latin typeface="Calibri"/>
              </a:rPr>
              <a:t>  ▸ PCAOB AS 1105 &amp; AS 2301 Amendments — Technology-Assisted Analysis (2024)</a:t>
            </a:r>
          </a:p>
          <a:p>
            <a:pPr algn="l">
              <a:spcBef>
                <a:spcPts val="400"/>
              </a:spcBef>
              <a:spcAft>
                <a:spcPts val="200"/>
              </a:spcAft>
            </a:pPr>
            <a:r>
              <a:rPr sz="1350" b="0">
                <a:solidFill>
                  <a:srgbClr val="1A1A2E"/>
                </a:solidFill>
                <a:latin typeface="Calibri"/>
              </a:rPr>
              <a:t>  ▸ PCAOB Staff GenAI Spotlight (July 2024) — Integration of GenAI in Audits and Financial Reporting</a:t>
            </a:r>
          </a:p>
          <a:p>
            <a:pPr algn="l">
              <a:spcBef>
                <a:spcPts val="400"/>
              </a:spcBef>
              <a:spcAft>
                <a:spcPts val="200"/>
              </a:spcAft>
            </a:pPr>
            <a:r>
              <a:rPr sz="1350" b="0">
                <a:solidFill>
                  <a:srgbClr val="1A1A2E"/>
                </a:solidFill>
                <a:latin typeface="Calibri"/>
              </a:rPr>
              <a:t>  ▸ IAASB ISA 200 &amp; ISA 315 (Revised 2022)</a:t>
            </a:r>
          </a:p>
          <a:p>
            <a:pPr algn="l">
              <a:spcBef>
                <a:spcPts val="400"/>
              </a:spcBef>
              <a:spcAft>
                <a:spcPts val="200"/>
              </a:spcAft>
            </a:pPr>
            <a:r>
              <a:rPr sz="1350" b="0">
                <a:solidFill>
                  <a:srgbClr val="1A1A2E"/>
                </a:solidFill>
                <a:latin typeface="Calibri"/>
              </a:rPr>
              <a:t>  ▸ EU Artificial Intelligence Act (2024)</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24 of 25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6126480"/>
            <a:ext cx="12188952" cy="137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1280160"/>
            <a:ext cx="10972800" cy="2286000"/>
          </a:xfrm>
          <a:prstGeom prst="rect">
            <a:avLst/>
          </a:prstGeom>
          <a:noFill/>
        </p:spPr>
        <p:txBody>
          <a:bodyPr wrap="square">
            <a:spAutoFit/>
          </a:bodyPr>
          <a:lstStyle/>
          <a:p>
            <a:pPr algn="ctr"/>
            <a:r>
              <a:rPr sz="3200" b="1" i="0">
                <a:solidFill>
                  <a:srgbClr val="FFFFFF"/>
                </a:solidFill>
                <a:latin typeface="Calibri"/>
              </a:rPr>
              <a:t>Thank You</a:t>
            </a:r>
          </a:p>
        </p:txBody>
      </p:sp>
      <p:sp>
        <p:nvSpPr>
          <p:cNvPr id="5" name="TextBox 4"/>
          <p:cNvSpPr txBox="1"/>
          <p:nvPr/>
        </p:nvSpPr>
        <p:spPr>
          <a:xfrm>
            <a:off x="548640" y="3474720"/>
            <a:ext cx="10972800" cy="411480"/>
          </a:xfrm>
          <a:prstGeom prst="rect">
            <a:avLst/>
          </a:prstGeom>
          <a:noFill/>
        </p:spPr>
        <p:txBody>
          <a:bodyPr wrap="square">
            <a:spAutoFit/>
          </a:bodyPr>
          <a:lstStyle/>
          <a:p>
            <a:pPr algn="ctr"/>
            <a:r>
              <a:rPr sz="2000" b="1" i="0">
                <a:solidFill>
                  <a:srgbClr val="C9A02C"/>
                </a:solidFill>
                <a:latin typeface="Calibri"/>
              </a:rPr>
              <a:t>Helen Brown-Liburd, Ph.D.</a:t>
            </a:r>
          </a:p>
        </p:txBody>
      </p:sp>
      <p:sp>
        <p:nvSpPr>
          <p:cNvPr id="6" name="TextBox 5"/>
          <p:cNvSpPr txBox="1"/>
          <p:nvPr/>
        </p:nvSpPr>
        <p:spPr>
          <a:xfrm>
            <a:off x="548640" y="3858768"/>
            <a:ext cx="10972800" cy="411480"/>
          </a:xfrm>
          <a:prstGeom prst="rect">
            <a:avLst/>
          </a:prstGeom>
          <a:noFill/>
        </p:spPr>
        <p:txBody>
          <a:bodyPr wrap="square">
            <a:spAutoFit/>
          </a:bodyPr>
          <a:lstStyle/>
          <a:p>
            <a:pPr algn="ctr"/>
            <a:r>
              <a:rPr sz="2000" b="1" i="0">
                <a:solidFill>
                  <a:srgbClr val="C9A02C"/>
                </a:solidFill>
                <a:latin typeface="Calibri"/>
              </a:rPr>
              <a:t>Associate Professor of Accounting</a:t>
            </a:r>
          </a:p>
        </p:txBody>
      </p:sp>
      <p:sp>
        <p:nvSpPr>
          <p:cNvPr id="7" name="TextBox 6"/>
          <p:cNvSpPr txBox="1"/>
          <p:nvPr/>
        </p:nvSpPr>
        <p:spPr>
          <a:xfrm>
            <a:off x="548640" y="4242816"/>
            <a:ext cx="10972800" cy="411480"/>
          </a:xfrm>
          <a:prstGeom prst="rect">
            <a:avLst/>
          </a:prstGeom>
          <a:noFill/>
        </p:spPr>
        <p:txBody>
          <a:bodyPr wrap="square">
            <a:spAutoFit/>
          </a:bodyPr>
          <a:lstStyle/>
          <a:p>
            <a:pPr algn="ctr"/>
            <a:r>
              <a:rPr sz="1800" b="0" i="0">
                <a:solidFill>
                  <a:srgbClr val="FFFFFF"/>
                </a:solidFill>
                <a:latin typeface="Calibri"/>
              </a:rPr>
              <a:t>Rutgers Business School | Newark, NJ</a:t>
            </a:r>
          </a:p>
        </p:txBody>
      </p:sp>
      <p:sp>
        <p:nvSpPr>
          <p:cNvPr id="8" name="TextBox 7"/>
          <p:cNvSpPr txBox="1"/>
          <p:nvPr/>
        </p:nvSpPr>
        <p:spPr>
          <a:xfrm>
            <a:off x="548640" y="4764024"/>
            <a:ext cx="10972800" cy="411480"/>
          </a:xfrm>
          <a:prstGeom prst="rect">
            <a:avLst/>
          </a:prstGeom>
          <a:noFill/>
        </p:spPr>
        <p:txBody>
          <a:bodyPr wrap="square">
            <a:spAutoFit/>
          </a:bodyPr>
          <a:lstStyle/>
          <a:p>
            <a:pPr algn="ctr"/>
            <a:r>
              <a:rPr sz="1800" b="0" i="0">
                <a:solidFill>
                  <a:srgbClr val="FFFFFF"/>
                </a:solidFill>
                <a:latin typeface="Calibri"/>
              </a:rPr>
              <a:t>Research areas: Auditor Judgment &amp; Decision Making | AI in Auditing</a:t>
            </a:r>
          </a:p>
        </p:txBody>
      </p:sp>
      <p:sp>
        <p:nvSpPr>
          <p:cNvPr id="9" name="TextBox 8"/>
          <p:cNvSpPr txBox="1"/>
          <p:nvPr/>
        </p:nvSpPr>
        <p:spPr>
          <a:xfrm>
            <a:off x="548640" y="5148072"/>
            <a:ext cx="10972800" cy="411480"/>
          </a:xfrm>
          <a:prstGeom prst="rect">
            <a:avLst/>
          </a:prstGeom>
          <a:noFill/>
        </p:spPr>
        <p:txBody>
          <a:bodyPr wrap="square">
            <a:spAutoFit/>
          </a:bodyPr>
          <a:lstStyle/>
          <a:p>
            <a:pPr algn="ctr"/>
            <a:r>
              <a:rPr sz="1800" b="0" i="0">
                <a:solidFill>
                  <a:srgbClr val="FFFFFF"/>
                </a:solidFill>
                <a:latin typeface="Calibri"/>
              </a:rPr>
              <a:t>Behavioral Accounting | Data Analytics | Continuous Auditing</a:t>
            </a:r>
          </a:p>
        </p:txBody>
      </p:sp>
      <p:sp>
        <p:nvSpPr>
          <p:cNvPr id="10" name="TextBox 9"/>
          <p:cNvSpPr txBox="1"/>
          <p:nvPr/>
        </p:nvSpPr>
        <p:spPr>
          <a:xfrm>
            <a:off x="548640" y="5669280"/>
            <a:ext cx="10972800" cy="411480"/>
          </a:xfrm>
          <a:prstGeom prst="rect">
            <a:avLst/>
          </a:prstGeom>
          <a:noFill/>
        </p:spPr>
        <p:txBody>
          <a:bodyPr wrap="square">
            <a:spAutoFit/>
          </a:bodyPr>
          <a:lstStyle/>
          <a:p>
            <a:pPr algn="ctr"/>
            <a:r>
              <a:rPr sz="1800" b="0" i="0">
                <a:solidFill>
                  <a:srgbClr val="FFFFFF"/>
                </a:solidFill>
                <a:latin typeface="Calibri"/>
              </a:rPr>
              <a:t>Questions &amp; Discussion Welcome</a:t>
            </a:r>
          </a:p>
        </p:txBody>
      </p:sp>
      <p:sp>
        <p:nvSpPr>
          <p:cNvPr id="11" name="TextBox 10"/>
          <p:cNvSpPr txBox="1"/>
          <p:nvPr/>
        </p:nvSpPr>
        <p:spPr>
          <a:xfrm>
            <a:off x="548640" y="6190488"/>
            <a:ext cx="10972800" cy="411480"/>
          </a:xfrm>
          <a:prstGeom prst="rect">
            <a:avLst/>
          </a:prstGeom>
          <a:noFill/>
        </p:spPr>
        <p:txBody>
          <a:bodyPr wrap="square">
            <a:spAutoFit/>
          </a:bodyPr>
          <a:lstStyle/>
          <a:p>
            <a:pPr algn="ctr"/>
            <a:r>
              <a:rPr sz="1800" b="0" i="0">
                <a:solidFill>
                  <a:srgbClr val="FFFFFF"/>
                </a:solidFill>
                <a:latin typeface="Calibri"/>
              </a:rPr>
              <a:t>70th World Continuous Auditing and Reporting Symposium</a:t>
            </a:r>
          </a:p>
        </p:txBody>
      </p:sp>
      <p:sp>
        <p:nvSpPr>
          <p:cNvPr id="12" name="TextBox 11"/>
          <p:cNvSpPr txBox="1"/>
          <p:nvPr/>
        </p:nvSpPr>
        <p:spPr>
          <a:xfrm>
            <a:off x="548640" y="6574536"/>
            <a:ext cx="10972800" cy="411480"/>
          </a:xfrm>
          <a:prstGeom prst="rect">
            <a:avLst/>
          </a:prstGeom>
          <a:noFill/>
        </p:spPr>
        <p:txBody>
          <a:bodyPr wrap="square">
            <a:spAutoFit/>
          </a:bodyPr>
          <a:lstStyle/>
          <a:p>
            <a:pPr algn="ctr"/>
            <a:r>
              <a:rPr sz="1800" b="0" i="0">
                <a:solidFill>
                  <a:srgbClr val="FFFFFF"/>
                </a:solidFill>
                <a:latin typeface="Calibri"/>
              </a:rPr>
              <a:t>Seville, Spain | May 21–22, 2026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The AI Revolution in Auditing: Setting the Stage</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3</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Big 4 firms have invested billions of dollars in AI-enabled audit platforms</a:t>
            </a:r>
          </a:p>
          <a:p>
            <a:pPr algn="l">
              <a:spcBef>
                <a:spcPts val="400"/>
              </a:spcBef>
              <a:spcAft>
                <a:spcPts val="200"/>
              </a:spcAft>
            </a:pPr>
            <a:r>
              <a:rPr sz="1350" b="0">
                <a:solidFill>
                  <a:srgbClr val="1A1A2E"/>
                </a:solidFill>
                <a:latin typeface="Calibri"/>
              </a:rPr>
              <a:t>  ▸ Deloitte's Omnia platform now integrates agentic AI capabilities (Deloitte, 2025)</a:t>
            </a:r>
          </a:p>
          <a:p>
            <a:pPr algn="l">
              <a:spcBef>
                <a:spcPts val="400"/>
              </a:spcBef>
              <a:spcAft>
                <a:spcPts val="200"/>
              </a:spcAft>
            </a:pPr>
            <a:r>
              <a:rPr sz="1350" b="0">
                <a:solidFill>
                  <a:srgbClr val="1A1A2E"/>
                </a:solidFill>
                <a:latin typeface="Calibri"/>
              </a:rPr>
              <a:t>  ▸ KPMG, PwC, EY deploying GenAI for risk assessment, documentation &amp; evidence gathering</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Current AI uses in audit practice:</a:t>
            </a:r>
          </a:p>
          <a:p>
            <a:pPr algn="l">
              <a:spcBef>
                <a:spcPts val="400"/>
              </a:spcBef>
              <a:spcAft>
                <a:spcPts val="200"/>
              </a:spcAft>
            </a:pPr>
            <a:r>
              <a:rPr sz="1350" b="0">
                <a:solidFill>
                  <a:srgbClr val="1A1A2E"/>
                </a:solidFill>
                <a:latin typeface="Calibri"/>
              </a:rPr>
              <a:t>  ▸ Administrative document preparation &amp; initial drafts of audit memos</a:t>
            </a:r>
          </a:p>
          <a:p>
            <a:pPr algn="l">
              <a:spcBef>
                <a:spcPts val="400"/>
              </a:spcBef>
              <a:spcAft>
                <a:spcPts val="200"/>
              </a:spcAft>
            </a:pPr>
            <a:r>
              <a:rPr sz="1350" b="0">
                <a:solidFill>
                  <a:srgbClr val="1A1A2E"/>
                </a:solidFill>
                <a:latin typeface="Calibri"/>
              </a:rPr>
              <a:t>  ▸ Risk assessment, scoping, and audit planning procedures</a:t>
            </a:r>
          </a:p>
          <a:p>
            <a:pPr algn="l">
              <a:spcBef>
                <a:spcPts val="400"/>
              </a:spcBef>
              <a:spcAft>
                <a:spcPts val="200"/>
              </a:spcAft>
            </a:pPr>
            <a:r>
              <a:rPr sz="1350" b="0">
                <a:solidFill>
                  <a:srgbClr val="1A1A2E"/>
                </a:solidFill>
                <a:latin typeface="Calibri"/>
              </a:rPr>
              <a:t>  ▸ Summarizing accounting policies and legal documents</a:t>
            </a:r>
          </a:p>
          <a:p>
            <a:pPr algn="l">
              <a:spcBef>
                <a:spcPts val="400"/>
              </a:spcBef>
              <a:spcAft>
                <a:spcPts val="200"/>
              </a:spcAft>
            </a:pPr>
            <a:r>
              <a:rPr sz="1350" b="0">
                <a:solidFill>
                  <a:srgbClr val="1A1A2E"/>
                </a:solidFill>
                <a:latin typeface="Calibri"/>
              </a:rPr>
              <a:t>  ▸ Evaluating completeness of audit documentation (PCAOB GenAI Spotlight, 2024)</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Key shift: From data analytics tools → generative AI → agentic AI systems</a:t>
            </a:r>
          </a:p>
          <a:p>
            <a:pPr algn="l">
              <a:spcBef>
                <a:spcPts val="400"/>
              </a:spcBef>
              <a:spcAft>
                <a:spcPts val="200"/>
              </a:spcAft>
            </a:pPr>
            <a:r>
              <a:rPr sz="1350" b="0">
                <a:solidFill>
                  <a:srgbClr val="1A1A2E"/>
                </a:solidFill>
                <a:latin typeface="Calibri"/>
              </a:rPr>
              <a:t>  ▸ AI moves from passive tool to active actor in the audit process</a:t>
            </a:r>
          </a:p>
          <a:p>
            <a:pPr algn="l">
              <a:spcBef>
                <a:spcPts val="400"/>
              </a:spcBef>
              <a:spcAft>
                <a:spcPts val="200"/>
              </a:spcAft>
            </a:pPr>
            <a:r>
              <a:rPr sz="1350" b="0">
                <a:solidFill>
                  <a:srgbClr val="1A1A2E"/>
                </a:solidFill>
                <a:latin typeface="Calibri"/>
              </a:rPr>
              <a:t>  ▸ 2026 may mark a tipping point for AI adoption in audit (Thomson Reuters, 2026)</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3 of 25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Why This Topic, Why Now?</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4</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 critical regulatory and behavioral tension is emerging:</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Firms are deploying AI faster than standards or inspection guidance can evolve</a:t>
            </a:r>
          </a:p>
          <a:p>
            <a:pPr algn="l">
              <a:spcBef>
                <a:spcPts val="400"/>
              </a:spcBef>
              <a:spcAft>
                <a:spcPts val="200"/>
              </a:spcAft>
            </a:pPr>
            <a:r>
              <a:rPr sz="1350" b="0">
                <a:solidFill>
                  <a:srgbClr val="1A1A2E"/>
                </a:solidFill>
                <a:latin typeface="Calibri"/>
              </a:rPr>
              <a:t>  ▸ PCAOB is actively assessing whether new guidance, standards changes, or regulatory actions are needed (PCAOB, 2024)</a:t>
            </a:r>
          </a:p>
          <a:p>
            <a:pPr algn="l">
              <a:spcBef>
                <a:spcPts val="400"/>
              </a:spcBef>
              <a:spcAft>
                <a:spcPts val="200"/>
              </a:spcAft>
            </a:pPr>
            <a:r>
              <a:rPr sz="1350" b="0">
                <a:solidFill>
                  <a:srgbClr val="1A1A2E"/>
                </a:solidFill>
                <a:latin typeface="Calibri"/>
              </a:rPr>
              <a:t>  ▸ SEC approved new PCAOB AS 1000 (August 2024) reaffirming professional judgment, skepticism, and due care</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 core tension:</a:t>
            </a:r>
          </a:p>
          <a:p>
            <a:pPr algn="l">
              <a:spcBef>
                <a:spcPts val="400"/>
              </a:spcBef>
              <a:spcAft>
                <a:spcPts val="200"/>
              </a:spcAft>
            </a:pPr>
            <a:r>
              <a:rPr sz="1350" b="0">
                <a:solidFill>
                  <a:srgbClr val="1A1A2E"/>
                </a:solidFill>
                <a:latin typeface="Calibri"/>
              </a:rPr>
              <a:t>  ▸ If AI performs much of the analysis, what role does human judgment play in controlling audit quality?</a:t>
            </a:r>
          </a:p>
          <a:p>
            <a:pPr algn="l">
              <a:spcBef>
                <a:spcPts val="400"/>
              </a:spcBef>
              <a:spcAft>
                <a:spcPts val="200"/>
              </a:spcAft>
            </a:pPr>
            <a:r>
              <a:rPr sz="1350" b="0">
                <a:solidFill>
                  <a:srgbClr val="1A1A2E"/>
                </a:solidFill>
                <a:latin typeface="Calibri"/>
              </a:rPr>
              <a:t>  ▸ Does AI enhance judgment—or quietly substitute for it?</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Who is responsible when AI-assisted audits fail?</a:t>
            </a:r>
          </a:p>
          <a:p>
            <a:pPr algn="l">
              <a:spcBef>
                <a:spcPts val="400"/>
              </a:spcBef>
              <a:spcAft>
                <a:spcPts val="200"/>
              </a:spcAft>
            </a:pPr>
            <a:r>
              <a:rPr sz="1350" b="0">
                <a:solidFill>
                  <a:srgbClr val="1A1A2E"/>
                </a:solidFill>
                <a:latin typeface="Calibri"/>
              </a:rPr>
              <a:t>  ▸ PCAOB: Auditors—not systems—remain responsible for results and documentation</a:t>
            </a:r>
          </a:p>
          <a:p>
            <a:pPr algn="l">
              <a:spcBef>
                <a:spcPts val="400"/>
              </a:spcBef>
              <a:spcAft>
                <a:spcPts val="200"/>
              </a:spcAft>
            </a:pPr>
            <a:r>
              <a:rPr sz="1350" b="0">
                <a:solidFill>
                  <a:srgbClr val="1A1A2E"/>
                </a:solidFill>
                <a:latin typeface="Calibri"/>
              </a:rPr>
              <a:t>  ▸ Engagement team members using GenAI tools 'are still responsible for the results' (PCAOB GenAI Spotlight, 2024)</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4 of 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3108960"/>
            <a:ext cx="12188952" cy="109728"/>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1371600"/>
            <a:ext cx="11247120" cy="1097280"/>
          </a:xfrm>
          <a:prstGeom prst="rect">
            <a:avLst/>
          </a:prstGeom>
          <a:noFill/>
        </p:spPr>
        <p:txBody>
          <a:bodyPr wrap="square">
            <a:spAutoFit/>
          </a:bodyPr>
          <a:lstStyle/>
          <a:p>
            <a:pPr algn="ctr"/>
            <a:r>
              <a:rPr sz="3600" b="1" i="0">
                <a:solidFill>
                  <a:srgbClr val="C9A02C"/>
                </a:solidFill>
                <a:latin typeface="Calibri"/>
              </a:rPr>
              <a:t>Central Thesis</a:t>
            </a:r>
          </a:p>
        </p:txBody>
      </p:sp>
      <p:sp>
        <p:nvSpPr>
          <p:cNvPr id="5" name="TextBox 4"/>
          <p:cNvSpPr txBox="1"/>
          <p:nvPr/>
        </p:nvSpPr>
        <p:spPr>
          <a:xfrm>
            <a:off x="914400" y="3291840"/>
            <a:ext cx="10332720" cy="502920"/>
          </a:xfrm>
          <a:prstGeom prst="rect">
            <a:avLst/>
          </a:prstGeom>
          <a:noFill/>
        </p:spPr>
        <p:txBody>
          <a:bodyPr wrap="square">
            <a:spAutoFit/>
          </a:bodyPr>
          <a:lstStyle/>
          <a:p>
            <a:pPr algn="ctr"/>
            <a:r>
              <a:rPr sz="2400" b="0" i="0">
                <a:solidFill>
                  <a:srgbClr val="FFFFFF"/>
                </a:solidFill>
                <a:latin typeface="Calibri"/>
              </a:rPr>
              <a:t>In AI-driven audits, auditor judgment functions as a</a:t>
            </a:r>
          </a:p>
        </p:txBody>
      </p:sp>
      <p:sp>
        <p:nvSpPr>
          <p:cNvPr id="6" name="TextBox 5"/>
          <p:cNvSpPr txBox="1"/>
          <p:nvPr/>
        </p:nvSpPr>
        <p:spPr>
          <a:xfrm>
            <a:off x="914400" y="3767328"/>
            <a:ext cx="10332720" cy="502920"/>
          </a:xfrm>
          <a:prstGeom prst="rect">
            <a:avLst/>
          </a:prstGeom>
          <a:noFill/>
        </p:spPr>
        <p:txBody>
          <a:bodyPr wrap="square">
            <a:spAutoFit/>
          </a:bodyPr>
          <a:lstStyle/>
          <a:p>
            <a:pPr algn="ctr"/>
            <a:r>
              <a:rPr sz="2400" b="1" i="0">
                <a:solidFill>
                  <a:srgbClr val="FFFFFF"/>
                </a:solidFill>
                <a:latin typeface="Calibri"/>
              </a:rPr>
              <a:t>BEHAVIORAL CONTROL MECHANISM</a:t>
            </a:r>
          </a:p>
        </p:txBody>
      </p:sp>
      <p:sp>
        <p:nvSpPr>
          <p:cNvPr id="7" name="TextBox 6"/>
          <p:cNvSpPr txBox="1"/>
          <p:nvPr/>
        </p:nvSpPr>
        <p:spPr>
          <a:xfrm>
            <a:off x="914400" y="4242816"/>
            <a:ext cx="10332720" cy="502920"/>
          </a:xfrm>
          <a:prstGeom prst="rect">
            <a:avLst/>
          </a:prstGeom>
          <a:noFill/>
        </p:spPr>
        <p:txBody>
          <a:bodyPr wrap="square">
            <a:spAutoFit/>
          </a:bodyPr>
          <a:lstStyle/>
          <a:p>
            <a:pPr algn="ctr"/>
            <a:r>
              <a:rPr sz="2000" b="0" i="0">
                <a:solidFill>
                  <a:srgbClr val="FFFFFF"/>
                </a:solidFill>
                <a:latin typeface="Calibri"/>
              </a:rPr>
              <a:t>governing how AI is interpreted, trusted, challenged,</a:t>
            </a:r>
          </a:p>
        </p:txBody>
      </p:sp>
      <p:sp>
        <p:nvSpPr>
          <p:cNvPr id="8" name="TextBox 7"/>
          <p:cNvSpPr txBox="1"/>
          <p:nvPr/>
        </p:nvSpPr>
        <p:spPr>
          <a:xfrm>
            <a:off x="914400" y="4718304"/>
            <a:ext cx="10332720" cy="502920"/>
          </a:xfrm>
          <a:prstGeom prst="rect">
            <a:avLst/>
          </a:prstGeom>
          <a:noFill/>
        </p:spPr>
        <p:txBody>
          <a:bodyPr wrap="square">
            <a:spAutoFit/>
          </a:bodyPr>
          <a:lstStyle/>
          <a:p>
            <a:pPr algn="ctr"/>
            <a:r>
              <a:rPr sz="2000" b="0" i="0">
                <a:solidFill>
                  <a:srgbClr val="FFFFFF"/>
                </a:solidFill>
                <a:latin typeface="Calibri"/>
              </a:rPr>
              <a:t>and ultimately acted upon.</a:t>
            </a:r>
          </a:p>
        </p:txBody>
      </p:sp>
      <p:sp>
        <p:nvSpPr>
          <p:cNvPr id="9" name="TextBox 8"/>
          <p:cNvSpPr txBox="1"/>
          <p:nvPr/>
        </p:nvSpPr>
        <p:spPr>
          <a:xfrm>
            <a:off x="914400" y="5376672"/>
            <a:ext cx="10332720" cy="502920"/>
          </a:xfrm>
          <a:prstGeom prst="rect">
            <a:avLst/>
          </a:prstGeom>
          <a:noFill/>
        </p:spPr>
        <p:txBody>
          <a:bodyPr wrap="square">
            <a:spAutoFit/>
          </a:bodyPr>
          <a:lstStyle/>
          <a:p>
            <a:pPr algn="ctr"/>
            <a:r>
              <a:rPr sz="2400" b="1" i="0">
                <a:solidFill>
                  <a:srgbClr val="FFFFFF"/>
                </a:solidFill>
                <a:latin typeface="Calibri"/>
              </a:rPr>
              <a:t>Judgment is not diminished — it is REPOSITIONED.</a:t>
            </a:r>
          </a:p>
        </p:txBody>
      </p:sp>
      <p:sp>
        <p:nvSpPr>
          <p:cNvPr id="10" name="TextBox 9"/>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5 of 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Traditional View: Audit Control Through Technical Standards</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6</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Audit quality traditionally ensured through:</a:t>
            </a:r>
          </a:p>
          <a:p>
            <a:pPr algn="l">
              <a:spcBef>
                <a:spcPts val="400"/>
              </a:spcBef>
              <a:spcAft>
                <a:spcPts val="200"/>
              </a:spcAft>
            </a:pPr>
            <a:r>
              <a:rPr sz="1350" b="0">
                <a:solidFill>
                  <a:srgbClr val="1A1A2E"/>
                </a:solidFill>
                <a:latin typeface="Calibri"/>
              </a:rPr>
              <a:t>  ▸ Compliance with GAAS/PCAOB standards and procedures</a:t>
            </a:r>
          </a:p>
          <a:p>
            <a:pPr algn="l">
              <a:spcBef>
                <a:spcPts val="400"/>
              </a:spcBef>
              <a:spcAft>
                <a:spcPts val="200"/>
              </a:spcAft>
            </a:pPr>
            <a:r>
              <a:rPr sz="1350" b="0">
                <a:solidFill>
                  <a:srgbClr val="1A1A2E"/>
                </a:solidFill>
                <a:latin typeface="Calibri"/>
              </a:rPr>
              <a:t>  ▸ Evidence accumulation and documentation requirements</a:t>
            </a:r>
          </a:p>
          <a:p>
            <a:pPr algn="l">
              <a:spcBef>
                <a:spcPts val="400"/>
              </a:spcBef>
              <a:spcAft>
                <a:spcPts val="200"/>
              </a:spcAft>
            </a:pPr>
            <a:r>
              <a:rPr sz="1350" b="0">
                <a:solidFill>
                  <a:srgbClr val="1A1A2E"/>
                </a:solidFill>
                <a:latin typeface="Calibri"/>
              </a:rPr>
              <a:t>  ▸ Engagement quality reviews and partner sign-offs</a:t>
            </a:r>
          </a:p>
          <a:p>
            <a:pPr algn="l">
              <a:spcBef>
                <a:spcPts val="400"/>
              </a:spcBef>
              <a:spcAft>
                <a:spcPts val="200"/>
              </a:spcAft>
            </a:pPr>
            <a:r>
              <a:rPr sz="1350" b="0">
                <a:solidFill>
                  <a:srgbClr val="1A1A2E"/>
                </a:solidFill>
                <a:latin typeface="Calibri"/>
              </a:rPr>
              <a:t>  ▸ Firm-level quality control systems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Human judgment in this model:</a:t>
            </a:r>
          </a:p>
          <a:p>
            <a:pPr algn="l">
              <a:spcBef>
                <a:spcPts val="400"/>
              </a:spcBef>
              <a:spcAft>
                <a:spcPts val="200"/>
              </a:spcAft>
            </a:pPr>
            <a:r>
              <a:rPr sz="1350" b="0">
                <a:solidFill>
                  <a:srgbClr val="1A1A2E"/>
                </a:solidFill>
                <a:latin typeface="Calibri"/>
              </a:rPr>
              <a:t>  ▸ Treated as a necessary but risky input to be constrained and standardized</a:t>
            </a:r>
          </a:p>
          <a:p>
            <a:pPr algn="l">
              <a:spcBef>
                <a:spcPts val="400"/>
              </a:spcBef>
              <a:spcAft>
                <a:spcPts val="200"/>
              </a:spcAft>
            </a:pPr>
            <a:r>
              <a:rPr sz="1350" b="0">
                <a:solidFill>
                  <a:srgbClr val="1A1A2E"/>
                </a:solidFill>
                <a:latin typeface="Calibri"/>
              </a:rPr>
              <a:t>  ▸ Subject to well-documented cognitive biases (Libby &amp; Lipe, 1992; Tversky &amp; Kahneman, 1974)</a:t>
            </a:r>
          </a:p>
          <a:p>
            <a:pPr algn="l">
              <a:spcBef>
                <a:spcPts val="400"/>
              </a:spcBef>
              <a:spcAft>
                <a:spcPts val="200"/>
              </a:spcAft>
            </a:pPr>
            <a:r>
              <a:rPr sz="1350" b="0">
                <a:solidFill>
                  <a:srgbClr val="1A1A2E"/>
                </a:solidFill>
                <a:latin typeface="Calibri"/>
              </a:rPr>
              <a:t>  ▸ Objective: reduce variance through structured procedures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This model assumed a relatively stable, rule-based audit environment</a:t>
            </a:r>
          </a:p>
          <a:p>
            <a:pPr algn="l">
              <a:spcBef>
                <a:spcPts val="400"/>
              </a:spcBef>
              <a:spcAft>
                <a:spcPts val="200"/>
              </a:spcAft>
            </a:pPr>
            <a:r>
              <a:rPr sz="1350" b="0">
                <a:solidFill>
                  <a:srgbClr val="1A1A2E"/>
                </a:solidFill>
                <a:latin typeface="Calibri"/>
              </a:rPr>
              <a:t>  ▸ Audit quality = procedural compliance + sufficient appropriate evidence</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6 of 25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How AI Changes the Audit Control Problem</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7</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AI outputs are fundamentally different from traditional audit evidence:</a:t>
            </a:r>
          </a:p>
          <a:p>
            <a:pPr algn="l">
              <a:spcBef>
                <a:spcPts val="400"/>
              </a:spcBef>
              <a:spcAft>
                <a:spcPts val="200"/>
              </a:spcAft>
            </a:pPr>
            <a:r>
              <a:rPr sz="1350" b="0">
                <a:solidFill>
                  <a:srgbClr val="1A1A2E"/>
                </a:solidFill>
                <a:latin typeface="Calibri"/>
              </a:rPr>
              <a:t>  ▸ Probabilistic, not definitive—expressed as likelihoods, not conclusions</a:t>
            </a:r>
          </a:p>
          <a:p>
            <a:pPr algn="l">
              <a:spcBef>
                <a:spcPts val="400"/>
              </a:spcBef>
              <a:spcAft>
                <a:spcPts val="200"/>
              </a:spcAft>
            </a:pPr>
            <a:r>
              <a:rPr sz="1350" b="0">
                <a:solidFill>
                  <a:srgbClr val="1A1A2E"/>
                </a:solidFill>
                <a:latin typeface="Calibri"/>
              </a:rPr>
              <a:t>  ▸ Often opaque—model internals not visible or interpretable by auditors</a:t>
            </a:r>
          </a:p>
          <a:p>
            <a:pPr algn="l">
              <a:spcBef>
                <a:spcPts val="400"/>
              </a:spcBef>
              <a:spcAft>
                <a:spcPts val="200"/>
              </a:spcAft>
            </a:pPr>
            <a:r>
              <a:rPr sz="1350" b="0">
                <a:solidFill>
                  <a:srgbClr val="1A1A2E"/>
                </a:solidFill>
                <a:latin typeface="Calibri"/>
              </a:rPr>
              <a:t>  ▸ Persuasively articulated—especially GenAI, which produces fluent, professional-sounding text</a:t>
            </a:r>
          </a:p>
          <a:p>
            <a:pPr algn="l">
              <a:spcBef>
                <a:spcPts val="400"/>
              </a:spcBef>
              <a:spcAft>
                <a:spcPts val="200"/>
              </a:spcAft>
            </a:pPr>
            <a:r>
              <a:rPr sz="1350" b="0">
                <a:solidFill>
                  <a:srgbClr val="1A1A2E"/>
                </a:solidFill>
                <a:latin typeface="Calibri"/>
              </a:rPr>
              <a:t>  ▸ Adaptive—agentic systems may change behavior based on data patterns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Agentic AI introduces autonomous action:</a:t>
            </a:r>
          </a:p>
          <a:p>
            <a:pPr algn="l">
              <a:spcBef>
                <a:spcPts val="400"/>
              </a:spcBef>
              <a:spcAft>
                <a:spcPts val="200"/>
              </a:spcAft>
            </a:pPr>
            <a:r>
              <a:rPr sz="1350" b="0">
                <a:solidFill>
                  <a:srgbClr val="1A1A2E"/>
                </a:solidFill>
                <a:latin typeface="Calibri"/>
              </a:rPr>
              <a:t>  ▸ Initiates procedures, recommends next steps, triggers workflows</a:t>
            </a:r>
          </a:p>
          <a:p>
            <a:pPr algn="l">
              <a:spcBef>
                <a:spcPts val="400"/>
              </a:spcBef>
              <a:spcAft>
                <a:spcPts val="200"/>
              </a:spcAft>
            </a:pPr>
            <a:r>
              <a:rPr sz="1350" b="0">
                <a:solidFill>
                  <a:srgbClr val="1A1A2E"/>
                </a:solidFill>
                <a:latin typeface="Calibri"/>
              </a:rPr>
              <a:t>  ▸ Executes multi-step audit tasks with minimal human intervention</a:t>
            </a:r>
          </a:p>
          <a:p>
            <a:pPr algn="l">
              <a:spcBef>
                <a:spcPts val="400"/>
              </a:spcBef>
              <a:spcAft>
                <a:spcPts val="200"/>
              </a:spcAft>
            </a:pPr>
            <a:r>
              <a:rPr sz="1350" b="0">
                <a:solidFill>
                  <a:srgbClr val="1A1A2E"/>
                </a:solidFill>
                <a:latin typeface="Calibri"/>
              </a:rPr>
              <a:t>  ▸ Creates responsibility gaps when AI acts without clear human authorization (de Bruijn et al., 2022)</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Core implication:</a:t>
            </a:r>
          </a:p>
          <a:p>
            <a:pPr algn="l">
              <a:spcBef>
                <a:spcPts val="400"/>
              </a:spcBef>
              <a:spcAft>
                <a:spcPts val="200"/>
              </a:spcAft>
            </a:pPr>
            <a:r>
              <a:rPr sz="1350" b="0">
                <a:solidFill>
                  <a:srgbClr val="1A1A2E"/>
                </a:solidFill>
                <a:latin typeface="Calibri"/>
              </a:rPr>
              <a:t>  ▸ Traditional procedural controls cannot ensure quality when AI is making intermediate decisions</a:t>
            </a:r>
          </a:p>
          <a:p>
            <a:pPr algn="l">
              <a:spcBef>
                <a:spcPts val="400"/>
              </a:spcBef>
              <a:spcAft>
                <a:spcPts val="200"/>
              </a:spcAft>
            </a:pPr>
            <a:r>
              <a:rPr sz="1350" b="0">
                <a:solidFill>
                  <a:srgbClr val="1A1A2E"/>
                </a:solidFill>
                <a:latin typeface="Calibri"/>
              </a:rPr>
              <a:t>  ▸ Behavioral control—through active human judgment—becomes the essential quality mechanism</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7 of 25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Auditor Judgment as a Behavioral Control Mechanism</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8</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Behavioral control focuses on how people interact with and constrain systems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In AI-driven audits, judgment operates across four control functions: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350" b="0">
                <a:solidFill>
                  <a:srgbClr val="1A1A2E"/>
                </a:solidFill>
                <a:latin typeface="Calibri"/>
              </a:rPr>
              <a:t>  ▸ 1.  TRUST CALIBRATION — Deciding when and how much to rely on AI outputs</a:t>
            </a:r>
          </a:p>
          <a:p>
            <a:pPr algn="l">
              <a:spcBef>
                <a:spcPts val="400"/>
              </a:spcBef>
              <a:spcAft>
                <a:spcPts val="200"/>
              </a:spcAft>
            </a:pPr>
            <a:r>
              <a:rPr sz="1350" b="0">
                <a:solidFill>
                  <a:srgbClr val="1A1A2E"/>
                </a:solidFill>
                <a:latin typeface="Calibri"/>
              </a:rPr>
              <a:t>  ▸ 2.  EXCEPTION ESCALATION — Identifying when AI signals require human investigation</a:t>
            </a:r>
          </a:p>
          <a:p>
            <a:pPr algn="l">
              <a:spcBef>
                <a:spcPts val="400"/>
              </a:spcBef>
              <a:spcAft>
                <a:spcPts val="200"/>
              </a:spcAft>
            </a:pPr>
            <a:r>
              <a:rPr sz="1350" b="0">
                <a:solidFill>
                  <a:srgbClr val="1A1A2E"/>
                </a:solidFill>
                <a:latin typeface="Calibri"/>
              </a:rPr>
              <a:t>  ▸ 3.  CORROBORATION DEPTH — Determining how much additional evidence is needed</a:t>
            </a:r>
          </a:p>
          <a:p>
            <a:pPr algn="l">
              <a:spcBef>
                <a:spcPts val="400"/>
              </a:spcBef>
              <a:spcAft>
                <a:spcPts val="200"/>
              </a:spcAft>
            </a:pPr>
            <a:r>
              <a:rPr sz="1350" b="0">
                <a:solidFill>
                  <a:srgbClr val="1A1A2E"/>
                </a:solidFill>
                <a:latin typeface="Calibri"/>
              </a:rPr>
              <a:t>  ▸ 4.  DOCUMENTATION RIGOR — Ensuring AI-generated rationale reflects genuine professional reasoning</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These are not passive reviews—they are active governance decisions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Auditor judgment = the last line of defense against subtle AI-driven audit failure</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8 of 25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2F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12188952" cy="1005840"/>
          </a:xfrm>
          <a:prstGeom prst="rect">
            <a:avLst/>
          </a:prstGeom>
          <a:solidFill>
            <a:srgbClr val="1F386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0" y="1005840"/>
            <a:ext cx="73152" cy="5852160"/>
          </a:xfrm>
          <a:prstGeom prst="rect">
            <a:avLst/>
          </a:prstGeom>
          <a:solidFill>
            <a:srgbClr val="C9A02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228600" y="109728"/>
            <a:ext cx="11704320" cy="777240"/>
          </a:xfrm>
          <a:prstGeom prst="rect">
            <a:avLst/>
          </a:prstGeom>
          <a:noFill/>
        </p:spPr>
        <p:txBody>
          <a:bodyPr wrap="square">
            <a:spAutoFit/>
          </a:bodyPr>
          <a:lstStyle/>
          <a:p>
            <a:pPr algn="l"/>
            <a:r>
              <a:rPr sz="2200" b="1" i="0">
                <a:solidFill>
                  <a:srgbClr val="FFFFFF"/>
                </a:solidFill>
                <a:latin typeface="Calibri"/>
              </a:rPr>
              <a:t>Foundational Research: Big Data, AI &amp; Audit Judgment</a:t>
            </a:r>
          </a:p>
        </p:txBody>
      </p:sp>
      <p:sp>
        <p:nvSpPr>
          <p:cNvPr id="6" name="TextBox 5"/>
          <p:cNvSpPr txBox="1"/>
          <p:nvPr/>
        </p:nvSpPr>
        <p:spPr>
          <a:xfrm>
            <a:off x="11430000" y="137160"/>
            <a:ext cx="594360" cy="594360"/>
          </a:xfrm>
          <a:prstGeom prst="rect">
            <a:avLst/>
          </a:prstGeom>
          <a:noFill/>
        </p:spPr>
        <p:txBody>
          <a:bodyPr wrap="square">
            <a:spAutoFit/>
          </a:bodyPr>
          <a:lstStyle/>
          <a:p>
            <a:pPr algn="ctr"/>
            <a:r>
              <a:rPr sz="1400" b="1" i="0">
                <a:solidFill>
                  <a:srgbClr val="C9A02C"/>
                </a:solidFill>
                <a:latin typeface="Calibri"/>
              </a:rPr>
              <a:t>9</a:t>
            </a:r>
          </a:p>
        </p:txBody>
      </p:sp>
      <p:sp>
        <p:nvSpPr>
          <p:cNvPr id="7" name="TextBox 6"/>
          <p:cNvSpPr txBox="1"/>
          <p:nvPr/>
        </p:nvSpPr>
        <p:spPr>
          <a:xfrm>
            <a:off x="320040" y="1078992"/>
            <a:ext cx="11658600" cy="5440680"/>
          </a:xfrm>
          <a:prstGeom prst="rect">
            <a:avLst/>
          </a:prstGeom>
          <a:noFill/>
        </p:spPr>
        <p:txBody>
          <a:bodyPr wrap="square">
            <a:spAutoFit/>
          </a:bodyPr>
          <a:lstStyle/>
          <a:p>
            <a:pPr algn="l">
              <a:spcBef>
                <a:spcPts val="400"/>
              </a:spcBef>
              <a:spcAft>
                <a:spcPts val="200"/>
              </a:spcAft>
            </a:pPr>
            <a:r>
              <a:rPr sz="1500" b="1">
                <a:solidFill>
                  <a:srgbClr val="1A1A2E"/>
                </a:solidFill>
                <a:latin typeface="Calibri"/>
              </a:rPr>
              <a:t>▸ Brown-Liburd, Issa &amp; Lombardi (2015) — Accounting Horizons</a:t>
            </a:r>
          </a:p>
          <a:p>
            <a:pPr algn="l">
              <a:spcBef>
                <a:spcPts val="400"/>
              </a:spcBef>
              <a:spcAft>
                <a:spcPts val="200"/>
              </a:spcAft>
            </a:pPr>
            <a:r>
              <a:rPr sz="1350" b="0">
                <a:solidFill>
                  <a:srgbClr val="1A1A2E"/>
                </a:solidFill>
                <a:latin typeface="Calibri"/>
              </a:rPr>
              <a:t>  ▸ Identified four behavioral risks when auditors process large, complex datasets:</a:t>
            </a:r>
          </a:p>
          <a:p>
            <a:pPr algn="l">
              <a:spcBef>
                <a:spcPts val="400"/>
              </a:spcBef>
              <a:spcAft>
                <a:spcPts val="200"/>
              </a:spcAft>
            </a:pPr>
            <a:r>
              <a:rPr sz="1350" b="0">
                <a:solidFill>
                  <a:srgbClr val="1A1A2E"/>
                </a:solidFill>
                <a:latin typeface="Calibri"/>
              </a:rPr>
              <a:t>  ▸ Information overload → reduced decision quality</a:t>
            </a:r>
          </a:p>
          <a:p>
            <a:pPr algn="l">
              <a:spcBef>
                <a:spcPts val="400"/>
              </a:spcBef>
              <a:spcAft>
                <a:spcPts val="200"/>
              </a:spcAft>
            </a:pPr>
            <a:r>
              <a:rPr sz="1350" b="0">
                <a:solidFill>
                  <a:srgbClr val="1A1A2E"/>
                </a:solidFill>
                <a:latin typeface="Calibri"/>
              </a:rPr>
              <a:t>  ▸ Information relevance → inability to discount irrelevant data</a:t>
            </a:r>
          </a:p>
          <a:p>
            <a:pPr algn="l">
              <a:spcBef>
                <a:spcPts val="400"/>
              </a:spcBef>
              <a:spcAft>
                <a:spcPts val="200"/>
              </a:spcAft>
            </a:pPr>
            <a:r>
              <a:rPr sz="1350" b="0">
                <a:solidFill>
                  <a:srgbClr val="1A1A2E"/>
                </a:solidFill>
                <a:latin typeface="Calibri"/>
              </a:rPr>
              <a:t>  ▸ Pattern recognition → correlation vs. causation confusion</a:t>
            </a:r>
          </a:p>
          <a:p>
            <a:pPr algn="l">
              <a:spcBef>
                <a:spcPts val="400"/>
              </a:spcBef>
              <a:spcAft>
                <a:spcPts val="200"/>
              </a:spcAft>
            </a:pPr>
            <a:r>
              <a:rPr sz="1350" b="0">
                <a:solidFill>
                  <a:srgbClr val="1A1A2E"/>
                </a:solidFill>
                <a:latin typeface="Calibri"/>
              </a:rPr>
              <a:t>  ▸ Ambiguity → inconsistent interpretation of probabilistic signals</a:t>
            </a:r>
          </a:p>
          <a:p>
            <a:pPr algn="l">
              <a:spcBef>
                <a:spcPts val="400"/>
              </a:spcBef>
              <a:spcAft>
                <a:spcPts val="200"/>
              </a:spcAft>
            </a:pPr>
            <a:r>
              <a:rPr sz="1350" b="0">
                <a:solidFill>
                  <a:srgbClr val="1A1A2E"/>
                </a:solidFill>
                <a:latin typeface="Calibri"/>
              </a:rPr>
              <a:t>  ▸ Argued human judgment mediates the effectiveness of data-driven tools</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Munoko, Brown-Liburd &amp; Vasarhelyi (2020) — Journal of Business Ethics (1,039 citations)</a:t>
            </a:r>
          </a:p>
          <a:p>
            <a:pPr algn="l">
              <a:spcBef>
                <a:spcPts val="400"/>
              </a:spcBef>
              <a:spcAft>
                <a:spcPts val="200"/>
              </a:spcAft>
            </a:pPr>
            <a:r>
              <a:rPr sz="1350" b="0">
                <a:solidFill>
                  <a:srgbClr val="1A1A2E"/>
                </a:solidFill>
                <a:latin typeface="Calibri"/>
              </a:rPr>
              <a:t>  ▸ Documented ethical implications of AI in auditing:</a:t>
            </a:r>
          </a:p>
          <a:p>
            <a:pPr algn="l">
              <a:spcBef>
                <a:spcPts val="400"/>
              </a:spcBef>
              <a:spcAft>
                <a:spcPts val="200"/>
              </a:spcAft>
            </a:pPr>
            <a:r>
              <a:rPr sz="1350" b="0">
                <a:solidFill>
                  <a:srgbClr val="1A1A2E"/>
                </a:solidFill>
                <a:latin typeface="Calibri"/>
              </a:rPr>
              <a:t>  ▸ Algorithmic bias and fairness concerns</a:t>
            </a:r>
          </a:p>
          <a:p>
            <a:pPr algn="l">
              <a:spcBef>
                <a:spcPts val="400"/>
              </a:spcBef>
              <a:spcAft>
                <a:spcPts val="200"/>
              </a:spcAft>
            </a:pPr>
            <a:r>
              <a:rPr sz="1350" b="0">
                <a:solidFill>
                  <a:srgbClr val="1A1A2E"/>
                </a:solidFill>
                <a:latin typeface="Calibri"/>
              </a:rPr>
              <a:t>  ▸ Accountability gaps when AI initiates decisions</a:t>
            </a:r>
          </a:p>
          <a:p>
            <a:pPr algn="l">
              <a:spcBef>
                <a:spcPts val="400"/>
              </a:spcBef>
              <a:spcAft>
                <a:spcPts val="200"/>
              </a:spcAft>
            </a:pPr>
            <a:r>
              <a:rPr sz="1350" b="0">
                <a:solidFill>
                  <a:srgbClr val="1A1A2E"/>
                </a:solidFill>
                <a:latin typeface="Calibri"/>
              </a:rPr>
              <a:t>  ▸ Risk of erosion of auditor professional responsibility</a:t>
            </a:r>
          </a:p>
          <a:p>
            <a:pPr algn="l">
              <a:spcBef>
                <a:spcPts val="400"/>
              </a:spcBef>
              <a:spcAft>
                <a:spcPts val="200"/>
              </a:spcAft>
            </a:pPr>
            <a:r>
              <a:rPr sz="1500" b="0">
                <a:solidFill>
                  <a:srgbClr val="1A1A2E"/>
                </a:solidFill>
                <a:latin typeface="Calibri"/>
              </a:rPr>
              <a:t>▸ </a:t>
            </a:r>
          </a:p>
          <a:p>
            <a:pPr algn="l">
              <a:spcBef>
                <a:spcPts val="400"/>
              </a:spcBef>
              <a:spcAft>
                <a:spcPts val="200"/>
              </a:spcAft>
            </a:pPr>
            <a:r>
              <a:rPr sz="1500" b="1">
                <a:solidFill>
                  <a:srgbClr val="1A1A2E"/>
                </a:solidFill>
                <a:latin typeface="Calibri"/>
              </a:rPr>
              <a:t>▸ These foundational works established that behavioral risks are not reduced by AI—they are transformed</a:t>
            </a:r>
          </a:p>
        </p:txBody>
      </p:sp>
      <p:sp>
        <p:nvSpPr>
          <p:cNvPr id="8" name="TextBox 7"/>
          <p:cNvSpPr txBox="1"/>
          <p:nvPr/>
        </p:nvSpPr>
        <p:spPr>
          <a:xfrm>
            <a:off x="182880" y="6492240"/>
            <a:ext cx="11795760" cy="320040"/>
          </a:xfrm>
          <a:prstGeom prst="rect">
            <a:avLst/>
          </a:prstGeom>
          <a:noFill/>
        </p:spPr>
        <p:txBody>
          <a:bodyPr wrap="square">
            <a:spAutoFit/>
          </a:bodyPr>
          <a:lstStyle/>
          <a:p>
            <a:pPr algn="r"/>
            <a:r>
              <a:rPr sz="900" b="0" i="0">
                <a:solidFill>
                  <a:srgbClr val="888888"/>
                </a:solidFill>
                <a:latin typeface="Calibri"/>
              </a:rPr>
              <a:t>70th WCARS | Seville, May 2026  |  Slide 9 of 25</a:t>
            </a:r>
          </a:p>
        </p:txBody>
      </p:sp>
    </p:spTree>
  </p:cSld>
  <p:clrMapOvr>
    <a:masterClrMapping/>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ccentBoxVTI">
      <a:majorFont>
        <a:latin typeface="Avenir Next LT Pro"/>
        <a:ea typeface=""/>
        <a:cs typeface=""/>
      </a:majorFont>
      <a:minorFont>
        <a:latin typeface="Avenir Next LT Pro"/>
        <a:ea typeface=""/>
        <a:cs typeface=""/>
      </a:minorFont>
    </a:fontScheme>
    <a:fmtScheme name="AccentBox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F4FE582F-5DDE-4E50-A331-B77FB79D7361}" vid="{42624B42-66F4-4B9A-A3DB-EB561F1627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25</Slides>
  <Notes>25</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AccentBoxVTI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Helen Brown- Liburd</dc:creator>
  <cp:keywords/>
  <dc:description>generated using python-pptx</dc:description>
  <cp:revision>1</cp:revision>
  <dcterms:created xsi:type="dcterms:W3CDTF">2026-05-18T18:31:58Z</dcterms:created>
  <dcterms:modified xsi:type="dcterms:W3CDTF">2026-05-18T18:38:29Z</dcterms:modified>
  <cp:category/>
</cp:coreProperties>
</file>