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1459" r:id="rId5"/>
    <p:sldId id="1462" r:id="rId6"/>
    <p:sldId id="1487" r:id="rId7"/>
    <p:sldId id="1509" r:id="rId8"/>
    <p:sldId id="1500" r:id="rId9"/>
    <p:sldId id="1488" r:id="rId10"/>
    <p:sldId id="1499" r:id="rId11"/>
    <p:sldId id="1510" r:id="rId12"/>
    <p:sldId id="1501" r:id="rId13"/>
    <p:sldId id="1512" r:id="rId14"/>
    <p:sldId id="1513" r:id="rId15"/>
    <p:sldId id="1485" r:id="rId16"/>
    <p:sldId id="1498" r:id="rId17"/>
    <p:sldId id="1497" r:id="rId18"/>
    <p:sldId id="1463" r:id="rId19"/>
    <p:sldId id="1472" r:id="rId20"/>
    <p:sldId id="1491" r:id="rId21"/>
    <p:sldId id="1480" r:id="rId22"/>
    <p:sldId id="1514" r:id="rId23"/>
    <p:sldId id="1492" r:id="rId24"/>
    <p:sldId id="1494" r:id="rId25"/>
    <p:sldId id="1516" r:id="rId26"/>
    <p:sldId id="1479" r:id="rId27"/>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3" userDrawn="1">
          <p15:clr>
            <a:srgbClr val="A4A3A4"/>
          </p15:clr>
        </p15:guide>
        <p15:guide id="2" pos="461" userDrawn="1">
          <p15:clr>
            <a:srgbClr val="A4A3A4"/>
          </p15:clr>
        </p15:guide>
        <p15:guide id="3" orient="horz" pos="2341" userDrawn="1">
          <p15:clr>
            <a:srgbClr val="A4A3A4"/>
          </p15:clr>
        </p15:guide>
        <p15:guide id="4" orient="horz" pos="2487" userDrawn="1">
          <p15:clr>
            <a:srgbClr val="A4A3A4"/>
          </p15:clr>
        </p15:guide>
        <p15:guide id="5" orient="horz" pos="2840" userDrawn="1">
          <p15:clr>
            <a:srgbClr val="A4A3A4"/>
          </p15:clr>
        </p15:guide>
        <p15:guide id="6" orient="horz" pos="2907" userDrawn="1">
          <p15:clr>
            <a:srgbClr val="A4A3A4"/>
          </p15:clr>
        </p15:guide>
        <p15:guide id="7" orient="horz" pos="1774" userDrawn="1">
          <p15:clr>
            <a:srgbClr val="A4A3A4"/>
          </p15:clr>
        </p15:guide>
        <p15:guide id="8" orient="horz" pos="1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F1B"/>
    <a:srgbClr val="F08F8D"/>
    <a:srgbClr val="EBE8DE"/>
    <a:srgbClr val="BFBFBF"/>
    <a:srgbClr val="F18B00"/>
    <a:srgbClr val="0D28C2"/>
    <a:srgbClr val="E21F1B"/>
    <a:srgbClr val="8517AC"/>
    <a:srgbClr val="14BFB8"/>
    <a:srgbClr val="25B7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047" autoAdjust="0"/>
  </p:normalViewPr>
  <p:slideViewPr>
    <p:cSldViewPr snapToGrid="0">
      <p:cViewPr varScale="1">
        <p:scale>
          <a:sx n="54" d="100"/>
          <a:sy n="54" d="100"/>
        </p:scale>
        <p:origin x="1296" y="66"/>
      </p:cViewPr>
      <p:guideLst>
        <p:guide orient="horz" pos="2103"/>
        <p:guide pos="461"/>
        <p:guide orient="horz" pos="2341"/>
        <p:guide orient="horz" pos="2487"/>
        <p:guide orient="horz" pos="2840"/>
        <p:guide orient="horz" pos="2907"/>
        <p:guide orient="horz" pos="1774"/>
        <p:guide orient="horz" pos="187"/>
      </p:guideLst>
    </p:cSldViewPr>
  </p:slideViewPr>
  <p:notesTextViewPr>
    <p:cViewPr>
      <p:scale>
        <a:sx n="75" d="100"/>
        <a:sy n="7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10.220.3.197\Share3\CRM%20-%20RAN\99.%20Outros\Patr&#237;cia_Rodeia\Enquadramento%20do%20neg&#243;cio\AnaliseDescritiv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10.220.3.197\Share3\CRM%20-%20RAN\99.%20Outros\Patr&#237;cia_Rodeia\Enquadramento%20do%20neg&#243;cio\AnaliseDescritiv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j-lt"/>
                <a:ea typeface="+mn-ea"/>
                <a:cs typeface="+mn-cs"/>
              </a:defRPr>
            </a:pPr>
            <a:r>
              <a:rPr lang="en-US" sz="1400" b="1" i="0" u="none" strike="noStrike" kern="1200" spc="0" baseline="0" noProof="0" dirty="0">
                <a:solidFill>
                  <a:schemeClr val="bg1"/>
                </a:solidFill>
                <a:latin typeface="Century Gothic" panose="020B0502020202020204" pitchFamily="34" charset="0"/>
              </a:rPr>
              <a:t>Portuguese Market Shares in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j-lt"/>
              <a:ea typeface="+mn-ea"/>
              <a:cs typeface="+mn-cs"/>
            </a:defRPr>
          </a:pPr>
          <a:endParaRPr lang="pt-PT"/>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j-lt"/>
              <a:ea typeface="+mn-ea"/>
              <a:cs typeface="+mn-cs"/>
            </a:defRPr>
          </a:pPr>
          <a:endParaRPr lang="pt-P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pt-P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j-lt"/>
                <a:ea typeface="+mn-ea"/>
                <a:cs typeface="+mn-cs"/>
              </a:defRPr>
            </a:pPr>
            <a:r>
              <a:rPr lang="en-US" sz="1400" b="1" i="0" u="none" strike="noStrike" kern="1200" spc="0" baseline="0" noProof="0" dirty="0">
                <a:solidFill>
                  <a:schemeClr val="bg1"/>
                </a:solidFill>
                <a:latin typeface="Century Gothic" panose="020B0502020202020204" pitchFamily="34" charset="0"/>
              </a:rPr>
              <a:t>Portuguese Market Shares in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j-lt"/>
              <a:ea typeface="+mn-ea"/>
              <a:cs typeface="+mn-cs"/>
            </a:defRPr>
          </a:pPr>
          <a:endParaRPr lang="pt-PT"/>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j-lt"/>
              <a:ea typeface="+mn-ea"/>
              <a:cs typeface="+mn-cs"/>
            </a:defRPr>
          </a:pPr>
          <a:endParaRPr lang="pt-P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pt-P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B9C40-70BB-46BF-8CAA-B837DD242B3A}" type="datetimeFigureOut">
              <a:rPr lang="en-GB" smtClean="0"/>
              <a:t>22/05/2026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ED0635-6481-41B4-98E5-A0B6D58B84C9}" type="slidenum">
              <a:rPr lang="en-GB" smtClean="0"/>
              <a:t>‹#›</a:t>
            </a:fld>
            <a:endParaRPr lang="en-GB"/>
          </a:p>
        </p:txBody>
      </p:sp>
    </p:spTree>
    <p:extLst>
      <p:ext uri="{BB962C8B-B14F-4D97-AF65-F5344CB8AC3E}">
        <p14:creationId xmlns:p14="http://schemas.microsoft.com/office/powerpoint/2010/main" val="3947199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pt-PT"/>
          </a:p>
        </p:txBody>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Good morning, everyone. My name is Mafalda Santorum and today I will present my research on Digital Procurement Analytics', which I am developing as part of my master's thesis.</a:t>
            </a:r>
            <a:endParaRPr lang="en-GB" dirty="0"/>
          </a:p>
        </p:txBody>
      </p:sp>
      <p:sp>
        <p:nvSpPr>
          <p:cNvPr id="4" name="Slide Number Placeholder 3"/>
          <p:cNvSpPr>
            <a:spLocks noGrp="1"/>
          </p:cNvSpPr>
          <p:nvPr>
            <p:ph type="sldNum" sz="quarter" idx="5"/>
          </p:nvPr>
        </p:nvSpPr>
        <p:spPr/>
        <p:txBody>
          <a:bodyPr/>
          <a:lstStyle/>
          <a:p>
            <a:fld id="{7CED0635-6481-41B4-98E5-A0B6D58B84C9}" type="slidenum">
              <a:rPr lang="en-GB" smtClean="0"/>
              <a:t>1</a:t>
            </a:fld>
            <a:endParaRPr lang="en-GB"/>
          </a:p>
        </p:txBody>
      </p:sp>
    </p:spTree>
    <p:extLst>
      <p:ext uri="{BB962C8B-B14F-4D97-AF65-F5344CB8AC3E}">
        <p14:creationId xmlns:p14="http://schemas.microsoft.com/office/powerpoint/2010/main" val="3703533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139A0-DFB3-2CAE-D033-D6C929AA1F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5622A1-D6B9-8508-3F4D-834A1C0FDD6B}"/>
              </a:ext>
            </a:extLst>
          </p:cNvPr>
          <p:cNvSpPr>
            <a:spLocks noGrp="1" noRot="1" noChangeAspect="1"/>
          </p:cNvSpPr>
          <p:nvPr>
            <p:ph type="sldImg"/>
          </p:nvPr>
        </p:nvSpPr>
        <p:spPr/>
        <p:txBody>
          <a:bodyPr/>
          <a:lstStyle/>
          <a:p>
            <a:endParaRPr lang="pt-PT"/>
          </a:p>
        </p:txBody>
      </p:sp>
      <p:sp>
        <p:nvSpPr>
          <p:cNvPr id="3" name="Notes Placeholder 2">
            <a:extLst>
              <a:ext uri="{FF2B5EF4-FFF2-40B4-BE49-F238E27FC236}">
                <a16:creationId xmlns:a16="http://schemas.microsoft.com/office/drawing/2014/main" id="{50C22038-354F-07C1-6265-A5D8E7CF9703}"/>
              </a:ext>
            </a:extLst>
          </p:cNvPr>
          <p:cNvSpPr>
            <a:spLocks noGrp="1"/>
          </p:cNvSpPr>
          <p:nvPr>
            <p:ph type="body" idx="1"/>
          </p:nvPr>
        </p:nvSpPr>
        <p:spPr/>
        <p:txBody>
          <a:bodyPr/>
          <a:lstStyle/>
          <a:p>
            <a:r>
              <a:rPr lang="en-GB" dirty="0"/>
              <a:t>PwC gives direct evidence that digital procurement is already delivering measurable benefits.</a:t>
            </a:r>
          </a:p>
          <a:p>
            <a:r>
              <a:rPr lang="en-GB" dirty="0"/>
              <a:t>The most visible benefit is efficiency: 62% of respondents reported efficiency gains from procurement digitalisation.</a:t>
            </a:r>
          </a:p>
          <a:p>
            <a:r>
              <a:rPr lang="en-GB" dirty="0"/>
              <a:t>But the most relevant point for this research is that digital procurement also improves transparency, traceability and compliance.</a:t>
            </a:r>
          </a:p>
          <a:p>
            <a:r>
              <a:rPr lang="en-GB" dirty="0"/>
              <a:t>This supports the idea that digital procurement is not only about faster processes. It is also about making decisions more transparent, traceable and compliant.</a:t>
            </a:r>
          </a:p>
          <a:p>
            <a:pPr>
              <a:lnSpc>
                <a:spcPct val="107000"/>
              </a:lnSpc>
              <a:spcAft>
                <a:spcPts val="800"/>
              </a:spcAft>
            </a:pP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72A3EFB0-6D8A-D9DD-B19B-318FDA1A7A75}"/>
              </a:ext>
            </a:extLst>
          </p:cNvPr>
          <p:cNvSpPr>
            <a:spLocks noGrp="1"/>
          </p:cNvSpPr>
          <p:nvPr>
            <p:ph type="sldNum" sz="quarter" idx="5"/>
          </p:nvPr>
        </p:nvSpPr>
        <p:spPr/>
        <p:txBody>
          <a:bodyPr/>
          <a:lstStyle/>
          <a:p>
            <a:fld id="{7CED0635-6481-41B4-98E5-A0B6D58B84C9}" type="slidenum">
              <a:rPr lang="en-GB" smtClean="0"/>
              <a:t>10</a:t>
            </a:fld>
            <a:endParaRPr lang="en-GB"/>
          </a:p>
        </p:txBody>
      </p:sp>
    </p:spTree>
    <p:extLst>
      <p:ext uri="{BB962C8B-B14F-4D97-AF65-F5344CB8AC3E}">
        <p14:creationId xmlns:p14="http://schemas.microsoft.com/office/powerpoint/2010/main" val="1664231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36048-F631-523F-752A-8FF3F6AA5A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5CB46B-4FDB-10BE-413E-FE5F41CDC6D9}"/>
              </a:ext>
            </a:extLst>
          </p:cNvPr>
          <p:cNvSpPr>
            <a:spLocks noGrp="1" noRot="1" noChangeAspect="1"/>
          </p:cNvSpPr>
          <p:nvPr>
            <p:ph type="sldImg"/>
          </p:nvPr>
        </p:nvSpPr>
        <p:spPr/>
        <p:txBody>
          <a:bodyPr/>
          <a:lstStyle/>
          <a:p>
            <a:endParaRPr lang="pt-PT"/>
          </a:p>
        </p:txBody>
      </p:sp>
      <p:sp>
        <p:nvSpPr>
          <p:cNvPr id="3" name="Notes Placeholder 2">
            <a:extLst>
              <a:ext uri="{FF2B5EF4-FFF2-40B4-BE49-F238E27FC236}">
                <a16:creationId xmlns:a16="http://schemas.microsoft.com/office/drawing/2014/main" id="{CAAB1AA4-9358-0731-19FF-178B9F5C0CF7}"/>
              </a:ext>
            </a:extLst>
          </p:cNvPr>
          <p:cNvSpPr>
            <a:spLocks noGrp="1"/>
          </p:cNvSpPr>
          <p:nvPr>
            <p:ph type="body" idx="1"/>
          </p:nvPr>
        </p:nvSpPr>
        <p:spPr/>
        <p:txBody>
          <a:bodyPr/>
          <a:lstStyle/>
          <a:p>
            <a:pPr>
              <a:lnSpc>
                <a:spcPct val="107000"/>
              </a:lnSpc>
              <a:spcAft>
                <a:spcPts val="800"/>
              </a:spcAft>
            </a:pP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From</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Delloite</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we</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have</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also</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study</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made</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last</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year</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we</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can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undersand</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that</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there’s</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 clear gap in performance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between</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companies</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that</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are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considerated</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digital masters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and</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companies</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that</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are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still</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behind</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in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this</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metter</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The</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biggest</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gaps are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seen</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in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internal</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stakeholder</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satisfaction</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because</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they</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have</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clear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information</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available</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to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consult</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supplier</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performance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because</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with</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structure</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data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helps</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companies</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to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make</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better</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decsions</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and</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risk</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management,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because</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with</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digital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tools</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its</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easier</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to take a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bigger</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picture</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about</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the</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real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risks</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under</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the</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decisions</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a:t>
            </a:r>
          </a:p>
          <a:p>
            <a:endParaRPr lang="en-GB" dirty="0"/>
          </a:p>
        </p:txBody>
      </p:sp>
      <p:sp>
        <p:nvSpPr>
          <p:cNvPr id="4" name="Slide Number Placeholder 3">
            <a:extLst>
              <a:ext uri="{FF2B5EF4-FFF2-40B4-BE49-F238E27FC236}">
                <a16:creationId xmlns:a16="http://schemas.microsoft.com/office/drawing/2014/main" id="{65425F44-C714-1199-DDE8-5E891A790814}"/>
              </a:ext>
            </a:extLst>
          </p:cNvPr>
          <p:cNvSpPr>
            <a:spLocks noGrp="1"/>
          </p:cNvSpPr>
          <p:nvPr>
            <p:ph type="sldNum" sz="quarter" idx="5"/>
          </p:nvPr>
        </p:nvSpPr>
        <p:spPr/>
        <p:txBody>
          <a:bodyPr/>
          <a:lstStyle/>
          <a:p>
            <a:fld id="{7CED0635-6481-41B4-98E5-A0B6D58B84C9}" type="slidenum">
              <a:rPr lang="en-GB" smtClean="0"/>
              <a:t>11</a:t>
            </a:fld>
            <a:endParaRPr lang="en-GB"/>
          </a:p>
        </p:txBody>
      </p:sp>
    </p:spTree>
    <p:extLst>
      <p:ext uri="{BB962C8B-B14F-4D97-AF65-F5344CB8AC3E}">
        <p14:creationId xmlns:p14="http://schemas.microsoft.com/office/powerpoint/2010/main" val="3106782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now move from the problem and evidence to the methodology of the project.</a:t>
            </a:r>
          </a:p>
        </p:txBody>
      </p:sp>
      <p:sp>
        <p:nvSpPr>
          <p:cNvPr id="4" name="Slide Number Placeholder 3"/>
          <p:cNvSpPr>
            <a:spLocks noGrp="1"/>
          </p:cNvSpPr>
          <p:nvPr>
            <p:ph type="sldNum" sz="quarter" idx="5"/>
          </p:nvPr>
        </p:nvSpPr>
        <p:spPr/>
        <p:txBody>
          <a:bodyPr/>
          <a:lstStyle/>
          <a:p>
            <a:fld id="{7CED0635-6481-41B4-98E5-A0B6D58B84C9}" type="slidenum">
              <a:rPr lang="en-GB" smtClean="0"/>
              <a:t>12</a:t>
            </a:fld>
            <a:endParaRPr lang="en-GB"/>
          </a:p>
        </p:txBody>
      </p:sp>
    </p:spTree>
    <p:extLst>
      <p:ext uri="{BB962C8B-B14F-4D97-AF65-F5344CB8AC3E}">
        <p14:creationId xmlns:p14="http://schemas.microsoft.com/office/powerpoint/2010/main" val="32653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F0D4E-4042-9B26-8ECD-41DA35193B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B1B6BB-5A82-EF93-9481-609D3DAE8CBF}"/>
              </a:ext>
            </a:extLst>
          </p:cNvPr>
          <p:cNvSpPr>
            <a:spLocks noGrp="1" noRot="1" noChangeAspect="1"/>
          </p:cNvSpPr>
          <p:nvPr>
            <p:ph type="sldImg"/>
          </p:nvPr>
        </p:nvSpPr>
        <p:spPr/>
        <p:txBody>
          <a:bodyPr/>
          <a:lstStyle/>
          <a:p>
            <a:endParaRPr lang="pt-PT"/>
          </a:p>
        </p:txBody>
      </p:sp>
      <p:sp>
        <p:nvSpPr>
          <p:cNvPr id="3" name="Notes Placeholder 2">
            <a:extLst>
              <a:ext uri="{FF2B5EF4-FFF2-40B4-BE49-F238E27FC236}">
                <a16:creationId xmlns:a16="http://schemas.microsoft.com/office/drawing/2014/main" id="{76E05300-FEC5-EEF1-DC27-6B670C6D9962}"/>
              </a:ext>
            </a:extLst>
          </p:cNvPr>
          <p:cNvSpPr>
            <a:spLocks noGrp="1"/>
          </p:cNvSpPr>
          <p:nvPr>
            <p:ph type="body" idx="1"/>
          </p:nvPr>
        </p:nvSpPr>
        <p:spPr/>
        <p:txBody>
          <a:bodyPr/>
          <a:lstStyle/>
          <a:p>
            <a:r>
              <a:rPr lang="en-GB" dirty="0"/>
              <a:t>This project follows a Design Science Research approach: first, I identify the problem and define the platform objectives; then, I design and demonstrate the solution; finally, I evaluate its usefulness and communicate its contribution to procurement governance.</a:t>
            </a:r>
          </a:p>
        </p:txBody>
      </p:sp>
      <p:sp>
        <p:nvSpPr>
          <p:cNvPr id="4" name="Slide Number Placeholder 3">
            <a:extLst>
              <a:ext uri="{FF2B5EF4-FFF2-40B4-BE49-F238E27FC236}">
                <a16:creationId xmlns:a16="http://schemas.microsoft.com/office/drawing/2014/main" id="{89230180-27CA-62E0-D563-C49641F9A63E}"/>
              </a:ext>
            </a:extLst>
          </p:cNvPr>
          <p:cNvSpPr>
            <a:spLocks noGrp="1"/>
          </p:cNvSpPr>
          <p:nvPr>
            <p:ph type="sldNum" sz="quarter" idx="5"/>
          </p:nvPr>
        </p:nvSpPr>
        <p:spPr/>
        <p:txBody>
          <a:bodyPr/>
          <a:lstStyle/>
          <a:p>
            <a:fld id="{7CED0635-6481-41B4-98E5-A0B6D58B84C9}" type="slidenum">
              <a:rPr lang="en-GB" smtClean="0"/>
              <a:t>13</a:t>
            </a:fld>
            <a:endParaRPr lang="en-GB"/>
          </a:p>
        </p:txBody>
      </p:sp>
    </p:spTree>
    <p:extLst>
      <p:ext uri="{BB962C8B-B14F-4D97-AF65-F5344CB8AC3E}">
        <p14:creationId xmlns:p14="http://schemas.microsoft.com/office/powerpoint/2010/main" val="797436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pt-PT"/>
          </a:p>
        </p:txBody>
      </p:sp>
      <p:sp>
        <p:nvSpPr>
          <p:cNvPr id="3" name="Notes Placeholder 2"/>
          <p:cNvSpPr>
            <a:spLocks noGrp="1"/>
          </p:cNvSpPr>
          <p:nvPr>
            <p:ph type="body" idx="1"/>
          </p:nvPr>
        </p:nvSpPr>
        <p:spPr/>
        <p:txBody>
          <a:bodyPr/>
          <a:lstStyle/>
          <a:p>
            <a:r>
              <a:rPr lang="en-GB" dirty="0"/>
              <a:t>Now I will present the proposed platform and how it is structured.</a:t>
            </a:r>
            <a:endParaRPr lang="pt-PT" dirty="0"/>
          </a:p>
        </p:txBody>
      </p:sp>
      <p:sp>
        <p:nvSpPr>
          <p:cNvPr id="4" name="Slide Number Placeholder 3"/>
          <p:cNvSpPr>
            <a:spLocks noGrp="1"/>
          </p:cNvSpPr>
          <p:nvPr>
            <p:ph type="sldNum" sz="quarter" idx="5"/>
          </p:nvPr>
        </p:nvSpPr>
        <p:spPr/>
        <p:txBody>
          <a:bodyPr/>
          <a:lstStyle/>
          <a:p>
            <a:fld id="{7CED0635-6481-41B4-98E5-A0B6D58B84C9}" type="slidenum">
              <a:rPr lang="en-GB" smtClean="0"/>
              <a:t>14</a:t>
            </a:fld>
            <a:endParaRPr lang="en-GB"/>
          </a:p>
        </p:txBody>
      </p:sp>
    </p:spTree>
    <p:extLst>
      <p:ext uri="{BB962C8B-B14F-4D97-AF65-F5344CB8AC3E}">
        <p14:creationId xmlns:p14="http://schemas.microsoft.com/office/powerpoint/2010/main" val="1304567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pt-PT"/>
          </a:p>
        </p:txBody>
      </p:sp>
      <p:sp>
        <p:nvSpPr>
          <p:cNvPr id="3" name="Notes Placeholder 2"/>
          <p:cNvSpPr>
            <a:spLocks noGrp="1"/>
          </p:cNvSpPr>
          <p:nvPr>
            <p:ph type="body" idx="1"/>
          </p:nvPr>
        </p:nvSpPr>
        <p:spPr/>
        <p:txBody>
          <a:bodyPr/>
          <a:lstStyle/>
          <a:p>
            <a:r>
              <a:rPr lang="en-GB" dirty="0"/>
              <a:t>This prototype illustrates how the proposed platform could support procurement decision-making in practice.</a:t>
            </a:r>
          </a:p>
          <a:p>
            <a:r>
              <a:rPr lang="en-GB" dirty="0"/>
              <a:t>The dashboard brings together key indicators such as supplier score, delivery performance, quality compliance, cost competitiveness and tender cycle time.</a:t>
            </a:r>
          </a:p>
          <a:p>
            <a:r>
              <a:rPr lang="en-GB" dirty="0"/>
              <a:t>It also includes supplier performance by region, risk distribution, tender activity and a global supplier network.</a:t>
            </a:r>
          </a:p>
          <a:p>
            <a:r>
              <a:rPr lang="en-GB" dirty="0"/>
              <a:t>The main point is that this dashboard combines supplier performance, risk, tendering and compliance evidence in a single interface.</a:t>
            </a:r>
          </a:p>
          <a:p>
            <a:r>
              <a:rPr lang="en-GB" dirty="0"/>
              <a:t>In practice, it turns fragmented procurement information into visibility, comparison and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7CED0635-6481-41B4-98E5-A0B6D58B84C9}" type="slidenum">
              <a:rPr lang="en-GB" smtClean="0"/>
              <a:t>15</a:t>
            </a:fld>
            <a:endParaRPr lang="en-GB"/>
          </a:p>
        </p:txBody>
      </p:sp>
    </p:spTree>
    <p:extLst>
      <p:ext uri="{BB962C8B-B14F-4D97-AF65-F5344CB8AC3E}">
        <p14:creationId xmlns:p14="http://schemas.microsoft.com/office/powerpoint/2010/main" val="2568670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pt-PT"/>
          </a:p>
        </p:txBody>
      </p:sp>
      <p:sp>
        <p:nvSpPr>
          <p:cNvPr id="3" name="Notes Placeholder 2"/>
          <p:cNvSpPr>
            <a:spLocks noGrp="1"/>
          </p:cNvSpPr>
          <p:nvPr>
            <p:ph type="body" idx="1"/>
          </p:nvPr>
        </p:nvSpPr>
        <p:spPr/>
        <p:txBody>
          <a:bodyPr/>
          <a:lstStyle/>
          <a:p>
            <a:r>
              <a:rPr lang="en-GB" dirty="0"/>
              <a:t>The platform is organised into three layers.</a:t>
            </a:r>
          </a:p>
          <a:p>
            <a:r>
              <a:rPr lang="en-GB" dirty="0"/>
              <a:t>The data layer centralises supplier records, tendering data, historical evaluations and compliance information.</a:t>
            </a:r>
          </a:p>
          <a:p>
            <a:r>
              <a:rPr lang="en-GB" dirty="0"/>
              <a:t>The analytics layer transforms this data into multi-criteria scores, rankings, risk indicators and performance metrics.</a:t>
            </a:r>
          </a:p>
          <a:p>
            <a:r>
              <a:rPr lang="en-GB" dirty="0"/>
              <a:t>Finally, the presentation layer turns these outputs into dashboards, comparison reports and decision-support views.</a:t>
            </a:r>
          </a:p>
          <a:p>
            <a:r>
              <a:rPr lang="en-GB" dirty="0"/>
              <a:t>The key point is integration: the platform connects all this parameters in one space.</a:t>
            </a:r>
          </a:p>
        </p:txBody>
      </p:sp>
      <p:sp>
        <p:nvSpPr>
          <p:cNvPr id="4" name="Slide Number Placeholder 3"/>
          <p:cNvSpPr>
            <a:spLocks noGrp="1"/>
          </p:cNvSpPr>
          <p:nvPr>
            <p:ph type="sldNum" sz="quarter" idx="5"/>
          </p:nvPr>
        </p:nvSpPr>
        <p:spPr/>
        <p:txBody>
          <a:bodyPr/>
          <a:lstStyle/>
          <a:p>
            <a:fld id="{7CED0635-6481-41B4-98E5-A0B6D58B84C9}" type="slidenum">
              <a:rPr lang="en-GB" smtClean="0"/>
              <a:t>16</a:t>
            </a:fld>
            <a:endParaRPr lang="en-GB"/>
          </a:p>
        </p:txBody>
      </p:sp>
    </p:spTree>
    <p:extLst>
      <p:ext uri="{BB962C8B-B14F-4D97-AF65-F5344CB8AC3E}">
        <p14:creationId xmlns:p14="http://schemas.microsoft.com/office/powerpoint/2010/main" val="3117489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presenting the platform, I will now summarise the main contributions of the research.</a:t>
            </a:r>
          </a:p>
        </p:txBody>
      </p:sp>
      <p:sp>
        <p:nvSpPr>
          <p:cNvPr id="4" name="Slide Number Placeholder 3"/>
          <p:cNvSpPr>
            <a:spLocks noGrp="1"/>
          </p:cNvSpPr>
          <p:nvPr>
            <p:ph type="sldNum" sz="quarter" idx="5"/>
          </p:nvPr>
        </p:nvSpPr>
        <p:spPr/>
        <p:txBody>
          <a:bodyPr/>
          <a:lstStyle/>
          <a:p>
            <a:fld id="{7CED0635-6481-41B4-98E5-A0B6D58B84C9}" type="slidenum">
              <a:rPr lang="en-GB" smtClean="0"/>
              <a:t>17</a:t>
            </a:fld>
            <a:endParaRPr lang="en-GB"/>
          </a:p>
        </p:txBody>
      </p:sp>
    </p:spTree>
    <p:extLst>
      <p:ext uri="{BB962C8B-B14F-4D97-AF65-F5344CB8AC3E}">
        <p14:creationId xmlns:p14="http://schemas.microsoft.com/office/powerpoint/2010/main" val="2733965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pt-PT"/>
          </a:p>
        </p:txBody>
      </p:sp>
      <p:sp>
        <p:nvSpPr>
          <p:cNvPr id="3" name="Notes Placeholder 2"/>
          <p:cNvSpPr>
            <a:spLocks noGrp="1"/>
          </p:cNvSpPr>
          <p:nvPr>
            <p:ph type="body" idx="1"/>
          </p:nvPr>
        </p:nvSpPr>
        <p:spPr/>
        <p:txBody>
          <a:bodyPr/>
          <a:lstStyle/>
          <a:p>
            <a:r>
              <a:rPr lang="en-GB" dirty="0"/>
              <a:t>This research contributes in two ways.</a:t>
            </a:r>
          </a:p>
          <a:p>
            <a:r>
              <a:rPr lang="en-GB" dirty="0"/>
              <a:t>Academically, it connects digital procurement, supplier evaluation and technology-enabled </a:t>
            </a:r>
            <a:r>
              <a:rPr lang="en-GB" dirty="0" err="1"/>
              <a:t>tracability</a:t>
            </a:r>
            <a:r>
              <a:rPr lang="en-GB" dirty="0"/>
              <a:t> into one conceptual framework.</a:t>
            </a:r>
          </a:p>
          <a:p>
            <a:r>
              <a:rPr lang="en-GB" dirty="0"/>
              <a:t>It also explores how procurement data can support transparency, traceability and auditability in supplier-related decisions.</a:t>
            </a:r>
          </a:p>
          <a:p>
            <a:r>
              <a:rPr lang="en-GB" dirty="0"/>
              <a:t>From a practical perspective, the platform centralises supplier and tendering information, reduces subjectivity through standardised criteria, and improves transparency across procurement workflows.</a:t>
            </a:r>
          </a:p>
          <a:p>
            <a:r>
              <a:rPr lang="en-GB" dirty="0"/>
              <a:t>In practice, the platform turns fragmented supplier selection into a structured, transparent and ready  to </a:t>
            </a:r>
            <a:r>
              <a:rPr lang="en-GB" dirty="0" err="1"/>
              <a:t>comper</a:t>
            </a:r>
            <a:r>
              <a:rPr lang="en-GB" dirty="0"/>
              <a:t> decision process.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CED0635-6481-41B4-98E5-A0B6D58B84C9}" type="slidenum">
              <a:rPr lang="en-GB" smtClean="0"/>
              <a:t>18</a:t>
            </a:fld>
            <a:endParaRPr lang="en-GB"/>
          </a:p>
        </p:txBody>
      </p:sp>
    </p:spTree>
    <p:extLst>
      <p:ext uri="{BB962C8B-B14F-4D97-AF65-F5344CB8AC3E}">
        <p14:creationId xmlns:p14="http://schemas.microsoft.com/office/powerpoint/2010/main" val="2734425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2C2E3-8373-A5CF-D7F7-FBF72A5DF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51033F-AA4A-1D53-90E8-FEB16ACE2BE4}"/>
              </a:ext>
            </a:extLst>
          </p:cNvPr>
          <p:cNvSpPr>
            <a:spLocks noGrp="1" noRot="1" noChangeAspect="1"/>
          </p:cNvSpPr>
          <p:nvPr>
            <p:ph type="sldImg"/>
          </p:nvPr>
        </p:nvSpPr>
        <p:spPr/>
        <p:txBody>
          <a:bodyPr/>
          <a:lstStyle/>
          <a:p>
            <a:endParaRPr lang="pt-PT"/>
          </a:p>
        </p:txBody>
      </p:sp>
      <p:sp>
        <p:nvSpPr>
          <p:cNvPr id="3" name="Notes Placeholder 2">
            <a:extLst>
              <a:ext uri="{FF2B5EF4-FFF2-40B4-BE49-F238E27FC236}">
                <a16:creationId xmlns:a16="http://schemas.microsoft.com/office/drawing/2014/main" id="{FA7ECCB8-BBDE-8D22-B0F3-CE6C6F369209}"/>
              </a:ext>
            </a:extLst>
          </p:cNvPr>
          <p:cNvSpPr>
            <a:spLocks noGrp="1"/>
          </p:cNvSpPr>
          <p:nvPr>
            <p:ph type="body" idx="1"/>
          </p:nvPr>
        </p:nvSpPr>
        <p:spPr/>
        <p:txBody>
          <a:bodyPr/>
          <a:lstStyle/>
          <a:p>
            <a:r>
              <a:rPr lang="en-GB" dirty="0"/>
              <a:t>This slide explains how the platform supports continuous assurance.</a:t>
            </a:r>
          </a:p>
          <a:p>
            <a:r>
              <a:rPr lang="en-GB" dirty="0"/>
              <a:t>The process starts with data capture: supplier information, tender submissions and evaluation inputs are centralised in one platform.</a:t>
            </a:r>
          </a:p>
          <a:p>
            <a:r>
              <a:rPr lang="en-GB" dirty="0"/>
              <a:t>Then, supplier evaluation becomes structured, because criteria, scores, weights and assumptions are recorded.</a:t>
            </a:r>
          </a:p>
          <a:p>
            <a:r>
              <a:rPr lang="en-GB" dirty="0"/>
              <a:t>Once a decision is made, it is linked to the evidence behind it: the criteria used, the proposals compared and the approval trail.</a:t>
            </a:r>
          </a:p>
          <a:p>
            <a:r>
              <a:rPr lang="en-GB" dirty="0"/>
              <a:t>Finally, dashboards, reports and logs provide audit-ready outputs for internal control, audit and compliance review.</a:t>
            </a:r>
          </a:p>
          <a:p>
            <a:r>
              <a:rPr lang="en-GB" dirty="0"/>
              <a:t>So, assurance is built into the procurement process, rather than added afterwards.</a:t>
            </a:r>
          </a:p>
          <a:p>
            <a:endParaRPr lang="pt-PT"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E30F4BD-9021-5448-4F89-45A57488FBF3}"/>
              </a:ext>
            </a:extLst>
          </p:cNvPr>
          <p:cNvSpPr>
            <a:spLocks noGrp="1"/>
          </p:cNvSpPr>
          <p:nvPr>
            <p:ph type="sldNum" sz="quarter" idx="5"/>
          </p:nvPr>
        </p:nvSpPr>
        <p:spPr/>
        <p:txBody>
          <a:bodyPr/>
          <a:lstStyle/>
          <a:p>
            <a:fld id="{7CED0635-6481-41B4-98E5-A0B6D58B84C9}" type="slidenum">
              <a:rPr lang="en-GB" smtClean="0"/>
              <a:t>19</a:t>
            </a:fld>
            <a:endParaRPr lang="en-GB"/>
          </a:p>
        </p:txBody>
      </p:sp>
    </p:spTree>
    <p:extLst>
      <p:ext uri="{BB962C8B-B14F-4D97-AF65-F5344CB8AC3E}">
        <p14:creationId xmlns:p14="http://schemas.microsoft.com/office/powerpoint/2010/main" val="65799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pt-PT"/>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will structure this presentation in six parts: first, the introduction; then, the problem and expert evidence; followed by the methodology, the platform architecture, the main contributions, and finally the next steps of the project.</a:t>
            </a:r>
            <a:endParaRPr lang="pt-PT" dirty="0"/>
          </a:p>
        </p:txBody>
      </p:sp>
      <p:sp>
        <p:nvSpPr>
          <p:cNvPr id="4" name="Slide Number Placeholder 3"/>
          <p:cNvSpPr>
            <a:spLocks noGrp="1"/>
          </p:cNvSpPr>
          <p:nvPr>
            <p:ph type="sldNum" sz="quarter" idx="5"/>
          </p:nvPr>
        </p:nvSpPr>
        <p:spPr/>
        <p:txBody>
          <a:bodyPr/>
          <a:lstStyle/>
          <a:p>
            <a:fld id="{7CED0635-6481-41B4-98E5-A0B6D58B84C9}" type="slidenum">
              <a:rPr lang="en-GB" smtClean="0"/>
              <a:t>2</a:t>
            </a:fld>
            <a:endParaRPr lang="en-GB"/>
          </a:p>
        </p:txBody>
      </p:sp>
    </p:spTree>
    <p:extLst>
      <p:ext uri="{BB962C8B-B14F-4D97-AF65-F5344CB8AC3E}">
        <p14:creationId xmlns:p14="http://schemas.microsoft.com/office/powerpoint/2010/main" val="2276780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pt-PT"/>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Finally, I will present the next steps of the project.</a:t>
            </a:r>
          </a:p>
          <a:p>
            <a:endParaRPr lang="pt-PT" dirty="0"/>
          </a:p>
        </p:txBody>
      </p:sp>
      <p:sp>
        <p:nvSpPr>
          <p:cNvPr id="4" name="Slide Number Placeholder 3"/>
          <p:cNvSpPr>
            <a:spLocks noGrp="1"/>
          </p:cNvSpPr>
          <p:nvPr>
            <p:ph type="sldNum" sz="quarter" idx="5"/>
          </p:nvPr>
        </p:nvSpPr>
        <p:spPr/>
        <p:txBody>
          <a:bodyPr/>
          <a:lstStyle/>
          <a:p>
            <a:fld id="{7CED0635-6481-41B4-98E5-A0B6D58B84C9}" type="slidenum">
              <a:rPr lang="en-GB" smtClean="0"/>
              <a:t>20</a:t>
            </a:fld>
            <a:endParaRPr lang="en-GB"/>
          </a:p>
        </p:txBody>
      </p:sp>
    </p:spTree>
    <p:extLst>
      <p:ext uri="{BB962C8B-B14F-4D97-AF65-F5344CB8AC3E}">
        <p14:creationId xmlns:p14="http://schemas.microsoft.com/office/powerpoint/2010/main" val="1620353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pt-PT"/>
          </a:p>
        </p:txBody>
      </p:sp>
      <p:sp>
        <p:nvSpPr>
          <p:cNvPr id="3" name="Notes Placeholder 2"/>
          <p:cNvSpPr>
            <a:spLocks noGrp="1"/>
          </p:cNvSpPr>
          <p:nvPr>
            <p:ph type="body" idx="1"/>
          </p:nvPr>
        </p:nvSpPr>
        <p:spPr/>
        <p:txBody>
          <a:bodyPr/>
          <a:lstStyle/>
          <a:p>
            <a:r>
              <a:rPr lang="en-GB" dirty="0"/>
              <a:t>Since the literature review has already been developed, the next phase is to move from conceptualisation to prototype design and validation.</a:t>
            </a:r>
          </a:p>
          <a:p>
            <a:r>
              <a:rPr lang="en-GB" dirty="0"/>
              <a:t>First, I will define the platform requirements, including the required data, evaluation criteria, tendering information and auditability needs.</a:t>
            </a:r>
          </a:p>
          <a:p>
            <a:r>
              <a:rPr lang="en-GB" dirty="0"/>
              <a:t>Then, I will design the prototype structure, including the supplier database, tendering workflow, evaluation model, dashboards and audit trail.</a:t>
            </a:r>
          </a:p>
          <a:p>
            <a:r>
              <a:rPr lang="en-GB" dirty="0"/>
              <a:t>The next step is to build the evaluation logic, using standardised criteria such as cost, quality, delivery, risk and compliance.</a:t>
            </a:r>
          </a:p>
          <a:p>
            <a:r>
              <a:rPr lang="en-GB" dirty="0"/>
              <a:t>After that, I will create dashboard views to support supplier comparison, tender monitoring, risk visibility and decision-making.</a:t>
            </a:r>
          </a:p>
          <a:p>
            <a:r>
              <a:rPr lang="en-GB" dirty="0"/>
              <a:t>Finally, the prototype will be validated with stakeholders, collecting feedback on usability, relevance and decision-support value.</a:t>
            </a:r>
          </a:p>
        </p:txBody>
      </p:sp>
      <p:sp>
        <p:nvSpPr>
          <p:cNvPr id="4" name="Slide Number Placeholder 3"/>
          <p:cNvSpPr>
            <a:spLocks noGrp="1"/>
          </p:cNvSpPr>
          <p:nvPr>
            <p:ph type="sldNum" sz="quarter" idx="5"/>
          </p:nvPr>
        </p:nvSpPr>
        <p:spPr/>
        <p:txBody>
          <a:bodyPr/>
          <a:lstStyle/>
          <a:p>
            <a:fld id="{7CED0635-6481-41B4-98E5-A0B6D58B84C9}" type="slidenum">
              <a:rPr lang="en-GB" smtClean="0"/>
              <a:t>21</a:t>
            </a:fld>
            <a:endParaRPr lang="en-GB"/>
          </a:p>
        </p:txBody>
      </p:sp>
    </p:spTree>
    <p:extLst>
      <p:ext uri="{BB962C8B-B14F-4D97-AF65-F5344CB8AC3E}">
        <p14:creationId xmlns:p14="http://schemas.microsoft.com/office/powerpoint/2010/main" val="2310150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7DDE5-87D6-B35F-022B-95279EA4EB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DA11FC-ACC6-0C65-16AD-FC4E448B950A}"/>
              </a:ext>
            </a:extLst>
          </p:cNvPr>
          <p:cNvSpPr>
            <a:spLocks noGrp="1" noRot="1" noChangeAspect="1"/>
          </p:cNvSpPr>
          <p:nvPr>
            <p:ph type="sldImg"/>
          </p:nvPr>
        </p:nvSpPr>
        <p:spPr/>
        <p:txBody>
          <a:bodyPr/>
          <a:lstStyle/>
          <a:p>
            <a:endParaRPr lang="pt-PT"/>
          </a:p>
        </p:txBody>
      </p:sp>
      <p:sp>
        <p:nvSpPr>
          <p:cNvPr id="3" name="Notes Placeholder 2">
            <a:extLst>
              <a:ext uri="{FF2B5EF4-FFF2-40B4-BE49-F238E27FC236}">
                <a16:creationId xmlns:a16="http://schemas.microsoft.com/office/drawing/2014/main" id="{030237DA-FB74-E81E-A5FD-66B768831BEB}"/>
              </a:ext>
            </a:extLst>
          </p:cNvPr>
          <p:cNvSpPr>
            <a:spLocks noGrp="1"/>
          </p:cNvSpPr>
          <p:nvPr>
            <p:ph type="body" idx="1"/>
          </p:nvPr>
        </p:nvSpPr>
        <p:spPr/>
        <p:txBody>
          <a:bodyPr/>
          <a:lstStyle/>
          <a:p>
            <a:r>
              <a:rPr lang="en-GB" dirty="0"/>
              <a:t>To conclude, this research proposes a digital procurement analytics platform designed to make supplier evaluation more structured, transparent and control.</a:t>
            </a:r>
          </a:p>
          <a:p>
            <a:r>
              <a:rPr lang="en-GB" dirty="0"/>
              <a:t>The main message is that procurement digitalisation should not only make processes faster. It should also make supplier decisions more reliable, traceable and aligned with governance needs.</a:t>
            </a:r>
          </a:p>
          <a:p>
            <a:r>
              <a:rPr lang="en-GB" dirty="0"/>
              <a:t>Thank you very much for your attention. I will be happy to answer any questions.</a:t>
            </a:r>
          </a:p>
          <a:p>
            <a:endParaRPr lang="en-GB" dirty="0"/>
          </a:p>
        </p:txBody>
      </p:sp>
      <p:sp>
        <p:nvSpPr>
          <p:cNvPr id="4" name="Slide Number Placeholder 3">
            <a:extLst>
              <a:ext uri="{FF2B5EF4-FFF2-40B4-BE49-F238E27FC236}">
                <a16:creationId xmlns:a16="http://schemas.microsoft.com/office/drawing/2014/main" id="{CAA4F390-0123-4960-AD5F-47215765E076}"/>
              </a:ext>
            </a:extLst>
          </p:cNvPr>
          <p:cNvSpPr>
            <a:spLocks noGrp="1"/>
          </p:cNvSpPr>
          <p:nvPr>
            <p:ph type="sldNum" sz="quarter" idx="5"/>
          </p:nvPr>
        </p:nvSpPr>
        <p:spPr/>
        <p:txBody>
          <a:bodyPr/>
          <a:lstStyle/>
          <a:p>
            <a:fld id="{7CED0635-6481-41B4-98E5-A0B6D58B84C9}" type="slidenum">
              <a:rPr lang="en-GB" smtClean="0"/>
              <a:t>22</a:t>
            </a:fld>
            <a:endParaRPr lang="en-GB"/>
          </a:p>
        </p:txBody>
      </p:sp>
    </p:spTree>
    <p:extLst>
      <p:ext uri="{BB962C8B-B14F-4D97-AF65-F5344CB8AC3E}">
        <p14:creationId xmlns:p14="http://schemas.microsoft.com/office/powerpoint/2010/main" val="2409451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pt-PT"/>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D0635-6481-41B4-98E5-A0B6D58B84C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36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pt-PT"/>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I will give some context behind this topic.</a:t>
            </a:r>
            <a:endParaRPr lang="pt-PT" dirty="0"/>
          </a:p>
        </p:txBody>
      </p:sp>
      <p:sp>
        <p:nvSpPr>
          <p:cNvPr id="4" name="Slide Number Placeholder 3"/>
          <p:cNvSpPr>
            <a:spLocks noGrp="1"/>
          </p:cNvSpPr>
          <p:nvPr>
            <p:ph type="sldNum" sz="quarter" idx="5"/>
          </p:nvPr>
        </p:nvSpPr>
        <p:spPr/>
        <p:txBody>
          <a:bodyPr/>
          <a:lstStyle/>
          <a:p>
            <a:fld id="{7CED0635-6481-41B4-98E5-A0B6D58B84C9}" type="slidenum">
              <a:rPr lang="en-GB" smtClean="0"/>
              <a:t>3</a:t>
            </a:fld>
            <a:endParaRPr lang="en-GB"/>
          </a:p>
        </p:txBody>
      </p:sp>
    </p:spTree>
    <p:extLst>
      <p:ext uri="{BB962C8B-B14F-4D97-AF65-F5344CB8AC3E}">
        <p14:creationId xmlns:p14="http://schemas.microsoft.com/office/powerpoint/2010/main" val="80458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9E4D1-1106-3182-AA43-897B5F1CD1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75F3ED-56F9-4244-8195-DB7D2DAD5376}"/>
              </a:ext>
            </a:extLst>
          </p:cNvPr>
          <p:cNvSpPr>
            <a:spLocks noGrp="1" noRot="1" noChangeAspect="1"/>
          </p:cNvSpPr>
          <p:nvPr>
            <p:ph type="sldImg"/>
          </p:nvPr>
        </p:nvSpPr>
        <p:spPr/>
        <p:txBody>
          <a:bodyPr/>
          <a:lstStyle/>
          <a:p>
            <a:endParaRPr lang="pt-PT"/>
          </a:p>
        </p:txBody>
      </p:sp>
      <p:sp>
        <p:nvSpPr>
          <p:cNvPr id="3" name="Notes Placeholder 2">
            <a:extLst>
              <a:ext uri="{FF2B5EF4-FFF2-40B4-BE49-F238E27FC236}">
                <a16:creationId xmlns:a16="http://schemas.microsoft.com/office/drawing/2014/main" id="{B2BC892B-41D8-2277-E714-A91078CBE16C}"/>
              </a:ext>
            </a:extLst>
          </p:cNvPr>
          <p:cNvSpPr>
            <a:spLocks noGrp="1"/>
          </p:cNvSpPr>
          <p:nvPr>
            <p:ph type="body" idx="1"/>
          </p:nvPr>
        </p:nvSpPr>
        <p:spPr/>
        <p:txBody>
          <a:bodyPr/>
          <a:lstStyle/>
          <a:p>
            <a:r>
              <a:rPr lang="en-GB" dirty="0"/>
              <a:t>Procurement is no longer only about purchasing. Today, supplier decisions directly influence the company’s performance, resilience and trust.</a:t>
            </a:r>
          </a:p>
          <a:p>
            <a:r>
              <a:rPr lang="en-GB" dirty="0"/>
              <a:t>However, in many organisations, supplier information is still fragmented across different systems, documents and informal processes.</a:t>
            </a:r>
          </a:p>
          <a:p>
            <a:r>
              <a:rPr lang="en-GB" dirty="0"/>
              <a:t>A data-driven procurement platform can help centralise this information, support better decision-making, and create a stronger basis for transparency and control.</a:t>
            </a:r>
          </a:p>
          <a:p>
            <a:r>
              <a:rPr lang="en-GB" dirty="0"/>
              <a:t>This is an important topic now because procurement is changing there are growing expectations for bigger transparency, innovation, and this is an information supported by professionals who have analysed this market.</a:t>
            </a:r>
          </a:p>
        </p:txBody>
      </p:sp>
      <p:sp>
        <p:nvSpPr>
          <p:cNvPr id="4" name="Slide Number Placeholder 3">
            <a:extLst>
              <a:ext uri="{FF2B5EF4-FFF2-40B4-BE49-F238E27FC236}">
                <a16:creationId xmlns:a16="http://schemas.microsoft.com/office/drawing/2014/main" id="{53D5AFE0-9482-4835-08BD-087E133ED0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D0635-6481-41B4-98E5-A0B6D58B84C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855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pt-PT"/>
          </a:p>
        </p:txBody>
      </p:sp>
      <p:sp>
        <p:nvSpPr>
          <p:cNvPr id="3" name="Notes Placeholder 2"/>
          <p:cNvSpPr>
            <a:spLocks noGrp="1"/>
          </p:cNvSpPr>
          <p:nvPr>
            <p:ph type="body" idx="1"/>
          </p:nvPr>
        </p:nvSpPr>
        <p:spPr/>
        <p:txBody>
          <a:bodyPr/>
          <a:lstStyle/>
          <a:p>
            <a:r>
              <a:rPr lang="en-GB" dirty="0"/>
              <a:t>A study made by KPMG show us that procurement is becoming a strategic opportunity.</a:t>
            </a:r>
          </a:p>
          <a:p>
            <a:r>
              <a:rPr lang="en-GB" dirty="0"/>
              <a:t>KPMG highlights that procurement is at a turning point, where strategic, technological and operational improvements can contribute to both financial and non-financial performance.</a:t>
            </a:r>
          </a:p>
          <a:p>
            <a:r>
              <a:rPr lang="en-GB" dirty="0"/>
              <a:t>For this research, the opportunity is to move from traditional procurement to digital analytics procurement that centralise all the information and allows continuous assurance.</a:t>
            </a:r>
          </a:p>
          <a:p>
            <a:endParaRPr lang="pt-PT" dirty="0"/>
          </a:p>
        </p:txBody>
      </p:sp>
      <p:sp>
        <p:nvSpPr>
          <p:cNvPr id="4" name="Slide Number Placeholder 3"/>
          <p:cNvSpPr>
            <a:spLocks noGrp="1"/>
          </p:cNvSpPr>
          <p:nvPr>
            <p:ph type="sldNum" sz="quarter" idx="5"/>
          </p:nvPr>
        </p:nvSpPr>
        <p:spPr/>
        <p:txBody>
          <a:bodyPr/>
          <a:lstStyle/>
          <a:p>
            <a:fld id="{7CED0635-6481-41B4-98E5-A0B6D58B84C9}" type="slidenum">
              <a:rPr lang="en-GB" smtClean="0"/>
              <a:t>5</a:t>
            </a:fld>
            <a:endParaRPr lang="en-GB"/>
          </a:p>
        </p:txBody>
      </p:sp>
    </p:spTree>
    <p:extLst>
      <p:ext uri="{BB962C8B-B14F-4D97-AF65-F5344CB8AC3E}">
        <p14:creationId xmlns:p14="http://schemas.microsoft.com/office/powerpoint/2010/main" val="685475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this context, I will now move to the problem this research addresses.</a:t>
            </a:r>
          </a:p>
        </p:txBody>
      </p:sp>
      <p:sp>
        <p:nvSpPr>
          <p:cNvPr id="4" name="Slide Number Placeholder 3"/>
          <p:cNvSpPr>
            <a:spLocks noGrp="1"/>
          </p:cNvSpPr>
          <p:nvPr>
            <p:ph type="sldNum" sz="quarter" idx="5"/>
          </p:nvPr>
        </p:nvSpPr>
        <p:spPr/>
        <p:txBody>
          <a:bodyPr/>
          <a:lstStyle/>
          <a:p>
            <a:fld id="{7CED0635-6481-41B4-98E5-A0B6D58B84C9}" type="slidenum">
              <a:rPr lang="en-GB" smtClean="0"/>
              <a:t>6</a:t>
            </a:fld>
            <a:endParaRPr lang="en-GB"/>
          </a:p>
        </p:txBody>
      </p:sp>
    </p:spTree>
    <p:extLst>
      <p:ext uri="{BB962C8B-B14F-4D97-AF65-F5344CB8AC3E}">
        <p14:creationId xmlns:p14="http://schemas.microsoft.com/office/powerpoint/2010/main" val="605824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9C826-C7E0-2081-7CEC-504F52B60B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35B5F-83AE-7EB8-D165-65B0FB6AFAE6}"/>
              </a:ext>
            </a:extLst>
          </p:cNvPr>
          <p:cNvSpPr>
            <a:spLocks noGrp="1" noRot="1" noChangeAspect="1"/>
          </p:cNvSpPr>
          <p:nvPr>
            <p:ph type="sldImg"/>
          </p:nvPr>
        </p:nvSpPr>
        <p:spPr/>
        <p:txBody>
          <a:bodyPr/>
          <a:lstStyle/>
          <a:p>
            <a:endParaRPr lang="pt-PT"/>
          </a:p>
        </p:txBody>
      </p:sp>
      <p:sp>
        <p:nvSpPr>
          <p:cNvPr id="3" name="Notes Placeholder 2">
            <a:extLst>
              <a:ext uri="{FF2B5EF4-FFF2-40B4-BE49-F238E27FC236}">
                <a16:creationId xmlns:a16="http://schemas.microsoft.com/office/drawing/2014/main" id="{7DAC809B-03FC-2B34-B558-2972238323CC}"/>
              </a:ext>
            </a:extLst>
          </p:cNvPr>
          <p:cNvSpPr>
            <a:spLocks noGrp="1"/>
          </p:cNvSpPr>
          <p:nvPr>
            <p:ph type="body" idx="1"/>
          </p:nvPr>
        </p:nvSpPr>
        <p:spPr/>
        <p:txBody>
          <a:bodyPr/>
          <a:lstStyle/>
          <a:p>
            <a:r>
              <a:rPr lang="en-GB" dirty="0"/>
              <a:t>Amazon Business gives us an important market signal. In 2024, only 32% of procurement decision-makers reported near or full process integration, while 95% acknowledged that there was still room for procurement optimisation. </a:t>
            </a:r>
          </a:p>
          <a:p>
            <a:r>
              <a:rPr lang="en-GB" dirty="0"/>
              <a:t>At the same time, procurement teams report wanting to spend less time on repetitive supplier-related activities.</a:t>
            </a:r>
          </a:p>
          <a:p>
            <a:r>
              <a:rPr lang="en-GB" dirty="0"/>
              <a:t>This points to a broader challenge: procurement processes remain highly dependent on fragmented information, subjective, with limited transparency and difficult auditability. </a:t>
            </a:r>
          </a:p>
          <a:p>
            <a:r>
              <a:rPr lang="en-GB" dirty="0"/>
              <a:t>The key point is if procurement decisions cannot be compared, traced or justified, they cannot fully support transparency, control or trust.</a:t>
            </a:r>
          </a:p>
        </p:txBody>
      </p:sp>
      <p:sp>
        <p:nvSpPr>
          <p:cNvPr id="4" name="Slide Number Placeholder 3">
            <a:extLst>
              <a:ext uri="{FF2B5EF4-FFF2-40B4-BE49-F238E27FC236}">
                <a16:creationId xmlns:a16="http://schemas.microsoft.com/office/drawing/2014/main" id="{257F76D1-0F8C-4EE2-DB75-A7B930F9CC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D0635-6481-41B4-98E5-A0B6D58B84C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562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support the relevance of this project, I looked at recent insights from leading procurement professionals, consulting firms and international organisations.</a:t>
            </a:r>
          </a:p>
        </p:txBody>
      </p:sp>
      <p:sp>
        <p:nvSpPr>
          <p:cNvPr id="4" name="Slide Number Placeholder 3"/>
          <p:cNvSpPr>
            <a:spLocks noGrp="1"/>
          </p:cNvSpPr>
          <p:nvPr>
            <p:ph type="sldNum" sz="quarter" idx="5"/>
          </p:nvPr>
        </p:nvSpPr>
        <p:spPr/>
        <p:txBody>
          <a:bodyPr/>
          <a:lstStyle/>
          <a:p>
            <a:fld id="{7CED0635-6481-41B4-98E5-A0B6D58B84C9}" type="slidenum">
              <a:rPr lang="en-GB" smtClean="0"/>
              <a:t>8</a:t>
            </a:fld>
            <a:endParaRPr lang="en-GB"/>
          </a:p>
        </p:txBody>
      </p:sp>
    </p:spTree>
    <p:extLst>
      <p:ext uri="{BB962C8B-B14F-4D97-AF65-F5344CB8AC3E}">
        <p14:creationId xmlns:p14="http://schemas.microsoft.com/office/powerpoint/2010/main" val="3985594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E0563-90FF-CB02-01A4-1449894F7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2F97DD-2841-8030-B5DB-1E43430E7653}"/>
              </a:ext>
            </a:extLst>
          </p:cNvPr>
          <p:cNvSpPr>
            <a:spLocks noGrp="1" noRot="1" noChangeAspect="1"/>
          </p:cNvSpPr>
          <p:nvPr>
            <p:ph type="sldImg"/>
          </p:nvPr>
        </p:nvSpPr>
        <p:spPr/>
        <p:txBody>
          <a:bodyPr/>
          <a:lstStyle/>
          <a:p>
            <a:endParaRPr lang="pt-PT"/>
          </a:p>
        </p:txBody>
      </p:sp>
      <p:sp>
        <p:nvSpPr>
          <p:cNvPr id="3" name="Notes Placeholder 2">
            <a:extLst>
              <a:ext uri="{FF2B5EF4-FFF2-40B4-BE49-F238E27FC236}">
                <a16:creationId xmlns:a16="http://schemas.microsoft.com/office/drawing/2014/main" id="{4F9350B3-619A-3997-871D-04877E435213}"/>
              </a:ext>
            </a:extLst>
          </p:cNvPr>
          <p:cNvSpPr>
            <a:spLocks noGrp="1"/>
          </p:cNvSpPr>
          <p:nvPr>
            <p:ph type="body" idx="1"/>
          </p:nvPr>
        </p:nvSpPr>
        <p:spPr/>
        <p:txBody>
          <a:bodyPr/>
          <a:lstStyle/>
          <a:p>
            <a:r>
              <a:rPr lang="en-GB" dirty="0"/>
              <a:t>EY helps us understand why visibility and auditability are becoming critical in complex supply chains.</a:t>
            </a:r>
          </a:p>
          <a:p>
            <a:r>
              <a:rPr lang="en-GB" dirty="0"/>
              <a:t>Their argument is that traditional supply chains are often too opaque, which makes it harder to monitor performance, respond to disruptions and ensure compliance.</a:t>
            </a:r>
          </a:p>
          <a:p>
            <a:r>
              <a:rPr lang="en-GB" dirty="0"/>
              <a:t>For this project, the key takeaway is simple: supplier decisions cannot rely only on fragmented information.</a:t>
            </a:r>
          </a:p>
          <a:p>
            <a:r>
              <a:rPr lang="en-GB" dirty="0"/>
              <a:t>Companies need digital platforms that improve visibility, support compliance and turn supplier data into actionable decision evidence.</a:t>
            </a:r>
          </a:p>
          <a:p>
            <a:pPr>
              <a:lnSpc>
                <a:spcPct val="107000"/>
              </a:lnSpc>
              <a:spcAft>
                <a:spcPts val="800"/>
              </a:spcAft>
            </a:pP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65BFB383-14B1-9B94-6D10-C0316CE40496}"/>
              </a:ext>
            </a:extLst>
          </p:cNvPr>
          <p:cNvSpPr>
            <a:spLocks noGrp="1"/>
          </p:cNvSpPr>
          <p:nvPr>
            <p:ph type="sldNum" sz="quarter" idx="5"/>
          </p:nvPr>
        </p:nvSpPr>
        <p:spPr/>
        <p:txBody>
          <a:bodyPr/>
          <a:lstStyle/>
          <a:p>
            <a:fld id="{7CED0635-6481-41B4-98E5-A0B6D58B84C9}" type="slidenum">
              <a:rPr lang="en-GB" smtClean="0"/>
              <a:t>9</a:t>
            </a:fld>
            <a:endParaRPr lang="en-GB"/>
          </a:p>
        </p:txBody>
      </p:sp>
    </p:spTree>
    <p:extLst>
      <p:ext uri="{BB962C8B-B14F-4D97-AF65-F5344CB8AC3E}">
        <p14:creationId xmlns:p14="http://schemas.microsoft.com/office/powerpoint/2010/main" val="125206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2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1169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949E63-3B91-FC9D-77D9-FF01A4DADA2F}"/>
              </a:ext>
            </a:extLst>
          </p:cNvPr>
          <p:cNvSpPr txBox="1"/>
          <p:nvPr userDrawn="1">
            <p:extLst>
              <p:ext uri="{1162E1C5-73C7-4A58-AE30-91384D911F3F}">
                <p184:classification xmlns:p184="http://schemas.microsoft.com/office/powerpoint/2018/4/main" val="hdr"/>
              </p:ext>
            </p:extLst>
          </p:nvPr>
        </p:nvSpPr>
        <p:spPr>
          <a:xfrm>
            <a:off x="10733088" y="63500"/>
            <a:ext cx="1428750" cy="152400"/>
          </a:xfrm>
          <a:prstGeom prst="rect">
            <a:avLst/>
          </a:prstGeom>
        </p:spPr>
        <p:txBody>
          <a:bodyPr horzOverflow="overflow" lIns="0" tIns="0" rIns="0" bIns="0">
            <a:spAutoFit/>
          </a:bodyPr>
          <a:lstStyle/>
          <a:p>
            <a:pPr algn="l"/>
            <a:r>
              <a:rPr lang="en-GB" sz="1000">
                <a:solidFill>
                  <a:srgbClr val="000000"/>
                </a:solidFill>
                <a:latin typeface="Canaro Light" panose="00000400000000000000" pitchFamily="50" charset="0"/>
              </a:rPr>
              <a:t>Internal - Unprotected</a:t>
            </a:r>
          </a:p>
        </p:txBody>
      </p:sp>
    </p:spTree>
    <p:extLst>
      <p:ext uri="{BB962C8B-B14F-4D97-AF65-F5344CB8AC3E}">
        <p14:creationId xmlns:p14="http://schemas.microsoft.com/office/powerpoint/2010/main" val="90816367"/>
      </p:ext>
    </p:extLst>
  </p:cSld>
  <p:clrMap bg1="lt1" tx1="dk1" bg2="lt2" tx2="dk2" accent1="accent1" accent2="accent2" accent3="accent3" accent4="accent4" accent5="accent5" accent6="accent6" hlink="hlink" folHlink="folHlink"/>
  <p:sldLayoutIdLst>
    <p:sldLayoutId id="2147483649"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9.png"/><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chart" Target="../charts/chart1.xml"/><Relationship Id="rId4" Type="http://schemas.openxmlformats.org/officeDocument/2006/relationships/image" Target="../media/image7.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road&#10;&#10;Description automatically generated">
            <a:extLst>
              <a:ext uri="{FF2B5EF4-FFF2-40B4-BE49-F238E27FC236}">
                <a16:creationId xmlns:a16="http://schemas.microsoft.com/office/drawing/2014/main" id="{AB5A9330-C805-415C-2160-539F10452E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0"/>
            <a:ext cx="10287000" cy="6858000"/>
          </a:xfrm>
          <a:prstGeom prst="rect">
            <a:avLst/>
          </a:prstGeom>
        </p:spPr>
      </p:pic>
      <p:sp>
        <p:nvSpPr>
          <p:cNvPr id="101" name="Rectangle 100">
            <a:extLst>
              <a:ext uri="{FF2B5EF4-FFF2-40B4-BE49-F238E27FC236}">
                <a16:creationId xmlns:a16="http://schemas.microsoft.com/office/drawing/2014/main" id="{2E49BAA0-A95D-7104-84B7-9EE51F69A473}"/>
              </a:ext>
            </a:extLst>
          </p:cNvPr>
          <p:cNvSpPr/>
          <p:nvPr/>
        </p:nvSpPr>
        <p:spPr>
          <a:xfrm>
            <a:off x="-1" y="5801378"/>
            <a:ext cx="10287000" cy="1056622"/>
          </a:xfrm>
          <a:prstGeom prst="rect">
            <a:avLst/>
          </a:prstGeom>
          <a:solidFill>
            <a:srgbClr val="E21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Rectangle 1">
            <a:extLst>
              <a:ext uri="{FF2B5EF4-FFF2-40B4-BE49-F238E27FC236}">
                <a16:creationId xmlns:a16="http://schemas.microsoft.com/office/drawing/2014/main" id="{0B03387A-A17D-421A-9C68-7CE7C002973F}"/>
              </a:ext>
            </a:extLst>
          </p:cNvPr>
          <p:cNvSpPr/>
          <p:nvPr/>
        </p:nvSpPr>
        <p:spPr>
          <a:xfrm>
            <a:off x="0" y="0"/>
            <a:ext cx="5669280" cy="6858000"/>
          </a:xfrm>
          <a:prstGeom prst="rect">
            <a:avLst/>
          </a:prstGeom>
          <a:solidFill>
            <a:srgbClr val="E21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a:p>
            <a:r>
              <a:rPr lang="en-US">
                <a:solidFill>
                  <a:schemeClr val="bg1"/>
                </a:solidFill>
              </a:rPr>
              <a:t>	</a:t>
            </a:r>
            <a:endParaRPr lang="en-US" dirty="0">
              <a:solidFill>
                <a:schemeClr val="bg1"/>
              </a:solidFill>
            </a:endParaRPr>
          </a:p>
        </p:txBody>
      </p:sp>
      <p:grpSp>
        <p:nvGrpSpPr>
          <p:cNvPr id="78" name="Group 77">
            <a:extLst>
              <a:ext uri="{FF2B5EF4-FFF2-40B4-BE49-F238E27FC236}">
                <a16:creationId xmlns:a16="http://schemas.microsoft.com/office/drawing/2014/main" id="{07BD3805-2E45-93BE-1510-91BE7E245510}"/>
              </a:ext>
            </a:extLst>
          </p:cNvPr>
          <p:cNvGrpSpPr/>
          <p:nvPr/>
        </p:nvGrpSpPr>
        <p:grpSpPr>
          <a:xfrm>
            <a:off x="-1" y="1901535"/>
            <a:ext cx="5671595" cy="4956465"/>
            <a:chOff x="45917" y="2750820"/>
            <a:chExt cx="4507034" cy="3938743"/>
          </a:xfrm>
        </p:grpSpPr>
        <p:grpSp>
          <p:nvGrpSpPr>
            <p:cNvPr id="79" name="Group 78">
              <a:extLst>
                <a:ext uri="{FF2B5EF4-FFF2-40B4-BE49-F238E27FC236}">
                  <a16:creationId xmlns:a16="http://schemas.microsoft.com/office/drawing/2014/main" id="{6B017695-A5CC-8995-DC5C-A31244386264}"/>
                </a:ext>
              </a:extLst>
            </p:cNvPr>
            <p:cNvGrpSpPr/>
            <p:nvPr/>
          </p:nvGrpSpPr>
          <p:grpSpPr>
            <a:xfrm>
              <a:off x="45917" y="5524500"/>
              <a:ext cx="4507034" cy="1165063"/>
              <a:chOff x="-393221" y="-3361134"/>
              <a:chExt cx="6643632" cy="1717371"/>
            </a:xfrm>
            <a:solidFill>
              <a:schemeClr val="bg1">
                <a:alpha val="7000"/>
              </a:schemeClr>
            </a:solidFill>
          </p:grpSpPr>
          <p:sp>
            <p:nvSpPr>
              <p:cNvPr id="94" name="Freeform: Shape 93">
                <a:extLst>
                  <a:ext uri="{FF2B5EF4-FFF2-40B4-BE49-F238E27FC236}">
                    <a16:creationId xmlns:a16="http://schemas.microsoft.com/office/drawing/2014/main" id="{BCB20BBA-28B6-6259-D9BC-731EA59CBC5D}"/>
                  </a:ext>
                </a:extLst>
              </p:cNvPr>
              <p:cNvSpPr/>
              <p:nvPr/>
            </p:nvSpPr>
            <p:spPr>
              <a:xfrm>
                <a:off x="-393221" y="-3061471"/>
                <a:ext cx="307313" cy="1378449"/>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E271EA07-113E-5D37-49A6-7F69583B4430}"/>
                  </a:ext>
                </a:extLst>
              </p:cNvPr>
              <p:cNvSpPr/>
              <p:nvPr/>
            </p:nvSpPr>
            <p:spPr>
              <a:xfrm>
                <a:off x="116843" y="-3027042"/>
                <a:ext cx="1532742" cy="1347843"/>
              </a:xfrm>
              <a:custGeom>
                <a:avLst/>
                <a:gdLst>
                  <a:gd name="connsiteX0" fmla="*/ 246225 w 373239"/>
                  <a:gd name="connsiteY0" fmla="*/ 133190 h 328214"/>
                  <a:gd name="connsiteX1" fmla="*/ 127918 w 373239"/>
                  <a:gd name="connsiteY1" fmla="*/ 133190 h 328214"/>
                  <a:gd name="connsiteX2" fmla="*/ 77615 w 373239"/>
                  <a:gd name="connsiteY2" fmla="*/ 95617 h 328214"/>
                  <a:gd name="connsiteX3" fmla="*/ 127918 w 373239"/>
                  <a:gd name="connsiteY3" fmla="*/ 62081 h 328214"/>
                  <a:gd name="connsiteX4" fmla="*/ 342484 w 373239"/>
                  <a:gd name="connsiteY4" fmla="*/ 62081 h 328214"/>
                  <a:gd name="connsiteX5" fmla="*/ 342484 w 373239"/>
                  <a:gd name="connsiteY5" fmla="*/ -22 h 328214"/>
                  <a:gd name="connsiteX6" fmla="*/ 118913 w 373239"/>
                  <a:gd name="connsiteY6" fmla="*/ -22 h 328214"/>
                  <a:gd name="connsiteX7" fmla="*/ -14 w 373239"/>
                  <a:gd name="connsiteY7" fmla="*/ 96549 h 328214"/>
                  <a:gd name="connsiteX8" fmla="*/ 118913 w 373239"/>
                  <a:gd name="connsiteY8" fmla="*/ 194361 h 328214"/>
                  <a:gd name="connsiteX9" fmla="*/ 247156 w 373239"/>
                  <a:gd name="connsiteY9" fmla="*/ 194361 h 328214"/>
                  <a:gd name="connsiteX10" fmla="*/ 297149 w 373239"/>
                  <a:gd name="connsiteY10" fmla="*/ 232244 h 328214"/>
                  <a:gd name="connsiteX11" fmla="*/ 247156 w 373239"/>
                  <a:gd name="connsiteY11" fmla="*/ 266090 h 328214"/>
                  <a:gd name="connsiteX12" fmla="*/ 23274 w 373239"/>
                  <a:gd name="connsiteY12" fmla="*/ 266090 h 328214"/>
                  <a:gd name="connsiteX13" fmla="*/ 23274 w 373239"/>
                  <a:gd name="connsiteY13" fmla="*/ 328193 h 328214"/>
                  <a:gd name="connsiteX14" fmla="*/ 246225 w 373239"/>
                  <a:gd name="connsiteY14" fmla="*/ 328193 h 328214"/>
                  <a:gd name="connsiteX15" fmla="*/ 373225 w 373239"/>
                  <a:gd name="connsiteY15" fmla="*/ 230691 h 328214"/>
                  <a:gd name="connsiteX16" fmla="*/ 246225 w 373239"/>
                  <a:gd name="connsiteY16" fmla="*/ 134121 h 32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239" h="328214">
                    <a:moveTo>
                      <a:pt x="246225" y="133190"/>
                    </a:moveTo>
                    <a:lnTo>
                      <a:pt x="127918" y="133190"/>
                    </a:lnTo>
                    <a:cubicBezTo>
                      <a:pt x="96867" y="133190"/>
                      <a:pt x="77615" y="118595"/>
                      <a:pt x="77615" y="95617"/>
                    </a:cubicBezTo>
                    <a:cubicBezTo>
                      <a:pt x="77615" y="72639"/>
                      <a:pt x="96867" y="62081"/>
                      <a:pt x="127918" y="62081"/>
                    </a:cubicBezTo>
                    <a:lnTo>
                      <a:pt x="342484" y="62081"/>
                    </a:lnTo>
                    <a:lnTo>
                      <a:pt x="342484" y="-22"/>
                    </a:lnTo>
                    <a:lnTo>
                      <a:pt x="118913" y="-22"/>
                    </a:lnTo>
                    <a:cubicBezTo>
                      <a:pt x="45942" y="-22"/>
                      <a:pt x="-14" y="36619"/>
                      <a:pt x="-14" y="96549"/>
                    </a:cubicBezTo>
                    <a:cubicBezTo>
                      <a:pt x="-14" y="156478"/>
                      <a:pt x="45942" y="194361"/>
                      <a:pt x="118913" y="194361"/>
                    </a:cubicBezTo>
                    <a:lnTo>
                      <a:pt x="247156" y="194361"/>
                    </a:lnTo>
                    <a:cubicBezTo>
                      <a:pt x="278208" y="194361"/>
                      <a:pt x="297149" y="208955"/>
                      <a:pt x="297149" y="232244"/>
                    </a:cubicBezTo>
                    <a:cubicBezTo>
                      <a:pt x="297149" y="255533"/>
                      <a:pt x="277897" y="266090"/>
                      <a:pt x="247156" y="266090"/>
                    </a:cubicBezTo>
                    <a:lnTo>
                      <a:pt x="23274" y="266090"/>
                    </a:lnTo>
                    <a:lnTo>
                      <a:pt x="23274" y="328193"/>
                    </a:lnTo>
                    <a:lnTo>
                      <a:pt x="246225" y="328193"/>
                    </a:lnTo>
                    <a:cubicBezTo>
                      <a:pt x="324164" y="328193"/>
                      <a:pt x="373225" y="290310"/>
                      <a:pt x="373225" y="230691"/>
                    </a:cubicBezTo>
                    <a:cubicBezTo>
                      <a:pt x="373225" y="171072"/>
                      <a:pt x="324164" y="134121"/>
                      <a:pt x="246225" y="134121"/>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E5C8391E-ECC7-00AB-4052-E73B46F9ED7A}"/>
                  </a:ext>
                </a:extLst>
              </p:cNvPr>
              <p:cNvSpPr/>
              <p:nvPr/>
            </p:nvSpPr>
            <p:spPr>
              <a:xfrm>
                <a:off x="3372035" y="-3358584"/>
                <a:ext cx="1226998" cy="1712841"/>
              </a:xfrm>
              <a:custGeom>
                <a:avLst/>
                <a:gdLst>
                  <a:gd name="connsiteX0" fmla="*/ 149105 w 298787"/>
                  <a:gd name="connsiteY0" fmla="*/ 352724 h 417095"/>
                  <a:gd name="connsiteX1" fmla="*/ 71336 w 298787"/>
                  <a:gd name="connsiteY1" fmla="*/ 275235 h 417095"/>
                  <a:gd name="connsiteX2" fmla="*/ 71476 w 298787"/>
                  <a:gd name="connsiteY2" fmla="*/ 270437 h 417095"/>
                  <a:gd name="connsiteX3" fmla="*/ 71476 w 298787"/>
                  <a:gd name="connsiteY3" fmla="*/ 142815 h 417095"/>
                  <a:gd name="connsiteX4" fmla="*/ 298773 w 298787"/>
                  <a:gd name="connsiteY4" fmla="*/ 142815 h 417095"/>
                  <a:gd name="connsiteX5" fmla="*/ 298773 w 298787"/>
                  <a:gd name="connsiteY5" fmla="*/ 80712 h 417095"/>
                  <a:gd name="connsiteX6" fmla="*/ 71476 w 298787"/>
                  <a:gd name="connsiteY6" fmla="*/ 80712 h 417095"/>
                  <a:gd name="connsiteX7" fmla="*/ 71476 w 298787"/>
                  <a:gd name="connsiteY7" fmla="*/ -22 h 417095"/>
                  <a:gd name="connsiteX8" fmla="*/ 58 w 298787"/>
                  <a:gd name="connsiteY8" fmla="*/ -22 h 417095"/>
                  <a:gd name="connsiteX9" fmla="*/ 58 w 298787"/>
                  <a:gd name="connsiteY9" fmla="*/ 273853 h 417095"/>
                  <a:gd name="connsiteX10" fmla="*/ 134368 w 298787"/>
                  <a:gd name="connsiteY10" fmla="*/ 417004 h 417095"/>
                  <a:gd name="connsiteX11" fmla="*/ 149105 w 298787"/>
                  <a:gd name="connsiteY11" fmla="*/ 416690 h 417095"/>
                  <a:gd name="connsiteX12" fmla="*/ 297550 w 298787"/>
                  <a:gd name="connsiteY12" fmla="*/ 286919 h 417095"/>
                  <a:gd name="connsiteX13" fmla="*/ 297842 w 298787"/>
                  <a:gd name="connsiteY13" fmla="*/ 275095 h 417095"/>
                  <a:gd name="connsiteX14" fmla="*/ 226734 w 298787"/>
                  <a:gd name="connsiteY14" fmla="*/ 275095 h 417095"/>
                  <a:gd name="connsiteX15" fmla="*/ 150353 w 298787"/>
                  <a:gd name="connsiteY15" fmla="*/ 352724 h 417095"/>
                  <a:gd name="connsiteX16" fmla="*/ 149105 w 298787"/>
                  <a:gd name="connsiteY16" fmla="*/ 352724 h 41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787" h="417095">
                    <a:moveTo>
                      <a:pt x="149105" y="352724"/>
                    </a:moveTo>
                    <a:cubicBezTo>
                      <a:pt x="106232" y="352801"/>
                      <a:pt x="71414" y="318108"/>
                      <a:pt x="71336" y="275235"/>
                    </a:cubicBezTo>
                    <a:cubicBezTo>
                      <a:pt x="71333" y="273636"/>
                      <a:pt x="71380" y="272033"/>
                      <a:pt x="71476" y="270437"/>
                    </a:cubicBezTo>
                    <a:lnTo>
                      <a:pt x="71476" y="142815"/>
                    </a:lnTo>
                    <a:lnTo>
                      <a:pt x="298773" y="142815"/>
                    </a:lnTo>
                    <a:lnTo>
                      <a:pt x="298773" y="80712"/>
                    </a:lnTo>
                    <a:lnTo>
                      <a:pt x="71476" y="80712"/>
                    </a:lnTo>
                    <a:lnTo>
                      <a:pt x="71476" y="-22"/>
                    </a:lnTo>
                    <a:lnTo>
                      <a:pt x="58" y="-22"/>
                    </a:lnTo>
                    <a:lnTo>
                      <a:pt x="58" y="273853"/>
                    </a:lnTo>
                    <a:cubicBezTo>
                      <a:pt x="-2383" y="350473"/>
                      <a:pt x="57748" y="414563"/>
                      <a:pt x="134368" y="417004"/>
                    </a:cubicBezTo>
                    <a:cubicBezTo>
                      <a:pt x="139280" y="417159"/>
                      <a:pt x="144202" y="417056"/>
                      <a:pt x="149105" y="416690"/>
                    </a:cubicBezTo>
                    <a:cubicBezTo>
                      <a:pt x="225933" y="421848"/>
                      <a:pt x="292395" y="363747"/>
                      <a:pt x="297550" y="286919"/>
                    </a:cubicBezTo>
                    <a:cubicBezTo>
                      <a:pt x="297814" y="282985"/>
                      <a:pt x="297913" y="279039"/>
                      <a:pt x="297842" y="275095"/>
                    </a:cubicBezTo>
                    <a:lnTo>
                      <a:pt x="226734" y="275095"/>
                    </a:lnTo>
                    <a:cubicBezTo>
                      <a:pt x="227079" y="317623"/>
                      <a:pt x="192881" y="352379"/>
                      <a:pt x="150353" y="352724"/>
                    </a:cubicBezTo>
                    <a:cubicBezTo>
                      <a:pt x="149937" y="352727"/>
                      <a:pt x="149521" y="352727"/>
                      <a:pt x="149105" y="352724"/>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A24D0D44-8C05-25F6-52CB-F9DB1722EC30}"/>
                  </a:ext>
                </a:extLst>
              </p:cNvPr>
              <p:cNvSpPr/>
              <p:nvPr/>
            </p:nvSpPr>
            <p:spPr>
              <a:xfrm>
                <a:off x="4785070" y="-3058946"/>
                <a:ext cx="1465341" cy="1381020"/>
              </a:xfrm>
              <a:custGeom>
                <a:avLst/>
                <a:gdLst>
                  <a:gd name="connsiteX0" fmla="*/ 77338 w 356826"/>
                  <a:gd name="connsiteY0" fmla="*/ 202130 h 336293"/>
                  <a:gd name="connsiteX1" fmla="*/ 356802 w 356826"/>
                  <a:gd name="connsiteY1" fmla="*/ 202130 h 336293"/>
                  <a:gd name="connsiteX2" fmla="*/ 356802 w 356826"/>
                  <a:gd name="connsiteY2" fmla="*/ 199025 h 336293"/>
                  <a:gd name="connsiteX3" fmla="*/ 356802 w 356826"/>
                  <a:gd name="connsiteY3" fmla="*/ 199025 h 336293"/>
                  <a:gd name="connsiteX4" fmla="*/ 356802 w 356826"/>
                  <a:gd name="connsiteY4" fmla="*/ 171699 h 336293"/>
                  <a:gd name="connsiteX5" fmla="*/ 354628 w 356826"/>
                  <a:gd name="connsiteY5" fmla="*/ 140648 h 336293"/>
                  <a:gd name="connsiteX6" fmla="*/ 354628 w 356826"/>
                  <a:gd name="connsiteY6" fmla="*/ 140648 h 336293"/>
                  <a:gd name="connsiteX7" fmla="*/ 354628 w 356826"/>
                  <a:gd name="connsiteY7" fmla="*/ 140648 h 336293"/>
                  <a:gd name="connsiteX8" fmla="*/ 179187 w 356826"/>
                  <a:gd name="connsiteY8" fmla="*/ 295 h 336293"/>
                  <a:gd name="connsiteX9" fmla="*/ 262 w 356826"/>
                  <a:gd name="connsiteY9" fmla="*/ 159900 h 336293"/>
                  <a:gd name="connsiteX10" fmla="*/ 20 w 356826"/>
                  <a:gd name="connsiteY10" fmla="*/ 172941 h 336293"/>
                  <a:gd name="connsiteX11" fmla="*/ 179187 w 356826"/>
                  <a:gd name="connsiteY11" fmla="*/ 336272 h 336293"/>
                  <a:gd name="connsiteX12" fmla="*/ 313019 w 356826"/>
                  <a:gd name="connsiteY12" fmla="*/ 336272 h 336293"/>
                  <a:gd name="connsiteX13" fmla="*/ 313019 w 356826"/>
                  <a:gd name="connsiteY13" fmla="*/ 274169 h 336293"/>
                  <a:gd name="connsiteX14" fmla="*/ 179498 w 356826"/>
                  <a:gd name="connsiteY14" fmla="*/ 274169 h 336293"/>
                  <a:gd name="connsiteX15" fmla="*/ 77338 w 356826"/>
                  <a:gd name="connsiteY15" fmla="*/ 202751 h 336293"/>
                  <a:gd name="connsiteX16" fmla="*/ 179187 w 356826"/>
                  <a:gd name="connsiteY16" fmla="*/ 62398 h 336293"/>
                  <a:gd name="connsiteX17" fmla="*/ 280726 w 356826"/>
                  <a:gd name="connsiteY17" fmla="*/ 138785 h 336293"/>
                  <a:gd name="connsiteX18" fmla="*/ 280726 w 356826"/>
                  <a:gd name="connsiteY18" fmla="*/ 141579 h 336293"/>
                  <a:gd name="connsiteX19" fmla="*/ 76096 w 356826"/>
                  <a:gd name="connsiteY19" fmla="*/ 141579 h 336293"/>
                  <a:gd name="connsiteX20" fmla="*/ 76096 w 356826"/>
                  <a:gd name="connsiteY20" fmla="*/ 138785 h 336293"/>
                  <a:gd name="connsiteX21" fmla="*/ 179187 w 356826"/>
                  <a:gd name="connsiteY21" fmla="*/ 62398 h 33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826" h="336293">
                    <a:moveTo>
                      <a:pt x="77338" y="202130"/>
                    </a:moveTo>
                    <a:lnTo>
                      <a:pt x="356802" y="202130"/>
                    </a:lnTo>
                    <a:lnTo>
                      <a:pt x="356802" y="199025"/>
                    </a:lnTo>
                    <a:lnTo>
                      <a:pt x="356802" y="199025"/>
                    </a:lnTo>
                    <a:lnTo>
                      <a:pt x="356802" y="171699"/>
                    </a:lnTo>
                    <a:cubicBezTo>
                      <a:pt x="356911" y="161306"/>
                      <a:pt x="356184" y="150923"/>
                      <a:pt x="354628" y="140648"/>
                    </a:cubicBezTo>
                    <a:lnTo>
                      <a:pt x="354628" y="140648"/>
                    </a:lnTo>
                    <a:lnTo>
                      <a:pt x="354628" y="140648"/>
                    </a:lnTo>
                    <a:cubicBezTo>
                      <a:pt x="340904" y="55731"/>
                      <a:pt x="265045" y="-4956"/>
                      <a:pt x="179187" y="295"/>
                    </a:cubicBezTo>
                    <a:cubicBezTo>
                      <a:pt x="85703" y="-5040"/>
                      <a:pt x="5596" y="66419"/>
                      <a:pt x="262" y="159900"/>
                    </a:cubicBezTo>
                    <a:cubicBezTo>
                      <a:pt x="13" y="164244"/>
                      <a:pt x="-67" y="168594"/>
                      <a:pt x="20" y="172941"/>
                    </a:cubicBezTo>
                    <a:cubicBezTo>
                      <a:pt x="20" y="268580"/>
                      <a:pt x="74854" y="336272"/>
                      <a:pt x="179187" y="336272"/>
                    </a:cubicBezTo>
                    <a:lnTo>
                      <a:pt x="313019" y="336272"/>
                    </a:lnTo>
                    <a:lnTo>
                      <a:pt x="313019" y="274169"/>
                    </a:lnTo>
                    <a:lnTo>
                      <a:pt x="179498" y="274169"/>
                    </a:lnTo>
                    <a:cubicBezTo>
                      <a:pt x="133088" y="276638"/>
                      <a:pt x="90957" y="247185"/>
                      <a:pt x="77338" y="202751"/>
                    </a:cubicBezTo>
                    <a:close/>
                    <a:moveTo>
                      <a:pt x="179187" y="62398"/>
                    </a:moveTo>
                    <a:cubicBezTo>
                      <a:pt x="226752" y="60920"/>
                      <a:pt x="268960" y="92673"/>
                      <a:pt x="280726" y="138785"/>
                    </a:cubicBezTo>
                    <a:cubicBezTo>
                      <a:pt x="280872" y="139710"/>
                      <a:pt x="280872" y="140654"/>
                      <a:pt x="280726" y="141579"/>
                    </a:cubicBezTo>
                    <a:lnTo>
                      <a:pt x="76096" y="141579"/>
                    </a:lnTo>
                    <a:cubicBezTo>
                      <a:pt x="76096" y="141579"/>
                      <a:pt x="76096" y="139716"/>
                      <a:pt x="76096" y="138785"/>
                    </a:cubicBezTo>
                    <a:cubicBezTo>
                      <a:pt x="87979" y="92086"/>
                      <a:pt x="131051" y="60171"/>
                      <a:pt x="179187" y="62398"/>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E312DC03-27D0-CE67-068F-4F8E85ED1CF0}"/>
                  </a:ext>
                </a:extLst>
              </p:cNvPr>
              <p:cNvSpPr/>
              <p:nvPr/>
            </p:nvSpPr>
            <p:spPr>
              <a:xfrm>
                <a:off x="-393221" y="-3361134"/>
                <a:ext cx="307313" cy="113486"/>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3281599C-1AC9-9B85-430C-94B95E1ED1F6}"/>
                  </a:ext>
                </a:extLst>
              </p:cNvPr>
              <p:cNvSpPr/>
              <p:nvPr/>
            </p:nvSpPr>
            <p:spPr>
              <a:xfrm>
                <a:off x="1808983" y="-3063385"/>
                <a:ext cx="1425630" cy="1419622"/>
              </a:xfrm>
              <a:custGeom>
                <a:avLst/>
                <a:gdLst>
                  <a:gd name="connsiteX0" fmla="*/ 174185 w 347156"/>
                  <a:gd name="connsiteY0" fmla="*/ 283013 h 345693"/>
                  <a:gd name="connsiteX1" fmla="*/ 67548 w 347156"/>
                  <a:gd name="connsiteY1" fmla="*/ 180403 h 345693"/>
                  <a:gd name="connsiteX2" fmla="*/ 67678 w 347156"/>
                  <a:gd name="connsiteY2" fmla="*/ 172780 h 345693"/>
                  <a:gd name="connsiteX3" fmla="*/ 167540 w 347156"/>
                  <a:gd name="connsiteY3" fmla="*/ 63565 h 345693"/>
                  <a:gd name="connsiteX4" fmla="*/ 174185 w 347156"/>
                  <a:gd name="connsiteY4" fmla="*/ 63478 h 345693"/>
                  <a:gd name="connsiteX5" fmla="*/ 265787 w 347156"/>
                  <a:gd name="connsiteY5" fmla="*/ 110677 h 345693"/>
                  <a:gd name="connsiteX6" fmla="*/ 327890 w 347156"/>
                  <a:gd name="connsiteY6" fmla="*/ 84593 h 345693"/>
                  <a:gd name="connsiteX7" fmla="*/ 172632 w 347156"/>
                  <a:gd name="connsiteY7" fmla="*/ 133 h 345693"/>
                  <a:gd name="connsiteX8" fmla="*/ -14 w 347156"/>
                  <a:gd name="connsiteY8" fmla="*/ 172780 h 345693"/>
                  <a:gd name="connsiteX9" fmla="*/ 172632 w 347156"/>
                  <a:gd name="connsiteY9" fmla="*/ 345426 h 345693"/>
                  <a:gd name="connsiteX10" fmla="*/ 347142 w 347156"/>
                  <a:gd name="connsiteY10" fmla="*/ 203210 h 345693"/>
                  <a:gd name="connsiteX11" fmla="*/ 275724 w 347156"/>
                  <a:gd name="connsiteY11" fmla="*/ 203210 h 345693"/>
                  <a:gd name="connsiteX12" fmla="*/ 172632 w 347156"/>
                  <a:gd name="connsiteY12" fmla="*/ 283013 h 3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56" h="345693">
                    <a:moveTo>
                      <a:pt x="174185" y="283013"/>
                    </a:moveTo>
                    <a:cubicBezTo>
                      <a:pt x="116401" y="284124"/>
                      <a:pt x="68659" y="238183"/>
                      <a:pt x="67548" y="180403"/>
                    </a:cubicBezTo>
                    <a:cubicBezTo>
                      <a:pt x="67498" y="177860"/>
                      <a:pt x="67542" y="175316"/>
                      <a:pt x="67678" y="172780"/>
                    </a:cubicBezTo>
                    <a:cubicBezTo>
                      <a:pt x="65095" y="115045"/>
                      <a:pt x="109806" y="66145"/>
                      <a:pt x="167540" y="63565"/>
                    </a:cubicBezTo>
                    <a:cubicBezTo>
                      <a:pt x="169754" y="63466"/>
                      <a:pt x="171971" y="63438"/>
                      <a:pt x="174185" y="63478"/>
                    </a:cubicBezTo>
                    <a:cubicBezTo>
                      <a:pt x="210984" y="61596"/>
                      <a:pt x="245961" y="79619"/>
                      <a:pt x="265787" y="110677"/>
                    </a:cubicBezTo>
                    <a:lnTo>
                      <a:pt x="327890" y="84593"/>
                    </a:lnTo>
                    <a:cubicBezTo>
                      <a:pt x="295711" y="29921"/>
                      <a:pt x="236012" y="-2553"/>
                      <a:pt x="172632" y="133"/>
                    </a:cubicBezTo>
                    <a:cubicBezTo>
                      <a:pt x="77282" y="133"/>
                      <a:pt x="-14" y="77430"/>
                      <a:pt x="-14" y="172780"/>
                    </a:cubicBezTo>
                    <a:cubicBezTo>
                      <a:pt x="-14" y="268129"/>
                      <a:pt x="77282" y="345426"/>
                      <a:pt x="172632" y="345426"/>
                    </a:cubicBezTo>
                    <a:cubicBezTo>
                      <a:pt x="258757" y="350068"/>
                      <a:pt x="334305" y="288499"/>
                      <a:pt x="347142" y="203210"/>
                    </a:cubicBezTo>
                    <a:lnTo>
                      <a:pt x="275724" y="203210"/>
                    </a:lnTo>
                    <a:cubicBezTo>
                      <a:pt x="265116" y="251200"/>
                      <a:pt x="221750" y="284770"/>
                      <a:pt x="172632" y="283013"/>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80" name="Group 79">
              <a:extLst>
                <a:ext uri="{FF2B5EF4-FFF2-40B4-BE49-F238E27FC236}">
                  <a16:creationId xmlns:a16="http://schemas.microsoft.com/office/drawing/2014/main" id="{A6A0CFC3-51F2-39C7-0819-FBF94F4007B3}"/>
                </a:ext>
              </a:extLst>
            </p:cNvPr>
            <p:cNvGrpSpPr/>
            <p:nvPr/>
          </p:nvGrpSpPr>
          <p:grpSpPr>
            <a:xfrm>
              <a:off x="45917" y="4137660"/>
              <a:ext cx="4507034" cy="1165063"/>
              <a:chOff x="-393221" y="-3361134"/>
              <a:chExt cx="6643632" cy="1717371"/>
            </a:xfrm>
            <a:solidFill>
              <a:schemeClr val="bg1">
                <a:alpha val="3000"/>
              </a:schemeClr>
            </a:solidFill>
          </p:grpSpPr>
          <p:sp>
            <p:nvSpPr>
              <p:cNvPr id="88" name="Freeform: Shape 87">
                <a:extLst>
                  <a:ext uri="{FF2B5EF4-FFF2-40B4-BE49-F238E27FC236}">
                    <a16:creationId xmlns:a16="http://schemas.microsoft.com/office/drawing/2014/main" id="{FF701A4E-D4EE-A6B0-5713-083A3ED3AAFA}"/>
                  </a:ext>
                </a:extLst>
              </p:cNvPr>
              <p:cNvSpPr/>
              <p:nvPr/>
            </p:nvSpPr>
            <p:spPr>
              <a:xfrm>
                <a:off x="-393221" y="-3061471"/>
                <a:ext cx="307313" cy="1378449"/>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ACB1838E-FF75-8EC1-70E1-14CBE4B70084}"/>
                  </a:ext>
                </a:extLst>
              </p:cNvPr>
              <p:cNvSpPr/>
              <p:nvPr/>
            </p:nvSpPr>
            <p:spPr>
              <a:xfrm>
                <a:off x="116843" y="-3027042"/>
                <a:ext cx="1532742" cy="1347843"/>
              </a:xfrm>
              <a:custGeom>
                <a:avLst/>
                <a:gdLst>
                  <a:gd name="connsiteX0" fmla="*/ 246225 w 373239"/>
                  <a:gd name="connsiteY0" fmla="*/ 133190 h 328214"/>
                  <a:gd name="connsiteX1" fmla="*/ 127918 w 373239"/>
                  <a:gd name="connsiteY1" fmla="*/ 133190 h 328214"/>
                  <a:gd name="connsiteX2" fmla="*/ 77615 w 373239"/>
                  <a:gd name="connsiteY2" fmla="*/ 95617 h 328214"/>
                  <a:gd name="connsiteX3" fmla="*/ 127918 w 373239"/>
                  <a:gd name="connsiteY3" fmla="*/ 62081 h 328214"/>
                  <a:gd name="connsiteX4" fmla="*/ 342484 w 373239"/>
                  <a:gd name="connsiteY4" fmla="*/ 62081 h 328214"/>
                  <a:gd name="connsiteX5" fmla="*/ 342484 w 373239"/>
                  <a:gd name="connsiteY5" fmla="*/ -22 h 328214"/>
                  <a:gd name="connsiteX6" fmla="*/ 118913 w 373239"/>
                  <a:gd name="connsiteY6" fmla="*/ -22 h 328214"/>
                  <a:gd name="connsiteX7" fmla="*/ -14 w 373239"/>
                  <a:gd name="connsiteY7" fmla="*/ 96549 h 328214"/>
                  <a:gd name="connsiteX8" fmla="*/ 118913 w 373239"/>
                  <a:gd name="connsiteY8" fmla="*/ 194361 h 328214"/>
                  <a:gd name="connsiteX9" fmla="*/ 247156 w 373239"/>
                  <a:gd name="connsiteY9" fmla="*/ 194361 h 328214"/>
                  <a:gd name="connsiteX10" fmla="*/ 297149 w 373239"/>
                  <a:gd name="connsiteY10" fmla="*/ 232244 h 328214"/>
                  <a:gd name="connsiteX11" fmla="*/ 247156 w 373239"/>
                  <a:gd name="connsiteY11" fmla="*/ 266090 h 328214"/>
                  <a:gd name="connsiteX12" fmla="*/ 23274 w 373239"/>
                  <a:gd name="connsiteY12" fmla="*/ 266090 h 328214"/>
                  <a:gd name="connsiteX13" fmla="*/ 23274 w 373239"/>
                  <a:gd name="connsiteY13" fmla="*/ 328193 h 328214"/>
                  <a:gd name="connsiteX14" fmla="*/ 246225 w 373239"/>
                  <a:gd name="connsiteY14" fmla="*/ 328193 h 328214"/>
                  <a:gd name="connsiteX15" fmla="*/ 373225 w 373239"/>
                  <a:gd name="connsiteY15" fmla="*/ 230691 h 328214"/>
                  <a:gd name="connsiteX16" fmla="*/ 246225 w 373239"/>
                  <a:gd name="connsiteY16" fmla="*/ 134121 h 32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239" h="328214">
                    <a:moveTo>
                      <a:pt x="246225" y="133190"/>
                    </a:moveTo>
                    <a:lnTo>
                      <a:pt x="127918" y="133190"/>
                    </a:lnTo>
                    <a:cubicBezTo>
                      <a:pt x="96867" y="133190"/>
                      <a:pt x="77615" y="118595"/>
                      <a:pt x="77615" y="95617"/>
                    </a:cubicBezTo>
                    <a:cubicBezTo>
                      <a:pt x="77615" y="72639"/>
                      <a:pt x="96867" y="62081"/>
                      <a:pt x="127918" y="62081"/>
                    </a:cubicBezTo>
                    <a:lnTo>
                      <a:pt x="342484" y="62081"/>
                    </a:lnTo>
                    <a:lnTo>
                      <a:pt x="342484" y="-22"/>
                    </a:lnTo>
                    <a:lnTo>
                      <a:pt x="118913" y="-22"/>
                    </a:lnTo>
                    <a:cubicBezTo>
                      <a:pt x="45942" y="-22"/>
                      <a:pt x="-14" y="36619"/>
                      <a:pt x="-14" y="96549"/>
                    </a:cubicBezTo>
                    <a:cubicBezTo>
                      <a:pt x="-14" y="156478"/>
                      <a:pt x="45942" y="194361"/>
                      <a:pt x="118913" y="194361"/>
                    </a:cubicBezTo>
                    <a:lnTo>
                      <a:pt x="247156" y="194361"/>
                    </a:lnTo>
                    <a:cubicBezTo>
                      <a:pt x="278208" y="194361"/>
                      <a:pt x="297149" y="208955"/>
                      <a:pt x="297149" y="232244"/>
                    </a:cubicBezTo>
                    <a:cubicBezTo>
                      <a:pt x="297149" y="255533"/>
                      <a:pt x="277897" y="266090"/>
                      <a:pt x="247156" y="266090"/>
                    </a:cubicBezTo>
                    <a:lnTo>
                      <a:pt x="23274" y="266090"/>
                    </a:lnTo>
                    <a:lnTo>
                      <a:pt x="23274" y="328193"/>
                    </a:lnTo>
                    <a:lnTo>
                      <a:pt x="246225" y="328193"/>
                    </a:lnTo>
                    <a:cubicBezTo>
                      <a:pt x="324164" y="328193"/>
                      <a:pt x="373225" y="290310"/>
                      <a:pt x="373225" y="230691"/>
                    </a:cubicBezTo>
                    <a:cubicBezTo>
                      <a:pt x="373225" y="171072"/>
                      <a:pt x="324164" y="134121"/>
                      <a:pt x="246225" y="134121"/>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FDCFBCEE-F464-00F1-FB4E-4B3978DAE53C}"/>
                  </a:ext>
                </a:extLst>
              </p:cNvPr>
              <p:cNvSpPr/>
              <p:nvPr/>
            </p:nvSpPr>
            <p:spPr>
              <a:xfrm>
                <a:off x="3372035" y="-3358584"/>
                <a:ext cx="1226998" cy="1712841"/>
              </a:xfrm>
              <a:custGeom>
                <a:avLst/>
                <a:gdLst>
                  <a:gd name="connsiteX0" fmla="*/ 149105 w 298787"/>
                  <a:gd name="connsiteY0" fmla="*/ 352724 h 417095"/>
                  <a:gd name="connsiteX1" fmla="*/ 71336 w 298787"/>
                  <a:gd name="connsiteY1" fmla="*/ 275235 h 417095"/>
                  <a:gd name="connsiteX2" fmla="*/ 71476 w 298787"/>
                  <a:gd name="connsiteY2" fmla="*/ 270437 h 417095"/>
                  <a:gd name="connsiteX3" fmla="*/ 71476 w 298787"/>
                  <a:gd name="connsiteY3" fmla="*/ 142815 h 417095"/>
                  <a:gd name="connsiteX4" fmla="*/ 298773 w 298787"/>
                  <a:gd name="connsiteY4" fmla="*/ 142815 h 417095"/>
                  <a:gd name="connsiteX5" fmla="*/ 298773 w 298787"/>
                  <a:gd name="connsiteY5" fmla="*/ 80712 h 417095"/>
                  <a:gd name="connsiteX6" fmla="*/ 71476 w 298787"/>
                  <a:gd name="connsiteY6" fmla="*/ 80712 h 417095"/>
                  <a:gd name="connsiteX7" fmla="*/ 71476 w 298787"/>
                  <a:gd name="connsiteY7" fmla="*/ -22 h 417095"/>
                  <a:gd name="connsiteX8" fmla="*/ 58 w 298787"/>
                  <a:gd name="connsiteY8" fmla="*/ -22 h 417095"/>
                  <a:gd name="connsiteX9" fmla="*/ 58 w 298787"/>
                  <a:gd name="connsiteY9" fmla="*/ 273853 h 417095"/>
                  <a:gd name="connsiteX10" fmla="*/ 134368 w 298787"/>
                  <a:gd name="connsiteY10" fmla="*/ 417004 h 417095"/>
                  <a:gd name="connsiteX11" fmla="*/ 149105 w 298787"/>
                  <a:gd name="connsiteY11" fmla="*/ 416690 h 417095"/>
                  <a:gd name="connsiteX12" fmla="*/ 297550 w 298787"/>
                  <a:gd name="connsiteY12" fmla="*/ 286919 h 417095"/>
                  <a:gd name="connsiteX13" fmla="*/ 297842 w 298787"/>
                  <a:gd name="connsiteY13" fmla="*/ 275095 h 417095"/>
                  <a:gd name="connsiteX14" fmla="*/ 226734 w 298787"/>
                  <a:gd name="connsiteY14" fmla="*/ 275095 h 417095"/>
                  <a:gd name="connsiteX15" fmla="*/ 150353 w 298787"/>
                  <a:gd name="connsiteY15" fmla="*/ 352724 h 417095"/>
                  <a:gd name="connsiteX16" fmla="*/ 149105 w 298787"/>
                  <a:gd name="connsiteY16" fmla="*/ 352724 h 41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787" h="417095">
                    <a:moveTo>
                      <a:pt x="149105" y="352724"/>
                    </a:moveTo>
                    <a:cubicBezTo>
                      <a:pt x="106232" y="352801"/>
                      <a:pt x="71414" y="318108"/>
                      <a:pt x="71336" y="275235"/>
                    </a:cubicBezTo>
                    <a:cubicBezTo>
                      <a:pt x="71333" y="273636"/>
                      <a:pt x="71380" y="272033"/>
                      <a:pt x="71476" y="270437"/>
                    </a:cubicBezTo>
                    <a:lnTo>
                      <a:pt x="71476" y="142815"/>
                    </a:lnTo>
                    <a:lnTo>
                      <a:pt x="298773" y="142815"/>
                    </a:lnTo>
                    <a:lnTo>
                      <a:pt x="298773" y="80712"/>
                    </a:lnTo>
                    <a:lnTo>
                      <a:pt x="71476" y="80712"/>
                    </a:lnTo>
                    <a:lnTo>
                      <a:pt x="71476" y="-22"/>
                    </a:lnTo>
                    <a:lnTo>
                      <a:pt x="58" y="-22"/>
                    </a:lnTo>
                    <a:lnTo>
                      <a:pt x="58" y="273853"/>
                    </a:lnTo>
                    <a:cubicBezTo>
                      <a:pt x="-2383" y="350473"/>
                      <a:pt x="57748" y="414563"/>
                      <a:pt x="134368" y="417004"/>
                    </a:cubicBezTo>
                    <a:cubicBezTo>
                      <a:pt x="139280" y="417159"/>
                      <a:pt x="144202" y="417056"/>
                      <a:pt x="149105" y="416690"/>
                    </a:cubicBezTo>
                    <a:cubicBezTo>
                      <a:pt x="225933" y="421848"/>
                      <a:pt x="292395" y="363747"/>
                      <a:pt x="297550" y="286919"/>
                    </a:cubicBezTo>
                    <a:cubicBezTo>
                      <a:pt x="297814" y="282985"/>
                      <a:pt x="297913" y="279039"/>
                      <a:pt x="297842" y="275095"/>
                    </a:cubicBezTo>
                    <a:lnTo>
                      <a:pt x="226734" y="275095"/>
                    </a:lnTo>
                    <a:cubicBezTo>
                      <a:pt x="227079" y="317623"/>
                      <a:pt x="192881" y="352379"/>
                      <a:pt x="150353" y="352724"/>
                    </a:cubicBezTo>
                    <a:cubicBezTo>
                      <a:pt x="149937" y="352727"/>
                      <a:pt x="149521" y="352727"/>
                      <a:pt x="149105" y="352724"/>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1360B4F5-727B-61EC-CE47-BB24140E3C21}"/>
                  </a:ext>
                </a:extLst>
              </p:cNvPr>
              <p:cNvSpPr/>
              <p:nvPr/>
            </p:nvSpPr>
            <p:spPr>
              <a:xfrm>
                <a:off x="4785070" y="-3058946"/>
                <a:ext cx="1465341" cy="1381020"/>
              </a:xfrm>
              <a:custGeom>
                <a:avLst/>
                <a:gdLst>
                  <a:gd name="connsiteX0" fmla="*/ 77338 w 356826"/>
                  <a:gd name="connsiteY0" fmla="*/ 202130 h 336293"/>
                  <a:gd name="connsiteX1" fmla="*/ 356802 w 356826"/>
                  <a:gd name="connsiteY1" fmla="*/ 202130 h 336293"/>
                  <a:gd name="connsiteX2" fmla="*/ 356802 w 356826"/>
                  <a:gd name="connsiteY2" fmla="*/ 199025 h 336293"/>
                  <a:gd name="connsiteX3" fmla="*/ 356802 w 356826"/>
                  <a:gd name="connsiteY3" fmla="*/ 199025 h 336293"/>
                  <a:gd name="connsiteX4" fmla="*/ 356802 w 356826"/>
                  <a:gd name="connsiteY4" fmla="*/ 171699 h 336293"/>
                  <a:gd name="connsiteX5" fmla="*/ 354628 w 356826"/>
                  <a:gd name="connsiteY5" fmla="*/ 140648 h 336293"/>
                  <a:gd name="connsiteX6" fmla="*/ 354628 w 356826"/>
                  <a:gd name="connsiteY6" fmla="*/ 140648 h 336293"/>
                  <a:gd name="connsiteX7" fmla="*/ 354628 w 356826"/>
                  <a:gd name="connsiteY7" fmla="*/ 140648 h 336293"/>
                  <a:gd name="connsiteX8" fmla="*/ 179187 w 356826"/>
                  <a:gd name="connsiteY8" fmla="*/ 295 h 336293"/>
                  <a:gd name="connsiteX9" fmla="*/ 262 w 356826"/>
                  <a:gd name="connsiteY9" fmla="*/ 159900 h 336293"/>
                  <a:gd name="connsiteX10" fmla="*/ 20 w 356826"/>
                  <a:gd name="connsiteY10" fmla="*/ 172941 h 336293"/>
                  <a:gd name="connsiteX11" fmla="*/ 179187 w 356826"/>
                  <a:gd name="connsiteY11" fmla="*/ 336272 h 336293"/>
                  <a:gd name="connsiteX12" fmla="*/ 313019 w 356826"/>
                  <a:gd name="connsiteY12" fmla="*/ 336272 h 336293"/>
                  <a:gd name="connsiteX13" fmla="*/ 313019 w 356826"/>
                  <a:gd name="connsiteY13" fmla="*/ 274169 h 336293"/>
                  <a:gd name="connsiteX14" fmla="*/ 179498 w 356826"/>
                  <a:gd name="connsiteY14" fmla="*/ 274169 h 336293"/>
                  <a:gd name="connsiteX15" fmla="*/ 77338 w 356826"/>
                  <a:gd name="connsiteY15" fmla="*/ 202751 h 336293"/>
                  <a:gd name="connsiteX16" fmla="*/ 179187 w 356826"/>
                  <a:gd name="connsiteY16" fmla="*/ 62398 h 336293"/>
                  <a:gd name="connsiteX17" fmla="*/ 280726 w 356826"/>
                  <a:gd name="connsiteY17" fmla="*/ 138785 h 336293"/>
                  <a:gd name="connsiteX18" fmla="*/ 280726 w 356826"/>
                  <a:gd name="connsiteY18" fmla="*/ 141579 h 336293"/>
                  <a:gd name="connsiteX19" fmla="*/ 76096 w 356826"/>
                  <a:gd name="connsiteY19" fmla="*/ 141579 h 336293"/>
                  <a:gd name="connsiteX20" fmla="*/ 76096 w 356826"/>
                  <a:gd name="connsiteY20" fmla="*/ 138785 h 336293"/>
                  <a:gd name="connsiteX21" fmla="*/ 179187 w 356826"/>
                  <a:gd name="connsiteY21" fmla="*/ 62398 h 33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826" h="336293">
                    <a:moveTo>
                      <a:pt x="77338" y="202130"/>
                    </a:moveTo>
                    <a:lnTo>
                      <a:pt x="356802" y="202130"/>
                    </a:lnTo>
                    <a:lnTo>
                      <a:pt x="356802" y="199025"/>
                    </a:lnTo>
                    <a:lnTo>
                      <a:pt x="356802" y="199025"/>
                    </a:lnTo>
                    <a:lnTo>
                      <a:pt x="356802" y="171699"/>
                    </a:lnTo>
                    <a:cubicBezTo>
                      <a:pt x="356911" y="161306"/>
                      <a:pt x="356184" y="150923"/>
                      <a:pt x="354628" y="140648"/>
                    </a:cubicBezTo>
                    <a:lnTo>
                      <a:pt x="354628" y="140648"/>
                    </a:lnTo>
                    <a:lnTo>
                      <a:pt x="354628" y="140648"/>
                    </a:lnTo>
                    <a:cubicBezTo>
                      <a:pt x="340904" y="55731"/>
                      <a:pt x="265045" y="-4956"/>
                      <a:pt x="179187" y="295"/>
                    </a:cubicBezTo>
                    <a:cubicBezTo>
                      <a:pt x="85703" y="-5040"/>
                      <a:pt x="5596" y="66419"/>
                      <a:pt x="262" y="159900"/>
                    </a:cubicBezTo>
                    <a:cubicBezTo>
                      <a:pt x="13" y="164244"/>
                      <a:pt x="-67" y="168594"/>
                      <a:pt x="20" y="172941"/>
                    </a:cubicBezTo>
                    <a:cubicBezTo>
                      <a:pt x="20" y="268580"/>
                      <a:pt x="74854" y="336272"/>
                      <a:pt x="179187" y="336272"/>
                    </a:cubicBezTo>
                    <a:lnTo>
                      <a:pt x="313019" y="336272"/>
                    </a:lnTo>
                    <a:lnTo>
                      <a:pt x="313019" y="274169"/>
                    </a:lnTo>
                    <a:lnTo>
                      <a:pt x="179498" y="274169"/>
                    </a:lnTo>
                    <a:cubicBezTo>
                      <a:pt x="133088" y="276638"/>
                      <a:pt x="90957" y="247185"/>
                      <a:pt x="77338" y="202751"/>
                    </a:cubicBezTo>
                    <a:close/>
                    <a:moveTo>
                      <a:pt x="179187" y="62398"/>
                    </a:moveTo>
                    <a:cubicBezTo>
                      <a:pt x="226752" y="60920"/>
                      <a:pt x="268960" y="92673"/>
                      <a:pt x="280726" y="138785"/>
                    </a:cubicBezTo>
                    <a:cubicBezTo>
                      <a:pt x="280872" y="139710"/>
                      <a:pt x="280872" y="140654"/>
                      <a:pt x="280726" y="141579"/>
                    </a:cubicBezTo>
                    <a:lnTo>
                      <a:pt x="76096" y="141579"/>
                    </a:lnTo>
                    <a:cubicBezTo>
                      <a:pt x="76096" y="141579"/>
                      <a:pt x="76096" y="139716"/>
                      <a:pt x="76096" y="138785"/>
                    </a:cubicBezTo>
                    <a:cubicBezTo>
                      <a:pt x="87979" y="92086"/>
                      <a:pt x="131051" y="60171"/>
                      <a:pt x="179187" y="62398"/>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29EE9141-96DD-9EB6-7A1C-BDC2A7535BCE}"/>
                  </a:ext>
                </a:extLst>
              </p:cNvPr>
              <p:cNvSpPr/>
              <p:nvPr/>
            </p:nvSpPr>
            <p:spPr>
              <a:xfrm>
                <a:off x="-393221" y="-3361134"/>
                <a:ext cx="307313" cy="113486"/>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0DD9402D-2C22-9C3C-97DA-FD854C47BBC2}"/>
                  </a:ext>
                </a:extLst>
              </p:cNvPr>
              <p:cNvSpPr/>
              <p:nvPr/>
            </p:nvSpPr>
            <p:spPr>
              <a:xfrm>
                <a:off x="1808983" y="-3063385"/>
                <a:ext cx="1425630" cy="1419622"/>
              </a:xfrm>
              <a:custGeom>
                <a:avLst/>
                <a:gdLst>
                  <a:gd name="connsiteX0" fmla="*/ 174185 w 347156"/>
                  <a:gd name="connsiteY0" fmla="*/ 283013 h 345693"/>
                  <a:gd name="connsiteX1" fmla="*/ 67548 w 347156"/>
                  <a:gd name="connsiteY1" fmla="*/ 180403 h 345693"/>
                  <a:gd name="connsiteX2" fmla="*/ 67678 w 347156"/>
                  <a:gd name="connsiteY2" fmla="*/ 172780 h 345693"/>
                  <a:gd name="connsiteX3" fmla="*/ 167540 w 347156"/>
                  <a:gd name="connsiteY3" fmla="*/ 63565 h 345693"/>
                  <a:gd name="connsiteX4" fmla="*/ 174185 w 347156"/>
                  <a:gd name="connsiteY4" fmla="*/ 63478 h 345693"/>
                  <a:gd name="connsiteX5" fmla="*/ 265787 w 347156"/>
                  <a:gd name="connsiteY5" fmla="*/ 110677 h 345693"/>
                  <a:gd name="connsiteX6" fmla="*/ 327890 w 347156"/>
                  <a:gd name="connsiteY6" fmla="*/ 84593 h 345693"/>
                  <a:gd name="connsiteX7" fmla="*/ 172632 w 347156"/>
                  <a:gd name="connsiteY7" fmla="*/ 133 h 345693"/>
                  <a:gd name="connsiteX8" fmla="*/ -14 w 347156"/>
                  <a:gd name="connsiteY8" fmla="*/ 172780 h 345693"/>
                  <a:gd name="connsiteX9" fmla="*/ 172632 w 347156"/>
                  <a:gd name="connsiteY9" fmla="*/ 345426 h 345693"/>
                  <a:gd name="connsiteX10" fmla="*/ 347142 w 347156"/>
                  <a:gd name="connsiteY10" fmla="*/ 203210 h 345693"/>
                  <a:gd name="connsiteX11" fmla="*/ 275724 w 347156"/>
                  <a:gd name="connsiteY11" fmla="*/ 203210 h 345693"/>
                  <a:gd name="connsiteX12" fmla="*/ 172632 w 347156"/>
                  <a:gd name="connsiteY12" fmla="*/ 283013 h 3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56" h="345693">
                    <a:moveTo>
                      <a:pt x="174185" y="283013"/>
                    </a:moveTo>
                    <a:cubicBezTo>
                      <a:pt x="116401" y="284124"/>
                      <a:pt x="68659" y="238183"/>
                      <a:pt x="67548" y="180403"/>
                    </a:cubicBezTo>
                    <a:cubicBezTo>
                      <a:pt x="67498" y="177860"/>
                      <a:pt x="67542" y="175316"/>
                      <a:pt x="67678" y="172780"/>
                    </a:cubicBezTo>
                    <a:cubicBezTo>
                      <a:pt x="65095" y="115045"/>
                      <a:pt x="109806" y="66145"/>
                      <a:pt x="167540" y="63565"/>
                    </a:cubicBezTo>
                    <a:cubicBezTo>
                      <a:pt x="169754" y="63466"/>
                      <a:pt x="171971" y="63438"/>
                      <a:pt x="174185" y="63478"/>
                    </a:cubicBezTo>
                    <a:cubicBezTo>
                      <a:pt x="210984" y="61596"/>
                      <a:pt x="245961" y="79619"/>
                      <a:pt x="265787" y="110677"/>
                    </a:cubicBezTo>
                    <a:lnTo>
                      <a:pt x="327890" y="84593"/>
                    </a:lnTo>
                    <a:cubicBezTo>
                      <a:pt x="295711" y="29921"/>
                      <a:pt x="236012" y="-2553"/>
                      <a:pt x="172632" y="133"/>
                    </a:cubicBezTo>
                    <a:cubicBezTo>
                      <a:pt x="77282" y="133"/>
                      <a:pt x="-14" y="77430"/>
                      <a:pt x="-14" y="172780"/>
                    </a:cubicBezTo>
                    <a:cubicBezTo>
                      <a:pt x="-14" y="268129"/>
                      <a:pt x="77282" y="345426"/>
                      <a:pt x="172632" y="345426"/>
                    </a:cubicBezTo>
                    <a:cubicBezTo>
                      <a:pt x="258757" y="350068"/>
                      <a:pt x="334305" y="288499"/>
                      <a:pt x="347142" y="203210"/>
                    </a:cubicBezTo>
                    <a:lnTo>
                      <a:pt x="275724" y="203210"/>
                    </a:lnTo>
                    <a:cubicBezTo>
                      <a:pt x="265116" y="251200"/>
                      <a:pt x="221750" y="284770"/>
                      <a:pt x="172632" y="283013"/>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81" name="Group 80">
              <a:extLst>
                <a:ext uri="{FF2B5EF4-FFF2-40B4-BE49-F238E27FC236}">
                  <a16:creationId xmlns:a16="http://schemas.microsoft.com/office/drawing/2014/main" id="{EF55FBA4-1A6C-B7DB-E11A-6904345F5FA6}"/>
                </a:ext>
              </a:extLst>
            </p:cNvPr>
            <p:cNvGrpSpPr/>
            <p:nvPr/>
          </p:nvGrpSpPr>
          <p:grpSpPr>
            <a:xfrm>
              <a:off x="45917" y="2750820"/>
              <a:ext cx="4507034" cy="1165063"/>
              <a:chOff x="-393221" y="-3361134"/>
              <a:chExt cx="6643632" cy="1717371"/>
            </a:xfrm>
            <a:solidFill>
              <a:schemeClr val="bg1">
                <a:alpha val="2000"/>
              </a:schemeClr>
            </a:solidFill>
          </p:grpSpPr>
          <p:sp>
            <p:nvSpPr>
              <p:cNvPr id="82" name="Freeform: Shape 81">
                <a:extLst>
                  <a:ext uri="{FF2B5EF4-FFF2-40B4-BE49-F238E27FC236}">
                    <a16:creationId xmlns:a16="http://schemas.microsoft.com/office/drawing/2014/main" id="{93AE7946-1B13-5538-EE00-CAD1BB8E2FD4}"/>
                  </a:ext>
                </a:extLst>
              </p:cNvPr>
              <p:cNvSpPr/>
              <p:nvPr/>
            </p:nvSpPr>
            <p:spPr>
              <a:xfrm>
                <a:off x="-393221" y="-3061471"/>
                <a:ext cx="307313" cy="1378449"/>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9227C339-8F8D-8CF7-B3CF-34264BD706C0}"/>
                  </a:ext>
                </a:extLst>
              </p:cNvPr>
              <p:cNvSpPr/>
              <p:nvPr/>
            </p:nvSpPr>
            <p:spPr>
              <a:xfrm>
                <a:off x="116843" y="-3027042"/>
                <a:ext cx="1532742" cy="1347843"/>
              </a:xfrm>
              <a:custGeom>
                <a:avLst/>
                <a:gdLst>
                  <a:gd name="connsiteX0" fmla="*/ 246225 w 373239"/>
                  <a:gd name="connsiteY0" fmla="*/ 133190 h 328214"/>
                  <a:gd name="connsiteX1" fmla="*/ 127918 w 373239"/>
                  <a:gd name="connsiteY1" fmla="*/ 133190 h 328214"/>
                  <a:gd name="connsiteX2" fmla="*/ 77615 w 373239"/>
                  <a:gd name="connsiteY2" fmla="*/ 95617 h 328214"/>
                  <a:gd name="connsiteX3" fmla="*/ 127918 w 373239"/>
                  <a:gd name="connsiteY3" fmla="*/ 62081 h 328214"/>
                  <a:gd name="connsiteX4" fmla="*/ 342484 w 373239"/>
                  <a:gd name="connsiteY4" fmla="*/ 62081 h 328214"/>
                  <a:gd name="connsiteX5" fmla="*/ 342484 w 373239"/>
                  <a:gd name="connsiteY5" fmla="*/ -22 h 328214"/>
                  <a:gd name="connsiteX6" fmla="*/ 118913 w 373239"/>
                  <a:gd name="connsiteY6" fmla="*/ -22 h 328214"/>
                  <a:gd name="connsiteX7" fmla="*/ -14 w 373239"/>
                  <a:gd name="connsiteY7" fmla="*/ 96549 h 328214"/>
                  <a:gd name="connsiteX8" fmla="*/ 118913 w 373239"/>
                  <a:gd name="connsiteY8" fmla="*/ 194361 h 328214"/>
                  <a:gd name="connsiteX9" fmla="*/ 247156 w 373239"/>
                  <a:gd name="connsiteY9" fmla="*/ 194361 h 328214"/>
                  <a:gd name="connsiteX10" fmla="*/ 297149 w 373239"/>
                  <a:gd name="connsiteY10" fmla="*/ 232244 h 328214"/>
                  <a:gd name="connsiteX11" fmla="*/ 247156 w 373239"/>
                  <a:gd name="connsiteY11" fmla="*/ 266090 h 328214"/>
                  <a:gd name="connsiteX12" fmla="*/ 23274 w 373239"/>
                  <a:gd name="connsiteY12" fmla="*/ 266090 h 328214"/>
                  <a:gd name="connsiteX13" fmla="*/ 23274 w 373239"/>
                  <a:gd name="connsiteY13" fmla="*/ 328193 h 328214"/>
                  <a:gd name="connsiteX14" fmla="*/ 246225 w 373239"/>
                  <a:gd name="connsiteY14" fmla="*/ 328193 h 328214"/>
                  <a:gd name="connsiteX15" fmla="*/ 373225 w 373239"/>
                  <a:gd name="connsiteY15" fmla="*/ 230691 h 328214"/>
                  <a:gd name="connsiteX16" fmla="*/ 246225 w 373239"/>
                  <a:gd name="connsiteY16" fmla="*/ 134121 h 32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239" h="328214">
                    <a:moveTo>
                      <a:pt x="246225" y="133190"/>
                    </a:moveTo>
                    <a:lnTo>
                      <a:pt x="127918" y="133190"/>
                    </a:lnTo>
                    <a:cubicBezTo>
                      <a:pt x="96867" y="133190"/>
                      <a:pt x="77615" y="118595"/>
                      <a:pt x="77615" y="95617"/>
                    </a:cubicBezTo>
                    <a:cubicBezTo>
                      <a:pt x="77615" y="72639"/>
                      <a:pt x="96867" y="62081"/>
                      <a:pt x="127918" y="62081"/>
                    </a:cubicBezTo>
                    <a:lnTo>
                      <a:pt x="342484" y="62081"/>
                    </a:lnTo>
                    <a:lnTo>
                      <a:pt x="342484" y="-22"/>
                    </a:lnTo>
                    <a:lnTo>
                      <a:pt x="118913" y="-22"/>
                    </a:lnTo>
                    <a:cubicBezTo>
                      <a:pt x="45942" y="-22"/>
                      <a:pt x="-14" y="36619"/>
                      <a:pt x="-14" y="96549"/>
                    </a:cubicBezTo>
                    <a:cubicBezTo>
                      <a:pt x="-14" y="156478"/>
                      <a:pt x="45942" y="194361"/>
                      <a:pt x="118913" y="194361"/>
                    </a:cubicBezTo>
                    <a:lnTo>
                      <a:pt x="247156" y="194361"/>
                    </a:lnTo>
                    <a:cubicBezTo>
                      <a:pt x="278208" y="194361"/>
                      <a:pt x="297149" y="208955"/>
                      <a:pt x="297149" y="232244"/>
                    </a:cubicBezTo>
                    <a:cubicBezTo>
                      <a:pt x="297149" y="255533"/>
                      <a:pt x="277897" y="266090"/>
                      <a:pt x="247156" y="266090"/>
                    </a:cubicBezTo>
                    <a:lnTo>
                      <a:pt x="23274" y="266090"/>
                    </a:lnTo>
                    <a:lnTo>
                      <a:pt x="23274" y="328193"/>
                    </a:lnTo>
                    <a:lnTo>
                      <a:pt x="246225" y="328193"/>
                    </a:lnTo>
                    <a:cubicBezTo>
                      <a:pt x="324164" y="328193"/>
                      <a:pt x="373225" y="290310"/>
                      <a:pt x="373225" y="230691"/>
                    </a:cubicBezTo>
                    <a:cubicBezTo>
                      <a:pt x="373225" y="171072"/>
                      <a:pt x="324164" y="134121"/>
                      <a:pt x="246225" y="134121"/>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4F51DB68-C5D4-DD13-9C11-C5DA4440AD1A}"/>
                  </a:ext>
                </a:extLst>
              </p:cNvPr>
              <p:cNvSpPr/>
              <p:nvPr/>
            </p:nvSpPr>
            <p:spPr>
              <a:xfrm>
                <a:off x="3372035" y="-3358584"/>
                <a:ext cx="1226998" cy="1712841"/>
              </a:xfrm>
              <a:custGeom>
                <a:avLst/>
                <a:gdLst>
                  <a:gd name="connsiteX0" fmla="*/ 149105 w 298787"/>
                  <a:gd name="connsiteY0" fmla="*/ 352724 h 417095"/>
                  <a:gd name="connsiteX1" fmla="*/ 71336 w 298787"/>
                  <a:gd name="connsiteY1" fmla="*/ 275235 h 417095"/>
                  <a:gd name="connsiteX2" fmla="*/ 71476 w 298787"/>
                  <a:gd name="connsiteY2" fmla="*/ 270437 h 417095"/>
                  <a:gd name="connsiteX3" fmla="*/ 71476 w 298787"/>
                  <a:gd name="connsiteY3" fmla="*/ 142815 h 417095"/>
                  <a:gd name="connsiteX4" fmla="*/ 298773 w 298787"/>
                  <a:gd name="connsiteY4" fmla="*/ 142815 h 417095"/>
                  <a:gd name="connsiteX5" fmla="*/ 298773 w 298787"/>
                  <a:gd name="connsiteY5" fmla="*/ 80712 h 417095"/>
                  <a:gd name="connsiteX6" fmla="*/ 71476 w 298787"/>
                  <a:gd name="connsiteY6" fmla="*/ 80712 h 417095"/>
                  <a:gd name="connsiteX7" fmla="*/ 71476 w 298787"/>
                  <a:gd name="connsiteY7" fmla="*/ -22 h 417095"/>
                  <a:gd name="connsiteX8" fmla="*/ 58 w 298787"/>
                  <a:gd name="connsiteY8" fmla="*/ -22 h 417095"/>
                  <a:gd name="connsiteX9" fmla="*/ 58 w 298787"/>
                  <a:gd name="connsiteY9" fmla="*/ 273853 h 417095"/>
                  <a:gd name="connsiteX10" fmla="*/ 134368 w 298787"/>
                  <a:gd name="connsiteY10" fmla="*/ 417004 h 417095"/>
                  <a:gd name="connsiteX11" fmla="*/ 149105 w 298787"/>
                  <a:gd name="connsiteY11" fmla="*/ 416690 h 417095"/>
                  <a:gd name="connsiteX12" fmla="*/ 297550 w 298787"/>
                  <a:gd name="connsiteY12" fmla="*/ 286919 h 417095"/>
                  <a:gd name="connsiteX13" fmla="*/ 297842 w 298787"/>
                  <a:gd name="connsiteY13" fmla="*/ 275095 h 417095"/>
                  <a:gd name="connsiteX14" fmla="*/ 226734 w 298787"/>
                  <a:gd name="connsiteY14" fmla="*/ 275095 h 417095"/>
                  <a:gd name="connsiteX15" fmla="*/ 150353 w 298787"/>
                  <a:gd name="connsiteY15" fmla="*/ 352724 h 417095"/>
                  <a:gd name="connsiteX16" fmla="*/ 149105 w 298787"/>
                  <a:gd name="connsiteY16" fmla="*/ 352724 h 41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787" h="417095">
                    <a:moveTo>
                      <a:pt x="149105" y="352724"/>
                    </a:moveTo>
                    <a:cubicBezTo>
                      <a:pt x="106232" y="352801"/>
                      <a:pt x="71414" y="318108"/>
                      <a:pt x="71336" y="275235"/>
                    </a:cubicBezTo>
                    <a:cubicBezTo>
                      <a:pt x="71333" y="273636"/>
                      <a:pt x="71380" y="272033"/>
                      <a:pt x="71476" y="270437"/>
                    </a:cubicBezTo>
                    <a:lnTo>
                      <a:pt x="71476" y="142815"/>
                    </a:lnTo>
                    <a:lnTo>
                      <a:pt x="298773" y="142815"/>
                    </a:lnTo>
                    <a:lnTo>
                      <a:pt x="298773" y="80712"/>
                    </a:lnTo>
                    <a:lnTo>
                      <a:pt x="71476" y="80712"/>
                    </a:lnTo>
                    <a:lnTo>
                      <a:pt x="71476" y="-22"/>
                    </a:lnTo>
                    <a:lnTo>
                      <a:pt x="58" y="-22"/>
                    </a:lnTo>
                    <a:lnTo>
                      <a:pt x="58" y="273853"/>
                    </a:lnTo>
                    <a:cubicBezTo>
                      <a:pt x="-2383" y="350473"/>
                      <a:pt x="57748" y="414563"/>
                      <a:pt x="134368" y="417004"/>
                    </a:cubicBezTo>
                    <a:cubicBezTo>
                      <a:pt x="139280" y="417159"/>
                      <a:pt x="144202" y="417056"/>
                      <a:pt x="149105" y="416690"/>
                    </a:cubicBezTo>
                    <a:cubicBezTo>
                      <a:pt x="225933" y="421848"/>
                      <a:pt x="292395" y="363747"/>
                      <a:pt x="297550" y="286919"/>
                    </a:cubicBezTo>
                    <a:cubicBezTo>
                      <a:pt x="297814" y="282985"/>
                      <a:pt x="297913" y="279039"/>
                      <a:pt x="297842" y="275095"/>
                    </a:cubicBezTo>
                    <a:lnTo>
                      <a:pt x="226734" y="275095"/>
                    </a:lnTo>
                    <a:cubicBezTo>
                      <a:pt x="227079" y="317623"/>
                      <a:pt x="192881" y="352379"/>
                      <a:pt x="150353" y="352724"/>
                    </a:cubicBezTo>
                    <a:cubicBezTo>
                      <a:pt x="149937" y="352727"/>
                      <a:pt x="149521" y="352727"/>
                      <a:pt x="149105" y="352724"/>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C2C684B8-F09B-E3C1-1C7C-F420A80D3EF7}"/>
                  </a:ext>
                </a:extLst>
              </p:cNvPr>
              <p:cNvSpPr/>
              <p:nvPr/>
            </p:nvSpPr>
            <p:spPr>
              <a:xfrm>
                <a:off x="4785070" y="-3058946"/>
                <a:ext cx="1465341" cy="1381020"/>
              </a:xfrm>
              <a:custGeom>
                <a:avLst/>
                <a:gdLst>
                  <a:gd name="connsiteX0" fmla="*/ 77338 w 356826"/>
                  <a:gd name="connsiteY0" fmla="*/ 202130 h 336293"/>
                  <a:gd name="connsiteX1" fmla="*/ 356802 w 356826"/>
                  <a:gd name="connsiteY1" fmla="*/ 202130 h 336293"/>
                  <a:gd name="connsiteX2" fmla="*/ 356802 w 356826"/>
                  <a:gd name="connsiteY2" fmla="*/ 199025 h 336293"/>
                  <a:gd name="connsiteX3" fmla="*/ 356802 w 356826"/>
                  <a:gd name="connsiteY3" fmla="*/ 199025 h 336293"/>
                  <a:gd name="connsiteX4" fmla="*/ 356802 w 356826"/>
                  <a:gd name="connsiteY4" fmla="*/ 171699 h 336293"/>
                  <a:gd name="connsiteX5" fmla="*/ 354628 w 356826"/>
                  <a:gd name="connsiteY5" fmla="*/ 140648 h 336293"/>
                  <a:gd name="connsiteX6" fmla="*/ 354628 w 356826"/>
                  <a:gd name="connsiteY6" fmla="*/ 140648 h 336293"/>
                  <a:gd name="connsiteX7" fmla="*/ 354628 w 356826"/>
                  <a:gd name="connsiteY7" fmla="*/ 140648 h 336293"/>
                  <a:gd name="connsiteX8" fmla="*/ 179187 w 356826"/>
                  <a:gd name="connsiteY8" fmla="*/ 295 h 336293"/>
                  <a:gd name="connsiteX9" fmla="*/ 262 w 356826"/>
                  <a:gd name="connsiteY9" fmla="*/ 159900 h 336293"/>
                  <a:gd name="connsiteX10" fmla="*/ 20 w 356826"/>
                  <a:gd name="connsiteY10" fmla="*/ 172941 h 336293"/>
                  <a:gd name="connsiteX11" fmla="*/ 179187 w 356826"/>
                  <a:gd name="connsiteY11" fmla="*/ 336272 h 336293"/>
                  <a:gd name="connsiteX12" fmla="*/ 313019 w 356826"/>
                  <a:gd name="connsiteY12" fmla="*/ 336272 h 336293"/>
                  <a:gd name="connsiteX13" fmla="*/ 313019 w 356826"/>
                  <a:gd name="connsiteY13" fmla="*/ 274169 h 336293"/>
                  <a:gd name="connsiteX14" fmla="*/ 179498 w 356826"/>
                  <a:gd name="connsiteY14" fmla="*/ 274169 h 336293"/>
                  <a:gd name="connsiteX15" fmla="*/ 77338 w 356826"/>
                  <a:gd name="connsiteY15" fmla="*/ 202751 h 336293"/>
                  <a:gd name="connsiteX16" fmla="*/ 179187 w 356826"/>
                  <a:gd name="connsiteY16" fmla="*/ 62398 h 336293"/>
                  <a:gd name="connsiteX17" fmla="*/ 280726 w 356826"/>
                  <a:gd name="connsiteY17" fmla="*/ 138785 h 336293"/>
                  <a:gd name="connsiteX18" fmla="*/ 280726 w 356826"/>
                  <a:gd name="connsiteY18" fmla="*/ 141579 h 336293"/>
                  <a:gd name="connsiteX19" fmla="*/ 76096 w 356826"/>
                  <a:gd name="connsiteY19" fmla="*/ 141579 h 336293"/>
                  <a:gd name="connsiteX20" fmla="*/ 76096 w 356826"/>
                  <a:gd name="connsiteY20" fmla="*/ 138785 h 336293"/>
                  <a:gd name="connsiteX21" fmla="*/ 179187 w 356826"/>
                  <a:gd name="connsiteY21" fmla="*/ 62398 h 33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826" h="336293">
                    <a:moveTo>
                      <a:pt x="77338" y="202130"/>
                    </a:moveTo>
                    <a:lnTo>
                      <a:pt x="356802" y="202130"/>
                    </a:lnTo>
                    <a:lnTo>
                      <a:pt x="356802" y="199025"/>
                    </a:lnTo>
                    <a:lnTo>
                      <a:pt x="356802" y="199025"/>
                    </a:lnTo>
                    <a:lnTo>
                      <a:pt x="356802" y="171699"/>
                    </a:lnTo>
                    <a:cubicBezTo>
                      <a:pt x="356911" y="161306"/>
                      <a:pt x="356184" y="150923"/>
                      <a:pt x="354628" y="140648"/>
                    </a:cubicBezTo>
                    <a:lnTo>
                      <a:pt x="354628" y="140648"/>
                    </a:lnTo>
                    <a:lnTo>
                      <a:pt x="354628" y="140648"/>
                    </a:lnTo>
                    <a:cubicBezTo>
                      <a:pt x="340904" y="55731"/>
                      <a:pt x="265045" y="-4956"/>
                      <a:pt x="179187" y="295"/>
                    </a:cubicBezTo>
                    <a:cubicBezTo>
                      <a:pt x="85703" y="-5040"/>
                      <a:pt x="5596" y="66419"/>
                      <a:pt x="262" y="159900"/>
                    </a:cubicBezTo>
                    <a:cubicBezTo>
                      <a:pt x="13" y="164244"/>
                      <a:pt x="-67" y="168594"/>
                      <a:pt x="20" y="172941"/>
                    </a:cubicBezTo>
                    <a:cubicBezTo>
                      <a:pt x="20" y="268580"/>
                      <a:pt x="74854" y="336272"/>
                      <a:pt x="179187" y="336272"/>
                    </a:cubicBezTo>
                    <a:lnTo>
                      <a:pt x="313019" y="336272"/>
                    </a:lnTo>
                    <a:lnTo>
                      <a:pt x="313019" y="274169"/>
                    </a:lnTo>
                    <a:lnTo>
                      <a:pt x="179498" y="274169"/>
                    </a:lnTo>
                    <a:cubicBezTo>
                      <a:pt x="133088" y="276638"/>
                      <a:pt x="90957" y="247185"/>
                      <a:pt x="77338" y="202751"/>
                    </a:cubicBezTo>
                    <a:close/>
                    <a:moveTo>
                      <a:pt x="179187" y="62398"/>
                    </a:moveTo>
                    <a:cubicBezTo>
                      <a:pt x="226752" y="60920"/>
                      <a:pt x="268960" y="92673"/>
                      <a:pt x="280726" y="138785"/>
                    </a:cubicBezTo>
                    <a:cubicBezTo>
                      <a:pt x="280872" y="139710"/>
                      <a:pt x="280872" y="140654"/>
                      <a:pt x="280726" y="141579"/>
                    </a:cubicBezTo>
                    <a:lnTo>
                      <a:pt x="76096" y="141579"/>
                    </a:lnTo>
                    <a:cubicBezTo>
                      <a:pt x="76096" y="141579"/>
                      <a:pt x="76096" y="139716"/>
                      <a:pt x="76096" y="138785"/>
                    </a:cubicBezTo>
                    <a:cubicBezTo>
                      <a:pt x="87979" y="92086"/>
                      <a:pt x="131051" y="60171"/>
                      <a:pt x="179187" y="62398"/>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2159E837-99F5-105D-8CB6-5E4FA914AFAA}"/>
                  </a:ext>
                </a:extLst>
              </p:cNvPr>
              <p:cNvSpPr/>
              <p:nvPr/>
            </p:nvSpPr>
            <p:spPr>
              <a:xfrm>
                <a:off x="-393221" y="-3361134"/>
                <a:ext cx="307313" cy="113486"/>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85F9FEB9-495E-DDA4-D832-C09CFD65662C}"/>
                  </a:ext>
                </a:extLst>
              </p:cNvPr>
              <p:cNvSpPr/>
              <p:nvPr/>
            </p:nvSpPr>
            <p:spPr>
              <a:xfrm>
                <a:off x="1808983" y="-3063385"/>
                <a:ext cx="1425630" cy="1419622"/>
              </a:xfrm>
              <a:custGeom>
                <a:avLst/>
                <a:gdLst>
                  <a:gd name="connsiteX0" fmla="*/ 174185 w 347156"/>
                  <a:gd name="connsiteY0" fmla="*/ 283013 h 345693"/>
                  <a:gd name="connsiteX1" fmla="*/ 67548 w 347156"/>
                  <a:gd name="connsiteY1" fmla="*/ 180403 h 345693"/>
                  <a:gd name="connsiteX2" fmla="*/ 67678 w 347156"/>
                  <a:gd name="connsiteY2" fmla="*/ 172780 h 345693"/>
                  <a:gd name="connsiteX3" fmla="*/ 167540 w 347156"/>
                  <a:gd name="connsiteY3" fmla="*/ 63565 h 345693"/>
                  <a:gd name="connsiteX4" fmla="*/ 174185 w 347156"/>
                  <a:gd name="connsiteY4" fmla="*/ 63478 h 345693"/>
                  <a:gd name="connsiteX5" fmla="*/ 265787 w 347156"/>
                  <a:gd name="connsiteY5" fmla="*/ 110677 h 345693"/>
                  <a:gd name="connsiteX6" fmla="*/ 327890 w 347156"/>
                  <a:gd name="connsiteY6" fmla="*/ 84593 h 345693"/>
                  <a:gd name="connsiteX7" fmla="*/ 172632 w 347156"/>
                  <a:gd name="connsiteY7" fmla="*/ 133 h 345693"/>
                  <a:gd name="connsiteX8" fmla="*/ -14 w 347156"/>
                  <a:gd name="connsiteY8" fmla="*/ 172780 h 345693"/>
                  <a:gd name="connsiteX9" fmla="*/ 172632 w 347156"/>
                  <a:gd name="connsiteY9" fmla="*/ 345426 h 345693"/>
                  <a:gd name="connsiteX10" fmla="*/ 347142 w 347156"/>
                  <a:gd name="connsiteY10" fmla="*/ 203210 h 345693"/>
                  <a:gd name="connsiteX11" fmla="*/ 275724 w 347156"/>
                  <a:gd name="connsiteY11" fmla="*/ 203210 h 345693"/>
                  <a:gd name="connsiteX12" fmla="*/ 172632 w 347156"/>
                  <a:gd name="connsiteY12" fmla="*/ 283013 h 3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56" h="345693">
                    <a:moveTo>
                      <a:pt x="174185" y="283013"/>
                    </a:moveTo>
                    <a:cubicBezTo>
                      <a:pt x="116401" y="284124"/>
                      <a:pt x="68659" y="238183"/>
                      <a:pt x="67548" y="180403"/>
                    </a:cubicBezTo>
                    <a:cubicBezTo>
                      <a:pt x="67498" y="177860"/>
                      <a:pt x="67542" y="175316"/>
                      <a:pt x="67678" y="172780"/>
                    </a:cubicBezTo>
                    <a:cubicBezTo>
                      <a:pt x="65095" y="115045"/>
                      <a:pt x="109806" y="66145"/>
                      <a:pt x="167540" y="63565"/>
                    </a:cubicBezTo>
                    <a:cubicBezTo>
                      <a:pt x="169754" y="63466"/>
                      <a:pt x="171971" y="63438"/>
                      <a:pt x="174185" y="63478"/>
                    </a:cubicBezTo>
                    <a:cubicBezTo>
                      <a:pt x="210984" y="61596"/>
                      <a:pt x="245961" y="79619"/>
                      <a:pt x="265787" y="110677"/>
                    </a:cubicBezTo>
                    <a:lnTo>
                      <a:pt x="327890" y="84593"/>
                    </a:lnTo>
                    <a:cubicBezTo>
                      <a:pt x="295711" y="29921"/>
                      <a:pt x="236012" y="-2553"/>
                      <a:pt x="172632" y="133"/>
                    </a:cubicBezTo>
                    <a:cubicBezTo>
                      <a:pt x="77282" y="133"/>
                      <a:pt x="-14" y="77430"/>
                      <a:pt x="-14" y="172780"/>
                    </a:cubicBezTo>
                    <a:cubicBezTo>
                      <a:pt x="-14" y="268129"/>
                      <a:pt x="77282" y="345426"/>
                      <a:pt x="172632" y="345426"/>
                    </a:cubicBezTo>
                    <a:cubicBezTo>
                      <a:pt x="258757" y="350068"/>
                      <a:pt x="334305" y="288499"/>
                      <a:pt x="347142" y="203210"/>
                    </a:cubicBezTo>
                    <a:lnTo>
                      <a:pt x="275724" y="203210"/>
                    </a:lnTo>
                    <a:cubicBezTo>
                      <a:pt x="265116" y="251200"/>
                      <a:pt x="221750" y="284770"/>
                      <a:pt x="172632" y="283013"/>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52" name="Group 51">
            <a:extLst>
              <a:ext uri="{FF2B5EF4-FFF2-40B4-BE49-F238E27FC236}">
                <a16:creationId xmlns:a16="http://schemas.microsoft.com/office/drawing/2014/main" id="{B9EF4EA3-91F7-48D8-865B-44BCDECFD8E5}"/>
              </a:ext>
            </a:extLst>
          </p:cNvPr>
          <p:cNvGrpSpPr/>
          <p:nvPr/>
        </p:nvGrpSpPr>
        <p:grpSpPr>
          <a:xfrm>
            <a:off x="6122139" y="6152288"/>
            <a:ext cx="3646790" cy="401099"/>
            <a:chOff x="6249564" y="5928596"/>
            <a:chExt cx="5241397" cy="576485"/>
          </a:xfrm>
        </p:grpSpPr>
        <p:grpSp>
          <p:nvGrpSpPr>
            <p:cNvPr id="32" name="Group 31">
              <a:extLst>
                <a:ext uri="{FF2B5EF4-FFF2-40B4-BE49-F238E27FC236}">
                  <a16:creationId xmlns:a16="http://schemas.microsoft.com/office/drawing/2014/main" id="{4E060522-DFD4-4FE8-90C1-69CF24259014}"/>
                </a:ext>
              </a:extLst>
            </p:cNvPr>
            <p:cNvGrpSpPr/>
            <p:nvPr/>
          </p:nvGrpSpPr>
          <p:grpSpPr>
            <a:xfrm>
              <a:off x="6249564" y="5928596"/>
              <a:ext cx="5241397" cy="576485"/>
              <a:chOff x="9215275" y="8296656"/>
              <a:chExt cx="3693112" cy="406194"/>
            </a:xfrm>
          </p:grpSpPr>
          <p:pic>
            <p:nvPicPr>
              <p:cNvPr id="37" name="Picture 36">
                <a:extLst>
                  <a:ext uri="{FF2B5EF4-FFF2-40B4-BE49-F238E27FC236}">
                    <a16:creationId xmlns:a16="http://schemas.microsoft.com/office/drawing/2014/main" id="{E4EBAD29-7A8F-4530-882C-A1BC3A9F9431}"/>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739755" y="8374526"/>
                <a:ext cx="809349" cy="246678"/>
              </a:xfrm>
              <a:prstGeom prst="rect">
                <a:avLst/>
              </a:prstGeom>
            </p:spPr>
          </p:pic>
          <p:pic>
            <p:nvPicPr>
              <p:cNvPr id="34" name="Picture 2" descr="Modelos para Download - POISE">
                <a:extLst>
                  <a:ext uri="{FF2B5EF4-FFF2-40B4-BE49-F238E27FC236}">
                    <a16:creationId xmlns:a16="http://schemas.microsoft.com/office/drawing/2014/main" id="{6A3D8790-8730-45E9-B4B5-4FB6E60BFEE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2558"/>
              <a:stretch/>
            </p:blipFill>
            <p:spPr bwMode="auto">
              <a:xfrm>
                <a:off x="11874370" y="8356305"/>
                <a:ext cx="490265" cy="31405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Graphical user interface, application&#10;&#10;Description automatically generated">
                <a:extLst>
                  <a:ext uri="{FF2B5EF4-FFF2-40B4-BE49-F238E27FC236}">
                    <a16:creationId xmlns:a16="http://schemas.microsoft.com/office/drawing/2014/main" id="{D8593614-DC0E-484F-B94E-1585A98AB7EA}"/>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l="38125" t="43333" r="37250" b="42889"/>
              <a:stretch/>
            </p:blipFill>
            <p:spPr>
              <a:xfrm>
                <a:off x="9215275" y="8296656"/>
                <a:ext cx="1290649" cy="406194"/>
              </a:xfrm>
              <a:prstGeom prst="rect">
                <a:avLst/>
              </a:prstGeom>
            </p:spPr>
          </p:pic>
          <p:pic>
            <p:nvPicPr>
              <p:cNvPr id="39" name="Picture 2" descr="Modelos para Download - POISE">
                <a:extLst>
                  <a:ext uri="{FF2B5EF4-FFF2-40B4-BE49-F238E27FC236}">
                    <a16:creationId xmlns:a16="http://schemas.microsoft.com/office/drawing/2014/main" id="{D90C6227-3DEC-45E4-9CA5-88D3C416BFBE}"/>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l="48320"/>
              <a:stretch/>
            </p:blipFill>
            <p:spPr bwMode="auto">
              <a:xfrm>
                <a:off x="12374328" y="8356305"/>
                <a:ext cx="534059" cy="31405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8" name="Straight Connector 47">
              <a:extLst>
                <a:ext uri="{FF2B5EF4-FFF2-40B4-BE49-F238E27FC236}">
                  <a16:creationId xmlns:a16="http://schemas.microsoft.com/office/drawing/2014/main" id="{71AAF79D-17A8-43B6-8332-7E6371BDA345}"/>
                </a:ext>
              </a:extLst>
            </p:cNvPr>
            <p:cNvCxnSpPr>
              <a:cxnSpLocks/>
            </p:cNvCxnSpPr>
            <p:nvPr/>
          </p:nvCxnSpPr>
          <p:spPr>
            <a:xfrm>
              <a:off x="8183880" y="6013712"/>
              <a:ext cx="0" cy="4198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8B7D946-578A-4857-94B3-F7E0D0694917}"/>
                </a:ext>
              </a:extLst>
            </p:cNvPr>
            <p:cNvCxnSpPr>
              <a:cxnSpLocks/>
            </p:cNvCxnSpPr>
            <p:nvPr/>
          </p:nvCxnSpPr>
          <p:spPr>
            <a:xfrm>
              <a:off x="9784080" y="6013712"/>
              <a:ext cx="0" cy="4198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A4926F02-AC2A-4F32-B107-2C3E703E6F93}"/>
              </a:ext>
            </a:extLst>
          </p:cNvPr>
          <p:cNvSpPr txBox="1"/>
          <p:nvPr/>
        </p:nvSpPr>
        <p:spPr>
          <a:xfrm>
            <a:off x="769854" y="2156595"/>
            <a:ext cx="4807986" cy="1200329"/>
          </a:xfrm>
          <a:prstGeom prst="rect">
            <a:avLst/>
          </a:prstGeom>
          <a:noFill/>
        </p:spPr>
        <p:txBody>
          <a:bodyPr wrap="square" rtlCol="0">
            <a:spAutoFit/>
          </a:bodyPr>
          <a:lstStyle/>
          <a:p>
            <a:r>
              <a:rPr lang="en-US" sz="3600" b="1" kern="0" spc="50" dirty="0">
                <a:solidFill>
                  <a:srgbClr val="FFFFFF"/>
                </a:solidFill>
                <a:latin typeface="Calibri" pitchFamily="34" charset="0"/>
                <a:ea typeface="Calibri" pitchFamily="34" charset="-122"/>
                <a:cs typeface="Calibri" pitchFamily="34" charset="-120"/>
              </a:rPr>
              <a:t>Digital Procurement</a:t>
            </a:r>
            <a:endParaRPr lang="en-US" sz="3600" dirty="0"/>
          </a:p>
          <a:p>
            <a:r>
              <a:rPr lang="en-US" sz="3600" b="1" kern="0" spc="50" dirty="0">
                <a:solidFill>
                  <a:srgbClr val="FFFFFF"/>
                </a:solidFill>
                <a:latin typeface="Calibri" pitchFamily="34" charset="0"/>
                <a:ea typeface="Calibri" pitchFamily="34" charset="-122"/>
                <a:cs typeface="Calibri" pitchFamily="34" charset="-120"/>
              </a:rPr>
              <a:t>Analytics:</a:t>
            </a:r>
            <a:endParaRPr lang="en-US" sz="3600" dirty="0"/>
          </a:p>
        </p:txBody>
      </p:sp>
      <p:sp>
        <p:nvSpPr>
          <p:cNvPr id="40" name="Freeform: Shape 39">
            <a:extLst>
              <a:ext uri="{FF2B5EF4-FFF2-40B4-BE49-F238E27FC236}">
                <a16:creationId xmlns:a16="http://schemas.microsoft.com/office/drawing/2014/main" id="{A05E967D-68BF-4768-8D63-32B3E9FB2A8B}"/>
              </a:ext>
            </a:extLst>
          </p:cNvPr>
          <p:cNvSpPr/>
          <p:nvPr/>
        </p:nvSpPr>
        <p:spPr>
          <a:xfrm rot="5400000">
            <a:off x="185106" y="2160088"/>
            <a:ext cx="253346" cy="623562"/>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solidFill>
            <a:schemeClr val="bg1"/>
          </a:solid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02" name="Rectangle 101">
            <a:extLst>
              <a:ext uri="{FF2B5EF4-FFF2-40B4-BE49-F238E27FC236}">
                <a16:creationId xmlns:a16="http://schemas.microsoft.com/office/drawing/2014/main" id="{3E781283-9E41-019A-D14C-0B92FDA700CA}"/>
              </a:ext>
            </a:extLst>
          </p:cNvPr>
          <p:cNvSpPr/>
          <p:nvPr/>
        </p:nvSpPr>
        <p:spPr>
          <a:xfrm>
            <a:off x="10677751" y="5801378"/>
            <a:ext cx="594409" cy="1056622"/>
          </a:xfrm>
          <a:prstGeom prst="rect">
            <a:avLst/>
          </a:prstGeom>
          <a:solidFill>
            <a:srgbClr val="E21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03" name="TextBox 102">
            <a:extLst>
              <a:ext uri="{FF2B5EF4-FFF2-40B4-BE49-F238E27FC236}">
                <a16:creationId xmlns:a16="http://schemas.microsoft.com/office/drawing/2014/main" id="{FCE6CA63-ABC4-2A16-5191-F057E71949A8}"/>
              </a:ext>
            </a:extLst>
          </p:cNvPr>
          <p:cNvSpPr txBox="1"/>
          <p:nvPr/>
        </p:nvSpPr>
        <p:spPr>
          <a:xfrm>
            <a:off x="769854" y="4324498"/>
            <a:ext cx="349197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entury Gothic" panose="020F0302020204030204"/>
                <a:ea typeface="Verdana" panose="020B0604030504040204" pitchFamily="34" charset="0"/>
                <a:sym typeface="Zilla Slab Light"/>
              </a:rPr>
              <a:t>Mafalda Santorum</a:t>
            </a:r>
            <a:endParaRPr lang="en-US" sz="2000" noProof="0" dirty="0">
              <a:solidFill>
                <a:schemeClr val="bg1"/>
              </a:solidFill>
              <a:latin typeface="Century Gothic" panose="020F0302020204030204"/>
              <a:ea typeface="Verdana" panose="020B0604030504040204" pitchFamily="34" charset="0"/>
              <a:sym typeface="Zilla Slab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a:solidFill>
                  <a:prstClr val="white"/>
                </a:solidFill>
                <a:latin typeface="Century Gothic" panose="020F0302020204030204"/>
                <a:ea typeface="Verdana" panose="020B0604030504040204" pitchFamily="34" charset="0"/>
                <a:sym typeface="Zilla Slab Light"/>
              </a:rPr>
              <a:t>Ricardo Pires</a:t>
            </a:r>
            <a:endParaRPr kumimoji="0" lang="en-US" sz="2000" b="0" i="0" u="none" strike="noStrike" kern="1200" cap="none" spc="0" normalizeH="0" baseline="0" noProof="0" dirty="0">
              <a:ln>
                <a:noFill/>
              </a:ln>
              <a:solidFill>
                <a:prstClr val="white"/>
              </a:solidFill>
              <a:effectLst/>
              <a:uLnTx/>
              <a:uFillTx/>
              <a:latin typeface="Century Gothic" panose="020F0302020204030204"/>
              <a:ea typeface="Verdana" panose="020B0604030504040204" pitchFamily="34" charset="0"/>
              <a:cs typeface="+mn-cs"/>
              <a:sym typeface="Zilla Slab Light"/>
            </a:endParaRPr>
          </a:p>
        </p:txBody>
      </p:sp>
      <p:sp>
        <p:nvSpPr>
          <p:cNvPr id="104" name="TextBox 103">
            <a:extLst>
              <a:ext uri="{FF2B5EF4-FFF2-40B4-BE49-F238E27FC236}">
                <a16:creationId xmlns:a16="http://schemas.microsoft.com/office/drawing/2014/main" id="{015E65A6-23D1-5A52-2A79-4A96D1BF3404}"/>
              </a:ext>
            </a:extLst>
          </p:cNvPr>
          <p:cNvSpPr txBox="1"/>
          <p:nvPr/>
        </p:nvSpPr>
        <p:spPr>
          <a:xfrm>
            <a:off x="769854" y="5416991"/>
            <a:ext cx="3491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F0302020204030204"/>
                <a:ea typeface="Verdana" panose="020B0604030504040204" pitchFamily="34" charset="0"/>
                <a:cs typeface="+mn-cs"/>
                <a:sym typeface="Zilla Slab Light"/>
              </a:rPr>
              <a:t>22/05/2026</a:t>
            </a:r>
          </a:p>
        </p:txBody>
      </p:sp>
      <p:sp>
        <p:nvSpPr>
          <p:cNvPr id="105" name="Freeform: Shape 104">
            <a:extLst>
              <a:ext uri="{FF2B5EF4-FFF2-40B4-BE49-F238E27FC236}">
                <a16:creationId xmlns:a16="http://schemas.microsoft.com/office/drawing/2014/main" id="{A5FCAF02-3FFE-64F6-4A64-4DA69570847B}"/>
              </a:ext>
            </a:extLst>
          </p:cNvPr>
          <p:cNvSpPr/>
          <p:nvPr/>
        </p:nvSpPr>
        <p:spPr>
          <a:xfrm rot="5400000">
            <a:off x="185106" y="4255969"/>
            <a:ext cx="253346" cy="623562"/>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solidFill>
            <a:schemeClr val="bg1"/>
          </a:solid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pic>
        <p:nvPicPr>
          <p:cNvPr id="106" name="Picture 105">
            <a:extLst>
              <a:ext uri="{FF2B5EF4-FFF2-40B4-BE49-F238E27FC236}">
                <a16:creationId xmlns:a16="http://schemas.microsoft.com/office/drawing/2014/main" id="{32D7017E-A895-4211-B855-EF62F4BD567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1465" y="709586"/>
            <a:ext cx="2550654" cy="817441"/>
          </a:xfrm>
          <a:prstGeom prst="rect">
            <a:avLst/>
          </a:prstGeom>
        </p:spPr>
      </p:pic>
      <p:sp>
        <p:nvSpPr>
          <p:cNvPr id="3" name="TextBox 2">
            <a:extLst>
              <a:ext uri="{FF2B5EF4-FFF2-40B4-BE49-F238E27FC236}">
                <a16:creationId xmlns:a16="http://schemas.microsoft.com/office/drawing/2014/main" id="{8228239E-6EFA-1AB3-A1EF-103E2C584229}"/>
              </a:ext>
            </a:extLst>
          </p:cNvPr>
          <p:cNvSpPr txBox="1"/>
          <p:nvPr/>
        </p:nvSpPr>
        <p:spPr>
          <a:xfrm>
            <a:off x="472654" y="3316706"/>
            <a:ext cx="4942697" cy="646331"/>
          </a:xfrm>
          <a:prstGeom prst="rect">
            <a:avLst/>
          </a:prstGeom>
          <a:noFill/>
        </p:spPr>
        <p:txBody>
          <a:bodyPr wrap="square" rtlCol="0">
            <a:spAutoFit/>
          </a:bodyPr>
          <a:lstStyle/>
          <a:p>
            <a:r>
              <a:rPr lang="en-US" i="1" dirty="0">
                <a:solidFill>
                  <a:schemeClr val="bg1"/>
                </a:solidFill>
                <a:latin typeface="Calibri" pitchFamily="34" charset="0"/>
                <a:ea typeface="Calibri" pitchFamily="34" charset="-122"/>
                <a:cs typeface="Calibri" pitchFamily="34" charset="-120"/>
              </a:rPr>
              <a:t>A Data-Driven Platform for Supplier Evaluation,</a:t>
            </a:r>
            <a:endParaRPr lang="en-US" dirty="0">
              <a:solidFill>
                <a:schemeClr val="bg1"/>
              </a:solidFill>
            </a:endParaRPr>
          </a:p>
          <a:p>
            <a:r>
              <a:rPr lang="en-US" i="1" dirty="0">
                <a:solidFill>
                  <a:schemeClr val="bg1"/>
                </a:solidFill>
                <a:latin typeface="Calibri" pitchFamily="34" charset="0"/>
                <a:ea typeface="Calibri" pitchFamily="34" charset="-122"/>
                <a:cs typeface="Calibri" pitchFamily="34" charset="-120"/>
              </a:rPr>
              <a:t>Transparency and Continuous Assurance</a:t>
            </a:r>
            <a:endParaRPr lang="en-GB" dirty="0"/>
          </a:p>
        </p:txBody>
      </p:sp>
    </p:spTree>
    <p:extLst>
      <p:ext uri="{BB962C8B-B14F-4D97-AF65-F5344CB8AC3E}">
        <p14:creationId xmlns:p14="http://schemas.microsoft.com/office/powerpoint/2010/main" val="385696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C31C8-10BE-246F-6040-FDF1449FCEE4}"/>
            </a:ext>
          </a:extLst>
        </p:cNvPr>
        <p:cNvGrpSpPr/>
        <p:nvPr/>
      </p:nvGrpSpPr>
      <p:grpSpPr>
        <a:xfrm>
          <a:off x="0" y="0"/>
          <a:ext cx="0" cy="0"/>
          <a:chOff x="0" y="0"/>
          <a:chExt cx="0" cy="0"/>
        </a:xfrm>
      </p:grpSpPr>
      <p:sp>
        <p:nvSpPr>
          <p:cNvPr id="80" name="Shape 4">
            <a:extLst>
              <a:ext uri="{FF2B5EF4-FFF2-40B4-BE49-F238E27FC236}">
                <a16:creationId xmlns:a16="http://schemas.microsoft.com/office/drawing/2014/main" id="{019076D3-3626-DB32-71F9-FB60CB4E571D}"/>
              </a:ext>
            </a:extLst>
          </p:cNvPr>
          <p:cNvSpPr/>
          <p:nvPr/>
        </p:nvSpPr>
        <p:spPr>
          <a:xfrm>
            <a:off x="5746366" y="5398202"/>
            <a:ext cx="3907588" cy="1006756"/>
          </a:xfrm>
          <a:prstGeom prst="rect">
            <a:avLst/>
          </a:prstGeom>
          <a:solidFill>
            <a:srgbClr val="E21F1B"/>
          </a:solidFill>
          <a:ln w="12700">
            <a:solidFill>
              <a:schemeClr val="bg1"/>
            </a:solidFill>
            <a:prstDash val="solid"/>
          </a:ln>
        </p:spPr>
        <p:txBody>
          <a:bodyPr/>
          <a:lstStyle/>
          <a:p>
            <a:endParaRPr lang="en-GB" dirty="0">
              <a:solidFill>
                <a:schemeClr val="bg1"/>
              </a:solidFill>
            </a:endParaRPr>
          </a:p>
        </p:txBody>
      </p:sp>
      <p:sp>
        <p:nvSpPr>
          <p:cNvPr id="78" name="Shape 4">
            <a:extLst>
              <a:ext uri="{FF2B5EF4-FFF2-40B4-BE49-F238E27FC236}">
                <a16:creationId xmlns:a16="http://schemas.microsoft.com/office/drawing/2014/main" id="{232F3DD0-B5B4-5C4E-27E6-F991A7D63B62}"/>
              </a:ext>
            </a:extLst>
          </p:cNvPr>
          <p:cNvSpPr/>
          <p:nvPr/>
        </p:nvSpPr>
        <p:spPr>
          <a:xfrm>
            <a:off x="5798276" y="3925570"/>
            <a:ext cx="3907588" cy="1006756"/>
          </a:xfrm>
          <a:prstGeom prst="rect">
            <a:avLst/>
          </a:prstGeom>
          <a:solidFill>
            <a:srgbClr val="E21F1B"/>
          </a:solidFill>
          <a:ln w="12700">
            <a:solidFill>
              <a:schemeClr val="bg1"/>
            </a:solidFill>
            <a:prstDash val="solid"/>
          </a:ln>
        </p:spPr>
        <p:txBody>
          <a:bodyPr/>
          <a:lstStyle/>
          <a:p>
            <a:endParaRPr lang="en-GB">
              <a:solidFill>
                <a:schemeClr val="bg1"/>
              </a:solidFill>
            </a:endParaRPr>
          </a:p>
        </p:txBody>
      </p:sp>
      <p:sp>
        <p:nvSpPr>
          <p:cNvPr id="76" name="Shape 4">
            <a:extLst>
              <a:ext uri="{FF2B5EF4-FFF2-40B4-BE49-F238E27FC236}">
                <a16:creationId xmlns:a16="http://schemas.microsoft.com/office/drawing/2014/main" id="{972E7D6C-7C12-448C-C8C6-DB4FF8FEB911}"/>
              </a:ext>
            </a:extLst>
          </p:cNvPr>
          <p:cNvSpPr/>
          <p:nvPr/>
        </p:nvSpPr>
        <p:spPr>
          <a:xfrm>
            <a:off x="5789327" y="2452938"/>
            <a:ext cx="3907588" cy="1006756"/>
          </a:xfrm>
          <a:prstGeom prst="rect">
            <a:avLst/>
          </a:prstGeom>
          <a:solidFill>
            <a:srgbClr val="E21F1B"/>
          </a:solidFill>
          <a:ln w="12700">
            <a:solidFill>
              <a:schemeClr val="bg1"/>
            </a:solidFill>
            <a:prstDash val="solid"/>
          </a:ln>
        </p:spPr>
        <p:txBody>
          <a:bodyPr/>
          <a:lstStyle/>
          <a:p>
            <a:endParaRPr lang="en-GB">
              <a:solidFill>
                <a:schemeClr val="bg1"/>
              </a:solidFill>
            </a:endParaRPr>
          </a:p>
        </p:txBody>
      </p:sp>
      <p:sp>
        <p:nvSpPr>
          <p:cNvPr id="8" name="Rectangle 7">
            <a:extLst>
              <a:ext uri="{FF2B5EF4-FFF2-40B4-BE49-F238E27FC236}">
                <a16:creationId xmlns:a16="http://schemas.microsoft.com/office/drawing/2014/main" id="{56CEFDCB-BE18-EAF3-4921-B82AE80B9C66}"/>
              </a:ext>
            </a:extLst>
          </p:cNvPr>
          <p:cNvSpPr/>
          <p:nvPr/>
        </p:nvSpPr>
        <p:spPr>
          <a:xfrm>
            <a:off x="0" y="0"/>
            <a:ext cx="3413762" cy="6858000"/>
          </a:xfrm>
          <a:prstGeom prst="rect">
            <a:avLst/>
          </a:prstGeom>
          <a:solidFill>
            <a:srgbClr val="E21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4000"/>
              </a:lnSpc>
            </a:pPr>
            <a:endParaRPr lang="en-US" dirty="0"/>
          </a:p>
        </p:txBody>
      </p:sp>
      <p:grpSp>
        <p:nvGrpSpPr>
          <p:cNvPr id="38" name="Group 37">
            <a:extLst>
              <a:ext uri="{FF2B5EF4-FFF2-40B4-BE49-F238E27FC236}">
                <a16:creationId xmlns:a16="http://schemas.microsoft.com/office/drawing/2014/main" id="{E3031CED-B03C-FA6E-BABC-91A5669B27B4}"/>
              </a:ext>
            </a:extLst>
          </p:cNvPr>
          <p:cNvGrpSpPr/>
          <p:nvPr/>
        </p:nvGrpSpPr>
        <p:grpSpPr>
          <a:xfrm>
            <a:off x="30159" y="4099624"/>
            <a:ext cx="3114499" cy="3010192"/>
            <a:chOff x="45917" y="2750820"/>
            <a:chExt cx="4507034" cy="3938743"/>
          </a:xfrm>
        </p:grpSpPr>
        <p:grpSp>
          <p:nvGrpSpPr>
            <p:cNvPr id="10" name="Group 9">
              <a:extLst>
                <a:ext uri="{FF2B5EF4-FFF2-40B4-BE49-F238E27FC236}">
                  <a16:creationId xmlns:a16="http://schemas.microsoft.com/office/drawing/2014/main" id="{53E434BD-D39E-9841-52F9-06D9F8A44571}"/>
                </a:ext>
              </a:extLst>
            </p:cNvPr>
            <p:cNvGrpSpPr/>
            <p:nvPr/>
          </p:nvGrpSpPr>
          <p:grpSpPr>
            <a:xfrm>
              <a:off x="45917" y="5524500"/>
              <a:ext cx="4507034" cy="1165063"/>
              <a:chOff x="-393221" y="-3361134"/>
              <a:chExt cx="6643632" cy="1717371"/>
            </a:xfrm>
            <a:solidFill>
              <a:schemeClr val="bg1">
                <a:alpha val="7000"/>
              </a:schemeClr>
            </a:solidFill>
          </p:grpSpPr>
          <p:sp>
            <p:nvSpPr>
              <p:cNvPr id="11" name="Freeform: Shape 10">
                <a:extLst>
                  <a:ext uri="{FF2B5EF4-FFF2-40B4-BE49-F238E27FC236}">
                    <a16:creationId xmlns:a16="http://schemas.microsoft.com/office/drawing/2014/main" id="{BBA09A7A-2F52-FA21-5E6D-4431BBABB14F}"/>
                  </a:ext>
                </a:extLst>
              </p:cNvPr>
              <p:cNvSpPr/>
              <p:nvPr/>
            </p:nvSpPr>
            <p:spPr>
              <a:xfrm>
                <a:off x="-393221" y="-3061471"/>
                <a:ext cx="307313" cy="1378449"/>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395C9C4-EACF-B46A-96A5-81BF7FEE00CD}"/>
                  </a:ext>
                </a:extLst>
              </p:cNvPr>
              <p:cNvSpPr/>
              <p:nvPr/>
            </p:nvSpPr>
            <p:spPr>
              <a:xfrm>
                <a:off x="116843" y="-3027042"/>
                <a:ext cx="1532742" cy="1347843"/>
              </a:xfrm>
              <a:custGeom>
                <a:avLst/>
                <a:gdLst>
                  <a:gd name="connsiteX0" fmla="*/ 246225 w 373239"/>
                  <a:gd name="connsiteY0" fmla="*/ 133190 h 328214"/>
                  <a:gd name="connsiteX1" fmla="*/ 127918 w 373239"/>
                  <a:gd name="connsiteY1" fmla="*/ 133190 h 328214"/>
                  <a:gd name="connsiteX2" fmla="*/ 77615 w 373239"/>
                  <a:gd name="connsiteY2" fmla="*/ 95617 h 328214"/>
                  <a:gd name="connsiteX3" fmla="*/ 127918 w 373239"/>
                  <a:gd name="connsiteY3" fmla="*/ 62081 h 328214"/>
                  <a:gd name="connsiteX4" fmla="*/ 342484 w 373239"/>
                  <a:gd name="connsiteY4" fmla="*/ 62081 h 328214"/>
                  <a:gd name="connsiteX5" fmla="*/ 342484 w 373239"/>
                  <a:gd name="connsiteY5" fmla="*/ -22 h 328214"/>
                  <a:gd name="connsiteX6" fmla="*/ 118913 w 373239"/>
                  <a:gd name="connsiteY6" fmla="*/ -22 h 328214"/>
                  <a:gd name="connsiteX7" fmla="*/ -14 w 373239"/>
                  <a:gd name="connsiteY7" fmla="*/ 96549 h 328214"/>
                  <a:gd name="connsiteX8" fmla="*/ 118913 w 373239"/>
                  <a:gd name="connsiteY8" fmla="*/ 194361 h 328214"/>
                  <a:gd name="connsiteX9" fmla="*/ 247156 w 373239"/>
                  <a:gd name="connsiteY9" fmla="*/ 194361 h 328214"/>
                  <a:gd name="connsiteX10" fmla="*/ 297149 w 373239"/>
                  <a:gd name="connsiteY10" fmla="*/ 232244 h 328214"/>
                  <a:gd name="connsiteX11" fmla="*/ 247156 w 373239"/>
                  <a:gd name="connsiteY11" fmla="*/ 266090 h 328214"/>
                  <a:gd name="connsiteX12" fmla="*/ 23274 w 373239"/>
                  <a:gd name="connsiteY12" fmla="*/ 266090 h 328214"/>
                  <a:gd name="connsiteX13" fmla="*/ 23274 w 373239"/>
                  <a:gd name="connsiteY13" fmla="*/ 328193 h 328214"/>
                  <a:gd name="connsiteX14" fmla="*/ 246225 w 373239"/>
                  <a:gd name="connsiteY14" fmla="*/ 328193 h 328214"/>
                  <a:gd name="connsiteX15" fmla="*/ 373225 w 373239"/>
                  <a:gd name="connsiteY15" fmla="*/ 230691 h 328214"/>
                  <a:gd name="connsiteX16" fmla="*/ 246225 w 373239"/>
                  <a:gd name="connsiteY16" fmla="*/ 134121 h 32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239" h="328214">
                    <a:moveTo>
                      <a:pt x="246225" y="133190"/>
                    </a:moveTo>
                    <a:lnTo>
                      <a:pt x="127918" y="133190"/>
                    </a:lnTo>
                    <a:cubicBezTo>
                      <a:pt x="96867" y="133190"/>
                      <a:pt x="77615" y="118595"/>
                      <a:pt x="77615" y="95617"/>
                    </a:cubicBezTo>
                    <a:cubicBezTo>
                      <a:pt x="77615" y="72639"/>
                      <a:pt x="96867" y="62081"/>
                      <a:pt x="127918" y="62081"/>
                    </a:cubicBezTo>
                    <a:lnTo>
                      <a:pt x="342484" y="62081"/>
                    </a:lnTo>
                    <a:lnTo>
                      <a:pt x="342484" y="-22"/>
                    </a:lnTo>
                    <a:lnTo>
                      <a:pt x="118913" y="-22"/>
                    </a:lnTo>
                    <a:cubicBezTo>
                      <a:pt x="45942" y="-22"/>
                      <a:pt x="-14" y="36619"/>
                      <a:pt x="-14" y="96549"/>
                    </a:cubicBezTo>
                    <a:cubicBezTo>
                      <a:pt x="-14" y="156478"/>
                      <a:pt x="45942" y="194361"/>
                      <a:pt x="118913" y="194361"/>
                    </a:cubicBezTo>
                    <a:lnTo>
                      <a:pt x="247156" y="194361"/>
                    </a:lnTo>
                    <a:cubicBezTo>
                      <a:pt x="278208" y="194361"/>
                      <a:pt x="297149" y="208955"/>
                      <a:pt x="297149" y="232244"/>
                    </a:cubicBezTo>
                    <a:cubicBezTo>
                      <a:pt x="297149" y="255533"/>
                      <a:pt x="277897" y="266090"/>
                      <a:pt x="247156" y="266090"/>
                    </a:cubicBezTo>
                    <a:lnTo>
                      <a:pt x="23274" y="266090"/>
                    </a:lnTo>
                    <a:lnTo>
                      <a:pt x="23274" y="328193"/>
                    </a:lnTo>
                    <a:lnTo>
                      <a:pt x="246225" y="328193"/>
                    </a:lnTo>
                    <a:cubicBezTo>
                      <a:pt x="324164" y="328193"/>
                      <a:pt x="373225" y="290310"/>
                      <a:pt x="373225" y="230691"/>
                    </a:cubicBezTo>
                    <a:cubicBezTo>
                      <a:pt x="373225" y="171072"/>
                      <a:pt x="324164" y="134121"/>
                      <a:pt x="246225" y="134121"/>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A4D19F3C-895F-5F0B-3066-F18AFC637486}"/>
                  </a:ext>
                </a:extLst>
              </p:cNvPr>
              <p:cNvSpPr/>
              <p:nvPr/>
            </p:nvSpPr>
            <p:spPr>
              <a:xfrm>
                <a:off x="3372035" y="-3358584"/>
                <a:ext cx="1226998" cy="1712841"/>
              </a:xfrm>
              <a:custGeom>
                <a:avLst/>
                <a:gdLst>
                  <a:gd name="connsiteX0" fmla="*/ 149105 w 298787"/>
                  <a:gd name="connsiteY0" fmla="*/ 352724 h 417095"/>
                  <a:gd name="connsiteX1" fmla="*/ 71336 w 298787"/>
                  <a:gd name="connsiteY1" fmla="*/ 275235 h 417095"/>
                  <a:gd name="connsiteX2" fmla="*/ 71476 w 298787"/>
                  <a:gd name="connsiteY2" fmla="*/ 270437 h 417095"/>
                  <a:gd name="connsiteX3" fmla="*/ 71476 w 298787"/>
                  <a:gd name="connsiteY3" fmla="*/ 142815 h 417095"/>
                  <a:gd name="connsiteX4" fmla="*/ 298773 w 298787"/>
                  <a:gd name="connsiteY4" fmla="*/ 142815 h 417095"/>
                  <a:gd name="connsiteX5" fmla="*/ 298773 w 298787"/>
                  <a:gd name="connsiteY5" fmla="*/ 80712 h 417095"/>
                  <a:gd name="connsiteX6" fmla="*/ 71476 w 298787"/>
                  <a:gd name="connsiteY6" fmla="*/ 80712 h 417095"/>
                  <a:gd name="connsiteX7" fmla="*/ 71476 w 298787"/>
                  <a:gd name="connsiteY7" fmla="*/ -22 h 417095"/>
                  <a:gd name="connsiteX8" fmla="*/ 58 w 298787"/>
                  <a:gd name="connsiteY8" fmla="*/ -22 h 417095"/>
                  <a:gd name="connsiteX9" fmla="*/ 58 w 298787"/>
                  <a:gd name="connsiteY9" fmla="*/ 273853 h 417095"/>
                  <a:gd name="connsiteX10" fmla="*/ 134368 w 298787"/>
                  <a:gd name="connsiteY10" fmla="*/ 417004 h 417095"/>
                  <a:gd name="connsiteX11" fmla="*/ 149105 w 298787"/>
                  <a:gd name="connsiteY11" fmla="*/ 416690 h 417095"/>
                  <a:gd name="connsiteX12" fmla="*/ 297550 w 298787"/>
                  <a:gd name="connsiteY12" fmla="*/ 286919 h 417095"/>
                  <a:gd name="connsiteX13" fmla="*/ 297842 w 298787"/>
                  <a:gd name="connsiteY13" fmla="*/ 275095 h 417095"/>
                  <a:gd name="connsiteX14" fmla="*/ 226734 w 298787"/>
                  <a:gd name="connsiteY14" fmla="*/ 275095 h 417095"/>
                  <a:gd name="connsiteX15" fmla="*/ 150353 w 298787"/>
                  <a:gd name="connsiteY15" fmla="*/ 352724 h 417095"/>
                  <a:gd name="connsiteX16" fmla="*/ 149105 w 298787"/>
                  <a:gd name="connsiteY16" fmla="*/ 352724 h 41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787" h="417095">
                    <a:moveTo>
                      <a:pt x="149105" y="352724"/>
                    </a:moveTo>
                    <a:cubicBezTo>
                      <a:pt x="106232" y="352801"/>
                      <a:pt x="71414" y="318108"/>
                      <a:pt x="71336" y="275235"/>
                    </a:cubicBezTo>
                    <a:cubicBezTo>
                      <a:pt x="71333" y="273636"/>
                      <a:pt x="71380" y="272033"/>
                      <a:pt x="71476" y="270437"/>
                    </a:cubicBezTo>
                    <a:lnTo>
                      <a:pt x="71476" y="142815"/>
                    </a:lnTo>
                    <a:lnTo>
                      <a:pt x="298773" y="142815"/>
                    </a:lnTo>
                    <a:lnTo>
                      <a:pt x="298773" y="80712"/>
                    </a:lnTo>
                    <a:lnTo>
                      <a:pt x="71476" y="80712"/>
                    </a:lnTo>
                    <a:lnTo>
                      <a:pt x="71476" y="-22"/>
                    </a:lnTo>
                    <a:lnTo>
                      <a:pt x="58" y="-22"/>
                    </a:lnTo>
                    <a:lnTo>
                      <a:pt x="58" y="273853"/>
                    </a:lnTo>
                    <a:cubicBezTo>
                      <a:pt x="-2383" y="350473"/>
                      <a:pt x="57748" y="414563"/>
                      <a:pt x="134368" y="417004"/>
                    </a:cubicBezTo>
                    <a:cubicBezTo>
                      <a:pt x="139280" y="417159"/>
                      <a:pt x="144202" y="417056"/>
                      <a:pt x="149105" y="416690"/>
                    </a:cubicBezTo>
                    <a:cubicBezTo>
                      <a:pt x="225933" y="421848"/>
                      <a:pt x="292395" y="363747"/>
                      <a:pt x="297550" y="286919"/>
                    </a:cubicBezTo>
                    <a:cubicBezTo>
                      <a:pt x="297814" y="282985"/>
                      <a:pt x="297913" y="279039"/>
                      <a:pt x="297842" y="275095"/>
                    </a:cubicBezTo>
                    <a:lnTo>
                      <a:pt x="226734" y="275095"/>
                    </a:lnTo>
                    <a:cubicBezTo>
                      <a:pt x="227079" y="317623"/>
                      <a:pt x="192881" y="352379"/>
                      <a:pt x="150353" y="352724"/>
                    </a:cubicBezTo>
                    <a:cubicBezTo>
                      <a:pt x="149937" y="352727"/>
                      <a:pt x="149521" y="352727"/>
                      <a:pt x="149105" y="352724"/>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25324AC7-FE38-FB4F-D585-246ADA5799A9}"/>
                  </a:ext>
                </a:extLst>
              </p:cNvPr>
              <p:cNvSpPr/>
              <p:nvPr/>
            </p:nvSpPr>
            <p:spPr>
              <a:xfrm>
                <a:off x="4785070" y="-3058946"/>
                <a:ext cx="1465341" cy="1381020"/>
              </a:xfrm>
              <a:custGeom>
                <a:avLst/>
                <a:gdLst>
                  <a:gd name="connsiteX0" fmla="*/ 77338 w 356826"/>
                  <a:gd name="connsiteY0" fmla="*/ 202130 h 336293"/>
                  <a:gd name="connsiteX1" fmla="*/ 356802 w 356826"/>
                  <a:gd name="connsiteY1" fmla="*/ 202130 h 336293"/>
                  <a:gd name="connsiteX2" fmla="*/ 356802 w 356826"/>
                  <a:gd name="connsiteY2" fmla="*/ 199025 h 336293"/>
                  <a:gd name="connsiteX3" fmla="*/ 356802 w 356826"/>
                  <a:gd name="connsiteY3" fmla="*/ 199025 h 336293"/>
                  <a:gd name="connsiteX4" fmla="*/ 356802 w 356826"/>
                  <a:gd name="connsiteY4" fmla="*/ 171699 h 336293"/>
                  <a:gd name="connsiteX5" fmla="*/ 354628 w 356826"/>
                  <a:gd name="connsiteY5" fmla="*/ 140648 h 336293"/>
                  <a:gd name="connsiteX6" fmla="*/ 354628 w 356826"/>
                  <a:gd name="connsiteY6" fmla="*/ 140648 h 336293"/>
                  <a:gd name="connsiteX7" fmla="*/ 354628 w 356826"/>
                  <a:gd name="connsiteY7" fmla="*/ 140648 h 336293"/>
                  <a:gd name="connsiteX8" fmla="*/ 179187 w 356826"/>
                  <a:gd name="connsiteY8" fmla="*/ 295 h 336293"/>
                  <a:gd name="connsiteX9" fmla="*/ 262 w 356826"/>
                  <a:gd name="connsiteY9" fmla="*/ 159900 h 336293"/>
                  <a:gd name="connsiteX10" fmla="*/ 20 w 356826"/>
                  <a:gd name="connsiteY10" fmla="*/ 172941 h 336293"/>
                  <a:gd name="connsiteX11" fmla="*/ 179187 w 356826"/>
                  <a:gd name="connsiteY11" fmla="*/ 336272 h 336293"/>
                  <a:gd name="connsiteX12" fmla="*/ 313019 w 356826"/>
                  <a:gd name="connsiteY12" fmla="*/ 336272 h 336293"/>
                  <a:gd name="connsiteX13" fmla="*/ 313019 w 356826"/>
                  <a:gd name="connsiteY13" fmla="*/ 274169 h 336293"/>
                  <a:gd name="connsiteX14" fmla="*/ 179498 w 356826"/>
                  <a:gd name="connsiteY14" fmla="*/ 274169 h 336293"/>
                  <a:gd name="connsiteX15" fmla="*/ 77338 w 356826"/>
                  <a:gd name="connsiteY15" fmla="*/ 202751 h 336293"/>
                  <a:gd name="connsiteX16" fmla="*/ 179187 w 356826"/>
                  <a:gd name="connsiteY16" fmla="*/ 62398 h 336293"/>
                  <a:gd name="connsiteX17" fmla="*/ 280726 w 356826"/>
                  <a:gd name="connsiteY17" fmla="*/ 138785 h 336293"/>
                  <a:gd name="connsiteX18" fmla="*/ 280726 w 356826"/>
                  <a:gd name="connsiteY18" fmla="*/ 141579 h 336293"/>
                  <a:gd name="connsiteX19" fmla="*/ 76096 w 356826"/>
                  <a:gd name="connsiteY19" fmla="*/ 141579 h 336293"/>
                  <a:gd name="connsiteX20" fmla="*/ 76096 w 356826"/>
                  <a:gd name="connsiteY20" fmla="*/ 138785 h 336293"/>
                  <a:gd name="connsiteX21" fmla="*/ 179187 w 356826"/>
                  <a:gd name="connsiteY21" fmla="*/ 62398 h 33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826" h="336293">
                    <a:moveTo>
                      <a:pt x="77338" y="202130"/>
                    </a:moveTo>
                    <a:lnTo>
                      <a:pt x="356802" y="202130"/>
                    </a:lnTo>
                    <a:lnTo>
                      <a:pt x="356802" y="199025"/>
                    </a:lnTo>
                    <a:lnTo>
                      <a:pt x="356802" y="199025"/>
                    </a:lnTo>
                    <a:lnTo>
                      <a:pt x="356802" y="171699"/>
                    </a:lnTo>
                    <a:cubicBezTo>
                      <a:pt x="356911" y="161306"/>
                      <a:pt x="356184" y="150923"/>
                      <a:pt x="354628" y="140648"/>
                    </a:cubicBezTo>
                    <a:lnTo>
                      <a:pt x="354628" y="140648"/>
                    </a:lnTo>
                    <a:lnTo>
                      <a:pt x="354628" y="140648"/>
                    </a:lnTo>
                    <a:cubicBezTo>
                      <a:pt x="340904" y="55731"/>
                      <a:pt x="265045" y="-4956"/>
                      <a:pt x="179187" y="295"/>
                    </a:cubicBezTo>
                    <a:cubicBezTo>
                      <a:pt x="85703" y="-5040"/>
                      <a:pt x="5596" y="66419"/>
                      <a:pt x="262" y="159900"/>
                    </a:cubicBezTo>
                    <a:cubicBezTo>
                      <a:pt x="13" y="164244"/>
                      <a:pt x="-67" y="168594"/>
                      <a:pt x="20" y="172941"/>
                    </a:cubicBezTo>
                    <a:cubicBezTo>
                      <a:pt x="20" y="268580"/>
                      <a:pt x="74854" y="336272"/>
                      <a:pt x="179187" y="336272"/>
                    </a:cubicBezTo>
                    <a:lnTo>
                      <a:pt x="313019" y="336272"/>
                    </a:lnTo>
                    <a:lnTo>
                      <a:pt x="313019" y="274169"/>
                    </a:lnTo>
                    <a:lnTo>
                      <a:pt x="179498" y="274169"/>
                    </a:lnTo>
                    <a:cubicBezTo>
                      <a:pt x="133088" y="276638"/>
                      <a:pt x="90957" y="247185"/>
                      <a:pt x="77338" y="202751"/>
                    </a:cubicBezTo>
                    <a:close/>
                    <a:moveTo>
                      <a:pt x="179187" y="62398"/>
                    </a:moveTo>
                    <a:cubicBezTo>
                      <a:pt x="226752" y="60920"/>
                      <a:pt x="268960" y="92673"/>
                      <a:pt x="280726" y="138785"/>
                    </a:cubicBezTo>
                    <a:cubicBezTo>
                      <a:pt x="280872" y="139710"/>
                      <a:pt x="280872" y="140654"/>
                      <a:pt x="280726" y="141579"/>
                    </a:cubicBezTo>
                    <a:lnTo>
                      <a:pt x="76096" y="141579"/>
                    </a:lnTo>
                    <a:cubicBezTo>
                      <a:pt x="76096" y="141579"/>
                      <a:pt x="76096" y="139716"/>
                      <a:pt x="76096" y="138785"/>
                    </a:cubicBezTo>
                    <a:cubicBezTo>
                      <a:pt x="87979" y="92086"/>
                      <a:pt x="131051" y="60171"/>
                      <a:pt x="179187" y="62398"/>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05D54A42-7460-13E0-9AF2-0D017BB6BBD8}"/>
                  </a:ext>
                </a:extLst>
              </p:cNvPr>
              <p:cNvSpPr/>
              <p:nvPr/>
            </p:nvSpPr>
            <p:spPr>
              <a:xfrm>
                <a:off x="-393221" y="-3361134"/>
                <a:ext cx="307313" cy="113486"/>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B69B508-7F94-C4E1-DDCC-B583E4989030}"/>
                  </a:ext>
                </a:extLst>
              </p:cNvPr>
              <p:cNvSpPr/>
              <p:nvPr/>
            </p:nvSpPr>
            <p:spPr>
              <a:xfrm>
                <a:off x="1808983" y="-3063385"/>
                <a:ext cx="1425630" cy="1419622"/>
              </a:xfrm>
              <a:custGeom>
                <a:avLst/>
                <a:gdLst>
                  <a:gd name="connsiteX0" fmla="*/ 174185 w 347156"/>
                  <a:gd name="connsiteY0" fmla="*/ 283013 h 345693"/>
                  <a:gd name="connsiteX1" fmla="*/ 67548 w 347156"/>
                  <a:gd name="connsiteY1" fmla="*/ 180403 h 345693"/>
                  <a:gd name="connsiteX2" fmla="*/ 67678 w 347156"/>
                  <a:gd name="connsiteY2" fmla="*/ 172780 h 345693"/>
                  <a:gd name="connsiteX3" fmla="*/ 167540 w 347156"/>
                  <a:gd name="connsiteY3" fmla="*/ 63565 h 345693"/>
                  <a:gd name="connsiteX4" fmla="*/ 174185 w 347156"/>
                  <a:gd name="connsiteY4" fmla="*/ 63478 h 345693"/>
                  <a:gd name="connsiteX5" fmla="*/ 265787 w 347156"/>
                  <a:gd name="connsiteY5" fmla="*/ 110677 h 345693"/>
                  <a:gd name="connsiteX6" fmla="*/ 327890 w 347156"/>
                  <a:gd name="connsiteY6" fmla="*/ 84593 h 345693"/>
                  <a:gd name="connsiteX7" fmla="*/ 172632 w 347156"/>
                  <a:gd name="connsiteY7" fmla="*/ 133 h 345693"/>
                  <a:gd name="connsiteX8" fmla="*/ -14 w 347156"/>
                  <a:gd name="connsiteY8" fmla="*/ 172780 h 345693"/>
                  <a:gd name="connsiteX9" fmla="*/ 172632 w 347156"/>
                  <a:gd name="connsiteY9" fmla="*/ 345426 h 345693"/>
                  <a:gd name="connsiteX10" fmla="*/ 347142 w 347156"/>
                  <a:gd name="connsiteY10" fmla="*/ 203210 h 345693"/>
                  <a:gd name="connsiteX11" fmla="*/ 275724 w 347156"/>
                  <a:gd name="connsiteY11" fmla="*/ 203210 h 345693"/>
                  <a:gd name="connsiteX12" fmla="*/ 172632 w 347156"/>
                  <a:gd name="connsiteY12" fmla="*/ 283013 h 3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56" h="345693">
                    <a:moveTo>
                      <a:pt x="174185" y="283013"/>
                    </a:moveTo>
                    <a:cubicBezTo>
                      <a:pt x="116401" y="284124"/>
                      <a:pt x="68659" y="238183"/>
                      <a:pt x="67548" y="180403"/>
                    </a:cubicBezTo>
                    <a:cubicBezTo>
                      <a:pt x="67498" y="177860"/>
                      <a:pt x="67542" y="175316"/>
                      <a:pt x="67678" y="172780"/>
                    </a:cubicBezTo>
                    <a:cubicBezTo>
                      <a:pt x="65095" y="115045"/>
                      <a:pt x="109806" y="66145"/>
                      <a:pt x="167540" y="63565"/>
                    </a:cubicBezTo>
                    <a:cubicBezTo>
                      <a:pt x="169754" y="63466"/>
                      <a:pt x="171971" y="63438"/>
                      <a:pt x="174185" y="63478"/>
                    </a:cubicBezTo>
                    <a:cubicBezTo>
                      <a:pt x="210984" y="61596"/>
                      <a:pt x="245961" y="79619"/>
                      <a:pt x="265787" y="110677"/>
                    </a:cubicBezTo>
                    <a:lnTo>
                      <a:pt x="327890" y="84593"/>
                    </a:lnTo>
                    <a:cubicBezTo>
                      <a:pt x="295711" y="29921"/>
                      <a:pt x="236012" y="-2553"/>
                      <a:pt x="172632" y="133"/>
                    </a:cubicBezTo>
                    <a:cubicBezTo>
                      <a:pt x="77282" y="133"/>
                      <a:pt x="-14" y="77430"/>
                      <a:pt x="-14" y="172780"/>
                    </a:cubicBezTo>
                    <a:cubicBezTo>
                      <a:pt x="-14" y="268129"/>
                      <a:pt x="77282" y="345426"/>
                      <a:pt x="172632" y="345426"/>
                    </a:cubicBezTo>
                    <a:cubicBezTo>
                      <a:pt x="258757" y="350068"/>
                      <a:pt x="334305" y="288499"/>
                      <a:pt x="347142" y="203210"/>
                    </a:cubicBezTo>
                    <a:lnTo>
                      <a:pt x="275724" y="203210"/>
                    </a:lnTo>
                    <a:cubicBezTo>
                      <a:pt x="265116" y="251200"/>
                      <a:pt x="221750" y="284770"/>
                      <a:pt x="172632" y="283013"/>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335A34C3-1A14-22A3-1A6A-8E1D6C76D3FE}"/>
                </a:ext>
              </a:extLst>
            </p:cNvPr>
            <p:cNvGrpSpPr/>
            <p:nvPr/>
          </p:nvGrpSpPr>
          <p:grpSpPr>
            <a:xfrm>
              <a:off x="45917" y="4137660"/>
              <a:ext cx="4507034" cy="1165063"/>
              <a:chOff x="-393221" y="-3361134"/>
              <a:chExt cx="6643632" cy="1717371"/>
            </a:xfrm>
            <a:solidFill>
              <a:schemeClr val="bg1">
                <a:alpha val="3000"/>
              </a:schemeClr>
            </a:solidFill>
          </p:grpSpPr>
          <p:sp>
            <p:nvSpPr>
              <p:cNvPr id="25" name="Freeform: Shape 24">
                <a:extLst>
                  <a:ext uri="{FF2B5EF4-FFF2-40B4-BE49-F238E27FC236}">
                    <a16:creationId xmlns:a16="http://schemas.microsoft.com/office/drawing/2014/main" id="{7D0F926A-E6B4-634A-C0C3-1A2B2F8EB5F0}"/>
                  </a:ext>
                </a:extLst>
              </p:cNvPr>
              <p:cNvSpPr/>
              <p:nvPr/>
            </p:nvSpPr>
            <p:spPr>
              <a:xfrm>
                <a:off x="-393221" y="-3061471"/>
                <a:ext cx="307313" cy="1378449"/>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E68A053D-484E-FF1F-B44F-5DD9BD366435}"/>
                  </a:ext>
                </a:extLst>
              </p:cNvPr>
              <p:cNvSpPr/>
              <p:nvPr/>
            </p:nvSpPr>
            <p:spPr>
              <a:xfrm>
                <a:off x="116843" y="-3027042"/>
                <a:ext cx="1532742" cy="1347843"/>
              </a:xfrm>
              <a:custGeom>
                <a:avLst/>
                <a:gdLst>
                  <a:gd name="connsiteX0" fmla="*/ 246225 w 373239"/>
                  <a:gd name="connsiteY0" fmla="*/ 133190 h 328214"/>
                  <a:gd name="connsiteX1" fmla="*/ 127918 w 373239"/>
                  <a:gd name="connsiteY1" fmla="*/ 133190 h 328214"/>
                  <a:gd name="connsiteX2" fmla="*/ 77615 w 373239"/>
                  <a:gd name="connsiteY2" fmla="*/ 95617 h 328214"/>
                  <a:gd name="connsiteX3" fmla="*/ 127918 w 373239"/>
                  <a:gd name="connsiteY3" fmla="*/ 62081 h 328214"/>
                  <a:gd name="connsiteX4" fmla="*/ 342484 w 373239"/>
                  <a:gd name="connsiteY4" fmla="*/ 62081 h 328214"/>
                  <a:gd name="connsiteX5" fmla="*/ 342484 w 373239"/>
                  <a:gd name="connsiteY5" fmla="*/ -22 h 328214"/>
                  <a:gd name="connsiteX6" fmla="*/ 118913 w 373239"/>
                  <a:gd name="connsiteY6" fmla="*/ -22 h 328214"/>
                  <a:gd name="connsiteX7" fmla="*/ -14 w 373239"/>
                  <a:gd name="connsiteY7" fmla="*/ 96549 h 328214"/>
                  <a:gd name="connsiteX8" fmla="*/ 118913 w 373239"/>
                  <a:gd name="connsiteY8" fmla="*/ 194361 h 328214"/>
                  <a:gd name="connsiteX9" fmla="*/ 247156 w 373239"/>
                  <a:gd name="connsiteY9" fmla="*/ 194361 h 328214"/>
                  <a:gd name="connsiteX10" fmla="*/ 297149 w 373239"/>
                  <a:gd name="connsiteY10" fmla="*/ 232244 h 328214"/>
                  <a:gd name="connsiteX11" fmla="*/ 247156 w 373239"/>
                  <a:gd name="connsiteY11" fmla="*/ 266090 h 328214"/>
                  <a:gd name="connsiteX12" fmla="*/ 23274 w 373239"/>
                  <a:gd name="connsiteY12" fmla="*/ 266090 h 328214"/>
                  <a:gd name="connsiteX13" fmla="*/ 23274 w 373239"/>
                  <a:gd name="connsiteY13" fmla="*/ 328193 h 328214"/>
                  <a:gd name="connsiteX14" fmla="*/ 246225 w 373239"/>
                  <a:gd name="connsiteY14" fmla="*/ 328193 h 328214"/>
                  <a:gd name="connsiteX15" fmla="*/ 373225 w 373239"/>
                  <a:gd name="connsiteY15" fmla="*/ 230691 h 328214"/>
                  <a:gd name="connsiteX16" fmla="*/ 246225 w 373239"/>
                  <a:gd name="connsiteY16" fmla="*/ 134121 h 32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239" h="328214">
                    <a:moveTo>
                      <a:pt x="246225" y="133190"/>
                    </a:moveTo>
                    <a:lnTo>
                      <a:pt x="127918" y="133190"/>
                    </a:lnTo>
                    <a:cubicBezTo>
                      <a:pt x="96867" y="133190"/>
                      <a:pt x="77615" y="118595"/>
                      <a:pt x="77615" y="95617"/>
                    </a:cubicBezTo>
                    <a:cubicBezTo>
                      <a:pt x="77615" y="72639"/>
                      <a:pt x="96867" y="62081"/>
                      <a:pt x="127918" y="62081"/>
                    </a:cubicBezTo>
                    <a:lnTo>
                      <a:pt x="342484" y="62081"/>
                    </a:lnTo>
                    <a:lnTo>
                      <a:pt x="342484" y="-22"/>
                    </a:lnTo>
                    <a:lnTo>
                      <a:pt x="118913" y="-22"/>
                    </a:lnTo>
                    <a:cubicBezTo>
                      <a:pt x="45942" y="-22"/>
                      <a:pt x="-14" y="36619"/>
                      <a:pt x="-14" y="96549"/>
                    </a:cubicBezTo>
                    <a:cubicBezTo>
                      <a:pt x="-14" y="156478"/>
                      <a:pt x="45942" y="194361"/>
                      <a:pt x="118913" y="194361"/>
                    </a:cubicBezTo>
                    <a:lnTo>
                      <a:pt x="247156" y="194361"/>
                    </a:lnTo>
                    <a:cubicBezTo>
                      <a:pt x="278208" y="194361"/>
                      <a:pt x="297149" y="208955"/>
                      <a:pt x="297149" y="232244"/>
                    </a:cubicBezTo>
                    <a:cubicBezTo>
                      <a:pt x="297149" y="255533"/>
                      <a:pt x="277897" y="266090"/>
                      <a:pt x="247156" y="266090"/>
                    </a:cubicBezTo>
                    <a:lnTo>
                      <a:pt x="23274" y="266090"/>
                    </a:lnTo>
                    <a:lnTo>
                      <a:pt x="23274" y="328193"/>
                    </a:lnTo>
                    <a:lnTo>
                      <a:pt x="246225" y="328193"/>
                    </a:lnTo>
                    <a:cubicBezTo>
                      <a:pt x="324164" y="328193"/>
                      <a:pt x="373225" y="290310"/>
                      <a:pt x="373225" y="230691"/>
                    </a:cubicBezTo>
                    <a:cubicBezTo>
                      <a:pt x="373225" y="171072"/>
                      <a:pt x="324164" y="134121"/>
                      <a:pt x="246225" y="134121"/>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0F99DE44-11DB-E648-05A5-C2DCE21321DE}"/>
                  </a:ext>
                </a:extLst>
              </p:cNvPr>
              <p:cNvSpPr/>
              <p:nvPr/>
            </p:nvSpPr>
            <p:spPr>
              <a:xfrm>
                <a:off x="3372035" y="-3358584"/>
                <a:ext cx="1226998" cy="1712841"/>
              </a:xfrm>
              <a:custGeom>
                <a:avLst/>
                <a:gdLst>
                  <a:gd name="connsiteX0" fmla="*/ 149105 w 298787"/>
                  <a:gd name="connsiteY0" fmla="*/ 352724 h 417095"/>
                  <a:gd name="connsiteX1" fmla="*/ 71336 w 298787"/>
                  <a:gd name="connsiteY1" fmla="*/ 275235 h 417095"/>
                  <a:gd name="connsiteX2" fmla="*/ 71476 w 298787"/>
                  <a:gd name="connsiteY2" fmla="*/ 270437 h 417095"/>
                  <a:gd name="connsiteX3" fmla="*/ 71476 w 298787"/>
                  <a:gd name="connsiteY3" fmla="*/ 142815 h 417095"/>
                  <a:gd name="connsiteX4" fmla="*/ 298773 w 298787"/>
                  <a:gd name="connsiteY4" fmla="*/ 142815 h 417095"/>
                  <a:gd name="connsiteX5" fmla="*/ 298773 w 298787"/>
                  <a:gd name="connsiteY5" fmla="*/ 80712 h 417095"/>
                  <a:gd name="connsiteX6" fmla="*/ 71476 w 298787"/>
                  <a:gd name="connsiteY6" fmla="*/ 80712 h 417095"/>
                  <a:gd name="connsiteX7" fmla="*/ 71476 w 298787"/>
                  <a:gd name="connsiteY7" fmla="*/ -22 h 417095"/>
                  <a:gd name="connsiteX8" fmla="*/ 58 w 298787"/>
                  <a:gd name="connsiteY8" fmla="*/ -22 h 417095"/>
                  <a:gd name="connsiteX9" fmla="*/ 58 w 298787"/>
                  <a:gd name="connsiteY9" fmla="*/ 273853 h 417095"/>
                  <a:gd name="connsiteX10" fmla="*/ 134368 w 298787"/>
                  <a:gd name="connsiteY10" fmla="*/ 417004 h 417095"/>
                  <a:gd name="connsiteX11" fmla="*/ 149105 w 298787"/>
                  <a:gd name="connsiteY11" fmla="*/ 416690 h 417095"/>
                  <a:gd name="connsiteX12" fmla="*/ 297550 w 298787"/>
                  <a:gd name="connsiteY12" fmla="*/ 286919 h 417095"/>
                  <a:gd name="connsiteX13" fmla="*/ 297842 w 298787"/>
                  <a:gd name="connsiteY13" fmla="*/ 275095 h 417095"/>
                  <a:gd name="connsiteX14" fmla="*/ 226734 w 298787"/>
                  <a:gd name="connsiteY14" fmla="*/ 275095 h 417095"/>
                  <a:gd name="connsiteX15" fmla="*/ 150353 w 298787"/>
                  <a:gd name="connsiteY15" fmla="*/ 352724 h 417095"/>
                  <a:gd name="connsiteX16" fmla="*/ 149105 w 298787"/>
                  <a:gd name="connsiteY16" fmla="*/ 352724 h 41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787" h="417095">
                    <a:moveTo>
                      <a:pt x="149105" y="352724"/>
                    </a:moveTo>
                    <a:cubicBezTo>
                      <a:pt x="106232" y="352801"/>
                      <a:pt x="71414" y="318108"/>
                      <a:pt x="71336" y="275235"/>
                    </a:cubicBezTo>
                    <a:cubicBezTo>
                      <a:pt x="71333" y="273636"/>
                      <a:pt x="71380" y="272033"/>
                      <a:pt x="71476" y="270437"/>
                    </a:cubicBezTo>
                    <a:lnTo>
                      <a:pt x="71476" y="142815"/>
                    </a:lnTo>
                    <a:lnTo>
                      <a:pt x="298773" y="142815"/>
                    </a:lnTo>
                    <a:lnTo>
                      <a:pt x="298773" y="80712"/>
                    </a:lnTo>
                    <a:lnTo>
                      <a:pt x="71476" y="80712"/>
                    </a:lnTo>
                    <a:lnTo>
                      <a:pt x="71476" y="-22"/>
                    </a:lnTo>
                    <a:lnTo>
                      <a:pt x="58" y="-22"/>
                    </a:lnTo>
                    <a:lnTo>
                      <a:pt x="58" y="273853"/>
                    </a:lnTo>
                    <a:cubicBezTo>
                      <a:pt x="-2383" y="350473"/>
                      <a:pt x="57748" y="414563"/>
                      <a:pt x="134368" y="417004"/>
                    </a:cubicBezTo>
                    <a:cubicBezTo>
                      <a:pt x="139280" y="417159"/>
                      <a:pt x="144202" y="417056"/>
                      <a:pt x="149105" y="416690"/>
                    </a:cubicBezTo>
                    <a:cubicBezTo>
                      <a:pt x="225933" y="421848"/>
                      <a:pt x="292395" y="363747"/>
                      <a:pt x="297550" y="286919"/>
                    </a:cubicBezTo>
                    <a:cubicBezTo>
                      <a:pt x="297814" y="282985"/>
                      <a:pt x="297913" y="279039"/>
                      <a:pt x="297842" y="275095"/>
                    </a:cubicBezTo>
                    <a:lnTo>
                      <a:pt x="226734" y="275095"/>
                    </a:lnTo>
                    <a:cubicBezTo>
                      <a:pt x="227079" y="317623"/>
                      <a:pt x="192881" y="352379"/>
                      <a:pt x="150353" y="352724"/>
                    </a:cubicBezTo>
                    <a:cubicBezTo>
                      <a:pt x="149937" y="352727"/>
                      <a:pt x="149521" y="352727"/>
                      <a:pt x="149105" y="352724"/>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E0A7CB94-0CBE-A1E8-BD2A-00237D9BC1D0}"/>
                  </a:ext>
                </a:extLst>
              </p:cNvPr>
              <p:cNvSpPr/>
              <p:nvPr/>
            </p:nvSpPr>
            <p:spPr>
              <a:xfrm>
                <a:off x="4785070" y="-3058946"/>
                <a:ext cx="1465341" cy="1381020"/>
              </a:xfrm>
              <a:custGeom>
                <a:avLst/>
                <a:gdLst>
                  <a:gd name="connsiteX0" fmla="*/ 77338 w 356826"/>
                  <a:gd name="connsiteY0" fmla="*/ 202130 h 336293"/>
                  <a:gd name="connsiteX1" fmla="*/ 356802 w 356826"/>
                  <a:gd name="connsiteY1" fmla="*/ 202130 h 336293"/>
                  <a:gd name="connsiteX2" fmla="*/ 356802 w 356826"/>
                  <a:gd name="connsiteY2" fmla="*/ 199025 h 336293"/>
                  <a:gd name="connsiteX3" fmla="*/ 356802 w 356826"/>
                  <a:gd name="connsiteY3" fmla="*/ 199025 h 336293"/>
                  <a:gd name="connsiteX4" fmla="*/ 356802 w 356826"/>
                  <a:gd name="connsiteY4" fmla="*/ 171699 h 336293"/>
                  <a:gd name="connsiteX5" fmla="*/ 354628 w 356826"/>
                  <a:gd name="connsiteY5" fmla="*/ 140648 h 336293"/>
                  <a:gd name="connsiteX6" fmla="*/ 354628 w 356826"/>
                  <a:gd name="connsiteY6" fmla="*/ 140648 h 336293"/>
                  <a:gd name="connsiteX7" fmla="*/ 354628 w 356826"/>
                  <a:gd name="connsiteY7" fmla="*/ 140648 h 336293"/>
                  <a:gd name="connsiteX8" fmla="*/ 179187 w 356826"/>
                  <a:gd name="connsiteY8" fmla="*/ 295 h 336293"/>
                  <a:gd name="connsiteX9" fmla="*/ 262 w 356826"/>
                  <a:gd name="connsiteY9" fmla="*/ 159900 h 336293"/>
                  <a:gd name="connsiteX10" fmla="*/ 20 w 356826"/>
                  <a:gd name="connsiteY10" fmla="*/ 172941 h 336293"/>
                  <a:gd name="connsiteX11" fmla="*/ 179187 w 356826"/>
                  <a:gd name="connsiteY11" fmla="*/ 336272 h 336293"/>
                  <a:gd name="connsiteX12" fmla="*/ 313019 w 356826"/>
                  <a:gd name="connsiteY12" fmla="*/ 336272 h 336293"/>
                  <a:gd name="connsiteX13" fmla="*/ 313019 w 356826"/>
                  <a:gd name="connsiteY13" fmla="*/ 274169 h 336293"/>
                  <a:gd name="connsiteX14" fmla="*/ 179498 w 356826"/>
                  <a:gd name="connsiteY14" fmla="*/ 274169 h 336293"/>
                  <a:gd name="connsiteX15" fmla="*/ 77338 w 356826"/>
                  <a:gd name="connsiteY15" fmla="*/ 202751 h 336293"/>
                  <a:gd name="connsiteX16" fmla="*/ 179187 w 356826"/>
                  <a:gd name="connsiteY16" fmla="*/ 62398 h 336293"/>
                  <a:gd name="connsiteX17" fmla="*/ 280726 w 356826"/>
                  <a:gd name="connsiteY17" fmla="*/ 138785 h 336293"/>
                  <a:gd name="connsiteX18" fmla="*/ 280726 w 356826"/>
                  <a:gd name="connsiteY18" fmla="*/ 141579 h 336293"/>
                  <a:gd name="connsiteX19" fmla="*/ 76096 w 356826"/>
                  <a:gd name="connsiteY19" fmla="*/ 141579 h 336293"/>
                  <a:gd name="connsiteX20" fmla="*/ 76096 w 356826"/>
                  <a:gd name="connsiteY20" fmla="*/ 138785 h 336293"/>
                  <a:gd name="connsiteX21" fmla="*/ 179187 w 356826"/>
                  <a:gd name="connsiteY21" fmla="*/ 62398 h 33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826" h="336293">
                    <a:moveTo>
                      <a:pt x="77338" y="202130"/>
                    </a:moveTo>
                    <a:lnTo>
                      <a:pt x="356802" y="202130"/>
                    </a:lnTo>
                    <a:lnTo>
                      <a:pt x="356802" y="199025"/>
                    </a:lnTo>
                    <a:lnTo>
                      <a:pt x="356802" y="199025"/>
                    </a:lnTo>
                    <a:lnTo>
                      <a:pt x="356802" y="171699"/>
                    </a:lnTo>
                    <a:cubicBezTo>
                      <a:pt x="356911" y="161306"/>
                      <a:pt x="356184" y="150923"/>
                      <a:pt x="354628" y="140648"/>
                    </a:cubicBezTo>
                    <a:lnTo>
                      <a:pt x="354628" y="140648"/>
                    </a:lnTo>
                    <a:lnTo>
                      <a:pt x="354628" y="140648"/>
                    </a:lnTo>
                    <a:cubicBezTo>
                      <a:pt x="340904" y="55731"/>
                      <a:pt x="265045" y="-4956"/>
                      <a:pt x="179187" y="295"/>
                    </a:cubicBezTo>
                    <a:cubicBezTo>
                      <a:pt x="85703" y="-5040"/>
                      <a:pt x="5596" y="66419"/>
                      <a:pt x="262" y="159900"/>
                    </a:cubicBezTo>
                    <a:cubicBezTo>
                      <a:pt x="13" y="164244"/>
                      <a:pt x="-67" y="168594"/>
                      <a:pt x="20" y="172941"/>
                    </a:cubicBezTo>
                    <a:cubicBezTo>
                      <a:pt x="20" y="268580"/>
                      <a:pt x="74854" y="336272"/>
                      <a:pt x="179187" y="336272"/>
                    </a:cubicBezTo>
                    <a:lnTo>
                      <a:pt x="313019" y="336272"/>
                    </a:lnTo>
                    <a:lnTo>
                      <a:pt x="313019" y="274169"/>
                    </a:lnTo>
                    <a:lnTo>
                      <a:pt x="179498" y="274169"/>
                    </a:lnTo>
                    <a:cubicBezTo>
                      <a:pt x="133088" y="276638"/>
                      <a:pt x="90957" y="247185"/>
                      <a:pt x="77338" y="202751"/>
                    </a:cubicBezTo>
                    <a:close/>
                    <a:moveTo>
                      <a:pt x="179187" y="62398"/>
                    </a:moveTo>
                    <a:cubicBezTo>
                      <a:pt x="226752" y="60920"/>
                      <a:pt x="268960" y="92673"/>
                      <a:pt x="280726" y="138785"/>
                    </a:cubicBezTo>
                    <a:cubicBezTo>
                      <a:pt x="280872" y="139710"/>
                      <a:pt x="280872" y="140654"/>
                      <a:pt x="280726" y="141579"/>
                    </a:cubicBezTo>
                    <a:lnTo>
                      <a:pt x="76096" y="141579"/>
                    </a:lnTo>
                    <a:cubicBezTo>
                      <a:pt x="76096" y="141579"/>
                      <a:pt x="76096" y="139716"/>
                      <a:pt x="76096" y="138785"/>
                    </a:cubicBezTo>
                    <a:cubicBezTo>
                      <a:pt x="87979" y="92086"/>
                      <a:pt x="131051" y="60171"/>
                      <a:pt x="179187" y="62398"/>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681F9AE0-FA98-057F-92D4-4C5C38A43B87}"/>
                  </a:ext>
                </a:extLst>
              </p:cNvPr>
              <p:cNvSpPr/>
              <p:nvPr/>
            </p:nvSpPr>
            <p:spPr>
              <a:xfrm>
                <a:off x="-393221" y="-3361134"/>
                <a:ext cx="307313" cy="113486"/>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7E51CC52-8E8E-5B5F-1C2F-2B201993397A}"/>
                  </a:ext>
                </a:extLst>
              </p:cNvPr>
              <p:cNvSpPr/>
              <p:nvPr/>
            </p:nvSpPr>
            <p:spPr>
              <a:xfrm>
                <a:off x="1808983" y="-3063385"/>
                <a:ext cx="1425630" cy="1419622"/>
              </a:xfrm>
              <a:custGeom>
                <a:avLst/>
                <a:gdLst>
                  <a:gd name="connsiteX0" fmla="*/ 174185 w 347156"/>
                  <a:gd name="connsiteY0" fmla="*/ 283013 h 345693"/>
                  <a:gd name="connsiteX1" fmla="*/ 67548 w 347156"/>
                  <a:gd name="connsiteY1" fmla="*/ 180403 h 345693"/>
                  <a:gd name="connsiteX2" fmla="*/ 67678 w 347156"/>
                  <a:gd name="connsiteY2" fmla="*/ 172780 h 345693"/>
                  <a:gd name="connsiteX3" fmla="*/ 167540 w 347156"/>
                  <a:gd name="connsiteY3" fmla="*/ 63565 h 345693"/>
                  <a:gd name="connsiteX4" fmla="*/ 174185 w 347156"/>
                  <a:gd name="connsiteY4" fmla="*/ 63478 h 345693"/>
                  <a:gd name="connsiteX5" fmla="*/ 265787 w 347156"/>
                  <a:gd name="connsiteY5" fmla="*/ 110677 h 345693"/>
                  <a:gd name="connsiteX6" fmla="*/ 327890 w 347156"/>
                  <a:gd name="connsiteY6" fmla="*/ 84593 h 345693"/>
                  <a:gd name="connsiteX7" fmla="*/ 172632 w 347156"/>
                  <a:gd name="connsiteY7" fmla="*/ 133 h 345693"/>
                  <a:gd name="connsiteX8" fmla="*/ -14 w 347156"/>
                  <a:gd name="connsiteY8" fmla="*/ 172780 h 345693"/>
                  <a:gd name="connsiteX9" fmla="*/ 172632 w 347156"/>
                  <a:gd name="connsiteY9" fmla="*/ 345426 h 345693"/>
                  <a:gd name="connsiteX10" fmla="*/ 347142 w 347156"/>
                  <a:gd name="connsiteY10" fmla="*/ 203210 h 345693"/>
                  <a:gd name="connsiteX11" fmla="*/ 275724 w 347156"/>
                  <a:gd name="connsiteY11" fmla="*/ 203210 h 345693"/>
                  <a:gd name="connsiteX12" fmla="*/ 172632 w 347156"/>
                  <a:gd name="connsiteY12" fmla="*/ 283013 h 3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56" h="345693">
                    <a:moveTo>
                      <a:pt x="174185" y="283013"/>
                    </a:moveTo>
                    <a:cubicBezTo>
                      <a:pt x="116401" y="284124"/>
                      <a:pt x="68659" y="238183"/>
                      <a:pt x="67548" y="180403"/>
                    </a:cubicBezTo>
                    <a:cubicBezTo>
                      <a:pt x="67498" y="177860"/>
                      <a:pt x="67542" y="175316"/>
                      <a:pt x="67678" y="172780"/>
                    </a:cubicBezTo>
                    <a:cubicBezTo>
                      <a:pt x="65095" y="115045"/>
                      <a:pt x="109806" y="66145"/>
                      <a:pt x="167540" y="63565"/>
                    </a:cubicBezTo>
                    <a:cubicBezTo>
                      <a:pt x="169754" y="63466"/>
                      <a:pt x="171971" y="63438"/>
                      <a:pt x="174185" y="63478"/>
                    </a:cubicBezTo>
                    <a:cubicBezTo>
                      <a:pt x="210984" y="61596"/>
                      <a:pt x="245961" y="79619"/>
                      <a:pt x="265787" y="110677"/>
                    </a:cubicBezTo>
                    <a:lnTo>
                      <a:pt x="327890" y="84593"/>
                    </a:lnTo>
                    <a:cubicBezTo>
                      <a:pt x="295711" y="29921"/>
                      <a:pt x="236012" y="-2553"/>
                      <a:pt x="172632" y="133"/>
                    </a:cubicBezTo>
                    <a:cubicBezTo>
                      <a:pt x="77282" y="133"/>
                      <a:pt x="-14" y="77430"/>
                      <a:pt x="-14" y="172780"/>
                    </a:cubicBezTo>
                    <a:cubicBezTo>
                      <a:pt x="-14" y="268129"/>
                      <a:pt x="77282" y="345426"/>
                      <a:pt x="172632" y="345426"/>
                    </a:cubicBezTo>
                    <a:cubicBezTo>
                      <a:pt x="258757" y="350068"/>
                      <a:pt x="334305" y="288499"/>
                      <a:pt x="347142" y="203210"/>
                    </a:cubicBezTo>
                    <a:lnTo>
                      <a:pt x="275724" y="203210"/>
                    </a:lnTo>
                    <a:cubicBezTo>
                      <a:pt x="265116" y="251200"/>
                      <a:pt x="221750" y="284770"/>
                      <a:pt x="172632" y="283013"/>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74BB2BEC-6D6E-73A5-26DE-FCB9C6E3954F}"/>
                </a:ext>
              </a:extLst>
            </p:cNvPr>
            <p:cNvGrpSpPr/>
            <p:nvPr/>
          </p:nvGrpSpPr>
          <p:grpSpPr>
            <a:xfrm>
              <a:off x="45917" y="2750820"/>
              <a:ext cx="4507034" cy="1165063"/>
              <a:chOff x="-393221" y="-3361134"/>
              <a:chExt cx="6643632" cy="1717371"/>
            </a:xfrm>
            <a:solidFill>
              <a:schemeClr val="bg1">
                <a:alpha val="2000"/>
              </a:schemeClr>
            </a:solidFill>
          </p:grpSpPr>
          <p:sp>
            <p:nvSpPr>
              <p:cNvPr id="32" name="Freeform: Shape 31">
                <a:extLst>
                  <a:ext uri="{FF2B5EF4-FFF2-40B4-BE49-F238E27FC236}">
                    <a16:creationId xmlns:a16="http://schemas.microsoft.com/office/drawing/2014/main" id="{91BCCAB9-6050-87EB-B714-75B9ADBD7969}"/>
                  </a:ext>
                </a:extLst>
              </p:cNvPr>
              <p:cNvSpPr/>
              <p:nvPr/>
            </p:nvSpPr>
            <p:spPr>
              <a:xfrm>
                <a:off x="-393221" y="-3061471"/>
                <a:ext cx="307313" cy="1378449"/>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C1E8EF9B-324E-378E-8530-694084D62F8C}"/>
                  </a:ext>
                </a:extLst>
              </p:cNvPr>
              <p:cNvSpPr/>
              <p:nvPr/>
            </p:nvSpPr>
            <p:spPr>
              <a:xfrm>
                <a:off x="116843" y="-3027042"/>
                <a:ext cx="1532742" cy="1347843"/>
              </a:xfrm>
              <a:custGeom>
                <a:avLst/>
                <a:gdLst>
                  <a:gd name="connsiteX0" fmla="*/ 246225 w 373239"/>
                  <a:gd name="connsiteY0" fmla="*/ 133190 h 328214"/>
                  <a:gd name="connsiteX1" fmla="*/ 127918 w 373239"/>
                  <a:gd name="connsiteY1" fmla="*/ 133190 h 328214"/>
                  <a:gd name="connsiteX2" fmla="*/ 77615 w 373239"/>
                  <a:gd name="connsiteY2" fmla="*/ 95617 h 328214"/>
                  <a:gd name="connsiteX3" fmla="*/ 127918 w 373239"/>
                  <a:gd name="connsiteY3" fmla="*/ 62081 h 328214"/>
                  <a:gd name="connsiteX4" fmla="*/ 342484 w 373239"/>
                  <a:gd name="connsiteY4" fmla="*/ 62081 h 328214"/>
                  <a:gd name="connsiteX5" fmla="*/ 342484 w 373239"/>
                  <a:gd name="connsiteY5" fmla="*/ -22 h 328214"/>
                  <a:gd name="connsiteX6" fmla="*/ 118913 w 373239"/>
                  <a:gd name="connsiteY6" fmla="*/ -22 h 328214"/>
                  <a:gd name="connsiteX7" fmla="*/ -14 w 373239"/>
                  <a:gd name="connsiteY7" fmla="*/ 96549 h 328214"/>
                  <a:gd name="connsiteX8" fmla="*/ 118913 w 373239"/>
                  <a:gd name="connsiteY8" fmla="*/ 194361 h 328214"/>
                  <a:gd name="connsiteX9" fmla="*/ 247156 w 373239"/>
                  <a:gd name="connsiteY9" fmla="*/ 194361 h 328214"/>
                  <a:gd name="connsiteX10" fmla="*/ 297149 w 373239"/>
                  <a:gd name="connsiteY10" fmla="*/ 232244 h 328214"/>
                  <a:gd name="connsiteX11" fmla="*/ 247156 w 373239"/>
                  <a:gd name="connsiteY11" fmla="*/ 266090 h 328214"/>
                  <a:gd name="connsiteX12" fmla="*/ 23274 w 373239"/>
                  <a:gd name="connsiteY12" fmla="*/ 266090 h 328214"/>
                  <a:gd name="connsiteX13" fmla="*/ 23274 w 373239"/>
                  <a:gd name="connsiteY13" fmla="*/ 328193 h 328214"/>
                  <a:gd name="connsiteX14" fmla="*/ 246225 w 373239"/>
                  <a:gd name="connsiteY14" fmla="*/ 328193 h 328214"/>
                  <a:gd name="connsiteX15" fmla="*/ 373225 w 373239"/>
                  <a:gd name="connsiteY15" fmla="*/ 230691 h 328214"/>
                  <a:gd name="connsiteX16" fmla="*/ 246225 w 373239"/>
                  <a:gd name="connsiteY16" fmla="*/ 134121 h 32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239" h="328214">
                    <a:moveTo>
                      <a:pt x="246225" y="133190"/>
                    </a:moveTo>
                    <a:lnTo>
                      <a:pt x="127918" y="133190"/>
                    </a:lnTo>
                    <a:cubicBezTo>
                      <a:pt x="96867" y="133190"/>
                      <a:pt x="77615" y="118595"/>
                      <a:pt x="77615" y="95617"/>
                    </a:cubicBezTo>
                    <a:cubicBezTo>
                      <a:pt x="77615" y="72639"/>
                      <a:pt x="96867" y="62081"/>
                      <a:pt x="127918" y="62081"/>
                    </a:cubicBezTo>
                    <a:lnTo>
                      <a:pt x="342484" y="62081"/>
                    </a:lnTo>
                    <a:lnTo>
                      <a:pt x="342484" y="-22"/>
                    </a:lnTo>
                    <a:lnTo>
                      <a:pt x="118913" y="-22"/>
                    </a:lnTo>
                    <a:cubicBezTo>
                      <a:pt x="45942" y="-22"/>
                      <a:pt x="-14" y="36619"/>
                      <a:pt x="-14" y="96549"/>
                    </a:cubicBezTo>
                    <a:cubicBezTo>
                      <a:pt x="-14" y="156478"/>
                      <a:pt x="45942" y="194361"/>
                      <a:pt x="118913" y="194361"/>
                    </a:cubicBezTo>
                    <a:lnTo>
                      <a:pt x="247156" y="194361"/>
                    </a:lnTo>
                    <a:cubicBezTo>
                      <a:pt x="278208" y="194361"/>
                      <a:pt x="297149" y="208955"/>
                      <a:pt x="297149" y="232244"/>
                    </a:cubicBezTo>
                    <a:cubicBezTo>
                      <a:pt x="297149" y="255533"/>
                      <a:pt x="277897" y="266090"/>
                      <a:pt x="247156" y="266090"/>
                    </a:cubicBezTo>
                    <a:lnTo>
                      <a:pt x="23274" y="266090"/>
                    </a:lnTo>
                    <a:lnTo>
                      <a:pt x="23274" y="328193"/>
                    </a:lnTo>
                    <a:lnTo>
                      <a:pt x="246225" y="328193"/>
                    </a:lnTo>
                    <a:cubicBezTo>
                      <a:pt x="324164" y="328193"/>
                      <a:pt x="373225" y="290310"/>
                      <a:pt x="373225" y="230691"/>
                    </a:cubicBezTo>
                    <a:cubicBezTo>
                      <a:pt x="373225" y="171072"/>
                      <a:pt x="324164" y="134121"/>
                      <a:pt x="246225" y="134121"/>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83569DA3-3A82-3F59-A9BF-6CC23532C152}"/>
                  </a:ext>
                </a:extLst>
              </p:cNvPr>
              <p:cNvSpPr/>
              <p:nvPr/>
            </p:nvSpPr>
            <p:spPr>
              <a:xfrm>
                <a:off x="3372035" y="-3358584"/>
                <a:ext cx="1226998" cy="1712841"/>
              </a:xfrm>
              <a:custGeom>
                <a:avLst/>
                <a:gdLst>
                  <a:gd name="connsiteX0" fmla="*/ 149105 w 298787"/>
                  <a:gd name="connsiteY0" fmla="*/ 352724 h 417095"/>
                  <a:gd name="connsiteX1" fmla="*/ 71336 w 298787"/>
                  <a:gd name="connsiteY1" fmla="*/ 275235 h 417095"/>
                  <a:gd name="connsiteX2" fmla="*/ 71476 w 298787"/>
                  <a:gd name="connsiteY2" fmla="*/ 270437 h 417095"/>
                  <a:gd name="connsiteX3" fmla="*/ 71476 w 298787"/>
                  <a:gd name="connsiteY3" fmla="*/ 142815 h 417095"/>
                  <a:gd name="connsiteX4" fmla="*/ 298773 w 298787"/>
                  <a:gd name="connsiteY4" fmla="*/ 142815 h 417095"/>
                  <a:gd name="connsiteX5" fmla="*/ 298773 w 298787"/>
                  <a:gd name="connsiteY5" fmla="*/ 80712 h 417095"/>
                  <a:gd name="connsiteX6" fmla="*/ 71476 w 298787"/>
                  <a:gd name="connsiteY6" fmla="*/ 80712 h 417095"/>
                  <a:gd name="connsiteX7" fmla="*/ 71476 w 298787"/>
                  <a:gd name="connsiteY7" fmla="*/ -22 h 417095"/>
                  <a:gd name="connsiteX8" fmla="*/ 58 w 298787"/>
                  <a:gd name="connsiteY8" fmla="*/ -22 h 417095"/>
                  <a:gd name="connsiteX9" fmla="*/ 58 w 298787"/>
                  <a:gd name="connsiteY9" fmla="*/ 273853 h 417095"/>
                  <a:gd name="connsiteX10" fmla="*/ 134368 w 298787"/>
                  <a:gd name="connsiteY10" fmla="*/ 417004 h 417095"/>
                  <a:gd name="connsiteX11" fmla="*/ 149105 w 298787"/>
                  <a:gd name="connsiteY11" fmla="*/ 416690 h 417095"/>
                  <a:gd name="connsiteX12" fmla="*/ 297550 w 298787"/>
                  <a:gd name="connsiteY12" fmla="*/ 286919 h 417095"/>
                  <a:gd name="connsiteX13" fmla="*/ 297842 w 298787"/>
                  <a:gd name="connsiteY13" fmla="*/ 275095 h 417095"/>
                  <a:gd name="connsiteX14" fmla="*/ 226734 w 298787"/>
                  <a:gd name="connsiteY14" fmla="*/ 275095 h 417095"/>
                  <a:gd name="connsiteX15" fmla="*/ 150353 w 298787"/>
                  <a:gd name="connsiteY15" fmla="*/ 352724 h 417095"/>
                  <a:gd name="connsiteX16" fmla="*/ 149105 w 298787"/>
                  <a:gd name="connsiteY16" fmla="*/ 352724 h 41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787" h="417095">
                    <a:moveTo>
                      <a:pt x="149105" y="352724"/>
                    </a:moveTo>
                    <a:cubicBezTo>
                      <a:pt x="106232" y="352801"/>
                      <a:pt x="71414" y="318108"/>
                      <a:pt x="71336" y="275235"/>
                    </a:cubicBezTo>
                    <a:cubicBezTo>
                      <a:pt x="71333" y="273636"/>
                      <a:pt x="71380" y="272033"/>
                      <a:pt x="71476" y="270437"/>
                    </a:cubicBezTo>
                    <a:lnTo>
                      <a:pt x="71476" y="142815"/>
                    </a:lnTo>
                    <a:lnTo>
                      <a:pt x="298773" y="142815"/>
                    </a:lnTo>
                    <a:lnTo>
                      <a:pt x="298773" y="80712"/>
                    </a:lnTo>
                    <a:lnTo>
                      <a:pt x="71476" y="80712"/>
                    </a:lnTo>
                    <a:lnTo>
                      <a:pt x="71476" y="-22"/>
                    </a:lnTo>
                    <a:lnTo>
                      <a:pt x="58" y="-22"/>
                    </a:lnTo>
                    <a:lnTo>
                      <a:pt x="58" y="273853"/>
                    </a:lnTo>
                    <a:cubicBezTo>
                      <a:pt x="-2383" y="350473"/>
                      <a:pt x="57748" y="414563"/>
                      <a:pt x="134368" y="417004"/>
                    </a:cubicBezTo>
                    <a:cubicBezTo>
                      <a:pt x="139280" y="417159"/>
                      <a:pt x="144202" y="417056"/>
                      <a:pt x="149105" y="416690"/>
                    </a:cubicBezTo>
                    <a:cubicBezTo>
                      <a:pt x="225933" y="421848"/>
                      <a:pt x="292395" y="363747"/>
                      <a:pt x="297550" y="286919"/>
                    </a:cubicBezTo>
                    <a:cubicBezTo>
                      <a:pt x="297814" y="282985"/>
                      <a:pt x="297913" y="279039"/>
                      <a:pt x="297842" y="275095"/>
                    </a:cubicBezTo>
                    <a:lnTo>
                      <a:pt x="226734" y="275095"/>
                    </a:lnTo>
                    <a:cubicBezTo>
                      <a:pt x="227079" y="317623"/>
                      <a:pt x="192881" y="352379"/>
                      <a:pt x="150353" y="352724"/>
                    </a:cubicBezTo>
                    <a:cubicBezTo>
                      <a:pt x="149937" y="352727"/>
                      <a:pt x="149521" y="352727"/>
                      <a:pt x="149105" y="352724"/>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2E807C83-658A-80F1-D9FB-D4967FB13565}"/>
                  </a:ext>
                </a:extLst>
              </p:cNvPr>
              <p:cNvSpPr/>
              <p:nvPr/>
            </p:nvSpPr>
            <p:spPr>
              <a:xfrm>
                <a:off x="4785070" y="-3058946"/>
                <a:ext cx="1465341" cy="1381020"/>
              </a:xfrm>
              <a:custGeom>
                <a:avLst/>
                <a:gdLst>
                  <a:gd name="connsiteX0" fmla="*/ 77338 w 356826"/>
                  <a:gd name="connsiteY0" fmla="*/ 202130 h 336293"/>
                  <a:gd name="connsiteX1" fmla="*/ 356802 w 356826"/>
                  <a:gd name="connsiteY1" fmla="*/ 202130 h 336293"/>
                  <a:gd name="connsiteX2" fmla="*/ 356802 w 356826"/>
                  <a:gd name="connsiteY2" fmla="*/ 199025 h 336293"/>
                  <a:gd name="connsiteX3" fmla="*/ 356802 w 356826"/>
                  <a:gd name="connsiteY3" fmla="*/ 199025 h 336293"/>
                  <a:gd name="connsiteX4" fmla="*/ 356802 w 356826"/>
                  <a:gd name="connsiteY4" fmla="*/ 171699 h 336293"/>
                  <a:gd name="connsiteX5" fmla="*/ 354628 w 356826"/>
                  <a:gd name="connsiteY5" fmla="*/ 140648 h 336293"/>
                  <a:gd name="connsiteX6" fmla="*/ 354628 w 356826"/>
                  <a:gd name="connsiteY6" fmla="*/ 140648 h 336293"/>
                  <a:gd name="connsiteX7" fmla="*/ 354628 w 356826"/>
                  <a:gd name="connsiteY7" fmla="*/ 140648 h 336293"/>
                  <a:gd name="connsiteX8" fmla="*/ 179187 w 356826"/>
                  <a:gd name="connsiteY8" fmla="*/ 295 h 336293"/>
                  <a:gd name="connsiteX9" fmla="*/ 262 w 356826"/>
                  <a:gd name="connsiteY9" fmla="*/ 159900 h 336293"/>
                  <a:gd name="connsiteX10" fmla="*/ 20 w 356826"/>
                  <a:gd name="connsiteY10" fmla="*/ 172941 h 336293"/>
                  <a:gd name="connsiteX11" fmla="*/ 179187 w 356826"/>
                  <a:gd name="connsiteY11" fmla="*/ 336272 h 336293"/>
                  <a:gd name="connsiteX12" fmla="*/ 313019 w 356826"/>
                  <a:gd name="connsiteY12" fmla="*/ 336272 h 336293"/>
                  <a:gd name="connsiteX13" fmla="*/ 313019 w 356826"/>
                  <a:gd name="connsiteY13" fmla="*/ 274169 h 336293"/>
                  <a:gd name="connsiteX14" fmla="*/ 179498 w 356826"/>
                  <a:gd name="connsiteY14" fmla="*/ 274169 h 336293"/>
                  <a:gd name="connsiteX15" fmla="*/ 77338 w 356826"/>
                  <a:gd name="connsiteY15" fmla="*/ 202751 h 336293"/>
                  <a:gd name="connsiteX16" fmla="*/ 179187 w 356826"/>
                  <a:gd name="connsiteY16" fmla="*/ 62398 h 336293"/>
                  <a:gd name="connsiteX17" fmla="*/ 280726 w 356826"/>
                  <a:gd name="connsiteY17" fmla="*/ 138785 h 336293"/>
                  <a:gd name="connsiteX18" fmla="*/ 280726 w 356826"/>
                  <a:gd name="connsiteY18" fmla="*/ 141579 h 336293"/>
                  <a:gd name="connsiteX19" fmla="*/ 76096 w 356826"/>
                  <a:gd name="connsiteY19" fmla="*/ 141579 h 336293"/>
                  <a:gd name="connsiteX20" fmla="*/ 76096 w 356826"/>
                  <a:gd name="connsiteY20" fmla="*/ 138785 h 336293"/>
                  <a:gd name="connsiteX21" fmla="*/ 179187 w 356826"/>
                  <a:gd name="connsiteY21" fmla="*/ 62398 h 33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826" h="336293">
                    <a:moveTo>
                      <a:pt x="77338" y="202130"/>
                    </a:moveTo>
                    <a:lnTo>
                      <a:pt x="356802" y="202130"/>
                    </a:lnTo>
                    <a:lnTo>
                      <a:pt x="356802" y="199025"/>
                    </a:lnTo>
                    <a:lnTo>
                      <a:pt x="356802" y="199025"/>
                    </a:lnTo>
                    <a:lnTo>
                      <a:pt x="356802" y="171699"/>
                    </a:lnTo>
                    <a:cubicBezTo>
                      <a:pt x="356911" y="161306"/>
                      <a:pt x="356184" y="150923"/>
                      <a:pt x="354628" y="140648"/>
                    </a:cubicBezTo>
                    <a:lnTo>
                      <a:pt x="354628" y="140648"/>
                    </a:lnTo>
                    <a:lnTo>
                      <a:pt x="354628" y="140648"/>
                    </a:lnTo>
                    <a:cubicBezTo>
                      <a:pt x="340904" y="55731"/>
                      <a:pt x="265045" y="-4956"/>
                      <a:pt x="179187" y="295"/>
                    </a:cubicBezTo>
                    <a:cubicBezTo>
                      <a:pt x="85703" y="-5040"/>
                      <a:pt x="5596" y="66419"/>
                      <a:pt x="262" y="159900"/>
                    </a:cubicBezTo>
                    <a:cubicBezTo>
                      <a:pt x="13" y="164244"/>
                      <a:pt x="-67" y="168594"/>
                      <a:pt x="20" y="172941"/>
                    </a:cubicBezTo>
                    <a:cubicBezTo>
                      <a:pt x="20" y="268580"/>
                      <a:pt x="74854" y="336272"/>
                      <a:pt x="179187" y="336272"/>
                    </a:cubicBezTo>
                    <a:lnTo>
                      <a:pt x="313019" y="336272"/>
                    </a:lnTo>
                    <a:lnTo>
                      <a:pt x="313019" y="274169"/>
                    </a:lnTo>
                    <a:lnTo>
                      <a:pt x="179498" y="274169"/>
                    </a:lnTo>
                    <a:cubicBezTo>
                      <a:pt x="133088" y="276638"/>
                      <a:pt x="90957" y="247185"/>
                      <a:pt x="77338" y="202751"/>
                    </a:cubicBezTo>
                    <a:close/>
                    <a:moveTo>
                      <a:pt x="179187" y="62398"/>
                    </a:moveTo>
                    <a:cubicBezTo>
                      <a:pt x="226752" y="60920"/>
                      <a:pt x="268960" y="92673"/>
                      <a:pt x="280726" y="138785"/>
                    </a:cubicBezTo>
                    <a:cubicBezTo>
                      <a:pt x="280872" y="139710"/>
                      <a:pt x="280872" y="140654"/>
                      <a:pt x="280726" y="141579"/>
                    </a:cubicBezTo>
                    <a:lnTo>
                      <a:pt x="76096" y="141579"/>
                    </a:lnTo>
                    <a:cubicBezTo>
                      <a:pt x="76096" y="141579"/>
                      <a:pt x="76096" y="139716"/>
                      <a:pt x="76096" y="138785"/>
                    </a:cubicBezTo>
                    <a:cubicBezTo>
                      <a:pt x="87979" y="92086"/>
                      <a:pt x="131051" y="60171"/>
                      <a:pt x="179187" y="62398"/>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F9BDD474-37C4-453A-49E1-37A60397CF81}"/>
                  </a:ext>
                </a:extLst>
              </p:cNvPr>
              <p:cNvSpPr/>
              <p:nvPr/>
            </p:nvSpPr>
            <p:spPr>
              <a:xfrm>
                <a:off x="-393221" y="-3361134"/>
                <a:ext cx="307313" cy="113486"/>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2B13F4C0-F203-956A-FA8F-0D4A3F8C53FA}"/>
                  </a:ext>
                </a:extLst>
              </p:cNvPr>
              <p:cNvSpPr/>
              <p:nvPr/>
            </p:nvSpPr>
            <p:spPr>
              <a:xfrm>
                <a:off x="1808983" y="-3063385"/>
                <a:ext cx="1425630" cy="1419622"/>
              </a:xfrm>
              <a:custGeom>
                <a:avLst/>
                <a:gdLst>
                  <a:gd name="connsiteX0" fmla="*/ 174185 w 347156"/>
                  <a:gd name="connsiteY0" fmla="*/ 283013 h 345693"/>
                  <a:gd name="connsiteX1" fmla="*/ 67548 w 347156"/>
                  <a:gd name="connsiteY1" fmla="*/ 180403 h 345693"/>
                  <a:gd name="connsiteX2" fmla="*/ 67678 w 347156"/>
                  <a:gd name="connsiteY2" fmla="*/ 172780 h 345693"/>
                  <a:gd name="connsiteX3" fmla="*/ 167540 w 347156"/>
                  <a:gd name="connsiteY3" fmla="*/ 63565 h 345693"/>
                  <a:gd name="connsiteX4" fmla="*/ 174185 w 347156"/>
                  <a:gd name="connsiteY4" fmla="*/ 63478 h 345693"/>
                  <a:gd name="connsiteX5" fmla="*/ 265787 w 347156"/>
                  <a:gd name="connsiteY5" fmla="*/ 110677 h 345693"/>
                  <a:gd name="connsiteX6" fmla="*/ 327890 w 347156"/>
                  <a:gd name="connsiteY6" fmla="*/ 84593 h 345693"/>
                  <a:gd name="connsiteX7" fmla="*/ 172632 w 347156"/>
                  <a:gd name="connsiteY7" fmla="*/ 133 h 345693"/>
                  <a:gd name="connsiteX8" fmla="*/ -14 w 347156"/>
                  <a:gd name="connsiteY8" fmla="*/ 172780 h 345693"/>
                  <a:gd name="connsiteX9" fmla="*/ 172632 w 347156"/>
                  <a:gd name="connsiteY9" fmla="*/ 345426 h 345693"/>
                  <a:gd name="connsiteX10" fmla="*/ 347142 w 347156"/>
                  <a:gd name="connsiteY10" fmla="*/ 203210 h 345693"/>
                  <a:gd name="connsiteX11" fmla="*/ 275724 w 347156"/>
                  <a:gd name="connsiteY11" fmla="*/ 203210 h 345693"/>
                  <a:gd name="connsiteX12" fmla="*/ 172632 w 347156"/>
                  <a:gd name="connsiteY12" fmla="*/ 283013 h 3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56" h="345693">
                    <a:moveTo>
                      <a:pt x="174185" y="283013"/>
                    </a:moveTo>
                    <a:cubicBezTo>
                      <a:pt x="116401" y="284124"/>
                      <a:pt x="68659" y="238183"/>
                      <a:pt x="67548" y="180403"/>
                    </a:cubicBezTo>
                    <a:cubicBezTo>
                      <a:pt x="67498" y="177860"/>
                      <a:pt x="67542" y="175316"/>
                      <a:pt x="67678" y="172780"/>
                    </a:cubicBezTo>
                    <a:cubicBezTo>
                      <a:pt x="65095" y="115045"/>
                      <a:pt x="109806" y="66145"/>
                      <a:pt x="167540" y="63565"/>
                    </a:cubicBezTo>
                    <a:cubicBezTo>
                      <a:pt x="169754" y="63466"/>
                      <a:pt x="171971" y="63438"/>
                      <a:pt x="174185" y="63478"/>
                    </a:cubicBezTo>
                    <a:cubicBezTo>
                      <a:pt x="210984" y="61596"/>
                      <a:pt x="245961" y="79619"/>
                      <a:pt x="265787" y="110677"/>
                    </a:cubicBezTo>
                    <a:lnTo>
                      <a:pt x="327890" y="84593"/>
                    </a:lnTo>
                    <a:cubicBezTo>
                      <a:pt x="295711" y="29921"/>
                      <a:pt x="236012" y="-2553"/>
                      <a:pt x="172632" y="133"/>
                    </a:cubicBezTo>
                    <a:cubicBezTo>
                      <a:pt x="77282" y="133"/>
                      <a:pt x="-14" y="77430"/>
                      <a:pt x="-14" y="172780"/>
                    </a:cubicBezTo>
                    <a:cubicBezTo>
                      <a:pt x="-14" y="268129"/>
                      <a:pt x="77282" y="345426"/>
                      <a:pt x="172632" y="345426"/>
                    </a:cubicBezTo>
                    <a:cubicBezTo>
                      <a:pt x="258757" y="350068"/>
                      <a:pt x="334305" y="288499"/>
                      <a:pt x="347142" y="203210"/>
                    </a:cubicBezTo>
                    <a:lnTo>
                      <a:pt x="275724" y="203210"/>
                    </a:lnTo>
                    <a:cubicBezTo>
                      <a:pt x="265116" y="251200"/>
                      <a:pt x="221750" y="284770"/>
                      <a:pt x="172632" y="283013"/>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pic>
        <p:nvPicPr>
          <p:cNvPr id="63" name="Picture 62">
            <a:extLst>
              <a:ext uri="{FF2B5EF4-FFF2-40B4-BE49-F238E27FC236}">
                <a16:creationId xmlns:a16="http://schemas.microsoft.com/office/drawing/2014/main" id="{E860432B-80B2-DE31-2090-82801A42E9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071209" y="5757785"/>
            <a:ext cx="1402582" cy="449503"/>
          </a:xfrm>
          <a:prstGeom prst="rect">
            <a:avLst/>
          </a:prstGeom>
        </p:spPr>
      </p:pic>
      <p:grpSp>
        <p:nvGrpSpPr>
          <p:cNvPr id="58" name="Group 57">
            <a:extLst>
              <a:ext uri="{FF2B5EF4-FFF2-40B4-BE49-F238E27FC236}">
                <a16:creationId xmlns:a16="http://schemas.microsoft.com/office/drawing/2014/main" id="{FB37223B-EC00-7EF9-EF77-2C650514E64F}"/>
              </a:ext>
            </a:extLst>
          </p:cNvPr>
          <p:cNvGrpSpPr/>
          <p:nvPr/>
        </p:nvGrpSpPr>
        <p:grpSpPr>
          <a:xfrm>
            <a:off x="102192" y="2862789"/>
            <a:ext cx="3235375" cy="1788554"/>
            <a:chOff x="4148166" y="375921"/>
            <a:chExt cx="3235375" cy="1788554"/>
          </a:xfrm>
        </p:grpSpPr>
        <p:grpSp>
          <p:nvGrpSpPr>
            <p:cNvPr id="42" name="Group 41">
              <a:extLst>
                <a:ext uri="{FF2B5EF4-FFF2-40B4-BE49-F238E27FC236}">
                  <a16:creationId xmlns:a16="http://schemas.microsoft.com/office/drawing/2014/main" id="{258C1A60-E02C-F809-6B15-5B791735190D}"/>
                </a:ext>
              </a:extLst>
            </p:cNvPr>
            <p:cNvGrpSpPr/>
            <p:nvPr/>
          </p:nvGrpSpPr>
          <p:grpSpPr>
            <a:xfrm>
              <a:off x="4148166" y="375921"/>
              <a:ext cx="3235375" cy="1788554"/>
              <a:chOff x="5431713" y="625390"/>
              <a:chExt cx="2396342" cy="1668451"/>
            </a:xfrm>
          </p:grpSpPr>
          <p:sp>
            <p:nvSpPr>
              <p:cNvPr id="40" name="Rectangle 39">
                <a:extLst>
                  <a:ext uri="{FF2B5EF4-FFF2-40B4-BE49-F238E27FC236}">
                    <a16:creationId xmlns:a16="http://schemas.microsoft.com/office/drawing/2014/main" id="{A448D4E2-FA6B-B80B-27BC-72927B48B9F7}"/>
                  </a:ext>
                </a:extLst>
              </p:cNvPr>
              <p:cNvSpPr/>
              <p:nvPr/>
            </p:nvSpPr>
            <p:spPr>
              <a:xfrm>
                <a:off x="5431713" y="755521"/>
                <a:ext cx="2396342" cy="153832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0D70F3A8-E9FB-DC55-CA58-73F024C1C099}"/>
                  </a:ext>
                </a:extLst>
              </p:cNvPr>
              <p:cNvSpPr/>
              <p:nvPr/>
            </p:nvSpPr>
            <p:spPr>
              <a:xfrm>
                <a:off x="5431713" y="625390"/>
                <a:ext cx="2274428" cy="1538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2F38A5F9-C119-3A94-6F3A-3D2392696287}"/>
                </a:ext>
              </a:extLst>
            </p:cNvPr>
            <p:cNvSpPr txBox="1"/>
            <p:nvPr/>
          </p:nvSpPr>
          <p:spPr>
            <a:xfrm>
              <a:off x="4637503" y="734919"/>
              <a:ext cx="2490132" cy="1107611"/>
            </a:xfrm>
            <a:prstGeom prst="rect">
              <a:avLst/>
            </a:prstGeom>
            <a:noFill/>
          </p:spPr>
          <p:txBody>
            <a:bodyPr wrap="square" rtlCol="0">
              <a:spAutoFit/>
            </a:bodyPr>
            <a:lstStyle/>
            <a:p>
              <a:pPr>
                <a:lnSpc>
                  <a:spcPct val="120000"/>
                </a:lnSpc>
              </a:pPr>
              <a:r>
                <a:rPr lang="en-US" sz="1400" dirty="0">
                  <a:latin typeface="Arimo" pitchFamily="34" charset="0"/>
                  <a:ea typeface="Arimo" pitchFamily="34" charset="-122"/>
                  <a:cs typeface="Arimo" pitchFamily="34" charset="-120"/>
                </a:rPr>
                <a:t>Digital procurement delivers measurable benefits in </a:t>
              </a:r>
              <a:r>
                <a:rPr lang="en-US" sz="1400" b="1" dirty="0">
                  <a:latin typeface="Arimo" pitchFamily="34" charset="0"/>
                  <a:ea typeface="Arimo" pitchFamily="34" charset="-122"/>
                  <a:cs typeface="Arimo" pitchFamily="34" charset="-120"/>
                </a:rPr>
                <a:t>efficiency, transparency, traceability and compliance.</a:t>
              </a:r>
              <a:endParaRPr lang="en-US" sz="1400" dirty="0"/>
            </a:p>
          </p:txBody>
        </p:sp>
        <p:sp>
          <p:nvSpPr>
            <p:cNvPr id="17" name="Oval 16">
              <a:extLst>
                <a:ext uri="{FF2B5EF4-FFF2-40B4-BE49-F238E27FC236}">
                  <a16:creationId xmlns:a16="http://schemas.microsoft.com/office/drawing/2014/main" id="{D44210C7-7ABA-FA8F-DD4E-B7F91031F991}"/>
                </a:ext>
              </a:extLst>
            </p:cNvPr>
            <p:cNvSpPr/>
            <p:nvPr/>
          </p:nvSpPr>
          <p:spPr>
            <a:xfrm>
              <a:off x="4191653" y="451270"/>
              <a:ext cx="412641" cy="382028"/>
            </a:xfrm>
            <a:prstGeom prst="ellipse">
              <a:avLst/>
            </a:prstGeom>
            <a:solidFill>
              <a:schemeClr val="bg1"/>
            </a:solidFill>
            <a:ln w="28575">
              <a:solidFill>
                <a:srgbClr val="E21F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E21F1B"/>
                  </a:solidFill>
                  <a:latin typeface="Calibri" panose="020F0502020204030204" pitchFamily="34" charset="0"/>
                  <a:ea typeface="Calibri" panose="020F0502020204030204" pitchFamily="34" charset="0"/>
                  <a:cs typeface="Calibri" panose="020F0502020204030204" pitchFamily="34" charset="0"/>
                </a:rPr>
                <a:t>I</a:t>
              </a:r>
              <a:endParaRPr lang="en-US" noProof="0" dirty="0">
                <a:solidFill>
                  <a:srgbClr val="E21F1B"/>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61" name="Group 60">
            <a:extLst>
              <a:ext uri="{FF2B5EF4-FFF2-40B4-BE49-F238E27FC236}">
                <a16:creationId xmlns:a16="http://schemas.microsoft.com/office/drawing/2014/main" id="{4225BCC2-B62F-C157-50FB-096AF607CB55}"/>
              </a:ext>
            </a:extLst>
          </p:cNvPr>
          <p:cNvGrpSpPr/>
          <p:nvPr/>
        </p:nvGrpSpPr>
        <p:grpSpPr>
          <a:xfrm>
            <a:off x="5051247" y="1048711"/>
            <a:ext cx="491449" cy="521672"/>
            <a:chOff x="4205287" y="1423987"/>
            <a:chExt cx="3777995" cy="4010310"/>
          </a:xfrm>
          <a:solidFill>
            <a:srgbClr val="E21F1B"/>
          </a:solidFill>
        </p:grpSpPr>
        <p:sp>
          <p:nvSpPr>
            <p:cNvPr id="62" name="Freeform: Shape 61">
              <a:extLst>
                <a:ext uri="{FF2B5EF4-FFF2-40B4-BE49-F238E27FC236}">
                  <a16:creationId xmlns:a16="http://schemas.microsoft.com/office/drawing/2014/main" id="{489AB840-DCB9-2A50-D4F0-0521114744EC}"/>
                </a:ext>
              </a:extLst>
            </p:cNvPr>
            <p:cNvSpPr/>
            <p:nvPr/>
          </p:nvSpPr>
          <p:spPr>
            <a:xfrm>
              <a:off x="5761386" y="1423987"/>
              <a:ext cx="2221896" cy="2261996"/>
            </a:xfrm>
            <a:custGeom>
              <a:avLst/>
              <a:gdLst>
                <a:gd name="connsiteX0" fmla="*/ 306038 w 2221896"/>
                <a:gd name="connsiteY0" fmla="*/ 0 h 2261996"/>
                <a:gd name="connsiteX1" fmla="*/ 0 w 2221896"/>
                <a:gd name="connsiteY1" fmla="*/ 311658 h 2261996"/>
                <a:gd name="connsiteX2" fmla="*/ 1915859 w 2221896"/>
                <a:gd name="connsiteY2" fmla="*/ 2261997 h 2261996"/>
                <a:gd name="connsiteX3" fmla="*/ 2221897 w 2221896"/>
                <a:gd name="connsiteY3" fmla="*/ 1950625 h 2261996"/>
                <a:gd name="connsiteX4" fmla="*/ 306038 w 2221896"/>
                <a:gd name="connsiteY4" fmla="*/ 0 h 226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896" h="2261996">
                  <a:moveTo>
                    <a:pt x="306038" y="0"/>
                  </a:moveTo>
                  <a:lnTo>
                    <a:pt x="0" y="311658"/>
                  </a:lnTo>
                  <a:lnTo>
                    <a:pt x="1915859" y="2261997"/>
                  </a:lnTo>
                  <a:lnTo>
                    <a:pt x="2221897" y="1950625"/>
                  </a:lnTo>
                  <a:lnTo>
                    <a:pt x="30603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4FABB93F-D8CE-8462-0F58-B24367450E99}"/>
                </a:ext>
              </a:extLst>
            </p:cNvPr>
            <p:cNvSpPr/>
            <p:nvPr/>
          </p:nvSpPr>
          <p:spPr>
            <a:xfrm>
              <a:off x="5653944" y="3534155"/>
              <a:ext cx="1866614" cy="1900142"/>
            </a:xfrm>
            <a:custGeom>
              <a:avLst/>
              <a:gdLst>
                <a:gd name="connsiteX0" fmla="*/ 0 w 1866614"/>
                <a:gd name="connsiteY0" fmla="*/ 1588484 h 1900142"/>
                <a:gd name="connsiteX1" fmla="*/ 306038 w 1866614"/>
                <a:gd name="connsiteY1" fmla="*/ 1900142 h 1900142"/>
                <a:gd name="connsiteX2" fmla="*/ 1866614 w 1866614"/>
                <a:gd name="connsiteY2" fmla="*/ 311658 h 1900142"/>
                <a:gd name="connsiteX3" fmla="*/ 1560386 w 1866614"/>
                <a:gd name="connsiteY3" fmla="*/ 0 h 1900142"/>
                <a:gd name="connsiteX4" fmla="*/ 0 w 1866614"/>
                <a:gd name="connsiteY4" fmla="*/ 1588484 h 190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614" h="1900142">
                  <a:moveTo>
                    <a:pt x="0" y="1588484"/>
                  </a:moveTo>
                  <a:lnTo>
                    <a:pt x="306038" y="1900142"/>
                  </a:lnTo>
                  <a:lnTo>
                    <a:pt x="1866614" y="311658"/>
                  </a:lnTo>
                  <a:lnTo>
                    <a:pt x="1560386" y="0"/>
                  </a:lnTo>
                  <a:lnTo>
                    <a:pt x="0" y="15884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7969BC09-5C22-DC68-51EC-699A401FD2A8}"/>
                </a:ext>
              </a:extLst>
            </p:cNvPr>
            <p:cNvSpPr/>
            <p:nvPr/>
          </p:nvSpPr>
          <p:spPr>
            <a:xfrm>
              <a:off x="4205287" y="3164775"/>
              <a:ext cx="2730531" cy="477202"/>
            </a:xfrm>
            <a:custGeom>
              <a:avLst/>
              <a:gdLst>
                <a:gd name="connsiteX0" fmla="*/ 0 w 2730531"/>
                <a:gd name="connsiteY0" fmla="*/ 33528 h 477202"/>
                <a:gd name="connsiteX1" fmla="*/ 0 w 2730531"/>
                <a:gd name="connsiteY1" fmla="*/ 477203 h 477202"/>
                <a:gd name="connsiteX2" fmla="*/ 2730532 w 2730531"/>
                <a:gd name="connsiteY2" fmla="*/ 437769 h 477202"/>
                <a:gd name="connsiteX3" fmla="*/ 2708243 w 2730531"/>
                <a:gd name="connsiteY3" fmla="*/ 0 h 477202"/>
                <a:gd name="connsiteX4" fmla="*/ 0 w 2730531"/>
                <a:gd name="connsiteY4" fmla="*/ 33528 h 47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31" h="477202">
                  <a:moveTo>
                    <a:pt x="0" y="33528"/>
                  </a:moveTo>
                  <a:lnTo>
                    <a:pt x="0" y="477203"/>
                  </a:lnTo>
                  <a:lnTo>
                    <a:pt x="2730532" y="437769"/>
                  </a:lnTo>
                  <a:lnTo>
                    <a:pt x="2708243" y="0"/>
                  </a:lnTo>
                  <a:lnTo>
                    <a:pt x="0" y="335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6" name="Group 65">
            <a:extLst>
              <a:ext uri="{FF2B5EF4-FFF2-40B4-BE49-F238E27FC236}">
                <a16:creationId xmlns:a16="http://schemas.microsoft.com/office/drawing/2014/main" id="{51F50A86-3D2B-AF3F-4E25-CBD35820029C}"/>
              </a:ext>
            </a:extLst>
          </p:cNvPr>
          <p:cNvGrpSpPr/>
          <p:nvPr/>
        </p:nvGrpSpPr>
        <p:grpSpPr>
          <a:xfrm>
            <a:off x="5030666" y="2538260"/>
            <a:ext cx="491449" cy="521672"/>
            <a:chOff x="4205287" y="1423987"/>
            <a:chExt cx="3777995" cy="4010310"/>
          </a:xfrm>
          <a:solidFill>
            <a:srgbClr val="E21F1B"/>
          </a:solidFill>
        </p:grpSpPr>
        <p:sp>
          <p:nvSpPr>
            <p:cNvPr id="67" name="Freeform: Shape 66">
              <a:extLst>
                <a:ext uri="{FF2B5EF4-FFF2-40B4-BE49-F238E27FC236}">
                  <a16:creationId xmlns:a16="http://schemas.microsoft.com/office/drawing/2014/main" id="{5097F99E-4465-751A-C466-F4C8CC642F23}"/>
                </a:ext>
              </a:extLst>
            </p:cNvPr>
            <p:cNvSpPr/>
            <p:nvPr/>
          </p:nvSpPr>
          <p:spPr>
            <a:xfrm>
              <a:off x="5761386" y="1423987"/>
              <a:ext cx="2221896" cy="2261996"/>
            </a:xfrm>
            <a:custGeom>
              <a:avLst/>
              <a:gdLst>
                <a:gd name="connsiteX0" fmla="*/ 306038 w 2221896"/>
                <a:gd name="connsiteY0" fmla="*/ 0 h 2261996"/>
                <a:gd name="connsiteX1" fmla="*/ 0 w 2221896"/>
                <a:gd name="connsiteY1" fmla="*/ 311658 h 2261996"/>
                <a:gd name="connsiteX2" fmla="*/ 1915859 w 2221896"/>
                <a:gd name="connsiteY2" fmla="*/ 2261997 h 2261996"/>
                <a:gd name="connsiteX3" fmla="*/ 2221897 w 2221896"/>
                <a:gd name="connsiteY3" fmla="*/ 1950625 h 2261996"/>
                <a:gd name="connsiteX4" fmla="*/ 306038 w 2221896"/>
                <a:gd name="connsiteY4" fmla="*/ 0 h 226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896" h="2261996">
                  <a:moveTo>
                    <a:pt x="306038" y="0"/>
                  </a:moveTo>
                  <a:lnTo>
                    <a:pt x="0" y="311658"/>
                  </a:lnTo>
                  <a:lnTo>
                    <a:pt x="1915859" y="2261997"/>
                  </a:lnTo>
                  <a:lnTo>
                    <a:pt x="2221897" y="1950625"/>
                  </a:lnTo>
                  <a:lnTo>
                    <a:pt x="30603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890FC17C-CEDD-AF13-23D7-0C8327D85610}"/>
                </a:ext>
              </a:extLst>
            </p:cNvPr>
            <p:cNvSpPr/>
            <p:nvPr/>
          </p:nvSpPr>
          <p:spPr>
            <a:xfrm>
              <a:off x="5653944" y="3534155"/>
              <a:ext cx="1866614" cy="1900142"/>
            </a:xfrm>
            <a:custGeom>
              <a:avLst/>
              <a:gdLst>
                <a:gd name="connsiteX0" fmla="*/ 0 w 1866614"/>
                <a:gd name="connsiteY0" fmla="*/ 1588484 h 1900142"/>
                <a:gd name="connsiteX1" fmla="*/ 306038 w 1866614"/>
                <a:gd name="connsiteY1" fmla="*/ 1900142 h 1900142"/>
                <a:gd name="connsiteX2" fmla="*/ 1866614 w 1866614"/>
                <a:gd name="connsiteY2" fmla="*/ 311658 h 1900142"/>
                <a:gd name="connsiteX3" fmla="*/ 1560386 w 1866614"/>
                <a:gd name="connsiteY3" fmla="*/ 0 h 1900142"/>
                <a:gd name="connsiteX4" fmla="*/ 0 w 1866614"/>
                <a:gd name="connsiteY4" fmla="*/ 1588484 h 190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614" h="1900142">
                  <a:moveTo>
                    <a:pt x="0" y="1588484"/>
                  </a:moveTo>
                  <a:lnTo>
                    <a:pt x="306038" y="1900142"/>
                  </a:lnTo>
                  <a:lnTo>
                    <a:pt x="1866614" y="311658"/>
                  </a:lnTo>
                  <a:lnTo>
                    <a:pt x="1560386" y="0"/>
                  </a:lnTo>
                  <a:lnTo>
                    <a:pt x="0" y="15884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A6062DF3-6C6C-64CD-05C0-AE20FA583904}"/>
                </a:ext>
              </a:extLst>
            </p:cNvPr>
            <p:cNvSpPr/>
            <p:nvPr/>
          </p:nvSpPr>
          <p:spPr>
            <a:xfrm>
              <a:off x="4205287" y="3164775"/>
              <a:ext cx="2730531" cy="477202"/>
            </a:xfrm>
            <a:custGeom>
              <a:avLst/>
              <a:gdLst>
                <a:gd name="connsiteX0" fmla="*/ 0 w 2730531"/>
                <a:gd name="connsiteY0" fmla="*/ 33528 h 477202"/>
                <a:gd name="connsiteX1" fmla="*/ 0 w 2730531"/>
                <a:gd name="connsiteY1" fmla="*/ 477203 h 477202"/>
                <a:gd name="connsiteX2" fmla="*/ 2730532 w 2730531"/>
                <a:gd name="connsiteY2" fmla="*/ 437769 h 477202"/>
                <a:gd name="connsiteX3" fmla="*/ 2708243 w 2730531"/>
                <a:gd name="connsiteY3" fmla="*/ 0 h 477202"/>
                <a:gd name="connsiteX4" fmla="*/ 0 w 2730531"/>
                <a:gd name="connsiteY4" fmla="*/ 33528 h 47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31" h="477202">
                  <a:moveTo>
                    <a:pt x="0" y="33528"/>
                  </a:moveTo>
                  <a:lnTo>
                    <a:pt x="0" y="477203"/>
                  </a:lnTo>
                  <a:lnTo>
                    <a:pt x="2730532" y="437769"/>
                  </a:lnTo>
                  <a:lnTo>
                    <a:pt x="2708243" y="0"/>
                  </a:lnTo>
                  <a:lnTo>
                    <a:pt x="0" y="335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0" name="Group 69">
            <a:extLst>
              <a:ext uri="{FF2B5EF4-FFF2-40B4-BE49-F238E27FC236}">
                <a16:creationId xmlns:a16="http://schemas.microsoft.com/office/drawing/2014/main" id="{8A3F6F8D-3F91-A59D-8AED-3A8AD2AE08E0}"/>
              </a:ext>
            </a:extLst>
          </p:cNvPr>
          <p:cNvGrpSpPr/>
          <p:nvPr/>
        </p:nvGrpSpPr>
        <p:grpSpPr>
          <a:xfrm>
            <a:off x="5052497" y="4041613"/>
            <a:ext cx="491449" cy="521672"/>
            <a:chOff x="4205287" y="1423987"/>
            <a:chExt cx="3777995" cy="4010310"/>
          </a:xfrm>
          <a:solidFill>
            <a:srgbClr val="E21F1B"/>
          </a:solidFill>
        </p:grpSpPr>
        <p:sp>
          <p:nvSpPr>
            <p:cNvPr id="71" name="Freeform: Shape 70">
              <a:extLst>
                <a:ext uri="{FF2B5EF4-FFF2-40B4-BE49-F238E27FC236}">
                  <a16:creationId xmlns:a16="http://schemas.microsoft.com/office/drawing/2014/main" id="{E81F683B-728D-04FE-EE23-8787A52F9892}"/>
                </a:ext>
              </a:extLst>
            </p:cNvPr>
            <p:cNvSpPr/>
            <p:nvPr/>
          </p:nvSpPr>
          <p:spPr>
            <a:xfrm>
              <a:off x="5761386" y="1423987"/>
              <a:ext cx="2221896" cy="2261996"/>
            </a:xfrm>
            <a:custGeom>
              <a:avLst/>
              <a:gdLst>
                <a:gd name="connsiteX0" fmla="*/ 306038 w 2221896"/>
                <a:gd name="connsiteY0" fmla="*/ 0 h 2261996"/>
                <a:gd name="connsiteX1" fmla="*/ 0 w 2221896"/>
                <a:gd name="connsiteY1" fmla="*/ 311658 h 2261996"/>
                <a:gd name="connsiteX2" fmla="*/ 1915859 w 2221896"/>
                <a:gd name="connsiteY2" fmla="*/ 2261997 h 2261996"/>
                <a:gd name="connsiteX3" fmla="*/ 2221897 w 2221896"/>
                <a:gd name="connsiteY3" fmla="*/ 1950625 h 2261996"/>
                <a:gd name="connsiteX4" fmla="*/ 306038 w 2221896"/>
                <a:gd name="connsiteY4" fmla="*/ 0 h 226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896" h="2261996">
                  <a:moveTo>
                    <a:pt x="306038" y="0"/>
                  </a:moveTo>
                  <a:lnTo>
                    <a:pt x="0" y="311658"/>
                  </a:lnTo>
                  <a:lnTo>
                    <a:pt x="1915859" y="2261997"/>
                  </a:lnTo>
                  <a:lnTo>
                    <a:pt x="2221897" y="1950625"/>
                  </a:lnTo>
                  <a:lnTo>
                    <a:pt x="30603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41032F6-4E97-B0BA-B715-6671BA748074}"/>
                </a:ext>
              </a:extLst>
            </p:cNvPr>
            <p:cNvSpPr/>
            <p:nvPr/>
          </p:nvSpPr>
          <p:spPr>
            <a:xfrm>
              <a:off x="5653944" y="3534155"/>
              <a:ext cx="1866614" cy="1900142"/>
            </a:xfrm>
            <a:custGeom>
              <a:avLst/>
              <a:gdLst>
                <a:gd name="connsiteX0" fmla="*/ 0 w 1866614"/>
                <a:gd name="connsiteY0" fmla="*/ 1588484 h 1900142"/>
                <a:gd name="connsiteX1" fmla="*/ 306038 w 1866614"/>
                <a:gd name="connsiteY1" fmla="*/ 1900142 h 1900142"/>
                <a:gd name="connsiteX2" fmla="*/ 1866614 w 1866614"/>
                <a:gd name="connsiteY2" fmla="*/ 311658 h 1900142"/>
                <a:gd name="connsiteX3" fmla="*/ 1560386 w 1866614"/>
                <a:gd name="connsiteY3" fmla="*/ 0 h 1900142"/>
                <a:gd name="connsiteX4" fmla="*/ 0 w 1866614"/>
                <a:gd name="connsiteY4" fmla="*/ 1588484 h 190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614" h="1900142">
                  <a:moveTo>
                    <a:pt x="0" y="1588484"/>
                  </a:moveTo>
                  <a:lnTo>
                    <a:pt x="306038" y="1900142"/>
                  </a:lnTo>
                  <a:lnTo>
                    <a:pt x="1866614" y="311658"/>
                  </a:lnTo>
                  <a:lnTo>
                    <a:pt x="1560386" y="0"/>
                  </a:lnTo>
                  <a:lnTo>
                    <a:pt x="0" y="15884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8ACA7426-D45E-187C-1A35-9FE1F7A49B34}"/>
                </a:ext>
              </a:extLst>
            </p:cNvPr>
            <p:cNvSpPr/>
            <p:nvPr/>
          </p:nvSpPr>
          <p:spPr>
            <a:xfrm>
              <a:off x="4205287" y="3164775"/>
              <a:ext cx="2730531" cy="477202"/>
            </a:xfrm>
            <a:custGeom>
              <a:avLst/>
              <a:gdLst>
                <a:gd name="connsiteX0" fmla="*/ 0 w 2730531"/>
                <a:gd name="connsiteY0" fmla="*/ 33528 h 477202"/>
                <a:gd name="connsiteX1" fmla="*/ 0 w 2730531"/>
                <a:gd name="connsiteY1" fmla="*/ 477203 h 477202"/>
                <a:gd name="connsiteX2" fmla="*/ 2730532 w 2730531"/>
                <a:gd name="connsiteY2" fmla="*/ 437769 h 477202"/>
                <a:gd name="connsiteX3" fmla="*/ 2708243 w 2730531"/>
                <a:gd name="connsiteY3" fmla="*/ 0 h 477202"/>
                <a:gd name="connsiteX4" fmla="*/ 0 w 2730531"/>
                <a:gd name="connsiteY4" fmla="*/ 33528 h 47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31" h="477202">
                  <a:moveTo>
                    <a:pt x="0" y="33528"/>
                  </a:moveTo>
                  <a:lnTo>
                    <a:pt x="0" y="477203"/>
                  </a:lnTo>
                  <a:lnTo>
                    <a:pt x="2730532" y="437769"/>
                  </a:lnTo>
                  <a:lnTo>
                    <a:pt x="2708243" y="0"/>
                  </a:lnTo>
                  <a:lnTo>
                    <a:pt x="0" y="335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 name="Shape 0">
            <a:extLst>
              <a:ext uri="{FF2B5EF4-FFF2-40B4-BE49-F238E27FC236}">
                <a16:creationId xmlns:a16="http://schemas.microsoft.com/office/drawing/2014/main" id="{DAAD2178-1F62-47E4-F16F-D6835DF579F4}"/>
              </a:ext>
            </a:extLst>
          </p:cNvPr>
          <p:cNvSpPr/>
          <p:nvPr/>
        </p:nvSpPr>
        <p:spPr>
          <a:xfrm>
            <a:off x="542918" y="530276"/>
            <a:ext cx="838646" cy="213237"/>
          </a:xfrm>
          <a:prstGeom prst="roundRect">
            <a:avLst>
              <a:gd name="adj" fmla="val 6554"/>
            </a:avLst>
          </a:prstGeom>
          <a:noFill/>
          <a:ln w="4763">
            <a:solidFill>
              <a:schemeClr val="bg1"/>
            </a:solidFill>
            <a:prstDash val="solid"/>
          </a:ln>
        </p:spPr>
        <p:txBody>
          <a:bodyPr/>
          <a:lstStyle/>
          <a:p>
            <a:endParaRPr lang="en-GB">
              <a:solidFill>
                <a:schemeClr val="bg1"/>
              </a:solidFill>
            </a:endParaRPr>
          </a:p>
        </p:txBody>
      </p:sp>
      <p:sp>
        <p:nvSpPr>
          <p:cNvPr id="9" name="Text 1">
            <a:extLst>
              <a:ext uri="{FF2B5EF4-FFF2-40B4-BE49-F238E27FC236}">
                <a16:creationId xmlns:a16="http://schemas.microsoft.com/office/drawing/2014/main" id="{9B11D0D7-572A-AA1F-EA64-0BBE083A4B11}"/>
              </a:ext>
            </a:extLst>
          </p:cNvPr>
          <p:cNvSpPr/>
          <p:nvPr/>
        </p:nvSpPr>
        <p:spPr>
          <a:xfrm>
            <a:off x="600149" y="530275"/>
            <a:ext cx="838646" cy="137889"/>
          </a:xfrm>
          <a:prstGeom prst="rect">
            <a:avLst/>
          </a:prstGeom>
          <a:noFill/>
          <a:ln/>
        </p:spPr>
        <p:txBody>
          <a:bodyPr wrap="none" lIns="0" tIns="0" rIns="0" bIns="0" rtlCol="0" anchor="t"/>
          <a:lstStyle/>
          <a:p>
            <a:pPr marL="0" indent="0" algn="l">
              <a:lnSpc>
                <a:spcPct val="120000"/>
              </a:lnSpc>
              <a:buNone/>
            </a:pPr>
            <a:r>
              <a:rPr lang="en-US" sz="1200" dirty="0">
                <a:solidFill>
                  <a:schemeClr val="bg1"/>
                </a:solidFill>
                <a:latin typeface="Arimo" pitchFamily="34" charset="0"/>
                <a:ea typeface="Arimo" pitchFamily="34" charset="-122"/>
                <a:cs typeface="Arimo" pitchFamily="34" charset="-120"/>
              </a:rPr>
              <a:t>PwC, 2024</a:t>
            </a:r>
            <a:endParaRPr lang="en-US" sz="1000" dirty="0">
              <a:solidFill>
                <a:schemeClr val="bg1"/>
              </a:solidFill>
            </a:endParaRPr>
          </a:p>
        </p:txBody>
      </p:sp>
      <p:sp>
        <p:nvSpPr>
          <p:cNvPr id="19" name="TextBox 18">
            <a:extLst>
              <a:ext uri="{FF2B5EF4-FFF2-40B4-BE49-F238E27FC236}">
                <a16:creationId xmlns:a16="http://schemas.microsoft.com/office/drawing/2014/main" id="{7ADB21C3-51A6-72CE-AF96-EC9C9B57EEE9}"/>
              </a:ext>
            </a:extLst>
          </p:cNvPr>
          <p:cNvSpPr txBox="1"/>
          <p:nvPr/>
        </p:nvSpPr>
        <p:spPr>
          <a:xfrm>
            <a:off x="174226" y="1089024"/>
            <a:ext cx="3235375" cy="1093248"/>
          </a:xfrm>
          <a:prstGeom prst="rect">
            <a:avLst/>
          </a:prstGeom>
          <a:noFill/>
        </p:spPr>
        <p:txBody>
          <a:bodyPr wrap="square">
            <a:spAutoFit/>
          </a:bodyPr>
          <a:lstStyle/>
          <a:p>
            <a:pPr>
              <a:lnSpc>
                <a:spcPct val="104000"/>
              </a:lnSpc>
            </a:pPr>
            <a:r>
              <a:rPr lang="en-US" sz="3200" b="1" dirty="0">
                <a:solidFill>
                  <a:srgbClr val="FFFFFF"/>
                </a:solidFill>
                <a:latin typeface="Syne Bold" pitchFamily="34" charset="0"/>
                <a:ea typeface="Syne Bold" pitchFamily="34" charset="-122"/>
                <a:cs typeface="Syne Bold" pitchFamily="34" charset="-120"/>
              </a:rPr>
              <a:t>S2P Solutions Are Now a Must-Have</a:t>
            </a:r>
            <a:endParaRPr lang="en-US" sz="3200" dirty="0"/>
          </a:p>
        </p:txBody>
      </p:sp>
      <p:sp>
        <p:nvSpPr>
          <p:cNvPr id="3" name="Rectangle 2">
            <a:extLst>
              <a:ext uri="{FF2B5EF4-FFF2-40B4-BE49-F238E27FC236}">
                <a16:creationId xmlns:a16="http://schemas.microsoft.com/office/drawing/2014/main" id="{A1B103EF-D5EF-1FB6-9679-590769B03DCD}"/>
              </a:ext>
            </a:extLst>
          </p:cNvPr>
          <p:cNvSpPr/>
          <p:nvPr/>
        </p:nvSpPr>
        <p:spPr>
          <a:xfrm>
            <a:off x="7328254" y="1059405"/>
            <a:ext cx="414867" cy="140810"/>
          </a:xfrm>
          <a:prstGeom prst="rect">
            <a:avLst/>
          </a:prstGeom>
          <a:solidFill>
            <a:srgbClr val="EE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solidFill>
                <a:schemeClr val="bg1"/>
              </a:solidFill>
            </a:endParaRPr>
          </a:p>
        </p:txBody>
      </p:sp>
      <p:sp>
        <p:nvSpPr>
          <p:cNvPr id="5" name="Shape 4">
            <a:extLst>
              <a:ext uri="{FF2B5EF4-FFF2-40B4-BE49-F238E27FC236}">
                <a16:creationId xmlns:a16="http://schemas.microsoft.com/office/drawing/2014/main" id="{478380D4-3289-2792-FCCD-38D7AB021ED1}"/>
              </a:ext>
            </a:extLst>
          </p:cNvPr>
          <p:cNvSpPr/>
          <p:nvPr/>
        </p:nvSpPr>
        <p:spPr>
          <a:xfrm>
            <a:off x="5746366" y="980306"/>
            <a:ext cx="3907588" cy="1006756"/>
          </a:xfrm>
          <a:prstGeom prst="rect">
            <a:avLst/>
          </a:prstGeom>
          <a:solidFill>
            <a:srgbClr val="E21F1B"/>
          </a:solidFill>
          <a:ln w="12700">
            <a:solidFill>
              <a:schemeClr val="bg1"/>
            </a:solidFill>
            <a:prstDash val="solid"/>
          </a:ln>
        </p:spPr>
        <p:txBody>
          <a:bodyPr/>
          <a:lstStyle/>
          <a:p>
            <a:endParaRPr lang="en-GB">
              <a:solidFill>
                <a:schemeClr val="bg1"/>
              </a:solidFill>
            </a:endParaRPr>
          </a:p>
        </p:txBody>
      </p:sp>
      <p:sp>
        <p:nvSpPr>
          <p:cNvPr id="18" name="Text 5">
            <a:extLst>
              <a:ext uri="{FF2B5EF4-FFF2-40B4-BE49-F238E27FC236}">
                <a16:creationId xmlns:a16="http://schemas.microsoft.com/office/drawing/2014/main" id="{24E46E70-3CAD-74E4-E672-9A6BE0B564DC}"/>
              </a:ext>
            </a:extLst>
          </p:cNvPr>
          <p:cNvSpPr/>
          <p:nvPr/>
        </p:nvSpPr>
        <p:spPr>
          <a:xfrm>
            <a:off x="5837806" y="1026025"/>
            <a:ext cx="822960" cy="961035"/>
          </a:xfrm>
          <a:prstGeom prst="rect">
            <a:avLst/>
          </a:prstGeom>
          <a:noFill/>
          <a:ln>
            <a:noFill/>
          </a:ln>
        </p:spPr>
        <p:txBody>
          <a:bodyPr wrap="square" lIns="0" tIns="0" rIns="0" bIns="0" rtlCol="0" anchor="ctr"/>
          <a:lstStyle/>
          <a:p>
            <a:pPr marL="0" indent="0" algn="ctr">
              <a:buNone/>
            </a:pPr>
            <a:r>
              <a:rPr lang="en-US" sz="2200" b="1" dirty="0">
                <a:solidFill>
                  <a:schemeClr val="bg1"/>
                </a:solidFill>
              </a:rPr>
              <a:t>62%</a:t>
            </a:r>
            <a:endParaRPr lang="en-US" sz="2200" dirty="0">
              <a:solidFill>
                <a:schemeClr val="bg1"/>
              </a:solidFill>
            </a:endParaRPr>
          </a:p>
        </p:txBody>
      </p:sp>
      <p:sp>
        <p:nvSpPr>
          <p:cNvPr id="21" name="Text 6">
            <a:extLst>
              <a:ext uri="{FF2B5EF4-FFF2-40B4-BE49-F238E27FC236}">
                <a16:creationId xmlns:a16="http://schemas.microsoft.com/office/drawing/2014/main" id="{4DD19788-04C0-712E-54F6-7518BD91521A}"/>
              </a:ext>
            </a:extLst>
          </p:cNvPr>
          <p:cNvSpPr/>
          <p:nvPr/>
        </p:nvSpPr>
        <p:spPr>
          <a:xfrm>
            <a:off x="6706486" y="1026026"/>
            <a:ext cx="2947468" cy="961036"/>
          </a:xfrm>
          <a:prstGeom prst="rect">
            <a:avLst/>
          </a:prstGeom>
          <a:noFill/>
          <a:ln>
            <a:noFill/>
          </a:ln>
        </p:spPr>
        <p:txBody>
          <a:bodyPr wrap="square" lIns="0" tIns="0" rIns="0" bIns="0" rtlCol="0" anchor="ctr"/>
          <a:lstStyle/>
          <a:p>
            <a:r>
              <a:rPr lang="en-US" sz="1600" dirty="0">
                <a:solidFill>
                  <a:srgbClr val="E8F4F2"/>
                </a:solidFill>
              </a:rPr>
              <a:t>reported efficiency gains from procurement </a:t>
            </a:r>
            <a:r>
              <a:rPr lang="en-US" sz="1600" dirty="0" err="1">
                <a:solidFill>
                  <a:srgbClr val="E8F4F2"/>
                </a:solidFill>
              </a:rPr>
              <a:t>digitalisation</a:t>
            </a:r>
            <a:endParaRPr lang="en-US" sz="1600" dirty="0"/>
          </a:p>
        </p:txBody>
      </p:sp>
      <p:sp>
        <p:nvSpPr>
          <p:cNvPr id="44" name="Text 8">
            <a:extLst>
              <a:ext uri="{FF2B5EF4-FFF2-40B4-BE49-F238E27FC236}">
                <a16:creationId xmlns:a16="http://schemas.microsoft.com/office/drawing/2014/main" id="{397A9333-E228-9D2A-23BF-667F6CD0502F}"/>
              </a:ext>
            </a:extLst>
          </p:cNvPr>
          <p:cNvSpPr/>
          <p:nvPr/>
        </p:nvSpPr>
        <p:spPr>
          <a:xfrm>
            <a:off x="5837806" y="2490505"/>
            <a:ext cx="822960" cy="938494"/>
          </a:xfrm>
          <a:prstGeom prst="rect">
            <a:avLst/>
          </a:prstGeom>
          <a:noFill/>
          <a:ln>
            <a:noFill/>
          </a:ln>
        </p:spPr>
        <p:txBody>
          <a:bodyPr wrap="square" lIns="0" tIns="0" rIns="0" bIns="0" rtlCol="0" anchor="ctr"/>
          <a:lstStyle/>
          <a:p>
            <a:pPr marL="0" indent="0" algn="ctr">
              <a:buNone/>
            </a:pPr>
            <a:r>
              <a:rPr lang="en-US" sz="2200" b="1" dirty="0">
                <a:solidFill>
                  <a:schemeClr val="bg1"/>
                </a:solidFill>
              </a:rPr>
              <a:t>55%</a:t>
            </a:r>
            <a:endParaRPr lang="en-US" sz="2200" dirty="0">
              <a:solidFill>
                <a:schemeClr val="bg1"/>
              </a:solidFill>
            </a:endParaRPr>
          </a:p>
        </p:txBody>
      </p:sp>
      <p:sp>
        <p:nvSpPr>
          <p:cNvPr id="46" name="Text 9">
            <a:extLst>
              <a:ext uri="{FF2B5EF4-FFF2-40B4-BE49-F238E27FC236}">
                <a16:creationId xmlns:a16="http://schemas.microsoft.com/office/drawing/2014/main" id="{751119C1-C60E-F3A8-AA42-CAD0C1C914C4}"/>
              </a:ext>
            </a:extLst>
          </p:cNvPr>
          <p:cNvSpPr/>
          <p:nvPr/>
        </p:nvSpPr>
        <p:spPr>
          <a:xfrm>
            <a:off x="6706486" y="2490504"/>
            <a:ext cx="2947468" cy="938495"/>
          </a:xfrm>
          <a:prstGeom prst="rect">
            <a:avLst/>
          </a:prstGeom>
          <a:noFill/>
          <a:ln>
            <a:noFill/>
          </a:ln>
        </p:spPr>
        <p:txBody>
          <a:bodyPr wrap="square" lIns="0" tIns="0" rIns="0" bIns="0" rtlCol="0" anchor="ctr"/>
          <a:lstStyle/>
          <a:p>
            <a:r>
              <a:rPr lang="en-US" sz="1600" dirty="0">
                <a:solidFill>
                  <a:srgbClr val="E8F4F2"/>
                </a:solidFill>
              </a:rPr>
              <a:t>transparency &amp; traceability</a:t>
            </a:r>
            <a:endParaRPr lang="en-US" sz="1600" dirty="0"/>
          </a:p>
        </p:txBody>
      </p:sp>
      <p:sp>
        <p:nvSpPr>
          <p:cNvPr id="50" name="Text 11">
            <a:extLst>
              <a:ext uri="{FF2B5EF4-FFF2-40B4-BE49-F238E27FC236}">
                <a16:creationId xmlns:a16="http://schemas.microsoft.com/office/drawing/2014/main" id="{98E12207-6F74-75A1-08D7-907973FDA014}"/>
              </a:ext>
            </a:extLst>
          </p:cNvPr>
          <p:cNvSpPr/>
          <p:nvPr/>
        </p:nvSpPr>
        <p:spPr>
          <a:xfrm>
            <a:off x="5837806" y="4000703"/>
            <a:ext cx="822960" cy="931621"/>
          </a:xfrm>
          <a:prstGeom prst="rect">
            <a:avLst/>
          </a:prstGeom>
          <a:noFill/>
          <a:ln>
            <a:noFill/>
          </a:ln>
        </p:spPr>
        <p:txBody>
          <a:bodyPr wrap="square" lIns="0" tIns="0" rIns="0" bIns="0" rtlCol="0" anchor="ctr"/>
          <a:lstStyle/>
          <a:p>
            <a:pPr marL="0" indent="0" algn="ctr">
              <a:buNone/>
            </a:pPr>
            <a:r>
              <a:rPr lang="en-US" sz="2200" b="1" dirty="0">
                <a:solidFill>
                  <a:schemeClr val="bg1"/>
                </a:solidFill>
              </a:rPr>
              <a:t>37%</a:t>
            </a:r>
          </a:p>
        </p:txBody>
      </p:sp>
      <p:sp>
        <p:nvSpPr>
          <p:cNvPr id="52" name="Text 12">
            <a:extLst>
              <a:ext uri="{FF2B5EF4-FFF2-40B4-BE49-F238E27FC236}">
                <a16:creationId xmlns:a16="http://schemas.microsoft.com/office/drawing/2014/main" id="{F3770942-4E89-14AE-26B3-05D45C58AF43}"/>
              </a:ext>
            </a:extLst>
          </p:cNvPr>
          <p:cNvSpPr/>
          <p:nvPr/>
        </p:nvSpPr>
        <p:spPr>
          <a:xfrm>
            <a:off x="6706486" y="4000704"/>
            <a:ext cx="2947468" cy="931622"/>
          </a:xfrm>
          <a:prstGeom prst="rect">
            <a:avLst/>
          </a:prstGeom>
          <a:noFill/>
          <a:ln>
            <a:noFill/>
          </a:ln>
        </p:spPr>
        <p:txBody>
          <a:bodyPr wrap="square" lIns="0" tIns="0" rIns="0" bIns="0" rtlCol="0" anchor="ctr"/>
          <a:lstStyle/>
          <a:p>
            <a:r>
              <a:rPr lang="en-US" sz="1600" dirty="0">
                <a:solidFill>
                  <a:srgbClr val="E8F4F2"/>
                </a:solidFill>
              </a:rPr>
              <a:t>compliance benefits post-adoption</a:t>
            </a:r>
            <a:endParaRPr lang="en-US" sz="1600" dirty="0"/>
          </a:p>
        </p:txBody>
      </p:sp>
      <p:grpSp>
        <p:nvGrpSpPr>
          <p:cNvPr id="53" name="Group 52">
            <a:extLst>
              <a:ext uri="{FF2B5EF4-FFF2-40B4-BE49-F238E27FC236}">
                <a16:creationId xmlns:a16="http://schemas.microsoft.com/office/drawing/2014/main" id="{9233B235-C397-7FA6-90BA-E448B8C93B66}"/>
              </a:ext>
            </a:extLst>
          </p:cNvPr>
          <p:cNvGrpSpPr/>
          <p:nvPr/>
        </p:nvGrpSpPr>
        <p:grpSpPr>
          <a:xfrm>
            <a:off x="5052497" y="5430396"/>
            <a:ext cx="491449" cy="521672"/>
            <a:chOff x="4205287" y="1423987"/>
            <a:chExt cx="3777995" cy="4010310"/>
          </a:xfrm>
          <a:solidFill>
            <a:srgbClr val="E21F1B"/>
          </a:solidFill>
        </p:grpSpPr>
        <p:sp>
          <p:nvSpPr>
            <p:cNvPr id="54" name="Freeform: Shape 53">
              <a:extLst>
                <a:ext uri="{FF2B5EF4-FFF2-40B4-BE49-F238E27FC236}">
                  <a16:creationId xmlns:a16="http://schemas.microsoft.com/office/drawing/2014/main" id="{03FDDC88-8ABC-9459-8805-B918FE119BB0}"/>
                </a:ext>
              </a:extLst>
            </p:cNvPr>
            <p:cNvSpPr/>
            <p:nvPr/>
          </p:nvSpPr>
          <p:spPr>
            <a:xfrm>
              <a:off x="5761386" y="1423987"/>
              <a:ext cx="2221896" cy="2261996"/>
            </a:xfrm>
            <a:custGeom>
              <a:avLst/>
              <a:gdLst>
                <a:gd name="connsiteX0" fmla="*/ 306038 w 2221896"/>
                <a:gd name="connsiteY0" fmla="*/ 0 h 2261996"/>
                <a:gd name="connsiteX1" fmla="*/ 0 w 2221896"/>
                <a:gd name="connsiteY1" fmla="*/ 311658 h 2261996"/>
                <a:gd name="connsiteX2" fmla="*/ 1915859 w 2221896"/>
                <a:gd name="connsiteY2" fmla="*/ 2261997 h 2261996"/>
                <a:gd name="connsiteX3" fmla="*/ 2221897 w 2221896"/>
                <a:gd name="connsiteY3" fmla="*/ 1950625 h 2261996"/>
                <a:gd name="connsiteX4" fmla="*/ 306038 w 2221896"/>
                <a:gd name="connsiteY4" fmla="*/ 0 h 226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896" h="2261996">
                  <a:moveTo>
                    <a:pt x="306038" y="0"/>
                  </a:moveTo>
                  <a:lnTo>
                    <a:pt x="0" y="311658"/>
                  </a:lnTo>
                  <a:lnTo>
                    <a:pt x="1915859" y="2261997"/>
                  </a:lnTo>
                  <a:lnTo>
                    <a:pt x="2221897" y="1950625"/>
                  </a:lnTo>
                  <a:lnTo>
                    <a:pt x="30603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FB69E154-3744-56BD-C198-362F57C7F959}"/>
                </a:ext>
              </a:extLst>
            </p:cNvPr>
            <p:cNvSpPr/>
            <p:nvPr/>
          </p:nvSpPr>
          <p:spPr>
            <a:xfrm>
              <a:off x="5653944" y="3534155"/>
              <a:ext cx="1866614" cy="1900142"/>
            </a:xfrm>
            <a:custGeom>
              <a:avLst/>
              <a:gdLst>
                <a:gd name="connsiteX0" fmla="*/ 0 w 1866614"/>
                <a:gd name="connsiteY0" fmla="*/ 1588484 h 1900142"/>
                <a:gd name="connsiteX1" fmla="*/ 306038 w 1866614"/>
                <a:gd name="connsiteY1" fmla="*/ 1900142 h 1900142"/>
                <a:gd name="connsiteX2" fmla="*/ 1866614 w 1866614"/>
                <a:gd name="connsiteY2" fmla="*/ 311658 h 1900142"/>
                <a:gd name="connsiteX3" fmla="*/ 1560386 w 1866614"/>
                <a:gd name="connsiteY3" fmla="*/ 0 h 1900142"/>
                <a:gd name="connsiteX4" fmla="*/ 0 w 1866614"/>
                <a:gd name="connsiteY4" fmla="*/ 1588484 h 190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614" h="1900142">
                  <a:moveTo>
                    <a:pt x="0" y="1588484"/>
                  </a:moveTo>
                  <a:lnTo>
                    <a:pt x="306038" y="1900142"/>
                  </a:lnTo>
                  <a:lnTo>
                    <a:pt x="1866614" y="311658"/>
                  </a:lnTo>
                  <a:lnTo>
                    <a:pt x="1560386" y="0"/>
                  </a:lnTo>
                  <a:lnTo>
                    <a:pt x="0" y="15884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54098B79-4F7C-AA14-D707-15BFF27E0357}"/>
                </a:ext>
              </a:extLst>
            </p:cNvPr>
            <p:cNvSpPr/>
            <p:nvPr/>
          </p:nvSpPr>
          <p:spPr>
            <a:xfrm>
              <a:off x="4205287" y="3164775"/>
              <a:ext cx="2730531" cy="477202"/>
            </a:xfrm>
            <a:custGeom>
              <a:avLst/>
              <a:gdLst>
                <a:gd name="connsiteX0" fmla="*/ 0 w 2730531"/>
                <a:gd name="connsiteY0" fmla="*/ 33528 h 477202"/>
                <a:gd name="connsiteX1" fmla="*/ 0 w 2730531"/>
                <a:gd name="connsiteY1" fmla="*/ 477203 h 477202"/>
                <a:gd name="connsiteX2" fmla="*/ 2730532 w 2730531"/>
                <a:gd name="connsiteY2" fmla="*/ 437769 h 477202"/>
                <a:gd name="connsiteX3" fmla="*/ 2708243 w 2730531"/>
                <a:gd name="connsiteY3" fmla="*/ 0 h 477202"/>
                <a:gd name="connsiteX4" fmla="*/ 0 w 2730531"/>
                <a:gd name="connsiteY4" fmla="*/ 33528 h 47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31" h="477202">
                  <a:moveTo>
                    <a:pt x="0" y="33528"/>
                  </a:moveTo>
                  <a:lnTo>
                    <a:pt x="0" y="477203"/>
                  </a:lnTo>
                  <a:lnTo>
                    <a:pt x="2730532" y="437769"/>
                  </a:lnTo>
                  <a:lnTo>
                    <a:pt x="2708243" y="0"/>
                  </a:lnTo>
                  <a:lnTo>
                    <a:pt x="0" y="335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9" name="Text 11">
            <a:extLst>
              <a:ext uri="{FF2B5EF4-FFF2-40B4-BE49-F238E27FC236}">
                <a16:creationId xmlns:a16="http://schemas.microsoft.com/office/drawing/2014/main" id="{DDF0BF43-0B0F-D89C-C4E5-E137B2F3B552}"/>
              </a:ext>
            </a:extLst>
          </p:cNvPr>
          <p:cNvSpPr/>
          <p:nvPr/>
        </p:nvSpPr>
        <p:spPr>
          <a:xfrm>
            <a:off x="5837806" y="5389487"/>
            <a:ext cx="822960" cy="984300"/>
          </a:xfrm>
          <a:prstGeom prst="rect">
            <a:avLst/>
          </a:prstGeom>
          <a:noFill/>
          <a:ln>
            <a:noFill/>
          </a:ln>
        </p:spPr>
        <p:txBody>
          <a:bodyPr wrap="square" lIns="0" tIns="0" rIns="0" bIns="0" rtlCol="0" anchor="ctr"/>
          <a:lstStyle/>
          <a:p>
            <a:pPr marL="0" indent="0" algn="ctr">
              <a:buNone/>
            </a:pPr>
            <a:r>
              <a:rPr lang="en-US" sz="2200" b="1" dirty="0">
                <a:solidFill>
                  <a:schemeClr val="bg1"/>
                </a:solidFill>
              </a:rPr>
              <a:t>+27</a:t>
            </a:r>
            <a:r>
              <a:rPr lang="en-US" b="1" dirty="0">
                <a:solidFill>
                  <a:schemeClr val="bg1"/>
                </a:solidFill>
              </a:rPr>
              <a:t>pp</a:t>
            </a:r>
            <a:endParaRPr lang="en-US" sz="2200" dirty="0">
              <a:solidFill>
                <a:schemeClr val="bg1"/>
              </a:solidFill>
            </a:endParaRPr>
          </a:p>
        </p:txBody>
      </p:sp>
      <p:sp>
        <p:nvSpPr>
          <p:cNvPr id="74" name="Text 12">
            <a:extLst>
              <a:ext uri="{FF2B5EF4-FFF2-40B4-BE49-F238E27FC236}">
                <a16:creationId xmlns:a16="http://schemas.microsoft.com/office/drawing/2014/main" id="{D58BD212-86BE-5638-73E9-A3F87FE4A36D}"/>
              </a:ext>
            </a:extLst>
          </p:cNvPr>
          <p:cNvSpPr/>
          <p:nvPr/>
        </p:nvSpPr>
        <p:spPr>
          <a:xfrm>
            <a:off x="6706485" y="5389487"/>
            <a:ext cx="2947467" cy="984300"/>
          </a:xfrm>
          <a:prstGeom prst="rect">
            <a:avLst/>
          </a:prstGeom>
          <a:noFill/>
          <a:ln>
            <a:noFill/>
          </a:ln>
        </p:spPr>
        <p:txBody>
          <a:bodyPr wrap="square" lIns="0" tIns="0" rIns="0" bIns="0" rtlCol="0" anchor="ctr"/>
          <a:lstStyle/>
          <a:p>
            <a:r>
              <a:rPr lang="en-US" sz="1600" dirty="0">
                <a:solidFill>
                  <a:srgbClr val="E8F4F2"/>
                </a:solidFill>
              </a:rPr>
              <a:t>procurement </a:t>
            </a:r>
            <a:r>
              <a:rPr lang="en-US" sz="1600" dirty="0" err="1">
                <a:solidFill>
                  <a:srgbClr val="E8F4F2"/>
                </a:solidFill>
              </a:rPr>
              <a:t>digitalisation</a:t>
            </a:r>
            <a:r>
              <a:rPr lang="en-US" sz="1600" dirty="0">
                <a:solidFill>
                  <a:srgbClr val="E8F4F2"/>
                </a:solidFill>
              </a:rPr>
              <a:t> growth expected by 2027</a:t>
            </a:r>
            <a:endParaRPr lang="en-US" sz="1600" dirty="0"/>
          </a:p>
        </p:txBody>
      </p:sp>
      <p:sp>
        <p:nvSpPr>
          <p:cNvPr id="82" name="Rectangle 81">
            <a:extLst>
              <a:ext uri="{FF2B5EF4-FFF2-40B4-BE49-F238E27FC236}">
                <a16:creationId xmlns:a16="http://schemas.microsoft.com/office/drawing/2014/main" id="{B552DB9F-068D-5A8E-3805-A66020F961F5}"/>
              </a:ext>
            </a:extLst>
          </p:cNvPr>
          <p:cNvSpPr/>
          <p:nvPr/>
        </p:nvSpPr>
        <p:spPr>
          <a:xfrm>
            <a:off x="10624458" y="32074"/>
            <a:ext cx="1567542" cy="3338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793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DEBB6-4D83-3372-9E59-70879B57F04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B596597-3885-807E-BF5A-E2E842AE42A2}"/>
              </a:ext>
            </a:extLst>
          </p:cNvPr>
          <p:cNvSpPr/>
          <p:nvPr/>
        </p:nvSpPr>
        <p:spPr>
          <a:xfrm>
            <a:off x="0" y="0"/>
            <a:ext cx="3413762" cy="6858000"/>
          </a:xfrm>
          <a:prstGeom prst="rect">
            <a:avLst/>
          </a:prstGeom>
          <a:solidFill>
            <a:srgbClr val="E21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4000"/>
              </a:lnSpc>
            </a:pPr>
            <a:endParaRPr lang="en-US" dirty="0"/>
          </a:p>
        </p:txBody>
      </p:sp>
      <p:grpSp>
        <p:nvGrpSpPr>
          <p:cNvPr id="38" name="Group 37">
            <a:extLst>
              <a:ext uri="{FF2B5EF4-FFF2-40B4-BE49-F238E27FC236}">
                <a16:creationId xmlns:a16="http://schemas.microsoft.com/office/drawing/2014/main" id="{47F4583D-3686-236B-32FA-BB356C85FA11}"/>
              </a:ext>
            </a:extLst>
          </p:cNvPr>
          <p:cNvGrpSpPr/>
          <p:nvPr/>
        </p:nvGrpSpPr>
        <p:grpSpPr>
          <a:xfrm>
            <a:off x="30159" y="4099624"/>
            <a:ext cx="3114499" cy="3010192"/>
            <a:chOff x="45917" y="2750820"/>
            <a:chExt cx="4507034" cy="3938743"/>
          </a:xfrm>
        </p:grpSpPr>
        <p:grpSp>
          <p:nvGrpSpPr>
            <p:cNvPr id="10" name="Group 9">
              <a:extLst>
                <a:ext uri="{FF2B5EF4-FFF2-40B4-BE49-F238E27FC236}">
                  <a16:creationId xmlns:a16="http://schemas.microsoft.com/office/drawing/2014/main" id="{AC2DC7C9-4A1B-BEEA-1CF8-0E6EAAB10044}"/>
                </a:ext>
              </a:extLst>
            </p:cNvPr>
            <p:cNvGrpSpPr/>
            <p:nvPr/>
          </p:nvGrpSpPr>
          <p:grpSpPr>
            <a:xfrm>
              <a:off x="45917" y="5524500"/>
              <a:ext cx="4507034" cy="1165063"/>
              <a:chOff x="-393221" y="-3361134"/>
              <a:chExt cx="6643632" cy="1717371"/>
            </a:xfrm>
            <a:solidFill>
              <a:schemeClr val="bg1">
                <a:alpha val="7000"/>
              </a:schemeClr>
            </a:solidFill>
          </p:grpSpPr>
          <p:sp>
            <p:nvSpPr>
              <p:cNvPr id="11" name="Freeform: Shape 10">
                <a:extLst>
                  <a:ext uri="{FF2B5EF4-FFF2-40B4-BE49-F238E27FC236}">
                    <a16:creationId xmlns:a16="http://schemas.microsoft.com/office/drawing/2014/main" id="{3AF03D4E-9615-089B-8277-596DC0F1F645}"/>
                  </a:ext>
                </a:extLst>
              </p:cNvPr>
              <p:cNvSpPr/>
              <p:nvPr/>
            </p:nvSpPr>
            <p:spPr>
              <a:xfrm>
                <a:off x="-393221" y="-3061471"/>
                <a:ext cx="307313" cy="1378449"/>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E24FD29-2E7E-AF6E-FD34-BB59A90D6D2D}"/>
                  </a:ext>
                </a:extLst>
              </p:cNvPr>
              <p:cNvSpPr/>
              <p:nvPr/>
            </p:nvSpPr>
            <p:spPr>
              <a:xfrm>
                <a:off x="116843" y="-3027042"/>
                <a:ext cx="1532742" cy="1347843"/>
              </a:xfrm>
              <a:custGeom>
                <a:avLst/>
                <a:gdLst>
                  <a:gd name="connsiteX0" fmla="*/ 246225 w 373239"/>
                  <a:gd name="connsiteY0" fmla="*/ 133190 h 328214"/>
                  <a:gd name="connsiteX1" fmla="*/ 127918 w 373239"/>
                  <a:gd name="connsiteY1" fmla="*/ 133190 h 328214"/>
                  <a:gd name="connsiteX2" fmla="*/ 77615 w 373239"/>
                  <a:gd name="connsiteY2" fmla="*/ 95617 h 328214"/>
                  <a:gd name="connsiteX3" fmla="*/ 127918 w 373239"/>
                  <a:gd name="connsiteY3" fmla="*/ 62081 h 328214"/>
                  <a:gd name="connsiteX4" fmla="*/ 342484 w 373239"/>
                  <a:gd name="connsiteY4" fmla="*/ 62081 h 328214"/>
                  <a:gd name="connsiteX5" fmla="*/ 342484 w 373239"/>
                  <a:gd name="connsiteY5" fmla="*/ -22 h 328214"/>
                  <a:gd name="connsiteX6" fmla="*/ 118913 w 373239"/>
                  <a:gd name="connsiteY6" fmla="*/ -22 h 328214"/>
                  <a:gd name="connsiteX7" fmla="*/ -14 w 373239"/>
                  <a:gd name="connsiteY7" fmla="*/ 96549 h 328214"/>
                  <a:gd name="connsiteX8" fmla="*/ 118913 w 373239"/>
                  <a:gd name="connsiteY8" fmla="*/ 194361 h 328214"/>
                  <a:gd name="connsiteX9" fmla="*/ 247156 w 373239"/>
                  <a:gd name="connsiteY9" fmla="*/ 194361 h 328214"/>
                  <a:gd name="connsiteX10" fmla="*/ 297149 w 373239"/>
                  <a:gd name="connsiteY10" fmla="*/ 232244 h 328214"/>
                  <a:gd name="connsiteX11" fmla="*/ 247156 w 373239"/>
                  <a:gd name="connsiteY11" fmla="*/ 266090 h 328214"/>
                  <a:gd name="connsiteX12" fmla="*/ 23274 w 373239"/>
                  <a:gd name="connsiteY12" fmla="*/ 266090 h 328214"/>
                  <a:gd name="connsiteX13" fmla="*/ 23274 w 373239"/>
                  <a:gd name="connsiteY13" fmla="*/ 328193 h 328214"/>
                  <a:gd name="connsiteX14" fmla="*/ 246225 w 373239"/>
                  <a:gd name="connsiteY14" fmla="*/ 328193 h 328214"/>
                  <a:gd name="connsiteX15" fmla="*/ 373225 w 373239"/>
                  <a:gd name="connsiteY15" fmla="*/ 230691 h 328214"/>
                  <a:gd name="connsiteX16" fmla="*/ 246225 w 373239"/>
                  <a:gd name="connsiteY16" fmla="*/ 134121 h 32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239" h="328214">
                    <a:moveTo>
                      <a:pt x="246225" y="133190"/>
                    </a:moveTo>
                    <a:lnTo>
                      <a:pt x="127918" y="133190"/>
                    </a:lnTo>
                    <a:cubicBezTo>
                      <a:pt x="96867" y="133190"/>
                      <a:pt x="77615" y="118595"/>
                      <a:pt x="77615" y="95617"/>
                    </a:cubicBezTo>
                    <a:cubicBezTo>
                      <a:pt x="77615" y="72639"/>
                      <a:pt x="96867" y="62081"/>
                      <a:pt x="127918" y="62081"/>
                    </a:cubicBezTo>
                    <a:lnTo>
                      <a:pt x="342484" y="62081"/>
                    </a:lnTo>
                    <a:lnTo>
                      <a:pt x="342484" y="-22"/>
                    </a:lnTo>
                    <a:lnTo>
                      <a:pt x="118913" y="-22"/>
                    </a:lnTo>
                    <a:cubicBezTo>
                      <a:pt x="45942" y="-22"/>
                      <a:pt x="-14" y="36619"/>
                      <a:pt x="-14" y="96549"/>
                    </a:cubicBezTo>
                    <a:cubicBezTo>
                      <a:pt x="-14" y="156478"/>
                      <a:pt x="45942" y="194361"/>
                      <a:pt x="118913" y="194361"/>
                    </a:cubicBezTo>
                    <a:lnTo>
                      <a:pt x="247156" y="194361"/>
                    </a:lnTo>
                    <a:cubicBezTo>
                      <a:pt x="278208" y="194361"/>
                      <a:pt x="297149" y="208955"/>
                      <a:pt x="297149" y="232244"/>
                    </a:cubicBezTo>
                    <a:cubicBezTo>
                      <a:pt x="297149" y="255533"/>
                      <a:pt x="277897" y="266090"/>
                      <a:pt x="247156" y="266090"/>
                    </a:cubicBezTo>
                    <a:lnTo>
                      <a:pt x="23274" y="266090"/>
                    </a:lnTo>
                    <a:lnTo>
                      <a:pt x="23274" y="328193"/>
                    </a:lnTo>
                    <a:lnTo>
                      <a:pt x="246225" y="328193"/>
                    </a:lnTo>
                    <a:cubicBezTo>
                      <a:pt x="324164" y="328193"/>
                      <a:pt x="373225" y="290310"/>
                      <a:pt x="373225" y="230691"/>
                    </a:cubicBezTo>
                    <a:cubicBezTo>
                      <a:pt x="373225" y="171072"/>
                      <a:pt x="324164" y="134121"/>
                      <a:pt x="246225" y="134121"/>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A108E65-8EBE-4946-A972-150CBACB96FC}"/>
                  </a:ext>
                </a:extLst>
              </p:cNvPr>
              <p:cNvSpPr/>
              <p:nvPr/>
            </p:nvSpPr>
            <p:spPr>
              <a:xfrm>
                <a:off x="3372035" y="-3358584"/>
                <a:ext cx="1226998" cy="1712841"/>
              </a:xfrm>
              <a:custGeom>
                <a:avLst/>
                <a:gdLst>
                  <a:gd name="connsiteX0" fmla="*/ 149105 w 298787"/>
                  <a:gd name="connsiteY0" fmla="*/ 352724 h 417095"/>
                  <a:gd name="connsiteX1" fmla="*/ 71336 w 298787"/>
                  <a:gd name="connsiteY1" fmla="*/ 275235 h 417095"/>
                  <a:gd name="connsiteX2" fmla="*/ 71476 w 298787"/>
                  <a:gd name="connsiteY2" fmla="*/ 270437 h 417095"/>
                  <a:gd name="connsiteX3" fmla="*/ 71476 w 298787"/>
                  <a:gd name="connsiteY3" fmla="*/ 142815 h 417095"/>
                  <a:gd name="connsiteX4" fmla="*/ 298773 w 298787"/>
                  <a:gd name="connsiteY4" fmla="*/ 142815 h 417095"/>
                  <a:gd name="connsiteX5" fmla="*/ 298773 w 298787"/>
                  <a:gd name="connsiteY5" fmla="*/ 80712 h 417095"/>
                  <a:gd name="connsiteX6" fmla="*/ 71476 w 298787"/>
                  <a:gd name="connsiteY6" fmla="*/ 80712 h 417095"/>
                  <a:gd name="connsiteX7" fmla="*/ 71476 w 298787"/>
                  <a:gd name="connsiteY7" fmla="*/ -22 h 417095"/>
                  <a:gd name="connsiteX8" fmla="*/ 58 w 298787"/>
                  <a:gd name="connsiteY8" fmla="*/ -22 h 417095"/>
                  <a:gd name="connsiteX9" fmla="*/ 58 w 298787"/>
                  <a:gd name="connsiteY9" fmla="*/ 273853 h 417095"/>
                  <a:gd name="connsiteX10" fmla="*/ 134368 w 298787"/>
                  <a:gd name="connsiteY10" fmla="*/ 417004 h 417095"/>
                  <a:gd name="connsiteX11" fmla="*/ 149105 w 298787"/>
                  <a:gd name="connsiteY11" fmla="*/ 416690 h 417095"/>
                  <a:gd name="connsiteX12" fmla="*/ 297550 w 298787"/>
                  <a:gd name="connsiteY12" fmla="*/ 286919 h 417095"/>
                  <a:gd name="connsiteX13" fmla="*/ 297842 w 298787"/>
                  <a:gd name="connsiteY13" fmla="*/ 275095 h 417095"/>
                  <a:gd name="connsiteX14" fmla="*/ 226734 w 298787"/>
                  <a:gd name="connsiteY14" fmla="*/ 275095 h 417095"/>
                  <a:gd name="connsiteX15" fmla="*/ 150353 w 298787"/>
                  <a:gd name="connsiteY15" fmla="*/ 352724 h 417095"/>
                  <a:gd name="connsiteX16" fmla="*/ 149105 w 298787"/>
                  <a:gd name="connsiteY16" fmla="*/ 352724 h 41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787" h="417095">
                    <a:moveTo>
                      <a:pt x="149105" y="352724"/>
                    </a:moveTo>
                    <a:cubicBezTo>
                      <a:pt x="106232" y="352801"/>
                      <a:pt x="71414" y="318108"/>
                      <a:pt x="71336" y="275235"/>
                    </a:cubicBezTo>
                    <a:cubicBezTo>
                      <a:pt x="71333" y="273636"/>
                      <a:pt x="71380" y="272033"/>
                      <a:pt x="71476" y="270437"/>
                    </a:cubicBezTo>
                    <a:lnTo>
                      <a:pt x="71476" y="142815"/>
                    </a:lnTo>
                    <a:lnTo>
                      <a:pt x="298773" y="142815"/>
                    </a:lnTo>
                    <a:lnTo>
                      <a:pt x="298773" y="80712"/>
                    </a:lnTo>
                    <a:lnTo>
                      <a:pt x="71476" y="80712"/>
                    </a:lnTo>
                    <a:lnTo>
                      <a:pt x="71476" y="-22"/>
                    </a:lnTo>
                    <a:lnTo>
                      <a:pt x="58" y="-22"/>
                    </a:lnTo>
                    <a:lnTo>
                      <a:pt x="58" y="273853"/>
                    </a:lnTo>
                    <a:cubicBezTo>
                      <a:pt x="-2383" y="350473"/>
                      <a:pt x="57748" y="414563"/>
                      <a:pt x="134368" y="417004"/>
                    </a:cubicBezTo>
                    <a:cubicBezTo>
                      <a:pt x="139280" y="417159"/>
                      <a:pt x="144202" y="417056"/>
                      <a:pt x="149105" y="416690"/>
                    </a:cubicBezTo>
                    <a:cubicBezTo>
                      <a:pt x="225933" y="421848"/>
                      <a:pt x="292395" y="363747"/>
                      <a:pt x="297550" y="286919"/>
                    </a:cubicBezTo>
                    <a:cubicBezTo>
                      <a:pt x="297814" y="282985"/>
                      <a:pt x="297913" y="279039"/>
                      <a:pt x="297842" y="275095"/>
                    </a:cubicBezTo>
                    <a:lnTo>
                      <a:pt x="226734" y="275095"/>
                    </a:lnTo>
                    <a:cubicBezTo>
                      <a:pt x="227079" y="317623"/>
                      <a:pt x="192881" y="352379"/>
                      <a:pt x="150353" y="352724"/>
                    </a:cubicBezTo>
                    <a:cubicBezTo>
                      <a:pt x="149937" y="352727"/>
                      <a:pt x="149521" y="352727"/>
                      <a:pt x="149105" y="352724"/>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60E12CF5-D9F5-82C0-CDCA-ED04FD85907E}"/>
                  </a:ext>
                </a:extLst>
              </p:cNvPr>
              <p:cNvSpPr/>
              <p:nvPr/>
            </p:nvSpPr>
            <p:spPr>
              <a:xfrm>
                <a:off x="4785070" y="-3058946"/>
                <a:ext cx="1465341" cy="1381020"/>
              </a:xfrm>
              <a:custGeom>
                <a:avLst/>
                <a:gdLst>
                  <a:gd name="connsiteX0" fmla="*/ 77338 w 356826"/>
                  <a:gd name="connsiteY0" fmla="*/ 202130 h 336293"/>
                  <a:gd name="connsiteX1" fmla="*/ 356802 w 356826"/>
                  <a:gd name="connsiteY1" fmla="*/ 202130 h 336293"/>
                  <a:gd name="connsiteX2" fmla="*/ 356802 w 356826"/>
                  <a:gd name="connsiteY2" fmla="*/ 199025 h 336293"/>
                  <a:gd name="connsiteX3" fmla="*/ 356802 w 356826"/>
                  <a:gd name="connsiteY3" fmla="*/ 199025 h 336293"/>
                  <a:gd name="connsiteX4" fmla="*/ 356802 w 356826"/>
                  <a:gd name="connsiteY4" fmla="*/ 171699 h 336293"/>
                  <a:gd name="connsiteX5" fmla="*/ 354628 w 356826"/>
                  <a:gd name="connsiteY5" fmla="*/ 140648 h 336293"/>
                  <a:gd name="connsiteX6" fmla="*/ 354628 w 356826"/>
                  <a:gd name="connsiteY6" fmla="*/ 140648 h 336293"/>
                  <a:gd name="connsiteX7" fmla="*/ 354628 w 356826"/>
                  <a:gd name="connsiteY7" fmla="*/ 140648 h 336293"/>
                  <a:gd name="connsiteX8" fmla="*/ 179187 w 356826"/>
                  <a:gd name="connsiteY8" fmla="*/ 295 h 336293"/>
                  <a:gd name="connsiteX9" fmla="*/ 262 w 356826"/>
                  <a:gd name="connsiteY9" fmla="*/ 159900 h 336293"/>
                  <a:gd name="connsiteX10" fmla="*/ 20 w 356826"/>
                  <a:gd name="connsiteY10" fmla="*/ 172941 h 336293"/>
                  <a:gd name="connsiteX11" fmla="*/ 179187 w 356826"/>
                  <a:gd name="connsiteY11" fmla="*/ 336272 h 336293"/>
                  <a:gd name="connsiteX12" fmla="*/ 313019 w 356826"/>
                  <a:gd name="connsiteY12" fmla="*/ 336272 h 336293"/>
                  <a:gd name="connsiteX13" fmla="*/ 313019 w 356826"/>
                  <a:gd name="connsiteY13" fmla="*/ 274169 h 336293"/>
                  <a:gd name="connsiteX14" fmla="*/ 179498 w 356826"/>
                  <a:gd name="connsiteY14" fmla="*/ 274169 h 336293"/>
                  <a:gd name="connsiteX15" fmla="*/ 77338 w 356826"/>
                  <a:gd name="connsiteY15" fmla="*/ 202751 h 336293"/>
                  <a:gd name="connsiteX16" fmla="*/ 179187 w 356826"/>
                  <a:gd name="connsiteY16" fmla="*/ 62398 h 336293"/>
                  <a:gd name="connsiteX17" fmla="*/ 280726 w 356826"/>
                  <a:gd name="connsiteY17" fmla="*/ 138785 h 336293"/>
                  <a:gd name="connsiteX18" fmla="*/ 280726 w 356826"/>
                  <a:gd name="connsiteY18" fmla="*/ 141579 h 336293"/>
                  <a:gd name="connsiteX19" fmla="*/ 76096 w 356826"/>
                  <a:gd name="connsiteY19" fmla="*/ 141579 h 336293"/>
                  <a:gd name="connsiteX20" fmla="*/ 76096 w 356826"/>
                  <a:gd name="connsiteY20" fmla="*/ 138785 h 336293"/>
                  <a:gd name="connsiteX21" fmla="*/ 179187 w 356826"/>
                  <a:gd name="connsiteY21" fmla="*/ 62398 h 33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826" h="336293">
                    <a:moveTo>
                      <a:pt x="77338" y="202130"/>
                    </a:moveTo>
                    <a:lnTo>
                      <a:pt x="356802" y="202130"/>
                    </a:lnTo>
                    <a:lnTo>
                      <a:pt x="356802" y="199025"/>
                    </a:lnTo>
                    <a:lnTo>
                      <a:pt x="356802" y="199025"/>
                    </a:lnTo>
                    <a:lnTo>
                      <a:pt x="356802" y="171699"/>
                    </a:lnTo>
                    <a:cubicBezTo>
                      <a:pt x="356911" y="161306"/>
                      <a:pt x="356184" y="150923"/>
                      <a:pt x="354628" y="140648"/>
                    </a:cubicBezTo>
                    <a:lnTo>
                      <a:pt x="354628" y="140648"/>
                    </a:lnTo>
                    <a:lnTo>
                      <a:pt x="354628" y="140648"/>
                    </a:lnTo>
                    <a:cubicBezTo>
                      <a:pt x="340904" y="55731"/>
                      <a:pt x="265045" y="-4956"/>
                      <a:pt x="179187" y="295"/>
                    </a:cubicBezTo>
                    <a:cubicBezTo>
                      <a:pt x="85703" y="-5040"/>
                      <a:pt x="5596" y="66419"/>
                      <a:pt x="262" y="159900"/>
                    </a:cubicBezTo>
                    <a:cubicBezTo>
                      <a:pt x="13" y="164244"/>
                      <a:pt x="-67" y="168594"/>
                      <a:pt x="20" y="172941"/>
                    </a:cubicBezTo>
                    <a:cubicBezTo>
                      <a:pt x="20" y="268580"/>
                      <a:pt x="74854" y="336272"/>
                      <a:pt x="179187" y="336272"/>
                    </a:cubicBezTo>
                    <a:lnTo>
                      <a:pt x="313019" y="336272"/>
                    </a:lnTo>
                    <a:lnTo>
                      <a:pt x="313019" y="274169"/>
                    </a:lnTo>
                    <a:lnTo>
                      <a:pt x="179498" y="274169"/>
                    </a:lnTo>
                    <a:cubicBezTo>
                      <a:pt x="133088" y="276638"/>
                      <a:pt x="90957" y="247185"/>
                      <a:pt x="77338" y="202751"/>
                    </a:cubicBezTo>
                    <a:close/>
                    <a:moveTo>
                      <a:pt x="179187" y="62398"/>
                    </a:moveTo>
                    <a:cubicBezTo>
                      <a:pt x="226752" y="60920"/>
                      <a:pt x="268960" y="92673"/>
                      <a:pt x="280726" y="138785"/>
                    </a:cubicBezTo>
                    <a:cubicBezTo>
                      <a:pt x="280872" y="139710"/>
                      <a:pt x="280872" y="140654"/>
                      <a:pt x="280726" y="141579"/>
                    </a:cubicBezTo>
                    <a:lnTo>
                      <a:pt x="76096" y="141579"/>
                    </a:lnTo>
                    <a:cubicBezTo>
                      <a:pt x="76096" y="141579"/>
                      <a:pt x="76096" y="139716"/>
                      <a:pt x="76096" y="138785"/>
                    </a:cubicBezTo>
                    <a:cubicBezTo>
                      <a:pt x="87979" y="92086"/>
                      <a:pt x="131051" y="60171"/>
                      <a:pt x="179187" y="62398"/>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1D3227D2-B981-2BAD-BDA5-DA9B374C2899}"/>
                  </a:ext>
                </a:extLst>
              </p:cNvPr>
              <p:cNvSpPr/>
              <p:nvPr/>
            </p:nvSpPr>
            <p:spPr>
              <a:xfrm>
                <a:off x="-393221" y="-3361134"/>
                <a:ext cx="307313" cy="113486"/>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6D93B7F-2B20-EA89-4A45-5DC79B8180FC}"/>
                  </a:ext>
                </a:extLst>
              </p:cNvPr>
              <p:cNvSpPr/>
              <p:nvPr/>
            </p:nvSpPr>
            <p:spPr>
              <a:xfrm>
                <a:off x="1808983" y="-3063385"/>
                <a:ext cx="1425630" cy="1419622"/>
              </a:xfrm>
              <a:custGeom>
                <a:avLst/>
                <a:gdLst>
                  <a:gd name="connsiteX0" fmla="*/ 174185 w 347156"/>
                  <a:gd name="connsiteY0" fmla="*/ 283013 h 345693"/>
                  <a:gd name="connsiteX1" fmla="*/ 67548 w 347156"/>
                  <a:gd name="connsiteY1" fmla="*/ 180403 h 345693"/>
                  <a:gd name="connsiteX2" fmla="*/ 67678 w 347156"/>
                  <a:gd name="connsiteY2" fmla="*/ 172780 h 345693"/>
                  <a:gd name="connsiteX3" fmla="*/ 167540 w 347156"/>
                  <a:gd name="connsiteY3" fmla="*/ 63565 h 345693"/>
                  <a:gd name="connsiteX4" fmla="*/ 174185 w 347156"/>
                  <a:gd name="connsiteY4" fmla="*/ 63478 h 345693"/>
                  <a:gd name="connsiteX5" fmla="*/ 265787 w 347156"/>
                  <a:gd name="connsiteY5" fmla="*/ 110677 h 345693"/>
                  <a:gd name="connsiteX6" fmla="*/ 327890 w 347156"/>
                  <a:gd name="connsiteY6" fmla="*/ 84593 h 345693"/>
                  <a:gd name="connsiteX7" fmla="*/ 172632 w 347156"/>
                  <a:gd name="connsiteY7" fmla="*/ 133 h 345693"/>
                  <a:gd name="connsiteX8" fmla="*/ -14 w 347156"/>
                  <a:gd name="connsiteY8" fmla="*/ 172780 h 345693"/>
                  <a:gd name="connsiteX9" fmla="*/ 172632 w 347156"/>
                  <a:gd name="connsiteY9" fmla="*/ 345426 h 345693"/>
                  <a:gd name="connsiteX10" fmla="*/ 347142 w 347156"/>
                  <a:gd name="connsiteY10" fmla="*/ 203210 h 345693"/>
                  <a:gd name="connsiteX11" fmla="*/ 275724 w 347156"/>
                  <a:gd name="connsiteY11" fmla="*/ 203210 h 345693"/>
                  <a:gd name="connsiteX12" fmla="*/ 172632 w 347156"/>
                  <a:gd name="connsiteY12" fmla="*/ 283013 h 3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56" h="345693">
                    <a:moveTo>
                      <a:pt x="174185" y="283013"/>
                    </a:moveTo>
                    <a:cubicBezTo>
                      <a:pt x="116401" y="284124"/>
                      <a:pt x="68659" y="238183"/>
                      <a:pt x="67548" y="180403"/>
                    </a:cubicBezTo>
                    <a:cubicBezTo>
                      <a:pt x="67498" y="177860"/>
                      <a:pt x="67542" y="175316"/>
                      <a:pt x="67678" y="172780"/>
                    </a:cubicBezTo>
                    <a:cubicBezTo>
                      <a:pt x="65095" y="115045"/>
                      <a:pt x="109806" y="66145"/>
                      <a:pt x="167540" y="63565"/>
                    </a:cubicBezTo>
                    <a:cubicBezTo>
                      <a:pt x="169754" y="63466"/>
                      <a:pt x="171971" y="63438"/>
                      <a:pt x="174185" y="63478"/>
                    </a:cubicBezTo>
                    <a:cubicBezTo>
                      <a:pt x="210984" y="61596"/>
                      <a:pt x="245961" y="79619"/>
                      <a:pt x="265787" y="110677"/>
                    </a:cubicBezTo>
                    <a:lnTo>
                      <a:pt x="327890" y="84593"/>
                    </a:lnTo>
                    <a:cubicBezTo>
                      <a:pt x="295711" y="29921"/>
                      <a:pt x="236012" y="-2553"/>
                      <a:pt x="172632" y="133"/>
                    </a:cubicBezTo>
                    <a:cubicBezTo>
                      <a:pt x="77282" y="133"/>
                      <a:pt x="-14" y="77430"/>
                      <a:pt x="-14" y="172780"/>
                    </a:cubicBezTo>
                    <a:cubicBezTo>
                      <a:pt x="-14" y="268129"/>
                      <a:pt x="77282" y="345426"/>
                      <a:pt x="172632" y="345426"/>
                    </a:cubicBezTo>
                    <a:cubicBezTo>
                      <a:pt x="258757" y="350068"/>
                      <a:pt x="334305" y="288499"/>
                      <a:pt x="347142" y="203210"/>
                    </a:cubicBezTo>
                    <a:lnTo>
                      <a:pt x="275724" y="203210"/>
                    </a:lnTo>
                    <a:cubicBezTo>
                      <a:pt x="265116" y="251200"/>
                      <a:pt x="221750" y="284770"/>
                      <a:pt x="172632" y="283013"/>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52D2AAA4-0420-44C4-23AC-00AA3F63ECF7}"/>
                </a:ext>
              </a:extLst>
            </p:cNvPr>
            <p:cNvGrpSpPr/>
            <p:nvPr/>
          </p:nvGrpSpPr>
          <p:grpSpPr>
            <a:xfrm>
              <a:off x="45917" y="4137660"/>
              <a:ext cx="4507034" cy="1165063"/>
              <a:chOff x="-393221" y="-3361134"/>
              <a:chExt cx="6643632" cy="1717371"/>
            </a:xfrm>
            <a:solidFill>
              <a:schemeClr val="bg1">
                <a:alpha val="3000"/>
              </a:schemeClr>
            </a:solidFill>
          </p:grpSpPr>
          <p:sp>
            <p:nvSpPr>
              <p:cNvPr id="25" name="Freeform: Shape 24">
                <a:extLst>
                  <a:ext uri="{FF2B5EF4-FFF2-40B4-BE49-F238E27FC236}">
                    <a16:creationId xmlns:a16="http://schemas.microsoft.com/office/drawing/2014/main" id="{395033DD-C408-234F-CBF5-E061E33FD8B8}"/>
                  </a:ext>
                </a:extLst>
              </p:cNvPr>
              <p:cNvSpPr/>
              <p:nvPr/>
            </p:nvSpPr>
            <p:spPr>
              <a:xfrm>
                <a:off x="-393221" y="-3061471"/>
                <a:ext cx="307313" cy="1378449"/>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036714CD-14D9-8B40-9DD6-6A8237C40EF6}"/>
                  </a:ext>
                </a:extLst>
              </p:cNvPr>
              <p:cNvSpPr/>
              <p:nvPr/>
            </p:nvSpPr>
            <p:spPr>
              <a:xfrm>
                <a:off x="116843" y="-3027042"/>
                <a:ext cx="1532742" cy="1347843"/>
              </a:xfrm>
              <a:custGeom>
                <a:avLst/>
                <a:gdLst>
                  <a:gd name="connsiteX0" fmla="*/ 246225 w 373239"/>
                  <a:gd name="connsiteY0" fmla="*/ 133190 h 328214"/>
                  <a:gd name="connsiteX1" fmla="*/ 127918 w 373239"/>
                  <a:gd name="connsiteY1" fmla="*/ 133190 h 328214"/>
                  <a:gd name="connsiteX2" fmla="*/ 77615 w 373239"/>
                  <a:gd name="connsiteY2" fmla="*/ 95617 h 328214"/>
                  <a:gd name="connsiteX3" fmla="*/ 127918 w 373239"/>
                  <a:gd name="connsiteY3" fmla="*/ 62081 h 328214"/>
                  <a:gd name="connsiteX4" fmla="*/ 342484 w 373239"/>
                  <a:gd name="connsiteY4" fmla="*/ 62081 h 328214"/>
                  <a:gd name="connsiteX5" fmla="*/ 342484 w 373239"/>
                  <a:gd name="connsiteY5" fmla="*/ -22 h 328214"/>
                  <a:gd name="connsiteX6" fmla="*/ 118913 w 373239"/>
                  <a:gd name="connsiteY6" fmla="*/ -22 h 328214"/>
                  <a:gd name="connsiteX7" fmla="*/ -14 w 373239"/>
                  <a:gd name="connsiteY7" fmla="*/ 96549 h 328214"/>
                  <a:gd name="connsiteX8" fmla="*/ 118913 w 373239"/>
                  <a:gd name="connsiteY8" fmla="*/ 194361 h 328214"/>
                  <a:gd name="connsiteX9" fmla="*/ 247156 w 373239"/>
                  <a:gd name="connsiteY9" fmla="*/ 194361 h 328214"/>
                  <a:gd name="connsiteX10" fmla="*/ 297149 w 373239"/>
                  <a:gd name="connsiteY10" fmla="*/ 232244 h 328214"/>
                  <a:gd name="connsiteX11" fmla="*/ 247156 w 373239"/>
                  <a:gd name="connsiteY11" fmla="*/ 266090 h 328214"/>
                  <a:gd name="connsiteX12" fmla="*/ 23274 w 373239"/>
                  <a:gd name="connsiteY12" fmla="*/ 266090 h 328214"/>
                  <a:gd name="connsiteX13" fmla="*/ 23274 w 373239"/>
                  <a:gd name="connsiteY13" fmla="*/ 328193 h 328214"/>
                  <a:gd name="connsiteX14" fmla="*/ 246225 w 373239"/>
                  <a:gd name="connsiteY14" fmla="*/ 328193 h 328214"/>
                  <a:gd name="connsiteX15" fmla="*/ 373225 w 373239"/>
                  <a:gd name="connsiteY15" fmla="*/ 230691 h 328214"/>
                  <a:gd name="connsiteX16" fmla="*/ 246225 w 373239"/>
                  <a:gd name="connsiteY16" fmla="*/ 134121 h 32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239" h="328214">
                    <a:moveTo>
                      <a:pt x="246225" y="133190"/>
                    </a:moveTo>
                    <a:lnTo>
                      <a:pt x="127918" y="133190"/>
                    </a:lnTo>
                    <a:cubicBezTo>
                      <a:pt x="96867" y="133190"/>
                      <a:pt x="77615" y="118595"/>
                      <a:pt x="77615" y="95617"/>
                    </a:cubicBezTo>
                    <a:cubicBezTo>
                      <a:pt x="77615" y="72639"/>
                      <a:pt x="96867" y="62081"/>
                      <a:pt x="127918" y="62081"/>
                    </a:cubicBezTo>
                    <a:lnTo>
                      <a:pt x="342484" y="62081"/>
                    </a:lnTo>
                    <a:lnTo>
                      <a:pt x="342484" y="-22"/>
                    </a:lnTo>
                    <a:lnTo>
                      <a:pt x="118913" y="-22"/>
                    </a:lnTo>
                    <a:cubicBezTo>
                      <a:pt x="45942" y="-22"/>
                      <a:pt x="-14" y="36619"/>
                      <a:pt x="-14" y="96549"/>
                    </a:cubicBezTo>
                    <a:cubicBezTo>
                      <a:pt x="-14" y="156478"/>
                      <a:pt x="45942" y="194361"/>
                      <a:pt x="118913" y="194361"/>
                    </a:cubicBezTo>
                    <a:lnTo>
                      <a:pt x="247156" y="194361"/>
                    </a:lnTo>
                    <a:cubicBezTo>
                      <a:pt x="278208" y="194361"/>
                      <a:pt x="297149" y="208955"/>
                      <a:pt x="297149" y="232244"/>
                    </a:cubicBezTo>
                    <a:cubicBezTo>
                      <a:pt x="297149" y="255533"/>
                      <a:pt x="277897" y="266090"/>
                      <a:pt x="247156" y="266090"/>
                    </a:cubicBezTo>
                    <a:lnTo>
                      <a:pt x="23274" y="266090"/>
                    </a:lnTo>
                    <a:lnTo>
                      <a:pt x="23274" y="328193"/>
                    </a:lnTo>
                    <a:lnTo>
                      <a:pt x="246225" y="328193"/>
                    </a:lnTo>
                    <a:cubicBezTo>
                      <a:pt x="324164" y="328193"/>
                      <a:pt x="373225" y="290310"/>
                      <a:pt x="373225" y="230691"/>
                    </a:cubicBezTo>
                    <a:cubicBezTo>
                      <a:pt x="373225" y="171072"/>
                      <a:pt x="324164" y="134121"/>
                      <a:pt x="246225" y="134121"/>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3E59CD95-A32A-7A8A-E4FE-9A2F39E9C863}"/>
                  </a:ext>
                </a:extLst>
              </p:cNvPr>
              <p:cNvSpPr/>
              <p:nvPr/>
            </p:nvSpPr>
            <p:spPr>
              <a:xfrm>
                <a:off x="3372035" y="-3358584"/>
                <a:ext cx="1226998" cy="1712841"/>
              </a:xfrm>
              <a:custGeom>
                <a:avLst/>
                <a:gdLst>
                  <a:gd name="connsiteX0" fmla="*/ 149105 w 298787"/>
                  <a:gd name="connsiteY0" fmla="*/ 352724 h 417095"/>
                  <a:gd name="connsiteX1" fmla="*/ 71336 w 298787"/>
                  <a:gd name="connsiteY1" fmla="*/ 275235 h 417095"/>
                  <a:gd name="connsiteX2" fmla="*/ 71476 w 298787"/>
                  <a:gd name="connsiteY2" fmla="*/ 270437 h 417095"/>
                  <a:gd name="connsiteX3" fmla="*/ 71476 w 298787"/>
                  <a:gd name="connsiteY3" fmla="*/ 142815 h 417095"/>
                  <a:gd name="connsiteX4" fmla="*/ 298773 w 298787"/>
                  <a:gd name="connsiteY4" fmla="*/ 142815 h 417095"/>
                  <a:gd name="connsiteX5" fmla="*/ 298773 w 298787"/>
                  <a:gd name="connsiteY5" fmla="*/ 80712 h 417095"/>
                  <a:gd name="connsiteX6" fmla="*/ 71476 w 298787"/>
                  <a:gd name="connsiteY6" fmla="*/ 80712 h 417095"/>
                  <a:gd name="connsiteX7" fmla="*/ 71476 w 298787"/>
                  <a:gd name="connsiteY7" fmla="*/ -22 h 417095"/>
                  <a:gd name="connsiteX8" fmla="*/ 58 w 298787"/>
                  <a:gd name="connsiteY8" fmla="*/ -22 h 417095"/>
                  <a:gd name="connsiteX9" fmla="*/ 58 w 298787"/>
                  <a:gd name="connsiteY9" fmla="*/ 273853 h 417095"/>
                  <a:gd name="connsiteX10" fmla="*/ 134368 w 298787"/>
                  <a:gd name="connsiteY10" fmla="*/ 417004 h 417095"/>
                  <a:gd name="connsiteX11" fmla="*/ 149105 w 298787"/>
                  <a:gd name="connsiteY11" fmla="*/ 416690 h 417095"/>
                  <a:gd name="connsiteX12" fmla="*/ 297550 w 298787"/>
                  <a:gd name="connsiteY12" fmla="*/ 286919 h 417095"/>
                  <a:gd name="connsiteX13" fmla="*/ 297842 w 298787"/>
                  <a:gd name="connsiteY13" fmla="*/ 275095 h 417095"/>
                  <a:gd name="connsiteX14" fmla="*/ 226734 w 298787"/>
                  <a:gd name="connsiteY14" fmla="*/ 275095 h 417095"/>
                  <a:gd name="connsiteX15" fmla="*/ 150353 w 298787"/>
                  <a:gd name="connsiteY15" fmla="*/ 352724 h 417095"/>
                  <a:gd name="connsiteX16" fmla="*/ 149105 w 298787"/>
                  <a:gd name="connsiteY16" fmla="*/ 352724 h 41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787" h="417095">
                    <a:moveTo>
                      <a:pt x="149105" y="352724"/>
                    </a:moveTo>
                    <a:cubicBezTo>
                      <a:pt x="106232" y="352801"/>
                      <a:pt x="71414" y="318108"/>
                      <a:pt x="71336" y="275235"/>
                    </a:cubicBezTo>
                    <a:cubicBezTo>
                      <a:pt x="71333" y="273636"/>
                      <a:pt x="71380" y="272033"/>
                      <a:pt x="71476" y="270437"/>
                    </a:cubicBezTo>
                    <a:lnTo>
                      <a:pt x="71476" y="142815"/>
                    </a:lnTo>
                    <a:lnTo>
                      <a:pt x="298773" y="142815"/>
                    </a:lnTo>
                    <a:lnTo>
                      <a:pt x="298773" y="80712"/>
                    </a:lnTo>
                    <a:lnTo>
                      <a:pt x="71476" y="80712"/>
                    </a:lnTo>
                    <a:lnTo>
                      <a:pt x="71476" y="-22"/>
                    </a:lnTo>
                    <a:lnTo>
                      <a:pt x="58" y="-22"/>
                    </a:lnTo>
                    <a:lnTo>
                      <a:pt x="58" y="273853"/>
                    </a:lnTo>
                    <a:cubicBezTo>
                      <a:pt x="-2383" y="350473"/>
                      <a:pt x="57748" y="414563"/>
                      <a:pt x="134368" y="417004"/>
                    </a:cubicBezTo>
                    <a:cubicBezTo>
                      <a:pt x="139280" y="417159"/>
                      <a:pt x="144202" y="417056"/>
                      <a:pt x="149105" y="416690"/>
                    </a:cubicBezTo>
                    <a:cubicBezTo>
                      <a:pt x="225933" y="421848"/>
                      <a:pt x="292395" y="363747"/>
                      <a:pt x="297550" y="286919"/>
                    </a:cubicBezTo>
                    <a:cubicBezTo>
                      <a:pt x="297814" y="282985"/>
                      <a:pt x="297913" y="279039"/>
                      <a:pt x="297842" y="275095"/>
                    </a:cubicBezTo>
                    <a:lnTo>
                      <a:pt x="226734" y="275095"/>
                    </a:lnTo>
                    <a:cubicBezTo>
                      <a:pt x="227079" y="317623"/>
                      <a:pt x="192881" y="352379"/>
                      <a:pt x="150353" y="352724"/>
                    </a:cubicBezTo>
                    <a:cubicBezTo>
                      <a:pt x="149937" y="352727"/>
                      <a:pt x="149521" y="352727"/>
                      <a:pt x="149105" y="352724"/>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ABC5A635-D265-F57A-66F7-51015C004BBD}"/>
                  </a:ext>
                </a:extLst>
              </p:cNvPr>
              <p:cNvSpPr/>
              <p:nvPr/>
            </p:nvSpPr>
            <p:spPr>
              <a:xfrm>
                <a:off x="4785070" y="-3058946"/>
                <a:ext cx="1465341" cy="1381020"/>
              </a:xfrm>
              <a:custGeom>
                <a:avLst/>
                <a:gdLst>
                  <a:gd name="connsiteX0" fmla="*/ 77338 w 356826"/>
                  <a:gd name="connsiteY0" fmla="*/ 202130 h 336293"/>
                  <a:gd name="connsiteX1" fmla="*/ 356802 w 356826"/>
                  <a:gd name="connsiteY1" fmla="*/ 202130 h 336293"/>
                  <a:gd name="connsiteX2" fmla="*/ 356802 w 356826"/>
                  <a:gd name="connsiteY2" fmla="*/ 199025 h 336293"/>
                  <a:gd name="connsiteX3" fmla="*/ 356802 w 356826"/>
                  <a:gd name="connsiteY3" fmla="*/ 199025 h 336293"/>
                  <a:gd name="connsiteX4" fmla="*/ 356802 w 356826"/>
                  <a:gd name="connsiteY4" fmla="*/ 171699 h 336293"/>
                  <a:gd name="connsiteX5" fmla="*/ 354628 w 356826"/>
                  <a:gd name="connsiteY5" fmla="*/ 140648 h 336293"/>
                  <a:gd name="connsiteX6" fmla="*/ 354628 w 356826"/>
                  <a:gd name="connsiteY6" fmla="*/ 140648 h 336293"/>
                  <a:gd name="connsiteX7" fmla="*/ 354628 w 356826"/>
                  <a:gd name="connsiteY7" fmla="*/ 140648 h 336293"/>
                  <a:gd name="connsiteX8" fmla="*/ 179187 w 356826"/>
                  <a:gd name="connsiteY8" fmla="*/ 295 h 336293"/>
                  <a:gd name="connsiteX9" fmla="*/ 262 w 356826"/>
                  <a:gd name="connsiteY9" fmla="*/ 159900 h 336293"/>
                  <a:gd name="connsiteX10" fmla="*/ 20 w 356826"/>
                  <a:gd name="connsiteY10" fmla="*/ 172941 h 336293"/>
                  <a:gd name="connsiteX11" fmla="*/ 179187 w 356826"/>
                  <a:gd name="connsiteY11" fmla="*/ 336272 h 336293"/>
                  <a:gd name="connsiteX12" fmla="*/ 313019 w 356826"/>
                  <a:gd name="connsiteY12" fmla="*/ 336272 h 336293"/>
                  <a:gd name="connsiteX13" fmla="*/ 313019 w 356826"/>
                  <a:gd name="connsiteY13" fmla="*/ 274169 h 336293"/>
                  <a:gd name="connsiteX14" fmla="*/ 179498 w 356826"/>
                  <a:gd name="connsiteY14" fmla="*/ 274169 h 336293"/>
                  <a:gd name="connsiteX15" fmla="*/ 77338 w 356826"/>
                  <a:gd name="connsiteY15" fmla="*/ 202751 h 336293"/>
                  <a:gd name="connsiteX16" fmla="*/ 179187 w 356826"/>
                  <a:gd name="connsiteY16" fmla="*/ 62398 h 336293"/>
                  <a:gd name="connsiteX17" fmla="*/ 280726 w 356826"/>
                  <a:gd name="connsiteY17" fmla="*/ 138785 h 336293"/>
                  <a:gd name="connsiteX18" fmla="*/ 280726 w 356826"/>
                  <a:gd name="connsiteY18" fmla="*/ 141579 h 336293"/>
                  <a:gd name="connsiteX19" fmla="*/ 76096 w 356826"/>
                  <a:gd name="connsiteY19" fmla="*/ 141579 h 336293"/>
                  <a:gd name="connsiteX20" fmla="*/ 76096 w 356826"/>
                  <a:gd name="connsiteY20" fmla="*/ 138785 h 336293"/>
                  <a:gd name="connsiteX21" fmla="*/ 179187 w 356826"/>
                  <a:gd name="connsiteY21" fmla="*/ 62398 h 33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826" h="336293">
                    <a:moveTo>
                      <a:pt x="77338" y="202130"/>
                    </a:moveTo>
                    <a:lnTo>
                      <a:pt x="356802" y="202130"/>
                    </a:lnTo>
                    <a:lnTo>
                      <a:pt x="356802" y="199025"/>
                    </a:lnTo>
                    <a:lnTo>
                      <a:pt x="356802" y="199025"/>
                    </a:lnTo>
                    <a:lnTo>
                      <a:pt x="356802" y="171699"/>
                    </a:lnTo>
                    <a:cubicBezTo>
                      <a:pt x="356911" y="161306"/>
                      <a:pt x="356184" y="150923"/>
                      <a:pt x="354628" y="140648"/>
                    </a:cubicBezTo>
                    <a:lnTo>
                      <a:pt x="354628" y="140648"/>
                    </a:lnTo>
                    <a:lnTo>
                      <a:pt x="354628" y="140648"/>
                    </a:lnTo>
                    <a:cubicBezTo>
                      <a:pt x="340904" y="55731"/>
                      <a:pt x="265045" y="-4956"/>
                      <a:pt x="179187" y="295"/>
                    </a:cubicBezTo>
                    <a:cubicBezTo>
                      <a:pt x="85703" y="-5040"/>
                      <a:pt x="5596" y="66419"/>
                      <a:pt x="262" y="159900"/>
                    </a:cubicBezTo>
                    <a:cubicBezTo>
                      <a:pt x="13" y="164244"/>
                      <a:pt x="-67" y="168594"/>
                      <a:pt x="20" y="172941"/>
                    </a:cubicBezTo>
                    <a:cubicBezTo>
                      <a:pt x="20" y="268580"/>
                      <a:pt x="74854" y="336272"/>
                      <a:pt x="179187" y="336272"/>
                    </a:cubicBezTo>
                    <a:lnTo>
                      <a:pt x="313019" y="336272"/>
                    </a:lnTo>
                    <a:lnTo>
                      <a:pt x="313019" y="274169"/>
                    </a:lnTo>
                    <a:lnTo>
                      <a:pt x="179498" y="274169"/>
                    </a:lnTo>
                    <a:cubicBezTo>
                      <a:pt x="133088" y="276638"/>
                      <a:pt x="90957" y="247185"/>
                      <a:pt x="77338" y="202751"/>
                    </a:cubicBezTo>
                    <a:close/>
                    <a:moveTo>
                      <a:pt x="179187" y="62398"/>
                    </a:moveTo>
                    <a:cubicBezTo>
                      <a:pt x="226752" y="60920"/>
                      <a:pt x="268960" y="92673"/>
                      <a:pt x="280726" y="138785"/>
                    </a:cubicBezTo>
                    <a:cubicBezTo>
                      <a:pt x="280872" y="139710"/>
                      <a:pt x="280872" y="140654"/>
                      <a:pt x="280726" y="141579"/>
                    </a:cubicBezTo>
                    <a:lnTo>
                      <a:pt x="76096" y="141579"/>
                    </a:lnTo>
                    <a:cubicBezTo>
                      <a:pt x="76096" y="141579"/>
                      <a:pt x="76096" y="139716"/>
                      <a:pt x="76096" y="138785"/>
                    </a:cubicBezTo>
                    <a:cubicBezTo>
                      <a:pt x="87979" y="92086"/>
                      <a:pt x="131051" y="60171"/>
                      <a:pt x="179187" y="62398"/>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709ECBB4-7406-D55F-D581-C03E3C9F44D7}"/>
                  </a:ext>
                </a:extLst>
              </p:cNvPr>
              <p:cNvSpPr/>
              <p:nvPr/>
            </p:nvSpPr>
            <p:spPr>
              <a:xfrm>
                <a:off x="-393221" y="-3361134"/>
                <a:ext cx="307313" cy="113486"/>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653427B1-2C25-AB08-F3B9-B9193AF6999A}"/>
                  </a:ext>
                </a:extLst>
              </p:cNvPr>
              <p:cNvSpPr/>
              <p:nvPr/>
            </p:nvSpPr>
            <p:spPr>
              <a:xfrm>
                <a:off x="1808983" y="-3063385"/>
                <a:ext cx="1425630" cy="1419622"/>
              </a:xfrm>
              <a:custGeom>
                <a:avLst/>
                <a:gdLst>
                  <a:gd name="connsiteX0" fmla="*/ 174185 w 347156"/>
                  <a:gd name="connsiteY0" fmla="*/ 283013 h 345693"/>
                  <a:gd name="connsiteX1" fmla="*/ 67548 w 347156"/>
                  <a:gd name="connsiteY1" fmla="*/ 180403 h 345693"/>
                  <a:gd name="connsiteX2" fmla="*/ 67678 w 347156"/>
                  <a:gd name="connsiteY2" fmla="*/ 172780 h 345693"/>
                  <a:gd name="connsiteX3" fmla="*/ 167540 w 347156"/>
                  <a:gd name="connsiteY3" fmla="*/ 63565 h 345693"/>
                  <a:gd name="connsiteX4" fmla="*/ 174185 w 347156"/>
                  <a:gd name="connsiteY4" fmla="*/ 63478 h 345693"/>
                  <a:gd name="connsiteX5" fmla="*/ 265787 w 347156"/>
                  <a:gd name="connsiteY5" fmla="*/ 110677 h 345693"/>
                  <a:gd name="connsiteX6" fmla="*/ 327890 w 347156"/>
                  <a:gd name="connsiteY6" fmla="*/ 84593 h 345693"/>
                  <a:gd name="connsiteX7" fmla="*/ 172632 w 347156"/>
                  <a:gd name="connsiteY7" fmla="*/ 133 h 345693"/>
                  <a:gd name="connsiteX8" fmla="*/ -14 w 347156"/>
                  <a:gd name="connsiteY8" fmla="*/ 172780 h 345693"/>
                  <a:gd name="connsiteX9" fmla="*/ 172632 w 347156"/>
                  <a:gd name="connsiteY9" fmla="*/ 345426 h 345693"/>
                  <a:gd name="connsiteX10" fmla="*/ 347142 w 347156"/>
                  <a:gd name="connsiteY10" fmla="*/ 203210 h 345693"/>
                  <a:gd name="connsiteX11" fmla="*/ 275724 w 347156"/>
                  <a:gd name="connsiteY11" fmla="*/ 203210 h 345693"/>
                  <a:gd name="connsiteX12" fmla="*/ 172632 w 347156"/>
                  <a:gd name="connsiteY12" fmla="*/ 283013 h 3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56" h="345693">
                    <a:moveTo>
                      <a:pt x="174185" y="283013"/>
                    </a:moveTo>
                    <a:cubicBezTo>
                      <a:pt x="116401" y="284124"/>
                      <a:pt x="68659" y="238183"/>
                      <a:pt x="67548" y="180403"/>
                    </a:cubicBezTo>
                    <a:cubicBezTo>
                      <a:pt x="67498" y="177860"/>
                      <a:pt x="67542" y="175316"/>
                      <a:pt x="67678" y="172780"/>
                    </a:cubicBezTo>
                    <a:cubicBezTo>
                      <a:pt x="65095" y="115045"/>
                      <a:pt x="109806" y="66145"/>
                      <a:pt x="167540" y="63565"/>
                    </a:cubicBezTo>
                    <a:cubicBezTo>
                      <a:pt x="169754" y="63466"/>
                      <a:pt x="171971" y="63438"/>
                      <a:pt x="174185" y="63478"/>
                    </a:cubicBezTo>
                    <a:cubicBezTo>
                      <a:pt x="210984" y="61596"/>
                      <a:pt x="245961" y="79619"/>
                      <a:pt x="265787" y="110677"/>
                    </a:cubicBezTo>
                    <a:lnTo>
                      <a:pt x="327890" y="84593"/>
                    </a:lnTo>
                    <a:cubicBezTo>
                      <a:pt x="295711" y="29921"/>
                      <a:pt x="236012" y="-2553"/>
                      <a:pt x="172632" y="133"/>
                    </a:cubicBezTo>
                    <a:cubicBezTo>
                      <a:pt x="77282" y="133"/>
                      <a:pt x="-14" y="77430"/>
                      <a:pt x="-14" y="172780"/>
                    </a:cubicBezTo>
                    <a:cubicBezTo>
                      <a:pt x="-14" y="268129"/>
                      <a:pt x="77282" y="345426"/>
                      <a:pt x="172632" y="345426"/>
                    </a:cubicBezTo>
                    <a:cubicBezTo>
                      <a:pt x="258757" y="350068"/>
                      <a:pt x="334305" y="288499"/>
                      <a:pt x="347142" y="203210"/>
                    </a:cubicBezTo>
                    <a:lnTo>
                      <a:pt x="275724" y="203210"/>
                    </a:lnTo>
                    <a:cubicBezTo>
                      <a:pt x="265116" y="251200"/>
                      <a:pt x="221750" y="284770"/>
                      <a:pt x="172632" y="283013"/>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C9EC88CC-4702-72BA-03BC-BC931B5A6C42}"/>
                </a:ext>
              </a:extLst>
            </p:cNvPr>
            <p:cNvGrpSpPr/>
            <p:nvPr/>
          </p:nvGrpSpPr>
          <p:grpSpPr>
            <a:xfrm>
              <a:off x="45917" y="2750820"/>
              <a:ext cx="4507034" cy="1165063"/>
              <a:chOff x="-393221" y="-3361134"/>
              <a:chExt cx="6643632" cy="1717371"/>
            </a:xfrm>
            <a:solidFill>
              <a:schemeClr val="bg1">
                <a:alpha val="2000"/>
              </a:schemeClr>
            </a:solidFill>
          </p:grpSpPr>
          <p:sp>
            <p:nvSpPr>
              <p:cNvPr id="32" name="Freeform: Shape 31">
                <a:extLst>
                  <a:ext uri="{FF2B5EF4-FFF2-40B4-BE49-F238E27FC236}">
                    <a16:creationId xmlns:a16="http://schemas.microsoft.com/office/drawing/2014/main" id="{18CC2DD8-5BB0-B445-2519-B10A38B347E4}"/>
                  </a:ext>
                </a:extLst>
              </p:cNvPr>
              <p:cNvSpPr/>
              <p:nvPr/>
            </p:nvSpPr>
            <p:spPr>
              <a:xfrm>
                <a:off x="-393221" y="-3061471"/>
                <a:ext cx="307313" cy="1378449"/>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F3610ED0-B46A-7FD8-B9A6-4557BB31F7D0}"/>
                  </a:ext>
                </a:extLst>
              </p:cNvPr>
              <p:cNvSpPr/>
              <p:nvPr/>
            </p:nvSpPr>
            <p:spPr>
              <a:xfrm>
                <a:off x="116843" y="-3027042"/>
                <a:ext cx="1532742" cy="1347843"/>
              </a:xfrm>
              <a:custGeom>
                <a:avLst/>
                <a:gdLst>
                  <a:gd name="connsiteX0" fmla="*/ 246225 w 373239"/>
                  <a:gd name="connsiteY0" fmla="*/ 133190 h 328214"/>
                  <a:gd name="connsiteX1" fmla="*/ 127918 w 373239"/>
                  <a:gd name="connsiteY1" fmla="*/ 133190 h 328214"/>
                  <a:gd name="connsiteX2" fmla="*/ 77615 w 373239"/>
                  <a:gd name="connsiteY2" fmla="*/ 95617 h 328214"/>
                  <a:gd name="connsiteX3" fmla="*/ 127918 w 373239"/>
                  <a:gd name="connsiteY3" fmla="*/ 62081 h 328214"/>
                  <a:gd name="connsiteX4" fmla="*/ 342484 w 373239"/>
                  <a:gd name="connsiteY4" fmla="*/ 62081 h 328214"/>
                  <a:gd name="connsiteX5" fmla="*/ 342484 w 373239"/>
                  <a:gd name="connsiteY5" fmla="*/ -22 h 328214"/>
                  <a:gd name="connsiteX6" fmla="*/ 118913 w 373239"/>
                  <a:gd name="connsiteY6" fmla="*/ -22 h 328214"/>
                  <a:gd name="connsiteX7" fmla="*/ -14 w 373239"/>
                  <a:gd name="connsiteY7" fmla="*/ 96549 h 328214"/>
                  <a:gd name="connsiteX8" fmla="*/ 118913 w 373239"/>
                  <a:gd name="connsiteY8" fmla="*/ 194361 h 328214"/>
                  <a:gd name="connsiteX9" fmla="*/ 247156 w 373239"/>
                  <a:gd name="connsiteY9" fmla="*/ 194361 h 328214"/>
                  <a:gd name="connsiteX10" fmla="*/ 297149 w 373239"/>
                  <a:gd name="connsiteY10" fmla="*/ 232244 h 328214"/>
                  <a:gd name="connsiteX11" fmla="*/ 247156 w 373239"/>
                  <a:gd name="connsiteY11" fmla="*/ 266090 h 328214"/>
                  <a:gd name="connsiteX12" fmla="*/ 23274 w 373239"/>
                  <a:gd name="connsiteY12" fmla="*/ 266090 h 328214"/>
                  <a:gd name="connsiteX13" fmla="*/ 23274 w 373239"/>
                  <a:gd name="connsiteY13" fmla="*/ 328193 h 328214"/>
                  <a:gd name="connsiteX14" fmla="*/ 246225 w 373239"/>
                  <a:gd name="connsiteY14" fmla="*/ 328193 h 328214"/>
                  <a:gd name="connsiteX15" fmla="*/ 373225 w 373239"/>
                  <a:gd name="connsiteY15" fmla="*/ 230691 h 328214"/>
                  <a:gd name="connsiteX16" fmla="*/ 246225 w 373239"/>
                  <a:gd name="connsiteY16" fmla="*/ 134121 h 32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239" h="328214">
                    <a:moveTo>
                      <a:pt x="246225" y="133190"/>
                    </a:moveTo>
                    <a:lnTo>
                      <a:pt x="127918" y="133190"/>
                    </a:lnTo>
                    <a:cubicBezTo>
                      <a:pt x="96867" y="133190"/>
                      <a:pt x="77615" y="118595"/>
                      <a:pt x="77615" y="95617"/>
                    </a:cubicBezTo>
                    <a:cubicBezTo>
                      <a:pt x="77615" y="72639"/>
                      <a:pt x="96867" y="62081"/>
                      <a:pt x="127918" y="62081"/>
                    </a:cubicBezTo>
                    <a:lnTo>
                      <a:pt x="342484" y="62081"/>
                    </a:lnTo>
                    <a:lnTo>
                      <a:pt x="342484" y="-22"/>
                    </a:lnTo>
                    <a:lnTo>
                      <a:pt x="118913" y="-22"/>
                    </a:lnTo>
                    <a:cubicBezTo>
                      <a:pt x="45942" y="-22"/>
                      <a:pt x="-14" y="36619"/>
                      <a:pt x="-14" y="96549"/>
                    </a:cubicBezTo>
                    <a:cubicBezTo>
                      <a:pt x="-14" y="156478"/>
                      <a:pt x="45942" y="194361"/>
                      <a:pt x="118913" y="194361"/>
                    </a:cubicBezTo>
                    <a:lnTo>
                      <a:pt x="247156" y="194361"/>
                    </a:lnTo>
                    <a:cubicBezTo>
                      <a:pt x="278208" y="194361"/>
                      <a:pt x="297149" y="208955"/>
                      <a:pt x="297149" y="232244"/>
                    </a:cubicBezTo>
                    <a:cubicBezTo>
                      <a:pt x="297149" y="255533"/>
                      <a:pt x="277897" y="266090"/>
                      <a:pt x="247156" y="266090"/>
                    </a:cubicBezTo>
                    <a:lnTo>
                      <a:pt x="23274" y="266090"/>
                    </a:lnTo>
                    <a:lnTo>
                      <a:pt x="23274" y="328193"/>
                    </a:lnTo>
                    <a:lnTo>
                      <a:pt x="246225" y="328193"/>
                    </a:lnTo>
                    <a:cubicBezTo>
                      <a:pt x="324164" y="328193"/>
                      <a:pt x="373225" y="290310"/>
                      <a:pt x="373225" y="230691"/>
                    </a:cubicBezTo>
                    <a:cubicBezTo>
                      <a:pt x="373225" y="171072"/>
                      <a:pt x="324164" y="134121"/>
                      <a:pt x="246225" y="134121"/>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337FD8D3-07C4-0454-58ED-DAAB997BE8B8}"/>
                  </a:ext>
                </a:extLst>
              </p:cNvPr>
              <p:cNvSpPr/>
              <p:nvPr/>
            </p:nvSpPr>
            <p:spPr>
              <a:xfrm>
                <a:off x="3372035" y="-3358584"/>
                <a:ext cx="1226998" cy="1712841"/>
              </a:xfrm>
              <a:custGeom>
                <a:avLst/>
                <a:gdLst>
                  <a:gd name="connsiteX0" fmla="*/ 149105 w 298787"/>
                  <a:gd name="connsiteY0" fmla="*/ 352724 h 417095"/>
                  <a:gd name="connsiteX1" fmla="*/ 71336 w 298787"/>
                  <a:gd name="connsiteY1" fmla="*/ 275235 h 417095"/>
                  <a:gd name="connsiteX2" fmla="*/ 71476 w 298787"/>
                  <a:gd name="connsiteY2" fmla="*/ 270437 h 417095"/>
                  <a:gd name="connsiteX3" fmla="*/ 71476 w 298787"/>
                  <a:gd name="connsiteY3" fmla="*/ 142815 h 417095"/>
                  <a:gd name="connsiteX4" fmla="*/ 298773 w 298787"/>
                  <a:gd name="connsiteY4" fmla="*/ 142815 h 417095"/>
                  <a:gd name="connsiteX5" fmla="*/ 298773 w 298787"/>
                  <a:gd name="connsiteY5" fmla="*/ 80712 h 417095"/>
                  <a:gd name="connsiteX6" fmla="*/ 71476 w 298787"/>
                  <a:gd name="connsiteY6" fmla="*/ 80712 h 417095"/>
                  <a:gd name="connsiteX7" fmla="*/ 71476 w 298787"/>
                  <a:gd name="connsiteY7" fmla="*/ -22 h 417095"/>
                  <a:gd name="connsiteX8" fmla="*/ 58 w 298787"/>
                  <a:gd name="connsiteY8" fmla="*/ -22 h 417095"/>
                  <a:gd name="connsiteX9" fmla="*/ 58 w 298787"/>
                  <a:gd name="connsiteY9" fmla="*/ 273853 h 417095"/>
                  <a:gd name="connsiteX10" fmla="*/ 134368 w 298787"/>
                  <a:gd name="connsiteY10" fmla="*/ 417004 h 417095"/>
                  <a:gd name="connsiteX11" fmla="*/ 149105 w 298787"/>
                  <a:gd name="connsiteY11" fmla="*/ 416690 h 417095"/>
                  <a:gd name="connsiteX12" fmla="*/ 297550 w 298787"/>
                  <a:gd name="connsiteY12" fmla="*/ 286919 h 417095"/>
                  <a:gd name="connsiteX13" fmla="*/ 297842 w 298787"/>
                  <a:gd name="connsiteY13" fmla="*/ 275095 h 417095"/>
                  <a:gd name="connsiteX14" fmla="*/ 226734 w 298787"/>
                  <a:gd name="connsiteY14" fmla="*/ 275095 h 417095"/>
                  <a:gd name="connsiteX15" fmla="*/ 150353 w 298787"/>
                  <a:gd name="connsiteY15" fmla="*/ 352724 h 417095"/>
                  <a:gd name="connsiteX16" fmla="*/ 149105 w 298787"/>
                  <a:gd name="connsiteY16" fmla="*/ 352724 h 41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787" h="417095">
                    <a:moveTo>
                      <a:pt x="149105" y="352724"/>
                    </a:moveTo>
                    <a:cubicBezTo>
                      <a:pt x="106232" y="352801"/>
                      <a:pt x="71414" y="318108"/>
                      <a:pt x="71336" y="275235"/>
                    </a:cubicBezTo>
                    <a:cubicBezTo>
                      <a:pt x="71333" y="273636"/>
                      <a:pt x="71380" y="272033"/>
                      <a:pt x="71476" y="270437"/>
                    </a:cubicBezTo>
                    <a:lnTo>
                      <a:pt x="71476" y="142815"/>
                    </a:lnTo>
                    <a:lnTo>
                      <a:pt x="298773" y="142815"/>
                    </a:lnTo>
                    <a:lnTo>
                      <a:pt x="298773" y="80712"/>
                    </a:lnTo>
                    <a:lnTo>
                      <a:pt x="71476" y="80712"/>
                    </a:lnTo>
                    <a:lnTo>
                      <a:pt x="71476" y="-22"/>
                    </a:lnTo>
                    <a:lnTo>
                      <a:pt x="58" y="-22"/>
                    </a:lnTo>
                    <a:lnTo>
                      <a:pt x="58" y="273853"/>
                    </a:lnTo>
                    <a:cubicBezTo>
                      <a:pt x="-2383" y="350473"/>
                      <a:pt x="57748" y="414563"/>
                      <a:pt x="134368" y="417004"/>
                    </a:cubicBezTo>
                    <a:cubicBezTo>
                      <a:pt x="139280" y="417159"/>
                      <a:pt x="144202" y="417056"/>
                      <a:pt x="149105" y="416690"/>
                    </a:cubicBezTo>
                    <a:cubicBezTo>
                      <a:pt x="225933" y="421848"/>
                      <a:pt x="292395" y="363747"/>
                      <a:pt x="297550" y="286919"/>
                    </a:cubicBezTo>
                    <a:cubicBezTo>
                      <a:pt x="297814" y="282985"/>
                      <a:pt x="297913" y="279039"/>
                      <a:pt x="297842" y="275095"/>
                    </a:cubicBezTo>
                    <a:lnTo>
                      <a:pt x="226734" y="275095"/>
                    </a:lnTo>
                    <a:cubicBezTo>
                      <a:pt x="227079" y="317623"/>
                      <a:pt x="192881" y="352379"/>
                      <a:pt x="150353" y="352724"/>
                    </a:cubicBezTo>
                    <a:cubicBezTo>
                      <a:pt x="149937" y="352727"/>
                      <a:pt x="149521" y="352727"/>
                      <a:pt x="149105" y="352724"/>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1DF0B9F1-00BF-9C8F-1C54-2983D2528BAB}"/>
                  </a:ext>
                </a:extLst>
              </p:cNvPr>
              <p:cNvSpPr/>
              <p:nvPr/>
            </p:nvSpPr>
            <p:spPr>
              <a:xfrm>
                <a:off x="4785070" y="-3058946"/>
                <a:ext cx="1465341" cy="1381020"/>
              </a:xfrm>
              <a:custGeom>
                <a:avLst/>
                <a:gdLst>
                  <a:gd name="connsiteX0" fmla="*/ 77338 w 356826"/>
                  <a:gd name="connsiteY0" fmla="*/ 202130 h 336293"/>
                  <a:gd name="connsiteX1" fmla="*/ 356802 w 356826"/>
                  <a:gd name="connsiteY1" fmla="*/ 202130 h 336293"/>
                  <a:gd name="connsiteX2" fmla="*/ 356802 w 356826"/>
                  <a:gd name="connsiteY2" fmla="*/ 199025 h 336293"/>
                  <a:gd name="connsiteX3" fmla="*/ 356802 w 356826"/>
                  <a:gd name="connsiteY3" fmla="*/ 199025 h 336293"/>
                  <a:gd name="connsiteX4" fmla="*/ 356802 w 356826"/>
                  <a:gd name="connsiteY4" fmla="*/ 171699 h 336293"/>
                  <a:gd name="connsiteX5" fmla="*/ 354628 w 356826"/>
                  <a:gd name="connsiteY5" fmla="*/ 140648 h 336293"/>
                  <a:gd name="connsiteX6" fmla="*/ 354628 w 356826"/>
                  <a:gd name="connsiteY6" fmla="*/ 140648 h 336293"/>
                  <a:gd name="connsiteX7" fmla="*/ 354628 w 356826"/>
                  <a:gd name="connsiteY7" fmla="*/ 140648 h 336293"/>
                  <a:gd name="connsiteX8" fmla="*/ 179187 w 356826"/>
                  <a:gd name="connsiteY8" fmla="*/ 295 h 336293"/>
                  <a:gd name="connsiteX9" fmla="*/ 262 w 356826"/>
                  <a:gd name="connsiteY9" fmla="*/ 159900 h 336293"/>
                  <a:gd name="connsiteX10" fmla="*/ 20 w 356826"/>
                  <a:gd name="connsiteY10" fmla="*/ 172941 h 336293"/>
                  <a:gd name="connsiteX11" fmla="*/ 179187 w 356826"/>
                  <a:gd name="connsiteY11" fmla="*/ 336272 h 336293"/>
                  <a:gd name="connsiteX12" fmla="*/ 313019 w 356826"/>
                  <a:gd name="connsiteY12" fmla="*/ 336272 h 336293"/>
                  <a:gd name="connsiteX13" fmla="*/ 313019 w 356826"/>
                  <a:gd name="connsiteY13" fmla="*/ 274169 h 336293"/>
                  <a:gd name="connsiteX14" fmla="*/ 179498 w 356826"/>
                  <a:gd name="connsiteY14" fmla="*/ 274169 h 336293"/>
                  <a:gd name="connsiteX15" fmla="*/ 77338 w 356826"/>
                  <a:gd name="connsiteY15" fmla="*/ 202751 h 336293"/>
                  <a:gd name="connsiteX16" fmla="*/ 179187 w 356826"/>
                  <a:gd name="connsiteY16" fmla="*/ 62398 h 336293"/>
                  <a:gd name="connsiteX17" fmla="*/ 280726 w 356826"/>
                  <a:gd name="connsiteY17" fmla="*/ 138785 h 336293"/>
                  <a:gd name="connsiteX18" fmla="*/ 280726 w 356826"/>
                  <a:gd name="connsiteY18" fmla="*/ 141579 h 336293"/>
                  <a:gd name="connsiteX19" fmla="*/ 76096 w 356826"/>
                  <a:gd name="connsiteY19" fmla="*/ 141579 h 336293"/>
                  <a:gd name="connsiteX20" fmla="*/ 76096 w 356826"/>
                  <a:gd name="connsiteY20" fmla="*/ 138785 h 336293"/>
                  <a:gd name="connsiteX21" fmla="*/ 179187 w 356826"/>
                  <a:gd name="connsiteY21" fmla="*/ 62398 h 33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826" h="336293">
                    <a:moveTo>
                      <a:pt x="77338" y="202130"/>
                    </a:moveTo>
                    <a:lnTo>
                      <a:pt x="356802" y="202130"/>
                    </a:lnTo>
                    <a:lnTo>
                      <a:pt x="356802" y="199025"/>
                    </a:lnTo>
                    <a:lnTo>
                      <a:pt x="356802" y="199025"/>
                    </a:lnTo>
                    <a:lnTo>
                      <a:pt x="356802" y="171699"/>
                    </a:lnTo>
                    <a:cubicBezTo>
                      <a:pt x="356911" y="161306"/>
                      <a:pt x="356184" y="150923"/>
                      <a:pt x="354628" y="140648"/>
                    </a:cubicBezTo>
                    <a:lnTo>
                      <a:pt x="354628" y="140648"/>
                    </a:lnTo>
                    <a:lnTo>
                      <a:pt x="354628" y="140648"/>
                    </a:lnTo>
                    <a:cubicBezTo>
                      <a:pt x="340904" y="55731"/>
                      <a:pt x="265045" y="-4956"/>
                      <a:pt x="179187" y="295"/>
                    </a:cubicBezTo>
                    <a:cubicBezTo>
                      <a:pt x="85703" y="-5040"/>
                      <a:pt x="5596" y="66419"/>
                      <a:pt x="262" y="159900"/>
                    </a:cubicBezTo>
                    <a:cubicBezTo>
                      <a:pt x="13" y="164244"/>
                      <a:pt x="-67" y="168594"/>
                      <a:pt x="20" y="172941"/>
                    </a:cubicBezTo>
                    <a:cubicBezTo>
                      <a:pt x="20" y="268580"/>
                      <a:pt x="74854" y="336272"/>
                      <a:pt x="179187" y="336272"/>
                    </a:cubicBezTo>
                    <a:lnTo>
                      <a:pt x="313019" y="336272"/>
                    </a:lnTo>
                    <a:lnTo>
                      <a:pt x="313019" y="274169"/>
                    </a:lnTo>
                    <a:lnTo>
                      <a:pt x="179498" y="274169"/>
                    </a:lnTo>
                    <a:cubicBezTo>
                      <a:pt x="133088" y="276638"/>
                      <a:pt x="90957" y="247185"/>
                      <a:pt x="77338" y="202751"/>
                    </a:cubicBezTo>
                    <a:close/>
                    <a:moveTo>
                      <a:pt x="179187" y="62398"/>
                    </a:moveTo>
                    <a:cubicBezTo>
                      <a:pt x="226752" y="60920"/>
                      <a:pt x="268960" y="92673"/>
                      <a:pt x="280726" y="138785"/>
                    </a:cubicBezTo>
                    <a:cubicBezTo>
                      <a:pt x="280872" y="139710"/>
                      <a:pt x="280872" y="140654"/>
                      <a:pt x="280726" y="141579"/>
                    </a:cubicBezTo>
                    <a:lnTo>
                      <a:pt x="76096" y="141579"/>
                    </a:lnTo>
                    <a:cubicBezTo>
                      <a:pt x="76096" y="141579"/>
                      <a:pt x="76096" y="139716"/>
                      <a:pt x="76096" y="138785"/>
                    </a:cubicBezTo>
                    <a:cubicBezTo>
                      <a:pt x="87979" y="92086"/>
                      <a:pt x="131051" y="60171"/>
                      <a:pt x="179187" y="62398"/>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E37CDEB5-AA37-1605-C5CB-86FB9F9561B7}"/>
                  </a:ext>
                </a:extLst>
              </p:cNvPr>
              <p:cNvSpPr/>
              <p:nvPr/>
            </p:nvSpPr>
            <p:spPr>
              <a:xfrm>
                <a:off x="-393221" y="-3361134"/>
                <a:ext cx="307313" cy="113486"/>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32FEC203-B86D-CF88-ABAD-0E1DBD51E337}"/>
                  </a:ext>
                </a:extLst>
              </p:cNvPr>
              <p:cNvSpPr/>
              <p:nvPr/>
            </p:nvSpPr>
            <p:spPr>
              <a:xfrm>
                <a:off x="1808983" y="-3063385"/>
                <a:ext cx="1425630" cy="1419622"/>
              </a:xfrm>
              <a:custGeom>
                <a:avLst/>
                <a:gdLst>
                  <a:gd name="connsiteX0" fmla="*/ 174185 w 347156"/>
                  <a:gd name="connsiteY0" fmla="*/ 283013 h 345693"/>
                  <a:gd name="connsiteX1" fmla="*/ 67548 w 347156"/>
                  <a:gd name="connsiteY1" fmla="*/ 180403 h 345693"/>
                  <a:gd name="connsiteX2" fmla="*/ 67678 w 347156"/>
                  <a:gd name="connsiteY2" fmla="*/ 172780 h 345693"/>
                  <a:gd name="connsiteX3" fmla="*/ 167540 w 347156"/>
                  <a:gd name="connsiteY3" fmla="*/ 63565 h 345693"/>
                  <a:gd name="connsiteX4" fmla="*/ 174185 w 347156"/>
                  <a:gd name="connsiteY4" fmla="*/ 63478 h 345693"/>
                  <a:gd name="connsiteX5" fmla="*/ 265787 w 347156"/>
                  <a:gd name="connsiteY5" fmla="*/ 110677 h 345693"/>
                  <a:gd name="connsiteX6" fmla="*/ 327890 w 347156"/>
                  <a:gd name="connsiteY6" fmla="*/ 84593 h 345693"/>
                  <a:gd name="connsiteX7" fmla="*/ 172632 w 347156"/>
                  <a:gd name="connsiteY7" fmla="*/ 133 h 345693"/>
                  <a:gd name="connsiteX8" fmla="*/ -14 w 347156"/>
                  <a:gd name="connsiteY8" fmla="*/ 172780 h 345693"/>
                  <a:gd name="connsiteX9" fmla="*/ 172632 w 347156"/>
                  <a:gd name="connsiteY9" fmla="*/ 345426 h 345693"/>
                  <a:gd name="connsiteX10" fmla="*/ 347142 w 347156"/>
                  <a:gd name="connsiteY10" fmla="*/ 203210 h 345693"/>
                  <a:gd name="connsiteX11" fmla="*/ 275724 w 347156"/>
                  <a:gd name="connsiteY11" fmla="*/ 203210 h 345693"/>
                  <a:gd name="connsiteX12" fmla="*/ 172632 w 347156"/>
                  <a:gd name="connsiteY12" fmla="*/ 283013 h 3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56" h="345693">
                    <a:moveTo>
                      <a:pt x="174185" y="283013"/>
                    </a:moveTo>
                    <a:cubicBezTo>
                      <a:pt x="116401" y="284124"/>
                      <a:pt x="68659" y="238183"/>
                      <a:pt x="67548" y="180403"/>
                    </a:cubicBezTo>
                    <a:cubicBezTo>
                      <a:pt x="67498" y="177860"/>
                      <a:pt x="67542" y="175316"/>
                      <a:pt x="67678" y="172780"/>
                    </a:cubicBezTo>
                    <a:cubicBezTo>
                      <a:pt x="65095" y="115045"/>
                      <a:pt x="109806" y="66145"/>
                      <a:pt x="167540" y="63565"/>
                    </a:cubicBezTo>
                    <a:cubicBezTo>
                      <a:pt x="169754" y="63466"/>
                      <a:pt x="171971" y="63438"/>
                      <a:pt x="174185" y="63478"/>
                    </a:cubicBezTo>
                    <a:cubicBezTo>
                      <a:pt x="210984" y="61596"/>
                      <a:pt x="245961" y="79619"/>
                      <a:pt x="265787" y="110677"/>
                    </a:cubicBezTo>
                    <a:lnTo>
                      <a:pt x="327890" y="84593"/>
                    </a:lnTo>
                    <a:cubicBezTo>
                      <a:pt x="295711" y="29921"/>
                      <a:pt x="236012" y="-2553"/>
                      <a:pt x="172632" y="133"/>
                    </a:cubicBezTo>
                    <a:cubicBezTo>
                      <a:pt x="77282" y="133"/>
                      <a:pt x="-14" y="77430"/>
                      <a:pt x="-14" y="172780"/>
                    </a:cubicBezTo>
                    <a:cubicBezTo>
                      <a:pt x="-14" y="268129"/>
                      <a:pt x="77282" y="345426"/>
                      <a:pt x="172632" y="345426"/>
                    </a:cubicBezTo>
                    <a:cubicBezTo>
                      <a:pt x="258757" y="350068"/>
                      <a:pt x="334305" y="288499"/>
                      <a:pt x="347142" y="203210"/>
                    </a:cubicBezTo>
                    <a:lnTo>
                      <a:pt x="275724" y="203210"/>
                    </a:lnTo>
                    <a:cubicBezTo>
                      <a:pt x="265116" y="251200"/>
                      <a:pt x="221750" y="284770"/>
                      <a:pt x="172632" y="283013"/>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pic>
        <p:nvPicPr>
          <p:cNvPr id="63" name="Picture 62">
            <a:extLst>
              <a:ext uri="{FF2B5EF4-FFF2-40B4-BE49-F238E27FC236}">
                <a16:creationId xmlns:a16="http://schemas.microsoft.com/office/drawing/2014/main" id="{AD531010-0EF2-8AAA-EF25-9D0D25FF7F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071209" y="5757785"/>
            <a:ext cx="1402582" cy="449503"/>
          </a:xfrm>
          <a:prstGeom prst="rect">
            <a:avLst/>
          </a:prstGeom>
        </p:spPr>
      </p:pic>
      <p:sp>
        <p:nvSpPr>
          <p:cNvPr id="6" name="Shape 0">
            <a:extLst>
              <a:ext uri="{FF2B5EF4-FFF2-40B4-BE49-F238E27FC236}">
                <a16:creationId xmlns:a16="http://schemas.microsoft.com/office/drawing/2014/main" id="{1FF21E16-8271-515F-4225-538A218ECFB0}"/>
              </a:ext>
            </a:extLst>
          </p:cNvPr>
          <p:cNvSpPr/>
          <p:nvPr/>
        </p:nvSpPr>
        <p:spPr>
          <a:xfrm>
            <a:off x="542917" y="530276"/>
            <a:ext cx="953110" cy="185695"/>
          </a:xfrm>
          <a:prstGeom prst="roundRect">
            <a:avLst>
              <a:gd name="adj" fmla="val 6554"/>
            </a:avLst>
          </a:prstGeom>
          <a:noFill/>
          <a:ln w="4763">
            <a:solidFill>
              <a:schemeClr val="bg1"/>
            </a:solidFill>
            <a:prstDash val="solid"/>
          </a:ln>
        </p:spPr>
        <p:txBody>
          <a:bodyPr/>
          <a:lstStyle/>
          <a:p>
            <a:endParaRPr lang="en-GB">
              <a:solidFill>
                <a:schemeClr val="bg1"/>
              </a:solidFill>
            </a:endParaRPr>
          </a:p>
        </p:txBody>
      </p:sp>
      <p:sp>
        <p:nvSpPr>
          <p:cNvPr id="9" name="Text 1">
            <a:extLst>
              <a:ext uri="{FF2B5EF4-FFF2-40B4-BE49-F238E27FC236}">
                <a16:creationId xmlns:a16="http://schemas.microsoft.com/office/drawing/2014/main" id="{ED87FD1C-E64C-7FA2-76AD-9AB7588D8DE0}"/>
              </a:ext>
            </a:extLst>
          </p:cNvPr>
          <p:cNvSpPr/>
          <p:nvPr/>
        </p:nvSpPr>
        <p:spPr>
          <a:xfrm>
            <a:off x="600149" y="530275"/>
            <a:ext cx="895878" cy="249845"/>
          </a:xfrm>
          <a:prstGeom prst="rect">
            <a:avLst/>
          </a:prstGeom>
          <a:noFill/>
          <a:ln/>
        </p:spPr>
        <p:txBody>
          <a:bodyPr wrap="none" lIns="0" tIns="0" rIns="0" bIns="0" rtlCol="0" anchor="t"/>
          <a:lstStyle/>
          <a:p>
            <a:pPr marL="0" indent="0" algn="l">
              <a:lnSpc>
                <a:spcPct val="120000"/>
              </a:lnSpc>
              <a:buNone/>
            </a:pPr>
            <a:r>
              <a:rPr lang="en-US" sz="1200" dirty="0">
                <a:solidFill>
                  <a:schemeClr val="bg1"/>
                </a:solidFill>
                <a:latin typeface="Arimo" pitchFamily="34" charset="0"/>
                <a:ea typeface="Arimo" pitchFamily="34" charset="-122"/>
                <a:cs typeface="Arimo" pitchFamily="34" charset="-120"/>
              </a:rPr>
              <a:t>Deloitte, 2025</a:t>
            </a:r>
            <a:endParaRPr lang="en-US" sz="1000" dirty="0">
              <a:solidFill>
                <a:schemeClr val="bg1"/>
              </a:solidFill>
            </a:endParaRPr>
          </a:p>
        </p:txBody>
      </p:sp>
      <p:sp>
        <p:nvSpPr>
          <p:cNvPr id="19" name="TextBox 18">
            <a:extLst>
              <a:ext uri="{FF2B5EF4-FFF2-40B4-BE49-F238E27FC236}">
                <a16:creationId xmlns:a16="http://schemas.microsoft.com/office/drawing/2014/main" id="{7D2CD8C8-0DEA-1290-24F8-C06011131C49}"/>
              </a:ext>
            </a:extLst>
          </p:cNvPr>
          <p:cNvSpPr txBox="1"/>
          <p:nvPr/>
        </p:nvSpPr>
        <p:spPr>
          <a:xfrm>
            <a:off x="281382" y="873970"/>
            <a:ext cx="2875384" cy="1200329"/>
          </a:xfrm>
          <a:prstGeom prst="rect">
            <a:avLst/>
          </a:prstGeom>
          <a:noFill/>
        </p:spPr>
        <p:txBody>
          <a:bodyPr wrap="square">
            <a:spAutoFit/>
          </a:bodyPr>
          <a:lstStyle/>
          <a:p>
            <a:r>
              <a:rPr lang="en-GB" sz="2400" b="1" dirty="0">
                <a:solidFill>
                  <a:schemeClr val="bg1"/>
                </a:solidFill>
              </a:rPr>
              <a:t>Digital maturity creates a performance gap</a:t>
            </a:r>
            <a:endParaRPr lang="en-US" sz="2400" b="1" dirty="0">
              <a:solidFill>
                <a:schemeClr val="bg1"/>
              </a:solidFill>
            </a:endParaRPr>
          </a:p>
        </p:txBody>
      </p:sp>
      <p:sp>
        <p:nvSpPr>
          <p:cNvPr id="3" name="Shape 4">
            <a:extLst>
              <a:ext uri="{FF2B5EF4-FFF2-40B4-BE49-F238E27FC236}">
                <a16:creationId xmlns:a16="http://schemas.microsoft.com/office/drawing/2014/main" id="{EB9765DF-72CA-34CC-F345-09B971396ABB}"/>
              </a:ext>
            </a:extLst>
          </p:cNvPr>
          <p:cNvSpPr/>
          <p:nvPr/>
        </p:nvSpPr>
        <p:spPr>
          <a:xfrm>
            <a:off x="5781629" y="902981"/>
            <a:ext cx="2004769" cy="897213"/>
          </a:xfrm>
          <a:prstGeom prst="rect">
            <a:avLst/>
          </a:prstGeom>
          <a:solidFill>
            <a:schemeClr val="tx1">
              <a:lumMod val="65000"/>
              <a:lumOff val="35000"/>
            </a:schemeClr>
          </a:solidFill>
          <a:ln w="12700">
            <a:solidFill>
              <a:schemeClr val="tx1">
                <a:lumMod val="65000"/>
                <a:lumOff val="35000"/>
              </a:schemeClr>
            </a:solidFill>
            <a:prstDash val="solid"/>
          </a:ln>
        </p:spPr>
        <p:txBody>
          <a:bodyPr/>
          <a:lstStyle/>
          <a:p>
            <a:pPr algn="ctr"/>
            <a:r>
              <a:rPr lang="en-GB" sz="2400" dirty="0">
                <a:solidFill>
                  <a:schemeClr val="bg1"/>
                </a:solidFill>
              </a:rPr>
              <a:t>Digital Masters</a:t>
            </a:r>
          </a:p>
        </p:txBody>
      </p:sp>
      <p:sp>
        <p:nvSpPr>
          <p:cNvPr id="50" name="Shape 18">
            <a:extLst>
              <a:ext uri="{FF2B5EF4-FFF2-40B4-BE49-F238E27FC236}">
                <a16:creationId xmlns:a16="http://schemas.microsoft.com/office/drawing/2014/main" id="{F449E8A9-ADD1-9EA7-C9A0-DF6AA4AC735E}"/>
              </a:ext>
            </a:extLst>
          </p:cNvPr>
          <p:cNvSpPr/>
          <p:nvPr/>
        </p:nvSpPr>
        <p:spPr>
          <a:xfrm>
            <a:off x="8147967" y="902981"/>
            <a:ext cx="2035931" cy="858559"/>
          </a:xfrm>
          <a:prstGeom prst="rect">
            <a:avLst/>
          </a:prstGeom>
          <a:solidFill>
            <a:schemeClr val="bg2">
              <a:lumMod val="75000"/>
            </a:schemeClr>
          </a:solidFill>
          <a:ln w="12700">
            <a:solidFill>
              <a:schemeClr val="bg2">
                <a:lumMod val="75000"/>
              </a:schemeClr>
            </a:solidFill>
            <a:prstDash val="solid"/>
          </a:ln>
        </p:spPr>
        <p:txBody>
          <a:bodyPr/>
          <a:lstStyle/>
          <a:p>
            <a:pPr algn="ctr"/>
            <a:r>
              <a:rPr lang="pt-PT" sz="2400" b="1" dirty="0" err="1"/>
              <a:t>Followers</a:t>
            </a:r>
            <a:endParaRPr lang="en-GB" sz="1400" b="1" dirty="0"/>
          </a:p>
        </p:txBody>
      </p:sp>
      <p:sp>
        <p:nvSpPr>
          <p:cNvPr id="85" name="Shape 6">
            <a:extLst>
              <a:ext uri="{FF2B5EF4-FFF2-40B4-BE49-F238E27FC236}">
                <a16:creationId xmlns:a16="http://schemas.microsoft.com/office/drawing/2014/main" id="{ABDC90C1-E0A7-F7FA-8E40-1CDBC388E539}"/>
              </a:ext>
            </a:extLst>
          </p:cNvPr>
          <p:cNvSpPr/>
          <p:nvPr/>
        </p:nvSpPr>
        <p:spPr>
          <a:xfrm>
            <a:off x="5804490" y="2028814"/>
            <a:ext cx="1963296" cy="623296"/>
          </a:xfrm>
          <a:prstGeom prst="rect">
            <a:avLst/>
          </a:prstGeom>
          <a:solidFill>
            <a:srgbClr val="E21F1B"/>
          </a:solidFill>
          <a:ln w="10160">
            <a:solidFill>
              <a:srgbClr val="EE0000"/>
            </a:solidFill>
            <a:prstDash val="solid"/>
          </a:ln>
        </p:spPr>
        <p:txBody>
          <a:bodyPr/>
          <a:lstStyle/>
          <a:p>
            <a:pPr algn="ctr"/>
            <a:r>
              <a:rPr lang="pt-PT" sz="3200" dirty="0">
                <a:solidFill>
                  <a:schemeClr val="bg1"/>
                </a:solidFill>
              </a:rPr>
              <a:t>96%</a:t>
            </a:r>
            <a:endParaRPr lang="en-GB" sz="3200" dirty="0">
              <a:solidFill>
                <a:schemeClr val="bg1"/>
              </a:solidFill>
            </a:endParaRPr>
          </a:p>
        </p:txBody>
      </p:sp>
      <p:sp>
        <p:nvSpPr>
          <p:cNvPr id="87" name="Shape 7">
            <a:extLst>
              <a:ext uri="{FF2B5EF4-FFF2-40B4-BE49-F238E27FC236}">
                <a16:creationId xmlns:a16="http://schemas.microsoft.com/office/drawing/2014/main" id="{A68F3A0B-0E6D-A4C3-61D9-940C05E062AD}"/>
              </a:ext>
            </a:extLst>
          </p:cNvPr>
          <p:cNvSpPr/>
          <p:nvPr/>
        </p:nvSpPr>
        <p:spPr>
          <a:xfrm>
            <a:off x="5781630" y="2028814"/>
            <a:ext cx="45719" cy="623296"/>
          </a:xfrm>
          <a:prstGeom prst="rect">
            <a:avLst/>
          </a:prstGeom>
          <a:solidFill>
            <a:schemeClr val="tx1">
              <a:lumMod val="65000"/>
              <a:lumOff val="35000"/>
            </a:schemeClr>
          </a:solidFill>
          <a:ln w="12700">
            <a:solidFill>
              <a:schemeClr val="tx1">
                <a:lumMod val="65000"/>
                <a:lumOff val="35000"/>
              </a:schemeClr>
            </a:solidFill>
            <a:prstDash val="solid"/>
          </a:ln>
        </p:spPr>
        <p:txBody>
          <a:bodyPr/>
          <a:lstStyle/>
          <a:p>
            <a:endParaRPr lang="en-GB"/>
          </a:p>
        </p:txBody>
      </p:sp>
      <p:sp>
        <p:nvSpPr>
          <p:cNvPr id="89" name="Shape 6">
            <a:extLst>
              <a:ext uri="{FF2B5EF4-FFF2-40B4-BE49-F238E27FC236}">
                <a16:creationId xmlns:a16="http://schemas.microsoft.com/office/drawing/2014/main" id="{A4A83879-9448-4CE4-9FDC-05C9BE0CEBB3}"/>
              </a:ext>
            </a:extLst>
          </p:cNvPr>
          <p:cNvSpPr/>
          <p:nvPr/>
        </p:nvSpPr>
        <p:spPr>
          <a:xfrm>
            <a:off x="8214126" y="2028814"/>
            <a:ext cx="1963295" cy="623296"/>
          </a:xfrm>
          <a:prstGeom prst="rect">
            <a:avLst/>
          </a:prstGeom>
          <a:solidFill>
            <a:srgbClr val="E21F1B"/>
          </a:solidFill>
          <a:ln w="10160">
            <a:solidFill>
              <a:srgbClr val="EE0000"/>
            </a:solidFill>
            <a:prstDash val="solid"/>
          </a:ln>
        </p:spPr>
        <p:txBody>
          <a:bodyPr/>
          <a:lstStyle/>
          <a:p>
            <a:pPr algn="ctr"/>
            <a:r>
              <a:rPr lang="pt-PT" sz="3200" dirty="0">
                <a:solidFill>
                  <a:schemeClr val="bg1"/>
                </a:solidFill>
              </a:rPr>
              <a:t>80%</a:t>
            </a:r>
            <a:endParaRPr lang="en-GB" sz="3200" dirty="0">
              <a:solidFill>
                <a:schemeClr val="bg1"/>
              </a:solidFill>
            </a:endParaRPr>
          </a:p>
        </p:txBody>
      </p:sp>
      <p:sp>
        <p:nvSpPr>
          <p:cNvPr id="91" name="Shape 7">
            <a:extLst>
              <a:ext uri="{FF2B5EF4-FFF2-40B4-BE49-F238E27FC236}">
                <a16:creationId xmlns:a16="http://schemas.microsoft.com/office/drawing/2014/main" id="{4E45DCA2-BD8F-46DB-C482-416884E433A3}"/>
              </a:ext>
            </a:extLst>
          </p:cNvPr>
          <p:cNvSpPr/>
          <p:nvPr/>
        </p:nvSpPr>
        <p:spPr>
          <a:xfrm>
            <a:off x="8174884" y="2028814"/>
            <a:ext cx="45719" cy="623296"/>
          </a:xfrm>
          <a:prstGeom prst="rect">
            <a:avLst/>
          </a:prstGeom>
          <a:solidFill>
            <a:schemeClr val="bg2">
              <a:lumMod val="75000"/>
            </a:schemeClr>
          </a:solidFill>
          <a:ln w="12700">
            <a:solidFill>
              <a:schemeClr val="bg2">
                <a:lumMod val="75000"/>
              </a:schemeClr>
            </a:solidFill>
            <a:prstDash val="solid"/>
          </a:ln>
        </p:spPr>
        <p:txBody>
          <a:bodyPr/>
          <a:lstStyle/>
          <a:p>
            <a:endParaRPr lang="en-GB">
              <a:solidFill>
                <a:srgbClr val="F5A623"/>
              </a:solidFill>
            </a:endParaRPr>
          </a:p>
        </p:txBody>
      </p:sp>
      <p:sp>
        <p:nvSpPr>
          <p:cNvPr id="93" name="Shape 6">
            <a:extLst>
              <a:ext uri="{FF2B5EF4-FFF2-40B4-BE49-F238E27FC236}">
                <a16:creationId xmlns:a16="http://schemas.microsoft.com/office/drawing/2014/main" id="{7C8AB538-BDFF-8AE8-49A1-5DFC70F5A96A}"/>
              </a:ext>
            </a:extLst>
          </p:cNvPr>
          <p:cNvSpPr/>
          <p:nvPr/>
        </p:nvSpPr>
        <p:spPr>
          <a:xfrm>
            <a:off x="5798013" y="2998376"/>
            <a:ext cx="1963296" cy="623296"/>
          </a:xfrm>
          <a:prstGeom prst="rect">
            <a:avLst/>
          </a:prstGeom>
          <a:solidFill>
            <a:srgbClr val="E21F1B"/>
          </a:solidFill>
          <a:ln w="10160">
            <a:solidFill>
              <a:srgbClr val="EE0000"/>
            </a:solidFill>
            <a:prstDash val="solid"/>
          </a:ln>
        </p:spPr>
        <p:txBody>
          <a:bodyPr/>
          <a:lstStyle/>
          <a:p>
            <a:pPr algn="ctr"/>
            <a:r>
              <a:rPr lang="pt-PT" sz="3200" dirty="0">
                <a:solidFill>
                  <a:schemeClr val="bg1"/>
                </a:solidFill>
              </a:rPr>
              <a:t>94%</a:t>
            </a:r>
            <a:endParaRPr lang="en-GB" sz="3200" dirty="0">
              <a:solidFill>
                <a:schemeClr val="bg1"/>
              </a:solidFill>
            </a:endParaRPr>
          </a:p>
        </p:txBody>
      </p:sp>
      <p:sp>
        <p:nvSpPr>
          <p:cNvPr id="95" name="Shape 7">
            <a:extLst>
              <a:ext uri="{FF2B5EF4-FFF2-40B4-BE49-F238E27FC236}">
                <a16:creationId xmlns:a16="http://schemas.microsoft.com/office/drawing/2014/main" id="{79D628F9-9311-E39B-25B3-B61956F1B80A}"/>
              </a:ext>
            </a:extLst>
          </p:cNvPr>
          <p:cNvSpPr/>
          <p:nvPr/>
        </p:nvSpPr>
        <p:spPr>
          <a:xfrm>
            <a:off x="5775153" y="2998376"/>
            <a:ext cx="45719" cy="623296"/>
          </a:xfrm>
          <a:prstGeom prst="rect">
            <a:avLst/>
          </a:prstGeom>
          <a:solidFill>
            <a:schemeClr val="tx1">
              <a:lumMod val="65000"/>
              <a:lumOff val="35000"/>
            </a:schemeClr>
          </a:solidFill>
          <a:ln w="12700">
            <a:solidFill>
              <a:schemeClr val="tx1">
                <a:lumMod val="65000"/>
                <a:lumOff val="35000"/>
              </a:schemeClr>
            </a:solidFill>
            <a:prstDash val="solid"/>
          </a:ln>
        </p:spPr>
        <p:txBody>
          <a:bodyPr/>
          <a:lstStyle/>
          <a:p>
            <a:endParaRPr lang="en-GB"/>
          </a:p>
        </p:txBody>
      </p:sp>
      <p:sp>
        <p:nvSpPr>
          <p:cNvPr id="97" name="Shape 6">
            <a:extLst>
              <a:ext uri="{FF2B5EF4-FFF2-40B4-BE49-F238E27FC236}">
                <a16:creationId xmlns:a16="http://schemas.microsoft.com/office/drawing/2014/main" id="{9D1FDC01-0235-F4B6-1B52-D8FC806B02E2}"/>
              </a:ext>
            </a:extLst>
          </p:cNvPr>
          <p:cNvSpPr/>
          <p:nvPr/>
        </p:nvSpPr>
        <p:spPr>
          <a:xfrm>
            <a:off x="8207649" y="2998376"/>
            <a:ext cx="1963295" cy="623296"/>
          </a:xfrm>
          <a:prstGeom prst="rect">
            <a:avLst/>
          </a:prstGeom>
          <a:solidFill>
            <a:srgbClr val="E21F1B"/>
          </a:solidFill>
          <a:ln w="10160">
            <a:solidFill>
              <a:srgbClr val="EE0000"/>
            </a:solidFill>
            <a:prstDash val="solid"/>
          </a:ln>
        </p:spPr>
        <p:txBody>
          <a:bodyPr/>
          <a:lstStyle/>
          <a:p>
            <a:pPr algn="ctr"/>
            <a:r>
              <a:rPr lang="pt-PT" sz="3200" dirty="0">
                <a:solidFill>
                  <a:schemeClr val="bg1"/>
                </a:solidFill>
              </a:rPr>
              <a:t>75%</a:t>
            </a:r>
            <a:endParaRPr lang="en-GB" sz="3200" dirty="0">
              <a:solidFill>
                <a:schemeClr val="bg1"/>
              </a:solidFill>
            </a:endParaRPr>
          </a:p>
        </p:txBody>
      </p:sp>
      <p:sp>
        <p:nvSpPr>
          <p:cNvPr id="99" name="Shape 7">
            <a:extLst>
              <a:ext uri="{FF2B5EF4-FFF2-40B4-BE49-F238E27FC236}">
                <a16:creationId xmlns:a16="http://schemas.microsoft.com/office/drawing/2014/main" id="{33571C74-F37B-2352-347C-92EE12FB8DEF}"/>
              </a:ext>
            </a:extLst>
          </p:cNvPr>
          <p:cNvSpPr/>
          <p:nvPr/>
        </p:nvSpPr>
        <p:spPr>
          <a:xfrm>
            <a:off x="8168407" y="2998376"/>
            <a:ext cx="45719" cy="623296"/>
          </a:xfrm>
          <a:prstGeom prst="rect">
            <a:avLst/>
          </a:prstGeom>
          <a:solidFill>
            <a:schemeClr val="bg2">
              <a:lumMod val="75000"/>
            </a:schemeClr>
          </a:solidFill>
          <a:ln w="12700">
            <a:solidFill>
              <a:schemeClr val="bg2">
                <a:lumMod val="75000"/>
              </a:schemeClr>
            </a:solidFill>
            <a:prstDash val="solid"/>
          </a:ln>
        </p:spPr>
        <p:txBody>
          <a:bodyPr/>
          <a:lstStyle/>
          <a:p>
            <a:endParaRPr lang="en-GB">
              <a:solidFill>
                <a:srgbClr val="F5A623"/>
              </a:solidFill>
            </a:endParaRPr>
          </a:p>
        </p:txBody>
      </p:sp>
      <p:sp>
        <p:nvSpPr>
          <p:cNvPr id="101" name="Shape 6">
            <a:extLst>
              <a:ext uri="{FF2B5EF4-FFF2-40B4-BE49-F238E27FC236}">
                <a16:creationId xmlns:a16="http://schemas.microsoft.com/office/drawing/2014/main" id="{3F239BAA-3D71-11C0-B9CE-F2C7624B6E8F}"/>
              </a:ext>
            </a:extLst>
          </p:cNvPr>
          <p:cNvSpPr/>
          <p:nvPr/>
        </p:nvSpPr>
        <p:spPr>
          <a:xfrm>
            <a:off x="5810967" y="4010172"/>
            <a:ext cx="1963296" cy="623296"/>
          </a:xfrm>
          <a:prstGeom prst="rect">
            <a:avLst/>
          </a:prstGeom>
          <a:solidFill>
            <a:srgbClr val="E21F1B"/>
          </a:solidFill>
          <a:ln w="10160">
            <a:solidFill>
              <a:srgbClr val="EE0000"/>
            </a:solidFill>
            <a:prstDash val="solid"/>
          </a:ln>
        </p:spPr>
        <p:txBody>
          <a:bodyPr/>
          <a:lstStyle/>
          <a:p>
            <a:pPr algn="ctr"/>
            <a:r>
              <a:rPr lang="pt-PT" sz="3200" dirty="0">
                <a:solidFill>
                  <a:schemeClr val="bg1"/>
                </a:solidFill>
              </a:rPr>
              <a:t>84%</a:t>
            </a:r>
            <a:endParaRPr lang="en-GB" sz="3200" dirty="0">
              <a:solidFill>
                <a:schemeClr val="bg1"/>
              </a:solidFill>
            </a:endParaRPr>
          </a:p>
        </p:txBody>
      </p:sp>
      <p:sp>
        <p:nvSpPr>
          <p:cNvPr id="103" name="Shape 7">
            <a:extLst>
              <a:ext uri="{FF2B5EF4-FFF2-40B4-BE49-F238E27FC236}">
                <a16:creationId xmlns:a16="http://schemas.microsoft.com/office/drawing/2014/main" id="{FDD55F40-6978-0D1F-479C-27B0A63FB646}"/>
              </a:ext>
            </a:extLst>
          </p:cNvPr>
          <p:cNvSpPr/>
          <p:nvPr/>
        </p:nvSpPr>
        <p:spPr>
          <a:xfrm>
            <a:off x="5788107" y="4010172"/>
            <a:ext cx="45719" cy="623296"/>
          </a:xfrm>
          <a:prstGeom prst="rect">
            <a:avLst/>
          </a:prstGeom>
          <a:solidFill>
            <a:schemeClr val="tx1">
              <a:lumMod val="65000"/>
              <a:lumOff val="35000"/>
            </a:schemeClr>
          </a:solidFill>
          <a:ln w="12700">
            <a:solidFill>
              <a:schemeClr val="tx1">
                <a:lumMod val="65000"/>
                <a:lumOff val="35000"/>
              </a:schemeClr>
            </a:solidFill>
            <a:prstDash val="solid"/>
          </a:ln>
        </p:spPr>
        <p:txBody>
          <a:bodyPr/>
          <a:lstStyle/>
          <a:p>
            <a:endParaRPr lang="en-GB"/>
          </a:p>
        </p:txBody>
      </p:sp>
      <p:sp>
        <p:nvSpPr>
          <p:cNvPr id="105" name="Shape 6">
            <a:extLst>
              <a:ext uri="{FF2B5EF4-FFF2-40B4-BE49-F238E27FC236}">
                <a16:creationId xmlns:a16="http://schemas.microsoft.com/office/drawing/2014/main" id="{44999F50-A0A0-DB8B-478C-AE436144AB52}"/>
              </a:ext>
            </a:extLst>
          </p:cNvPr>
          <p:cNvSpPr/>
          <p:nvPr/>
        </p:nvSpPr>
        <p:spPr>
          <a:xfrm>
            <a:off x="8220603" y="4010172"/>
            <a:ext cx="1963295" cy="623296"/>
          </a:xfrm>
          <a:prstGeom prst="rect">
            <a:avLst/>
          </a:prstGeom>
          <a:solidFill>
            <a:srgbClr val="E21F1B"/>
          </a:solidFill>
          <a:ln w="10160">
            <a:solidFill>
              <a:srgbClr val="EE0000"/>
            </a:solidFill>
            <a:prstDash val="solid"/>
          </a:ln>
        </p:spPr>
        <p:txBody>
          <a:bodyPr/>
          <a:lstStyle/>
          <a:p>
            <a:pPr algn="ctr"/>
            <a:r>
              <a:rPr lang="pt-PT" sz="3200" dirty="0">
                <a:solidFill>
                  <a:schemeClr val="bg1"/>
                </a:solidFill>
              </a:rPr>
              <a:t>59%</a:t>
            </a:r>
            <a:endParaRPr lang="en-GB" sz="3200" dirty="0">
              <a:solidFill>
                <a:schemeClr val="bg1"/>
              </a:solidFill>
            </a:endParaRPr>
          </a:p>
        </p:txBody>
      </p:sp>
      <p:sp>
        <p:nvSpPr>
          <p:cNvPr id="107" name="Shape 7">
            <a:extLst>
              <a:ext uri="{FF2B5EF4-FFF2-40B4-BE49-F238E27FC236}">
                <a16:creationId xmlns:a16="http://schemas.microsoft.com/office/drawing/2014/main" id="{A80A17F0-BB16-63F7-E628-682DFF815863}"/>
              </a:ext>
            </a:extLst>
          </p:cNvPr>
          <p:cNvSpPr/>
          <p:nvPr/>
        </p:nvSpPr>
        <p:spPr>
          <a:xfrm>
            <a:off x="8181361" y="4010172"/>
            <a:ext cx="45719" cy="623296"/>
          </a:xfrm>
          <a:prstGeom prst="rect">
            <a:avLst/>
          </a:prstGeom>
          <a:solidFill>
            <a:schemeClr val="bg2">
              <a:lumMod val="75000"/>
            </a:schemeClr>
          </a:solidFill>
          <a:ln w="12700">
            <a:solidFill>
              <a:schemeClr val="bg2">
                <a:lumMod val="75000"/>
              </a:schemeClr>
            </a:solidFill>
            <a:prstDash val="solid"/>
          </a:ln>
        </p:spPr>
        <p:txBody>
          <a:bodyPr/>
          <a:lstStyle/>
          <a:p>
            <a:endParaRPr lang="en-GB">
              <a:solidFill>
                <a:srgbClr val="F5A623"/>
              </a:solidFill>
            </a:endParaRPr>
          </a:p>
        </p:txBody>
      </p:sp>
      <p:sp>
        <p:nvSpPr>
          <p:cNvPr id="109" name="Shape 6">
            <a:extLst>
              <a:ext uri="{FF2B5EF4-FFF2-40B4-BE49-F238E27FC236}">
                <a16:creationId xmlns:a16="http://schemas.microsoft.com/office/drawing/2014/main" id="{D98392DA-6693-CFE7-B876-3D93062B46F9}"/>
              </a:ext>
            </a:extLst>
          </p:cNvPr>
          <p:cNvSpPr/>
          <p:nvPr/>
        </p:nvSpPr>
        <p:spPr>
          <a:xfrm>
            <a:off x="5804490" y="4979734"/>
            <a:ext cx="1963296" cy="623296"/>
          </a:xfrm>
          <a:prstGeom prst="rect">
            <a:avLst/>
          </a:prstGeom>
          <a:solidFill>
            <a:srgbClr val="E21F1B"/>
          </a:solidFill>
          <a:ln w="10160">
            <a:solidFill>
              <a:srgbClr val="EE0000"/>
            </a:solidFill>
            <a:prstDash val="solid"/>
          </a:ln>
        </p:spPr>
        <p:txBody>
          <a:bodyPr/>
          <a:lstStyle/>
          <a:p>
            <a:pPr algn="ctr"/>
            <a:r>
              <a:rPr lang="pt-PT" sz="3200" dirty="0">
                <a:solidFill>
                  <a:schemeClr val="bg1"/>
                </a:solidFill>
              </a:rPr>
              <a:t>84%</a:t>
            </a:r>
            <a:endParaRPr lang="en-GB" sz="3200" dirty="0">
              <a:solidFill>
                <a:schemeClr val="bg1"/>
              </a:solidFill>
            </a:endParaRPr>
          </a:p>
        </p:txBody>
      </p:sp>
      <p:sp>
        <p:nvSpPr>
          <p:cNvPr id="111" name="Shape 7">
            <a:extLst>
              <a:ext uri="{FF2B5EF4-FFF2-40B4-BE49-F238E27FC236}">
                <a16:creationId xmlns:a16="http://schemas.microsoft.com/office/drawing/2014/main" id="{F3CEF65C-937C-0342-3D8D-12215438E4C4}"/>
              </a:ext>
            </a:extLst>
          </p:cNvPr>
          <p:cNvSpPr/>
          <p:nvPr/>
        </p:nvSpPr>
        <p:spPr>
          <a:xfrm>
            <a:off x="5781630" y="4979734"/>
            <a:ext cx="45719" cy="623296"/>
          </a:xfrm>
          <a:prstGeom prst="rect">
            <a:avLst/>
          </a:prstGeom>
          <a:solidFill>
            <a:schemeClr val="tx1">
              <a:lumMod val="65000"/>
              <a:lumOff val="35000"/>
            </a:schemeClr>
          </a:solidFill>
          <a:ln w="12700">
            <a:solidFill>
              <a:schemeClr val="tx1">
                <a:lumMod val="65000"/>
                <a:lumOff val="35000"/>
              </a:schemeClr>
            </a:solidFill>
            <a:prstDash val="solid"/>
          </a:ln>
        </p:spPr>
        <p:txBody>
          <a:bodyPr/>
          <a:lstStyle/>
          <a:p>
            <a:endParaRPr lang="en-GB"/>
          </a:p>
        </p:txBody>
      </p:sp>
      <p:sp>
        <p:nvSpPr>
          <p:cNvPr id="113" name="Shape 6">
            <a:extLst>
              <a:ext uri="{FF2B5EF4-FFF2-40B4-BE49-F238E27FC236}">
                <a16:creationId xmlns:a16="http://schemas.microsoft.com/office/drawing/2014/main" id="{6E3AD7D5-ECB9-F8C0-EBC9-857780824F21}"/>
              </a:ext>
            </a:extLst>
          </p:cNvPr>
          <p:cNvSpPr/>
          <p:nvPr/>
        </p:nvSpPr>
        <p:spPr>
          <a:xfrm>
            <a:off x="8214126" y="4979734"/>
            <a:ext cx="1963295" cy="623296"/>
          </a:xfrm>
          <a:prstGeom prst="rect">
            <a:avLst/>
          </a:prstGeom>
          <a:solidFill>
            <a:srgbClr val="E21F1B"/>
          </a:solidFill>
          <a:ln w="10160">
            <a:solidFill>
              <a:srgbClr val="EE0000"/>
            </a:solidFill>
            <a:prstDash val="solid"/>
          </a:ln>
        </p:spPr>
        <p:txBody>
          <a:bodyPr/>
          <a:lstStyle/>
          <a:p>
            <a:pPr algn="ctr"/>
            <a:r>
              <a:rPr lang="pt-PT" sz="3200" dirty="0">
                <a:solidFill>
                  <a:schemeClr val="bg1"/>
                </a:solidFill>
              </a:rPr>
              <a:t>59%</a:t>
            </a:r>
            <a:endParaRPr lang="en-GB" sz="3200" dirty="0">
              <a:solidFill>
                <a:schemeClr val="bg1"/>
              </a:solidFill>
            </a:endParaRPr>
          </a:p>
        </p:txBody>
      </p:sp>
      <p:sp>
        <p:nvSpPr>
          <p:cNvPr id="115" name="Shape 7">
            <a:extLst>
              <a:ext uri="{FF2B5EF4-FFF2-40B4-BE49-F238E27FC236}">
                <a16:creationId xmlns:a16="http://schemas.microsoft.com/office/drawing/2014/main" id="{11EDEAD8-6FAB-9225-4697-9FC4A29C66A8}"/>
              </a:ext>
            </a:extLst>
          </p:cNvPr>
          <p:cNvSpPr/>
          <p:nvPr/>
        </p:nvSpPr>
        <p:spPr>
          <a:xfrm>
            <a:off x="8174884" y="4979734"/>
            <a:ext cx="45719" cy="623296"/>
          </a:xfrm>
          <a:prstGeom prst="rect">
            <a:avLst/>
          </a:prstGeom>
          <a:solidFill>
            <a:schemeClr val="bg2">
              <a:lumMod val="75000"/>
            </a:schemeClr>
          </a:solidFill>
          <a:ln w="12700">
            <a:solidFill>
              <a:schemeClr val="bg2">
                <a:lumMod val="75000"/>
              </a:schemeClr>
            </a:solidFill>
            <a:prstDash val="solid"/>
          </a:ln>
        </p:spPr>
        <p:txBody>
          <a:bodyPr/>
          <a:lstStyle/>
          <a:p>
            <a:endParaRPr lang="en-GB">
              <a:solidFill>
                <a:srgbClr val="F5A623"/>
              </a:solidFill>
            </a:endParaRPr>
          </a:p>
        </p:txBody>
      </p:sp>
      <p:sp>
        <p:nvSpPr>
          <p:cNvPr id="119" name="Shape 15">
            <a:extLst>
              <a:ext uri="{FF2B5EF4-FFF2-40B4-BE49-F238E27FC236}">
                <a16:creationId xmlns:a16="http://schemas.microsoft.com/office/drawing/2014/main" id="{9BA7584A-EBBE-8126-D6DA-A78444498120}"/>
              </a:ext>
            </a:extLst>
          </p:cNvPr>
          <p:cNvSpPr/>
          <p:nvPr/>
        </p:nvSpPr>
        <p:spPr>
          <a:xfrm>
            <a:off x="1580207" y="2171398"/>
            <a:ext cx="3123182" cy="320040"/>
          </a:xfrm>
          <a:prstGeom prst="rect">
            <a:avLst/>
          </a:prstGeom>
          <a:solidFill>
            <a:srgbClr val="FFFFFF"/>
          </a:solidFill>
          <a:ln w="12700">
            <a:solidFill>
              <a:srgbClr val="EE0000"/>
            </a:solidFill>
            <a:prstDash val="solid"/>
          </a:ln>
          <a:effectLst>
            <a:outerShdw blurRad="101600" dist="38100" dir="8100000" algn="bl" rotWithShape="0">
              <a:srgbClr val="000000">
                <a:alpha val="18000"/>
              </a:srgbClr>
            </a:outerShdw>
          </a:effectLst>
        </p:spPr>
        <p:txBody>
          <a:bodyPr/>
          <a:lstStyle/>
          <a:p>
            <a:endParaRPr lang="en-GB" sz="1050" dirty="0"/>
          </a:p>
        </p:txBody>
      </p:sp>
      <p:sp>
        <p:nvSpPr>
          <p:cNvPr id="121" name="Text 17">
            <a:extLst>
              <a:ext uri="{FF2B5EF4-FFF2-40B4-BE49-F238E27FC236}">
                <a16:creationId xmlns:a16="http://schemas.microsoft.com/office/drawing/2014/main" id="{4D18261C-1A7D-1DFE-D2F5-4B99252CCF5B}"/>
              </a:ext>
            </a:extLst>
          </p:cNvPr>
          <p:cNvSpPr/>
          <p:nvPr/>
        </p:nvSpPr>
        <p:spPr>
          <a:xfrm>
            <a:off x="1773733" y="2278078"/>
            <a:ext cx="2882937" cy="106680"/>
          </a:xfrm>
          <a:prstGeom prst="rect">
            <a:avLst/>
          </a:prstGeom>
          <a:noFill/>
          <a:ln>
            <a:noFill/>
          </a:ln>
        </p:spPr>
        <p:txBody>
          <a:bodyPr wrap="square" lIns="0" tIns="0" rIns="0" bIns="0" rtlCol="0" anchor="ctr"/>
          <a:lstStyle/>
          <a:p>
            <a:pPr algn="ctr"/>
            <a:r>
              <a:rPr lang="en-GB" sz="1200" b="1" dirty="0">
                <a:solidFill>
                  <a:srgbClr val="1A2E44"/>
                </a:solidFill>
              </a:rPr>
              <a:t>Cost</a:t>
            </a:r>
            <a:r>
              <a:rPr lang="en-GB" sz="1200" dirty="0"/>
              <a:t> </a:t>
            </a:r>
            <a:r>
              <a:rPr lang="en-GB" sz="1200" b="1" dirty="0">
                <a:solidFill>
                  <a:srgbClr val="1A2E44"/>
                </a:solidFill>
              </a:rPr>
              <a:t>Savings</a:t>
            </a:r>
            <a:endParaRPr lang="en-US" sz="1200" b="1" dirty="0">
              <a:solidFill>
                <a:srgbClr val="1A2E44"/>
              </a:solidFill>
            </a:endParaRPr>
          </a:p>
        </p:txBody>
      </p:sp>
      <p:sp>
        <p:nvSpPr>
          <p:cNvPr id="123" name="Shape 19">
            <a:extLst>
              <a:ext uri="{FF2B5EF4-FFF2-40B4-BE49-F238E27FC236}">
                <a16:creationId xmlns:a16="http://schemas.microsoft.com/office/drawing/2014/main" id="{9EC40609-8C4E-FCD8-570F-FA7C112E54B5}"/>
              </a:ext>
            </a:extLst>
          </p:cNvPr>
          <p:cNvSpPr/>
          <p:nvPr/>
        </p:nvSpPr>
        <p:spPr>
          <a:xfrm>
            <a:off x="1580207" y="3160236"/>
            <a:ext cx="3123182" cy="320040"/>
          </a:xfrm>
          <a:prstGeom prst="rect">
            <a:avLst/>
          </a:prstGeom>
          <a:solidFill>
            <a:srgbClr val="FFFFFF"/>
          </a:solidFill>
          <a:ln w="12700">
            <a:solidFill>
              <a:srgbClr val="EE0000"/>
            </a:solidFill>
            <a:prstDash val="solid"/>
          </a:ln>
          <a:effectLst>
            <a:outerShdw blurRad="101600" dist="38100" dir="8100000" algn="bl" rotWithShape="0">
              <a:srgbClr val="000000">
                <a:alpha val="18000"/>
              </a:srgbClr>
            </a:outerShdw>
          </a:effectLst>
        </p:spPr>
        <p:txBody>
          <a:bodyPr/>
          <a:lstStyle/>
          <a:p>
            <a:endParaRPr lang="en-GB" sz="1050"/>
          </a:p>
        </p:txBody>
      </p:sp>
      <p:sp>
        <p:nvSpPr>
          <p:cNvPr id="125" name="Text 21">
            <a:extLst>
              <a:ext uri="{FF2B5EF4-FFF2-40B4-BE49-F238E27FC236}">
                <a16:creationId xmlns:a16="http://schemas.microsoft.com/office/drawing/2014/main" id="{1E598F95-5226-FE72-7C30-A3AC3E93C9FA}"/>
              </a:ext>
            </a:extLst>
          </p:cNvPr>
          <p:cNvSpPr/>
          <p:nvPr/>
        </p:nvSpPr>
        <p:spPr>
          <a:xfrm>
            <a:off x="1773734" y="3272250"/>
            <a:ext cx="2882937" cy="106680"/>
          </a:xfrm>
          <a:prstGeom prst="rect">
            <a:avLst/>
          </a:prstGeom>
          <a:noFill/>
          <a:ln>
            <a:noFill/>
          </a:ln>
        </p:spPr>
        <p:txBody>
          <a:bodyPr wrap="square" lIns="0" tIns="0" rIns="0" bIns="0" rtlCol="0" anchor="ctr"/>
          <a:lstStyle/>
          <a:p>
            <a:pPr marL="0" indent="0" algn="ctr">
              <a:buNone/>
            </a:pPr>
            <a:r>
              <a:rPr lang="en-US" sz="1200" b="1" dirty="0">
                <a:solidFill>
                  <a:srgbClr val="1A2E44"/>
                </a:solidFill>
              </a:rPr>
              <a:t>Cost Avoidance</a:t>
            </a:r>
            <a:endParaRPr lang="en-US" sz="1200" dirty="0"/>
          </a:p>
        </p:txBody>
      </p:sp>
      <p:sp>
        <p:nvSpPr>
          <p:cNvPr id="127" name="Shape 23">
            <a:extLst>
              <a:ext uri="{FF2B5EF4-FFF2-40B4-BE49-F238E27FC236}">
                <a16:creationId xmlns:a16="http://schemas.microsoft.com/office/drawing/2014/main" id="{49E5011E-6869-E020-704F-037320EB6E7B}"/>
              </a:ext>
            </a:extLst>
          </p:cNvPr>
          <p:cNvSpPr/>
          <p:nvPr/>
        </p:nvSpPr>
        <p:spPr>
          <a:xfrm>
            <a:off x="1572266" y="4203438"/>
            <a:ext cx="3123182" cy="320040"/>
          </a:xfrm>
          <a:prstGeom prst="rect">
            <a:avLst/>
          </a:prstGeom>
          <a:solidFill>
            <a:srgbClr val="FFFFFF"/>
          </a:solidFill>
          <a:ln w="12700">
            <a:solidFill>
              <a:srgbClr val="EE0000"/>
            </a:solidFill>
            <a:prstDash val="solid"/>
          </a:ln>
          <a:effectLst>
            <a:outerShdw blurRad="101600" dist="38100" dir="8100000" algn="bl" rotWithShape="0">
              <a:srgbClr val="000000">
                <a:alpha val="18000"/>
              </a:srgbClr>
            </a:outerShdw>
          </a:effectLst>
        </p:spPr>
        <p:txBody>
          <a:bodyPr/>
          <a:lstStyle/>
          <a:p>
            <a:endParaRPr lang="en-GB" sz="1050"/>
          </a:p>
        </p:txBody>
      </p:sp>
      <p:sp>
        <p:nvSpPr>
          <p:cNvPr id="129" name="Text 25">
            <a:extLst>
              <a:ext uri="{FF2B5EF4-FFF2-40B4-BE49-F238E27FC236}">
                <a16:creationId xmlns:a16="http://schemas.microsoft.com/office/drawing/2014/main" id="{5B012F7A-96A8-3892-83E7-CE72558C0808}"/>
              </a:ext>
            </a:extLst>
          </p:cNvPr>
          <p:cNvSpPr/>
          <p:nvPr/>
        </p:nvSpPr>
        <p:spPr>
          <a:xfrm>
            <a:off x="1765793" y="4310118"/>
            <a:ext cx="2882937" cy="106680"/>
          </a:xfrm>
          <a:prstGeom prst="rect">
            <a:avLst/>
          </a:prstGeom>
          <a:noFill/>
          <a:ln>
            <a:noFill/>
          </a:ln>
        </p:spPr>
        <p:txBody>
          <a:bodyPr wrap="square" lIns="0" tIns="0" rIns="0" bIns="0" rtlCol="0" anchor="ctr"/>
          <a:lstStyle/>
          <a:p>
            <a:pPr marL="0" indent="0" algn="ctr">
              <a:buNone/>
            </a:pPr>
            <a:r>
              <a:rPr lang="en-US" sz="1200" b="1" dirty="0">
                <a:solidFill>
                  <a:srgbClr val="1A2E44"/>
                </a:solidFill>
              </a:rPr>
              <a:t>Internal Stakeholder Satisfaction</a:t>
            </a:r>
            <a:endParaRPr lang="en-US" sz="1200" dirty="0"/>
          </a:p>
        </p:txBody>
      </p:sp>
      <p:sp>
        <p:nvSpPr>
          <p:cNvPr id="131" name="Shape 27">
            <a:extLst>
              <a:ext uri="{FF2B5EF4-FFF2-40B4-BE49-F238E27FC236}">
                <a16:creationId xmlns:a16="http://schemas.microsoft.com/office/drawing/2014/main" id="{A24023B3-E1A5-71C6-D62F-5757203156D7}"/>
              </a:ext>
            </a:extLst>
          </p:cNvPr>
          <p:cNvSpPr/>
          <p:nvPr/>
        </p:nvSpPr>
        <p:spPr>
          <a:xfrm>
            <a:off x="1580207" y="6040062"/>
            <a:ext cx="3123182" cy="320040"/>
          </a:xfrm>
          <a:prstGeom prst="rect">
            <a:avLst/>
          </a:prstGeom>
          <a:solidFill>
            <a:srgbClr val="FFFFFF"/>
          </a:solidFill>
          <a:ln w="12700">
            <a:solidFill>
              <a:srgbClr val="EE0000"/>
            </a:solidFill>
            <a:prstDash val="solid"/>
          </a:ln>
          <a:effectLst>
            <a:outerShdw blurRad="101600" dist="38100" dir="8100000" algn="bl" rotWithShape="0">
              <a:srgbClr val="000000">
                <a:alpha val="18000"/>
              </a:srgbClr>
            </a:outerShdw>
          </a:effectLst>
        </p:spPr>
        <p:txBody>
          <a:bodyPr/>
          <a:lstStyle/>
          <a:p>
            <a:endParaRPr lang="en-GB" sz="1050"/>
          </a:p>
        </p:txBody>
      </p:sp>
      <p:sp>
        <p:nvSpPr>
          <p:cNvPr id="133" name="Text 29">
            <a:extLst>
              <a:ext uri="{FF2B5EF4-FFF2-40B4-BE49-F238E27FC236}">
                <a16:creationId xmlns:a16="http://schemas.microsoft.com/office/drawing/2014/main" id="{1B0964BC-03F5-6575-8984-B2F720ED8401}"/>
              </a:ext>
            </a:extLst>
          </p:cNvPr>
          <p:cNvSpPr/>
          <p:nvPr/>
        </p:nvSpPr>
        <p:spPr>
          <a:xfrm>
            <a:off x="1773734" y="6146742"/>
            <a:ext cx="2882937" cy="106680"/>
          </a:xfrm>
          <a:prstGeom prst="rect">
            <a:avLst/>
          </a:prstGeom>
          <a:noFill/>
          <a:ln>
            <a:noFill/>
          </a:ln>
        </p:spPr>
        <p:txBody>
          <a:bodyPr wrap="square" lIns="0" tIns="0" rIns="0" bIns="0" rtlCol="0" anchor="ctr"/>
          <a:lstStyle/>
          <a:p>
            <a:pPr marL="0" indent="0" algn="ctr">
              <a:buNone/>
            </a:pPr>
            <a:r>
              <a:rPr lang="en-US" sz="1200" b="1" dirty="0">
                <a:solidFill>
                  <a:srgbClr val="1A2E44"/>
                </a:solidFill>
              </a:rPr>
              <a:t>Risk Management</a:t>
            </a:r>
            <a:endParaRPr lang="en-US" sz="1200" dirty="0"/>
          </a:p>
        </p:txBody>
      </p:sp>
      <p:sp>
        <p:nvSpPr>
          <p:cNvPr id="135" name="Shape 15">
            <a:extLst>
              <a:ext uri="{FF2B5EF4-FFF2-40B4-BE49-F238E27FC236}">
                <a16:creationId xmlns:a16="http://schemas.microsoft.com/office/drawing/2014/main" id="{0750153D-53E3-3791-BC53-A0C5987A3B0E}"/>
              </a:ext>
            </a:extLst>
          </p:cNvPr>
          <p:cNvSpPr/>
          <p:nvPr/>
        </p:nvSpPr>
        <p:spPr>
          <a:xfrm>
            <a:off x="1568598" y="5120074"/>
            <a:ext cx="3123182" cy="320040"/>
          </a:xfrm>
          <a:prstGeom prst="rect">
            <a:avLst/>
          </a:prstGeom>
          <a:solidFill>
            <a:srgbClr val="FFFFFF"/>
          </a:solidFill>
          <a:ln w="12700">
            <a:solidFill>
              <a:srgbClr val="EE0000"/>
            </a:solidFill>
            <a:prstDash val="solid"/>
          </a:ln>
          <a:effectLst>
            <a:outerShdw blurRad="101600" dist="38100" dir="8100000" algn="bl" rotWithShape="0">
              <a:srgbClr val="000000">
                <a:alpha val="18000"/>
              </a:srgbClr>
            </a:outerShdw>
          </a:effectLst>
        </p:spPr>
        <p:txBody>
          <a:bodyPr/>
          <a:lstStyle/>
          <a:p>
            <a:endParaRPr lang="en-GB" sz="1050" dirty="0"/>
          </a:p>
        </p:txBody>
      </p:sp>
      <p:sp>
        <p:nvSpPr>
          <p:cNvPr id="137" name="Text 17">
            <a:extLst>
              <a:ext uri="{FF2B5EF4-FFF2-40B4-BE49-F238E27FC236}">
                <a16:creationId xmlns:a16="http://schemas.microsoft.com/office/drawing/2014/main" id="{946CB30F-0BFF-ADC2-020B-D2CB76B565A6}"/>
              </a:ext>
            </a:extLst>
          </p:cNvPr>
          <p:cNvSpPr/>
          <p:nvPr/>
        </p:nvSpPr>
        <p:spPr>
          <a:xfrm>
            <a:off x="1762124" y="5226754"/>
            <a:ext cx="2882937" cy="106680"/>
          </a:xfrm>
          <a:prstGeom prst="rect">
            <a:avLst/>
          </a:prstGeom>
          <a:noFill/>
          <a:ln>
            <a:noFill/>
          </a:ln>
        </p:spPr>
        <p:txBody>
          <a:bodyPr wrap="square" lIns="0" tIns="0" rIns="0" bIns="0" rtlCol="0" anchor="ctr"/>
          <a:lstStyle/>
          <a:p>
            <a:pPr algn="ctr"/>
            <a:r>
              <a:rPr lang="pt-PT" sz="1200" b="1" dirty="0">
                <a:solidFill>
                  <a:srgbClr val="1A2E44"/>
                </a:solidFill>
              </a:rPr>
              <a:t>S</a:t>
            </a:r>
            <a:r>
              <a:rPr lang="en-GB" sz="1200" b="1" dirty="0" err="1">
                <a:solidFill>
                  <a:srgbClr val="1A2E44"/>
                </a:solidFill>
              </a:rPr>
              <a:t>upplier</a:t>
            </a:r>
            <a:r>
              <a:rPr lang="en-GB" sz="1200" b="1" dirty="0">
                <a:solidFill>
                  <a:srgbClr val="1A2E44"/>
                </a:solidFill>
              </a:rPr>
              <a:t> Performance</a:t>
            </a:r>
            <a:endParaRPr lang="en-US" sz="1200" b="1" dirty="0">
              <a:solidFill>
                <a:srgbClr val="1A2E44"/>
              </a:solidFill>
            </a:endParaRPr>
          </a:p>
        </p:txBody>
      </p:sp>
      <p:sp>
        <p:nvSpPr>
          <p:cNvPr id="139" name="Shape 6">
            <a:extLst>
              <a:ext uri="{FF2B5EF4-FFF2-40B4-BE49-F238E27FC236}">
                <a16:creationId xmlns:a16="http://schemas.microsoft.com/office/drawing/2014/main" id="{AA50465A-B956-CF5D-F2B5-92B7BFEA4A7D}"/>
              </a:ext>
            </a:extLst>
          </p:cNvPr>
          <p:cNvSpPr/>
          <p:nvPr/>
        </p:nvSpPr>
        <p:spPr>
          <a:xfrm>
            <a:off x="5800753" y="5949296"/>
            <a:ext cx="1963296" cy="623296"/>
          </a:xfrm>
          <a:prstGeom prst="rect">
            <a:avLst/>
          </a:prstGeom>
          <a:solidFill>
            <a:srgbClr val="E21F1B"/>
          </a:solidFill>
          <a:ln w="10160">
            <a:solidFill>
              <a:srgbClr val="EE0000"/>
            </a:solidFill>
            <a:prstDash val="solid"/>
          </a:ln>
        </p:spPr>
        <p:txBody>
          <a:bodyPr/>
          <a:lstStyle/>
          <a:p>
            <a:pPr algn="ctr"/>
            <a:r>
              <a:rPr lang="pt-PT" sz="3200" dirty="0">
                <a:solidFill>
                  <a:schemeClr val="bg1"/>
                </a:solidFill>
              </a:rPr>
              <a:t>94%</a:t>
            </a:r>
            <a:endParaRPr lang="en-GB" sz="3200" dirty="0">
              <a:solidFill>
                <a:schemeClr val="bg1"/>
              </a:solidFill>
            </a:endParaRPr>
          </a:p>
        </p:txBody>
      </p:sp>
      <p:sp>
        <p:nvSpPr>
          <p:cNvPr id="141" name="Shape 7">
            <a:extLst>
              <a:ext uri="{FF2B5EF4-FFF2-40B4-BE49-F238E27FC236}">
                <a16:creationId xmlns:a16="http://schemas.microsoft.com/office/drawing/2014/main" id="{B1D943B8-8144-16F1-5C65-0108C0FC9522}"/>
              </a:ext>
            </a:extLst>
          </p:cNvPr>
          <p:cNvSpPr/>
          <p:nvPr/>
        </p:nvSpPr>
        <p:spPr>
          <a:xfrm>
            <a:off x="5777893" y="5949296"/>
            <a:ext cx="45719" cy="623296"/>
          </a:xfrm>
          <a:prstGeom prst="rect">
            <a:avLst/>
          </a:prstGeom>
          <a:solidFill>
            <a:schemeClr val="tx1">
              <a:lumMod val="65000"/>
              <a:lumOff val="35000"/>
            </a:schemeClr>
          </a:solidFill>
          <a:ln w="12700">
            <a:solidFill>
              <a:schemeClr val="tx1">
                <a:lumMod val="65000"/>
                <a:lumOff val="35000"/>
              </a:schemeClr>
            </a:solidFill>
            <a:prstDash val="solid"/>
          </a:ln>
        </p:spPr>
        <p:txBody>
          <a:bodyPr/>
          <a:lstStyle/>
          <a:p>
            <a:endParaRPr lang="en-GB"/>
          </a:p>
        </p:txBody>
      </p:sp>
      <p:sp>
        <p:nvSpPr>
          <p:cNvPr id="143" name="Shape 6">
            <a:extLst>
              <a:ext uri="{FF2B5EF4-FFF2-40B4-BE49-F238E27FC236}">
                <a16:creationId xmlns:a16="http://schemas.microsoft.com/office/drawing/2014/main" id="{CDD3530E-7488-3A46-F6D3-36F9B27C46D4}"/>
              </a:ext>
            </a:extLst>
          </p:cNvPr>
          <p:cNvSpPr/>
          <p:nvPr/>
        </p:nvSpPr>
        <p:spPr>
          <a:xfrm>
            <a:off x="8210389" y="5949296"/>
            <a:ext cx="1963295" cy="623296"/>
          </a:xfrm>
          <a:prstGeom prst="rect">
            <a:avLst/>
          </a:prstGeom>
          <a:solidFill>
            <a:srgbClr val="E21F1B"/>
          </a:solidFill>
          <a:ln w="10160">
            <a:solidFill>
              <a:srgbClr val="EE0000"/>
            </a:solidFill>
            <a:prstDash val="solid"/>
          </a:ln>
        </p:spPr>
        <p:txBody>
          <a:bodyPr/>
          <a:lstStyle/>
          <a:p>
            <a:pPr algn="ctr"/>
            <a:r>
              <a:rPr lang="pt-PT" sz="3200" dirty="0">
                <a:solidFill>
                  <a:schemeClr val="bg1"/>
                </a:solidFill>
              </a:rPr>
              <a:t>65%</a:t>
            </a:r>
            <a:endParaRPr lang="en-GB" sz="3200" dirty="0">
              <a:solidFill>
                <a:schemeClr val="bg1"/>
              </a:solidFill>
            </a:endParaRPr>
          </a:p>
        </p:txBody>
      </p:sp>
      <p:sp>
        <p:nvSpPr>
          <p:cNvPr id="145" name="Shape 7">
            <a:extLst>
              <a:ext uri="{FF2B5EF4-FFF2-40B4-BE49-F238E27FC236}">
                <a16:creationId xmlns:a16="http://schemas.microsoft.com/office/drawing/2014/main" id="{1D696339-738A-1EB8-A66A-110B280DD2CD}"/>
              </a:ext>
            </a:extLst>
          </p:cNvPr>
          <p:cNvSpPr/>
          <p:nvPr/>
        </p:nvSpPr>
        <p:spPr>
          <a:xfrm>
            <a:off x="8171147" y="5949296"/>
            <a:ext cx="45719" cy="623296"/>
          </a:xfrm>
          <a:prstGeom prst="rect">
            <a:avLst/>
          </a:prstGeom>
          <a:solidFill>
            <a:schemeClr val="bg2">
              <a:lumMod val="75000"/>
            </a:schemeClr>
          </a:solidFill>
          <a:ln w="12700">
            <a:solidFill>
              <a:schemeClr val="bg2">
                <a:lumMod val="75000"/>
              </a:schemeClr>
            </a:solidFill>
            <a:prstDash val="solid"/>
          </a:ln>
        </p:spPr>
        <p:txBody>
          <a:bodyPr/>
          <a:lstStyle/>
          <a:p>
            <a:endParaRPr lang="en-GB">
              <a:solidFill>
                <a:srgbClr val="F5A623"/>
              </a:solidFill>
            </a:endParaRPr>
          </a:p>
        </p:txBody>
      </p:sp>
      <p:sp>
        <p:nvSpPr>
          <p:cNvPr id="147" name="Rectangle 146">
            <a:extLst>
              <a:ext uri="{FF2B5EF4-FFF2-40B4-BE49-F238E27FC236}">
                <a16:creationId xmlns:a16="http://schemas.microsoft.com/office/drawing/2014/main" id="{733AF615-C1E1-D25E-E4AE-F79AF3267EA3}"/>
              </a:ext>
            </a:extLst>
          </p:cNvPr>
          <p:cNvSpPr/>
          <p:nvPr/>
        </p:nvSpPr>
        <p:spPr>
          <a:xfrm>
            <a:off x="10624458" y="32074"/>
            <a:ext cx="1567542" cy="3338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2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uilding, outdoor&#10;&#10;Description automatically generated">
            <a:extLst>
              <a:ext uri="{FF2B5EF4-FFF2-40B4-BE49-F238E27FC236}">
                <a16:creationId xmlns:a16="http://schemas.microsoft.com/office/drawing/2014/main" id="{CB89A209-D1F2-FFEA-1081-129A27C254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968" r="18089"/>
          <a:stretch/>
        </p:blipFill>
        <p:spPr>
          <a:xfrm>
            <a:off x="0" y="0"/>
            <a:ext cx="6166338" cy="6858000"/>
          </a:xfrm>
          <a:prstGeom prst="rect">
            <a:avLst/>
          </a:prstGeom>
        </p:spPr>
      </p:pic>
      <p:sp>
        <p:nvSpPr>
          <p:cNvPr id="80" name="Freeform: Shape 79">
            <a:extLst>
              <a:ext uri="{FF2B5EF4-FFF2-40B4-BE49-F238E27FC236}">
                <a16:creationId xmlns:a16="http://schemas.microsoft.com/office/drawing/2014/main" id="{690F6EF2-E413-EC4A-A8AF-2D36CC1681F2}"/>
              </a:ext>
            </a:extLst>
          </p:cNvPr>
          <p:cNvSpPr/>
          <p:nvPr/>
        </p:nvSpPr>
        <p:spPr>
          <a:xfrm rot="19410528">
            <a:off x="-512161" y="1617554"/>
            <a:ext cx="6264293" cy="7031032"/>
          </a:xfrm>
          <a:custGeom>
            <a:avLst/>
            <a:gdLst>
              <a:gd name="connsiteX0" fmla="*/ 1071516 w 6264293"/>
              <a:gd name="connsiteY0" fmla="*/ 1895631 h 7031032"/>
              <a:gd name="connsiteX1" fmla="*/ 1071516 w 6264293"/>
              <a:gd name="connsiteY1" fmla="*/ 4136793 h 7031032"/>
              <a:gd name="connsiteX2" fmla="*/ 0 w 6264293"/>
              <a:gd name="connsiteY2" fmla="*/ 3344168 h 7031032"/>
              <a:gd name="connsiteX3" fmla="*/ 6243023 w 6264293"/>
              <a:gd name="connsiteY3" fmla="*/ 4440817 h 7031032"/>
              <a:gd name="connsiteX4" fmla="*/ 6236353 w 6264293"/>
              <a:gd name="connsiteY4" fmla="*/ 4710945 h 7031032"/>
              <a:gd name="connsiteX5" fmla="*/ 5154717 w 6264293"/>
              <a:gd name="connsiteY5" fmla="*/ 6895685 h 7031032"/>
              <a:gd name="connsiteX6" fmla="*/ 4984112 w 6264293"/>
              <a:gd name="connsiteY6" fmla="*/ 7031032 h 7031032"/>
              <a:gd name="connsiteX7" fmla="*/ 3634324 w 6264293"/>
              <a:gd name="connsiteY7" fmla="*/ 6032562 h 7031032"/>
              <a:gd name="connsiteX8" fmla="*/ 3710354 w 6264293"/>
              <a:gd name="connsiteY8" fmla="*/ 5995174 h 7031032"/>
              <a:gd name="connsiteX9" fmla="*/ 4618506 w 6264293"/>
              <a:gd name="connsiteY9" fmla="*/ 4440816 h 7031032"/>
              <a:gd name="connsiteX10" fmla="*/ 6264293 w 6264293"/>
              <a:gd name="connsiteY10" fmla="*/ 0 h 7031032"/>
              <a:gd name="connsiteX11" fmla="*/ 6264293 w 6264293"/>
              <a:gd name="connsiteY11" fmla="*/ 1418787 h 7031032"/>
              <a:gd name="connsiteX12" fmla="*/ 1424249 w 6264293"/>
              <a:gd name="connsiteY12" fmla="*/ 1418787 h 7031032"/>
              <a:gd name="connsiteX13" fmla="*/ 2473759 w 6264293"/>
              <a:gd name="connsiteY13" fmla="*/ 0 h 703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64293" h="7031032">
                <a:moveTo>
                  <a:pt x="1071516" y="1895631"/>
                </a:moveTo>
                <a:lnTo>
                  <a:pt x="1071516" y="4136793"/>
                </a:lnTo>
                <a:lnTo>
                  <a:pt x="0" y="3344168"/>
                </a:lnTo>
                <a:close/>
                <a:moveTo>
                  <a:pt x="6243023" y="4440817"/>
                </a:moveTo>
                <a:cubicBezTo>
                  <a:pt x="6244646" y="4530920"/>
                  <a:pt x="6242384" y="4621070"/>
                  <a:pt x="6236353" y="4710945"/>
                </a:cubicBezTo>
                <a:cubicBezTo>
                  <a:pt x="6177468" y="5588540"/>
                  <a:pt x="5768432" y="6359176"/>
                  <a:pt x="5154717" y="6895685"/>
                </a:cubicBezTo>
                <a:lnTo>
                  <a:pt x="4984112" y="7031032"/>
                </a:lnTo>
                <a:lnTo>
                  <a:pt x="3634324" y="6032562"/>
                </a:lnTo>
                <a:lnTo>
                  <a:pt x="3710354" y="5995174"/>
                </a:lnTo>
                <a:cubicBezTo>
                  <a:pt x="4256341" y="5692819"/>
                  <a:pt x="4623925" y="5108779"/>
                  <a:pt x="4618506" y="4440816"/>
                </a:cubicBezTo>
                <a:close/>
                <a:moveTo>
                  <a:pt x="6264293" y="0"/>
                </a:moveTo>
                <a:lnTo>
                  <a:pt x="6264293" y="1418787"/>
                </a:lnTo>
                <a:lnTo>
                  <a:pt x="1424249" y="1418787"/>
                </a:lnTo>
                <a:lnTo>
                  <a:pt x="2473759" y="0"/>
                </a:lnTo>
                <a:close/>
              </a:path>
            </a:pathLst>
          </a:custGeom>
          <a:solidFill>
            <a:srgbClr val="E21F1B"/>
          </a:solidFill>
          <a:ln w="3104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pSp>
        <p:nvGrpSpPr>
          <p:cNvPr id="61" name="Group 60">
            <a:extLst>
              <a:ext uri="{FF2B5EF4-FFF2-40B4-BE49-F238E27FC236}">
                <a16:creationId xmlns:a16="http://schemas.microsoft.com/office/drawing/2014/main" id="{BAF9D0EA-82B0-1726-D95B-E8B15CAF4F83}"/>
              </a:ext>
            </a:extLst>
          </p:cNvPr>
          <p:cNvGrpSpPr/>
          <p:nvPr/>
        </p:nvGrpSpPr>
        <p:grpSpPr>
          <a:xfrm rot="16200000">
            <a:off x="9746201" y="945290"/>
            <a:ext cx="586462" cy="4305135"/>
            <a:chOff x="1406152" y="4603606"/>
            <a:chExt cx="253346" cy="1614222"/>
          </a:xfrm>
          <a:solidFill>
            <a:srgbClr val="E21F1B"/>
          </a:solidFill>
        </p:grpSpPr>
        <p:sp>
          <p:nvSpPr>
            <p:cNvPr id="70" name="Freeform: Shape 69">
              <a:extLst>
                <a:ext uri="{FF2B5EF4-FFF2-40B4-BE49-F238E27FC236}">
                  <a16:creationId xmlns:a16="http://schemas.microsoft.com/office/drawing/2014/main" id="{828F5CD7-2067-8A60-CF39-CC9F97144499}"/>
                </a:ext>
              </a:extLst>
            </p:cNvPr>
            <p:cNvSpPr/>
            <p:nvPr/>
          </p:nvSpPr>
          <p:spPr>
            <a:xfrm>
              <a:off x="1406152" y="4850645"/>
              <a:ext cx="253346" cy="1367183"/>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B2C438BF-7A64-B237-4685-12DBAB3FA674}"/>
                </a:ext>
              </a:extLst>
            </p:cNvPr>
            <p:cNvSpPr/>
            <p:nvPr/>
          </p:nvSpPr>
          <p:spPr>
            <a:xfrm>
              <a:off x="1406152" y="4603606"/>
              <a:ext cx="253346" cy="93555"/>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5" name="CaixaDeTexto 14">
            <a:extLst>
              <a:ext uri="{FF2B5EF4-FFF2-40B4-BE49-F238E27FC236}">
                <a16:creationId xmlns:a16="http://schemas.microsoft.com/office/drawing/2014/main" id="{3811C922-5941-52D4-E65E-EF69909FB8B6}"/>
              </a:ext>
            </a:extLst>
          </p:cNvPr>
          <p:cNvSpPr txBox="1"/>
          <p:nvPr/>
        </p:nvSpPr>
        <p:spPr>
          <a:xfrm>
            <a:off x="7739218" y="1922230"/>
            <a:ext cx="3364928" cy="58477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kern="1200" noProof="0" dirty="0">
                <a:solidFill>
                  <a:schemeClr val="tx1"/>
                </a:solidFill>
                <a:latin typeface="+mn-lt"/>
                <a:ea typeface="Verdana" panose="020B0604030504040204" pitchFamily="34" charset="0"/>
                <a:cs typeface="+mn-cs"/>
              </a:rPr>
              <a:t>Methodology</a:t>
            </a:r>
          </a:p>
        </p:txBody>
      </p:sp>
      <p:sp>
        <p:nvSpPr>
          <p:cNvPr id="76" name="CaixaDeTexto 14">
            <a:extLst>
              <a:ext uri="{FF2B5EF4-FFF2-40B4-BE49-F238E27FC236}">
                <a16:creationId xmlns:a16="http://schemas.microsoft.com/office/drawing/2014/main" id="{B88B210E-D357-D0C9-EB40-478465CB11BC}"/>
              </a:ext>
            </a:extLst>
          </p:cNvPr>
          <p:cNvSpPr txBox="1"/>
          <p:nvPr/>
        </p:nvSpPr>
        <p:spPr>
          <a:xfrm>
            <a:off x="7810664" y="3158553"/>
            <a:ext cx="4099982" cy="3770263"/>
          </a:xfrm>
          <a:prstGeom prst="rect">
            <a:avLst/>
          </a:prstGeom>
          <a:noFill/>
        </p:spPr>
        <p:txBody>
          <a:bodyPr wrap="square" rtlCol="0" anchor="b">
            <a:spAutoFit/>
          </a:bodyPr>
          <a:lstStyle/>
          <a:p>
            <a:pPr marL="0" marR="0" lvl="0" indent="0" algn="l" defTabSz="509351"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srgbClr val="E21F1B"/>
                </a:solidFill>
                <a:effectLst/>
                <a:uLnTx/>
                <a:uFillTx/>
                <a:latin typeface="Century Gothic" panose="020F0302020204030204"/>
                <a:ea typeface="Verdana" panose="020B0604030504040204" pitchFamily="34" charset="0"/>
                <a:cs typeface="Arial" panose="020B0604020202020204" pitchFamily="34" charset="0"/>
              </a:rPr>
              <a:t>03</a:t>
            </a:r>
          </a:p>
        </p:txBody>
      </p:sp>
      <p:pic>
        <p:nvPicPr>
          <p:cNvPr id="81" name="Picture 80">
            <a:extLst>
              <a:ext uri="{FF2B5EF4-FFF2-40B4-BE49-F238E27FC236}">
                <a16:creationId xmlns:a16="http://schemas.microsoft.com/office/drawing/2014/main" id="{5466B50F-832C-A21D-EB08-6E60C94A2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1071209" y="5757785"/>
            <a:ext cx="1402582" cy="449503"/>
          </a:xfrm>
          <a:prstGeom prst="rect">
            <a:avLst/>
          </a:prstGeom>
        </p:spPr>
      </p:pic>
      <p:sp>
        <p:nvSpPr>
          <p:cNvPr id="3" name="Rectangle 2">
            <a:extLst>
              <a:ext uri="{FF2B5EF4-FFF2-40B4-BE49-F238E27FC236}">
                <a16:creationId xmlns:a16="http://schemas.microsoft.com/office/drawing/2014/main" id="{99A2ED69-AEB4-51A6-FBE8-D9BCB67D188E}"/>
              </a:ext>
            </a:extLst>
          </p:cNvPr>
          <p:cNvSpPr/>
          <p:nvPr/>
        </p:nvSpPr>
        <p:spPr>
          <a:xfrm>
            <a:off x="10624458" y="32074"/>
            <a:ext cx="1567542" cy="3338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018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AC718-14B1-0691-C229-ECBE5F20B000}"/>
            </a:ext>
          </a:extLst>
        </p:cNvPr>
        <p:cNvGrpSpPr/>
        <p:nvPr/>
      </p:nvGrpSpPr>
      <p:grpSpPr>
        <a:xfrm>
          <a:off x="0" y="0"/>
          <a:ext cx="0" cy="0"/>
          <a:chOff x="0" y="0"/>
          <a:chExt cx="0" cy="0"/>
        </a:xfrm>
      </p:grpSpPr>
      <p:grpSp>
        <p:nvGrpSpPr>
          <p:cNvPr id="116" name="Group 115">
            <a:extLst>
              <a:ext uri="{FF2B5EF4-FFF2-40B4-BE49-F238E27FC236}">
                <a16:creationId xmlns:a16="http://schemas.microsoft.com/office/drawing/2014/main" id="{ECCA2F9C-0030-7FAB-0969-F7C5119DE2A0}"/>
              </a:ext>
            </a:extLst>
          </p:cNvPr>
          <p:cNvGrpSpPr/>
          <p:nvPr/>
        </p:nvGrpSpPr>
        <p:grpSpPr>
          <a:xfrm>
            <a:off x="7892920" y="4550892"/>
            <a:ext cx="3364792" cy="1788554"/>
            <a:chOff x="7896929" y="2461401"/>
            <a:chExt cx="3364792" cy="1788554"/>
          </a:xfrm>
        </p:grpSpPr>
        <p:grpSp>
          <p:nvGrpSpPr>
            <p:cNvPr id="117" name="Group 116">
              <a:extLst>
                <a:ext uri="{FF2B5EF4-FFF2-40B4-BE49-F238E27FC236}">
                  <a16:creationId xmlns:a16="http://schemas.microsoft.com/office/drawing/2014/main" id="{41D4BAEB-5D62-6691-73E4-383A816F6306}"/>
                </a:ext>
              </a:extLst>
            </p:cNvPr>
            <p:cNvGrpSpPr/>
            <p:nvPr/>
          </p:nvGrpSpPr>
          <p:grpSpPr>
            <a:xfrm>
              <a:off x="7896929" y="2461401"/>
              <a:ext cx="3364792" cy="1788554"/>
              <a:chOff x="7896929" y="2461401"/>
              <a:chExt cx="3364792" cy="1788554"/>
            </a:xfrm>
          </p:grpSpPr>
          <p:grpSp>
            <p:nvGrpSpPr>
              <p:cNvPr id="122" name="Group 121">
                <a:extLst>
                  <a:ext uri="{FF2B5EF4-FFF2-40B4-BE49-F238E27FC236}">
                    <a16:creationId xmlns:a16="http://schemas.microsoft.com/office/drawing/2014/main" id="{E5880184-91AF-3100-7DD2-BE5100B624CA}"/>
                  </a:ext>
                </a:extLst>
              </p:cNvPr>
              <p:cNvGrpSpPr/>
              <p:nvPr/>
            </p:nvGrpSpPr>
            <p:grpSpPr>
              <a:xfrm>
                <a:off x="8026346" y="2461401"/>
                <a:ext cx="3235375" cy="1788554"/>
                <a:chOff x="5431713" y="625390"/>
                <a:chExt cx="2396342" cy="1668451"/>
              </a:xfrm>
            </p:grpSpPr>
            <p:sp>
              <p:nvSpPr>
                <p:cNvPr id="129" name="Rectangle 128">
                  <a:extLst>
                    <a:ext uri="{FF2B5EF4-FFF2-40B4-BE49-F238E27FC236}">
                      <a16:creationId xmlns:a16="http://schemas.microsoft.com/office/drawing/2014/main" id="{81BD3F08-3D3F-4A3C-6B11-50F722D6F09A}"/>
                    </a:ext>
                  </a:extLst>
                </p:cNvPr>
                <p:cNvSpPr/>
                <p:nvPr/>
              </p:nvSpPr>
              <p:spPr>
                <a:xfrm>
                  <a:off x="5431713" y="755521"/>
                  <a:ext cx="2396342" cy="153832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Rectangle 131">
                  <a:extLst>
                    <a:ext uri="{FF2B5EF4-FFF2-40B4-BE49-F238E27FC236}">
                      <a16:creationId xmlns:a16="http://schemas.microsoft.com/office/drawing/2014/main" id="{7EA2D2C5-9DCB-B1EC-7A62-A11EF531B778}"/>
                    </a:ext>
                  </a:extLst>
                </p:cNvPr>
                <p:cNvSpPr/>
                <p:nvPr/>
              </p:nvSpPr>
              <p:spPr>
                <a:xfrm>
                  <a:off x="5431713" y="625390"/>
                  <a:ext cx="2274428" cy="1538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26" name="TextBox 125">
                <a:extLst>
                  <a:ext uri="{FF2B5EF4-FFF2-40B4-BE49-F238E27FC236}">
                    <a16:creationId xmlns:a16="http://schemas.microsoft.com/office/drawing/2014/main" id="{8D5A1C74-6DAF-AB55-EB6F-B3707E290C25}"/>
                  </a:ext>
                </a:extLst>
              </p:cNvPr>
              <p:cNvSpPr txBox="1"/>
              <p:nvPr/>
            </p:nvSpPr>
            <p:spPr>
              <a:xfrm>
                <a:off x="8530403" y="2978498"/>
                <a:ext cx="2418896" cy="646331"/>
              </a:xfrm>
              <a:prstGeom prst="rect">
                <a:avLst/>
              </a:prstGeom>
              <a:noFill/>
            </p:spPr>
            <p:txBody>
              <a:bodyPr wrap="square" rtlCol="0">
                <a:spAutoFit/>
              </a:bodyPr>
              <a:lstStyle/>
              <a:p>
                <a:pPr lvl="0">
                  <a:defRPr/>
                </a:pPr>
                <a:r>
                  <a:rPr lang="en-GB" sz="1200" dirty="0"/>
                  <a:t>Present the concept, contributions and implications for procurement governance.</a:t>
                </a:r>
                <a:endParaRPr lang="en-US" sz="1200" noProof="0" dirty="0">
                  <a:ea typeface="Verdana" panose="020B0604030504040204" pitchFamily="34" charset="0"/>
                  <a:cs typeface="Arial" panose="020B0604020202020204" pitchFamily="34" charset="0"/>
                  <a:sym typeface="Zilla Slab Light"/>
                </a:endParaRPr>
              </a:p>
            </p:txBody>
          </p:sp>
          <p:sp>
            <p:nvSpPr>
              <p:cNvPr id="128" name="Oval 127">
                <a:extLst>
                  <a:ext uri="{FF2B5EF4-FFF2-40B4-BE49-F238E27FC236}">
                    <a16:creationId xmlns:a16="http://schemas.microsoft.com/office/drawing/2014/main" id="{8F7808C4-8522-2EFA-425C-C12CC1F31BDC}"/>
                  </a:ext>
                </a:extLst>
              </p:cNvPr>
              <p:cNvSpPr/>
              <p:nvPr/>
            </p:nvSpPr>
            <p:spPr>
              <a:xfrm>
                <a:off x="7896929" y="2645343"/>
                <a:ext cx="412641" cy="394090"/>
              </a:xfrm>
              <a:prstGeom prst="ellipse">
                <a:avLst/>
              </a:prstGeom>
              <a:solidFill>
                <a:schemeClr val="bg1"/>
              </a:solidFill>
              <a:ln w="28575">
                <a:solidFill>
                  <a:srgbClr val="E21F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noProof="0" dirty="0">
                    <a:solidFill>
                      <a:srgbClr val="E21F1B"/>
                    </a:solidFill>
                    <a:latin typeface="Calibri" panose="020F0502020204030204" pitchFamily="34" charset="0"/>
                    <a:ea typeface="Calibri" panose="020F0502020204030204" pitchFamily="34" charset="0"/>
                    <a:cs typeface="Calibri" panose="020F0502020204030204" pitchFamily="34" charset="0"/>
                  </a:rPr>
                  <a:t>6</a:t>
                </a:r>
                <a:endParaRPr lang="en-US" noProof="0" dirty="0">
                  <a:solidFill>
                    <a:srgbClr val="E21F1B"/>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20" name="TextBox 119">
              <a:extLst>
                <a:ext uri="{FF2B5EF4-FFF2-40B4-BE49-F238E27FC236}">
                  <a16:creationId xmlns:a16="http://schemas.microsoft.com/office/drawing/2014/main" id="{9BA167EC-904E-E8FB-FDDE-B8393BBB8CEB}"/>
                </a:ext>
              </a:extLst>
            </p:cNvPr>
            <p:cNvSpPr txBox="1"/>
            <p:nvPr/>
          </p:nvSpPr>
          <p:spPr>
            <a:xfrm>
              <a:off x="8530402" y="2670721"/>
              <a:ext cx="2331489" cy="307777"/>
            </a:xfrm>
            <a:prstGeom prst="rect">
              <a:avLst/>
            </a:prstGeom>
            <a:noFill/>
          </p:spPr>
          <p:txBody>
            <a:bodyPr wrap="square">
              <a:spAutoFit/>
            </a:bodyPr>
            <a:lstStyle/>
            <a:p>
              <a:pPr lvl="0" defTabSz="914126">
                <a:defRPr/>
              </a:pPr>
              <a:r>
                <a:rPr lang="en-GB" sz="1400" b="1" dirty="0">
                  <a:solidFill>
                    <a:prstClr val="black"/>
                  </a:solidFill>
                  <a:latin typeface="Century Gothic" panose="020F0302020204030204"/>
                  <a:ea typeface="Verdana" panose="020B0604030504040204" pitchFamily="34" charset="0"/>
                  <a:cs typeface="Arial" panose="020B0604020202020204" pitchFamily="34" charset="0"/>
                </a:rPr>
                <a:t>Communication</a:t>
              </a:r>
              <a:endParaRPr lang="en-US" sz="1400" b="1" dirty="0">
                <a:solidFill>
                  <a:prstClr val="black"/>
                </a:solidFill>
                <a:latin typeface="Century Gothic" panose="020F0302020204030204"/>
                <a:ea typeface="Verdana" panose="020B0604030504040204" pitchFamily="34" charset="0"/>
                <a:cs typeface="Arial" panose="020B0604020202020204" pitchFamily="34" charset="0"/>
              </a:endParaRPr>
            </a:p>
          </p:txBody>
        </p:sp>
      </p:grpSp>
      <p:grpSp>
        <p:nvGrpSpPr>
          <p:cNvPr id="96" name="Group 95">
            <a:extLst>
              <a:ext uri="{FF2B5EF4-FFF2-40B4-BE49-F238E27FC236}">
                <a16:creationId xmlns:a16="http://schemas.microsoft.com/office/drawing/2014/main" id="{3C2F22D0-F1CA-DE41-AFDC-CDCB9A0B2605}"/>
              </a:ext>
            </a:extLst>
          </p:cNvPr>
          <p:cNvGrpSpPr/>
          <p:nvPr/>
        </p:nvGrpSpPr>
        <p:grpSpPr>
          <a:xfrm>
            <a:off x="7896929" y="2461401"/>
            <a:ext cx="3364792" cy="1788554"/>
            <a:chOff x="7896929" y="2461401"/>
            <a:chExt cx="3364792" cy="1788554"/>
          </a:xfrm>
        </p:grpSpPr>
        <p:grpSp>
          <p:nvGrpSpPr>
            <p:cNvPr id="95" name="Group 94">
              <a:extLst>
                <a:ext uri="{FF2B5EF4-FFF2-40B4-BE49-F238E27FC236}">
                  <a16:creationId xmlns:a16="http://schemas.microsoft.com/office/drawing/2014/main" id="{2571A22F-66DE-824A-DE03-B166C8F985F1}"/>
                </a:ext>
              </a:extLst>
            </p:cNvPr>
            <p:cNvGrpSpPr/>
            <p:nvPr/>
          </p:nvGrpSpPr>
          <p:grpSpPr>
            <a:xfrm>
              <a:off x="7896929" y="2461401"/>
              <a:ext cx="3364792" cy="1788554"/>
              <a:chOff x="7896929" y="2461401"/>
              <a:chExt cx="3364792" cy="1788554"/>
            </a:xfrm>
          </p:grpSpPr>
          <p:grpSp>
            <p:nvGrpSpPr>
              <p:cNvPr id="82" name="Group 81">
                <a:extLst>
                  <a:ext uri="{FF2B5EF4-FFF2-40B4-BE49-F238E27FC236}">
                    <a16:creationId xmlns:a16="http://schemas.microsoft.com/office/drawing/2014/main" id="{1B0D0F26-4EB4-5F8D-A591-E218DC2D12DF}"/>
                  </a:ext>
                </a:extLst>
              </p:cNvPr>
              <p:cNvGrpSpPr/>
              <p:nvPr/>
            </p:nvGrpSpPr>
            <p:grpSpPr>
              <a:xfrm>
                <a:off x="8026346" y="2461401"/>
                <a:ext cx="3235375" cy="1788554"/>
                <a:chOff x="5431713" y="625390"/>
                <a:chExt cx="2396342" cy="1668451"/>
              </a:xfrm>
            </p:grpSpPr>
            <p:sp>
              <p:nvSpPr>
                <p:cNvPr id="84" name="Rectangle 83">
                  <a:extLst>
                    <a:ext uri="{FF2B5EF4-FFF2-40B4-BE49-F238E27FC236}">
                      <a16:creationId xmlns:a16="http://schemas.microsoft.com/office/drawing/2014/main" id="{7B7444C5-76A3-BDBF-712F-870656547964}"/>
                    </a:ext>
                  </a:extLst>
                </p:cNvPr>
                <p:cNvSpPr/>
                <p:nvPr/>
              </p:nvSpPr>
              <p:spPr>
                <a:xfrm>
                  <a:off x="5431713" y="755521"/>
                  <a:ext cx="2396342" cy="153832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22DDD413-635F-4C7C-3F2D-4F94F67EB685}"/>
                    </a:ext>
                  </a:extLst>
                </p:cNvPr>
                <p:cNvSpPr/>
                <p:nvPr/>
              </p:nvSpPr>
              <p:spPr>
                <a:xfrm>
                  <a:off x="5431713" y="625390"/>
                  <a:ext cx="2274428" cy="1538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2" name="TextBox 51">
                <a:extLst>
                  <a:ext uri="{FF2B5EF4-FFF2-40B4-BE49-F238E27FC236}">
                    <a16:creationId xmlns:a16="http://schemas.microsoft.com/office/drawing/2014/main" id="{DEEF13B9-959E-B5BE-E51A-1B97E0C47155}"/>
                  </a:ext>
                </a:extLst>
              </p:cNvPr>
              <p:cNvSpPr txBox="1"/>
              <p:nvPr/>
            </p:nvSpPr>
            <p:spPr>
              <a:xfrm>
                <a:off x="8530403" y="2978498"/>
                <a:ext cx="2418896" cy="646331"/>
              </a:xfrm>
              <a:prstGeom prst="rect">
                <a:avLst/>
              </a:prstGeom>
              <a:noFill/>
            </p:spPr>
            <p:txBody>
              <a:bodyPr wrap="square" rtlCol="0">
                <a:spAutoFit/>
              </a:bodyPr>
              <a:lstStyle/>
              <a:p>
                <a:r>
                  <a:rPr lang="en-GB" sz="1200" dirty="0"/>
                  <a:t>Show how the platform supports supplier ranking, tendering and monitoring.</a:t>
                </a:r>
                <a:endParaRPr lang="en-US" sz="1200" noProof="0" dirty="0"/>
              </a:p>
            </p:txBody>
          </p:sp>
          <p:sp>
            <p:nvSpPr>
              <p:cNvPr id="22" name="Oval 21">
                <a:extLst>
                  <a:ext uri="{FF2B5EF4-FFF2-40B4-BE49-F238E27FC236}">
                    <a16:creationId xmlns:a16="http://schemas.microsoft.com/office/drawing/2014/main" id="{38A1CCF8-F4DF-00F3-A2C3-B6AB27D1FB8B}"/>
                  </a:ext>
                </a:extLst>
              </p:cNvPr>
              <p:cNvSpPr/>
              <p:nvPr/>
            </p:nvSpPr>
            <p:spPr>
              <a:xfrm>
                <a:off x="7896929" y="2645343"/>
                <a:ext cx="412641" cy="394090"/>
              </a:xfrm>
              <a:prstGeom prst="ellipse">
                <a:avLst/>
              </a:prstGeom>
              <a:solidFill>
                <a:schemeClr val="bg1"/>
              </a:solidFill>
              <a:ln w="28575">
                <a:solidFill>
                  <a:srgbClr val="E21F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noProof="0" dirty="0">
                    <a:solidFill>
                      <a:srgbClr val="E21F1B"/>
                    </a:solidFill>
                    <a:latin typeface="Calibri" panose="020F0502020204030204" pitchFamily="34" charset="0"/>
                    <a:ea typeface="Calibri" panose="020F0502020204030204" pitchFamily="34" charset="0"/>
                    <a:cs typeface="Calibri" panose="020F0502020204030204" pitchFamily="34" charset="0"/>
                  </a:rPr>
                  <a:t>4</a:t>
                </a:r>
                <a:endParaRPr lang="en-US" noProof="0" dirty="0">
                  <a:solidFill>
                    <a:srgbClr val="E21F1B"/>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5" name="TextBox 4">
              <a:extLst>
                <a:ext uri="{FF2B5EF4-FFF2-40B4-BE49-F238E27FC236}">
                  <a16:creationId xmlns:a16="http://schemas.microsoft.com/office/drawing/2014/main" id="{F9D20466-267B-4971-A58A-7A30911D9CAC}"/>
                </a:ext>
              </a:extLst>
            </p:cNvPr>
            <p:cNvSpPr txBox="1"/>
            <p:nvPr/>
          </p:nvSpPr>
          <p:spPr>
            <a:xfrm>
              <a:off x="8530402" y="2670721"/>
              <a:ext cx="2331489" cy="307777"/>
            </a:xfrm>
            <a:prstGeom prst="rect">
              <a:avLst/>
            </a:prstGeom>
            <a:noFill/>
          </p:spPr>
          <p:txBody>
            <a:bodyPr wrap="square">
              <a:spAutoFit/>
            </a:bodyPr>
            <a:lstStyle/>
            <a:p>
              <a:pPr lvl="0" defTabSz="914126">
                <a:defRPr/>
              </a:pPr>
              <a:r>
                <a:rPr lang="en-GB" sz="1400" b="1" dirty="0">
                  <a:solidFill>
                    <a:prstClr val="black"/>
                  </a:solidFill>
                  <a:latin typeface="Century Gothic" panose="020F0302020204030204"/>
                  <a:ea typeface="Verdana" panose="020B0604030504040204" pitchFamily="34" charset="0"/>
                  <a:cs typeface="Arial" panose="020B0604020202020204" pitchFamily="34" charset="0"/>
                </a:rPr>
                <a:t>Demonstration</a:t>
              </a:r>
              <a:endParaRPr lang="en-US" sz="1400" b="1" dirty="0">
                <a:solidFill>
                  <a:prstClr val="black"/>
                </a:solidFill>
                <a:latin typeface="Century Gothic" panose="020F0302020204030204"/>
                <a:ea typeface="Verdana" panose="020B0604030504040204" pitchFamily="34" charset="0"/>
                <a:cs typeface="Arial" panose="020B0604020202020204" pitchFamily="34" charset="0"/>
              </a:endParaRPr>
            </a:p>
          </p:txBody>
        </p:sp>
      </p:grpSp>
      <p:sp>
        <p:nvSpPr>
          <p:cNvPr id="8" name="Rectangle 7">
            <a:extLst>
              <a:ext uri="{FF2B5EF4-FFF2-40B4-BE49-F238E27FC236}">
                <a16:creationId xmlns:a16="http://schemas.microsoft.com/office/drawing/2014/main" id="{C246ED9B-87F2-038F-CFD3-976451CE9344}"/>
              </a:ext>
            </a:extLst>
          </p:cNvPr>
          <p:cNvSpPr/>
          <p:nvPr/>
        </p:nvSpPr>
        <p:spPr>
          <a:xfrm>
            <a:off x="0" y="0"/>
            <a:ext cx="3413762" cy="6858000"/>
          </a:xfrm>
          <a:prstGeom prst="rect">
            <a:avLst/>
          </a:prstGeom>
          <a:solidFill>
            <a:srgbClr val="E21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51BFB1B1-D499-07E0-C4E4-64B347D012DB}"/>
              </a:ext>
            </a:extLst>
          </p:cNvPr>
          <p:cNvGrpSpPr/>
          <p:nvPr/>
        </p:nvGrpSpPr>
        <p:grpSpPr>
          <a:xfrm>
            <a:off x="40181" y="3679371"/>
            <a:ext cx="3114499" cy="3010192"/>
            <a:chOff x="45917" y="2750820"/>
            <a:chExt cx="4507034" cy="3938743"/>
          </a:xfrm>
        </p:grpSpPr>
        <p:grpSp>
          <p:nvGrpSpPr>
            <p:cNvPr id="10" name="Group 9">
              <a:extLst>
                <a:ext uri="{FF2B5EF4-FFF2-40B4-BE49-F238E27FC236}">
                  <a16:creationId xmlns:a16="http://schemas.microsoft.com/office/drawing/2014/main" id="{ABEF1876-2299-5EB6-DE7D-78E323F499F1}"/>
                </a:ext>
              </a:extLst>
            </p:cNvPr>
            <p:cNvGrpSpPr/>
            <p:nvPr/>
          </p:nvGrpSpPr>
          <p:grpSpPr>
            <a:xfrm>
              <a:off x="45917" y="5524500"/>
              <a:ext cx="4507034" cy="1165063"/>
              <a:chOff x="-393221" y="-3361134"/>
              <a:chExt cx="6643632" cy="1717371"/>
            </a:xfrm>
            <a:solidFill>
              <a:schemeClr val="bg1">
                <a:alpha val="7000"/>
              </a:schemeClr>
            </a:solidFill>
          </p:grpSpPr>
          <p:sp>
            <p:nvSpPr>
              <p:cNvPr id="11" name="Freeform: Shape 10">
                <a:extLst>
                  <a:ext uri="{FF2B5EF4-FFF2-40B4-BE49-F238E27FC236}">
                    <a16:creationId xmlns:a16="http://schemas.microsoft.com/office/drawing/2014/main" id="{B0786C49-D594-25D8-4B39-B9C45353A1A3}"/>
                  </a:ext>
                </a:extLst>
              </p:cNvPr>
              <p:cNvSpPr/>
              <p:nvPr/>
            </p:nvSpPr>
            <p:spPr>
              <a:xfrm>
                <a:off x="-393221" y="-3061471"/>
                <a:ext cx="307313" cy="1378449"/>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A2CC15E-889E-44F1-EB60-573F6C5B1014}"/>
                  </a:ext>
                </a:extLst>
              </p:cNvPr>
              <p:cNvSpPr/>
              <p:nvPr/>
            </p:nvSpPr>
            <p:spPr>
              <a:xfrm>
                <a:off x="116843" y="-3027042"/>
                <a:ext cx="1532742" cy="1347843"/>
              </a:xfrm>
              <a:custGeom>
                <a:avLst/>
                <a:gdLst>
                  <a:gd name="connsiteX0" fmla="*/ 246225 w 373239"/>
                  <a:gd name="connsiteY0" fmla="*/ 133190 h 328214"/>
                  <a:gd name="connsiteX1" fmla="*/ 127918 w 373239"/>
                  <a:gd name="connsiteY1" fmla="*/ 133190 h 328214"/>
                  <a:gd name="connsiteX2" fmla="*/ 77615 w 373239"/>
                  <a:gd name="connsiteY2" fmla="*/ 95617 h 328214"/>
                  <a:gd name="connsiteX3" fmla="*/ 127918 w 373239"/>
                  <a:gd name="connsiteY3" fmla="*/ 62081 h 328214"/>
                  <a:gd name="connsiteX4" fmla="*/ 342484 w 373239"/>
                  <a:gd name="connsiteY4" fmla="*/ 62081 h 328214"/>
                  <a:gd name="connsiteX5" fmla="*/ 342484 w 373239"/>
                  <a:gd name="connsiteY5" fmla="*/ -22 h 328214"/>
                  <a:gd name="connsiteX6" fmla="*/ 118913 w 373239"/>
                  <a:gd name="connsiteY6" fmla="*/ -22 h 328214"/>
                  <a:gd name="connsiteX7" fmla="*/ -14 w 373239"/>
                  <a:gd name="connsiteY7" fmla="*/ 96549 h 328214"/>
                  <a:gd name="connsiteX8" fmla="*/ 118913 w 373239"/>
                  <a:gd name="connsiteY8" fmla="*/ 194361 h 328214"/>
                  <a:gd name="connsiteX9" fmla="*/ 247156 w 373239"/>
                  <a:gd name="connsiteY9" fmla="*/ 194361 h 328214"/>
                  <a:gd name="connsiteX10" fmla="*/ 297149 w 373239"/>
                  <a:gd name="connsiteY10" fmla="*/ 232244 h 328214"/>
                  <a:gd name="connsiteX11" fmla="*/ 247156 w 373239"/>
                  <a:gd name="connsiteY11" fmla="*/ 266090 h 328214"/>
                  <a:gd name="connsiteX12" fmla="*/ 23274 w 373239"/>
                  <a:gd name="connsiteY12" fmla="*/ 266090 h 328214"/>
                  <a:gd name="connsiteX13" fmla="*/ 23274 w 373239"/>
                  <a:gd name="connsiteY13" fmla="*/ 328193 h 328214"/>
                  <a:gd name="connsiteX14" fmla="*/ 246225 w 373239"/>
                  <a:gd name="connsiteY14" fmla="*/ 328193 h 328214"/>
                  <a:gd name="connsiteX15" fmla="*/ 373225 w 373239"/>
                  <a:gd name="connsiteY15" fmla="*/ 230691 h 328214"/>
                  <a:gd name="connsiteX16" fmla="*/ 246225 w 373239"/>
                  <a:gd name="connsiteY16" fmla="*/ 134121 h 32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239" h="328214">
                    <a:moveTo>
                      <a:pt x="246225" y="133190"/>
                    </a:moveTo>
                    <a:lnTo>
                      <a:pt x="127918" y="133190"/>
                    </a:lnTo>
                    <a:cubicBezTo>
                      <a:pt x="96867" y="133190"/>
                      <a:pt x="77615" y="118595"/>
                      <a:pt x="77615" y="95617"/>
                    </a:cubicBezTo>
                    <a:cubicBezTo>
                      <a:pt x="77615" y="72639"/>
                      <a:pt x="96867" y="62081"/>
                      <a:pt x="127918" y="62081"/>
                    </a:cubicBezTo>
                    <a:lnTo>
                      <a:pt x="342484" y="62081"/>
                    </a:lnTo>
                    <a:lnTo>
                      <a:pt x="342484" y="-22"/>
                    </a:lnTo>
                    <a:lnTo>
                      <a:pt x="118913" y="-22"/>
                    </a:lnTo>
                    <a:cubicBezTo>
                      <a:pt x="45942" y="-22"/>
                      <a:pt x="-14" y="36619"/>
                      <a:pt x="-14" y="96549"/>
                    </a:cubicBezTo>
                    <a:cubicBezTo>
                      <a:pt x="-14" y="156478"/>
                      <a:pt x="45942" y="194361"/>
                      <a:pt x="118913" y="194361"/>
                    </a:cubicBezTo>
                    <a:lnTo>
                      <a:pt x="247156" y="194361"/>
                    </a:lnTo>
                    <a:cubicBezTo>
                      <a:pt x="278208" y="194361"/>
                      <a:pt x="297149" y="208955"/>
                      <a:pt x="297149" y="232244"/>
                    </a:cubicBezTo>
                    <a:cubicBezTo>
                      <a:pt x="297149" y="255533"/>
                      <a:pt x="277897" y="266090"/>
                      <a:pt x="247156" y="266090"/>
                    </a:cubicBezTo>
                    <a:lnTo>
                      <a:pt x="23274" y="266090"/>
                    </a:lnTo>
                    <a:lnTo>
                      <a:pt x="23274" y="328193"/>
                    </a:lnTo>
                    <a:lnTo>
                      <a:pt x="246225" y="328193"/>
                    </a:lnTo>
                    <a:cubicBezTo>
                      <a:pt x="324164" y="328193"/>
                      <a:pt x="373225" y="290310"/>
                      <a:pt x="373225" y="230691"/>
                    </a:cubicBezTo>
                    <a:cubicBezTo>
                      <a:pt x="373225" y="171072"/>
                      <a:pt x="324164" y="134121"/>
                      <a:pt x="246225" y="134121"/>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E186C12-D982-2CB7-45EB-8018B2840E69}"/>
                  </a:ext>
                </a:extLst>
              </p:cNvPr>
              <p:cNvSpPr/>
              <p:nvPr/>
            </p:nvSpPr>
            <p:spPr>
              <a:xfrm>
                <a:off x="3372035" y="-3358584"/>
                <a:ext cx="1226998" cy="1712841"/>
              </a:xfrm>
              <a:custGeom>
                <a:avLst/>
                <a:gdLst>
                  <a:gd name="connsiteX0" fmla="*/ 149105 w 298787"/>
                  <a:gd name="connsiteY0" fmla="*/ 352724 h 417095"/>
                  <a:gd name="connsiteX1" fmla="*/ 71336 w 298787"/>
                  <a:gd name="connsiteY1" fmla="*/ 275235 h 417095"/>
                  <a:gd name="connsiteX2" fmla="*/ 71476 w 298787"/>
                  <a:gd name="connsiteY2" fmla="*/ 270437 h 417095"/>
                  <a:gd name="connsiteX3" fmla="*/ 71476 w 298787"/>
                  <a:gd name="connsiteY3" fmla="*/ 142815 h 417095"/>
                  <a:gd name="connsiteX4" fmla="*/ 298773 w 298787"/>
                  <a:gd name="connsiteY4" fmla="*/ 142815 h 417095"/>
                  <a:gd name="connsiteX5" fmla="*/ 298773 w 298787"/>
                  <a:gd name="connsiteY5" fmla="*/ 80712 h 417095"/>
                  <a:gd name="connsiteX6" fmla="*/ 71476 w 298787"/>
                  <a:gd name="connsiteY6" fmla="*/ 80712 h 417095"/>
                  <a:gd name="connsiteX7" fmla="*/ 71476 w 298787"/>
                  <a:gd name="connsiteY7" fmla="*/ -22 h 417095"/>
                  <a:gd name="connsiteX8" fmla="*/ 58 w 298787"/>
                  <a:gd name="connsiteY8" fmla="*/ -22 h 417095"/>
                  <a:gd name="connsiteX9" fmla="*/ 58 w 298787"/>
                  <a:gd name="connsiteY9" fmla="*/ 273853 h 417095"/>
                  <a:gd name="connsiteX10" fmla="*/ 134368 w 298787"/>
                  <a:gd name="connsiteY10" fmla="*/ 417004 h 417095"/>
                  <a:gd name="connsiteX11" fmla="*/ 149105 w 298787"/>
                  <a:gd name="connsiteY11" fmla="*/ 416690 h 417095"/>
                  <a:gd name="connsiteX12" fmla="*/ 297550 w 298787"/>
                  <a:gd name="connsiteY12" fmla="*/ 286919 h 417095"/>
                  <a:gd name="connsiteX13" fmla="*/ 297842 w 298787"/>
                  <a:gd name="connsiteY13" fmla="*/ 275095 h 417095"/>
                  <a:gd name="connsiteX14" fmla="*/ 226734 w 298787"/>
                  <a:gd name="connsiteY14" fmla="*/ 275095 h 417095"/>
                  <a:gd name="connsiteX15" fmla="*/ 150353 w 298787"/>
                  <a:gd name="connsiteY15" fmla="*/ 352724 h 417095"/>
                  <a:gd name="connsiteX16" fmla="*/ 149105 w 298787"/>
                  <a:gd name="connsiteY16" fmla="*/ 352724 h 41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787" h="417095">
                    <a:moveTo>
                      <a:pt x="149105" y="352724"/>
                    </a:moveTo>
                    <a:cubicBezTo>
                      <a:pt x="106232" y="352801"/>
                      <a:pt x="71414" y="318108"/>
                      <a:pt x="71336" y="275235"/>
                    </a:cubicBezTo>
                    <a:cubicBezTo>
                      <a:pt x="71333" y="273636"/>
                      <a:pt x="71380" y="272033"/>
                      <a:pt x="71476" y="270437"/>
                    </a:cubicBezTo>
                    <a:lnTo>
                      <a:pt x="71476" y="142815"/>
                    </a:lnTo>
                    <a:lnTo>
                      <a:pt x="298773" y="142815"/>
                    </a:lnTo>
                    <a:lnTo>
                      <a:pt x="298773" y="80712"/>
                    </a:lnTo>
                    <a:lnTo>
                      <a:pt x="71476" y="80712"/>
                    </a:lnTo>
                    <a:lnTo>
                      <a:pt x="71476" y="-22"/>
                    </a:lnTo>
                    <a:lnTo>
                      <a:pt x="58" y="-22"/>
                    </a:lnTo>
                    <a:lnTo>
                      <a:pt x="58" y="273853"/>
                    </a:lnTo>
                    <a:cubicBezTo>
                      <a:pt x="-2383" y="350473"/>
                      <a:pt x="57748" y="414563"/>
                      <a:pt x="134368" y="417004"/>
                    </a:cubicBezTo>
                    <a:cubicBezTo>
                      <a:pt x="139280" y="417159"/>
                      <a:pt x="144202" y="417056"/>
                      <a:pt x="149105" y="416690"/>
                    </a:cubicBezTo>
                    <a:cubicBezTo>
                      <a:pt x="225933" y="421848"/>
                      <a:pt x="292395" y="363747"/>
                      <a:pt x="297550" y="286919"/>
                    </a:cubicBezTo>
                    <a:cubicBezTo>
                      <a:pt x="297814" y="282985"/>
                      <a:pt x="297913" y="279039"/>
                      <a:pt x="297842" y="275095"/>
                    </a:cubicBezTo>
                    <a:lnTo>
                      <a:pt x="226734" y="275095"/>
                    </a:lnTo>
                    <a:cubicBezTo>
                      <a:pt x="227079" y="317623"/>
                      <a:pt x="192881" y="352379"/>
                      <a:pt x="150353" y="352724"/>
                    </a:cubicBezTo>
                    <a:cubicBezTo>
                      <a:pt x="149937" y="352727"/>
                      <a:pt x="149521" y="352727"/>
                      <a:pt x="149105" y="352724"/>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073692E-9D78-F06F-D9ED-D27F0A955661}"/>
                  </a:ext>
                </a:extLst>
              </p:cNvPr>
              <p:cNvSpPr/>
              <p:nvPr/>
            </p:nvSpPr>
            <p:spPr>
              <a:xfrm>
                <a:off x="4785070" y="-3058946"/>
                <a:ext cx="1465341" cy="1381020"/>
              </a:xfrm>
              <a:custGeom>
                <a:avLst/>
                <a:gdLst>
                  <a:gd name="connsiteX0" fmla="*/ 77338 w 356826"/>
                  <a:gd name="connsiteY0" fmla="*/ 202130 h 336293"/>
                  <a:gd name="connsiteX1" fmla="*/ 356802 w 356826"/>
                  <a:gd name="connsiteY1" fmla="*/ 202130 h 336293"/>
                  <a:gd name="connsiteX2" fmla="*/ 356802 w 356826"/>
                  <a:gd name="connsiteY2" fmla="*/ 199025 h 336293"/>
                  <a:gd name="connsiteX3" fmla="*/ 356802 w 356826"/>
                  <a:gd name="connsiteY3" fmla="*/ 199025 h 336293"/>
                  <a:gd name="connsiteX4" fmla="*/ 356802 w 356826"/>
                  <a:gd name="connsiteY4" fmla="*/ 171699 h 336293"/>
                  <a:gd name="connsiteX5" fmla="*/ 354628 w 356826"/>
                  <a:gd name="connsiteY5" fmla="*/ 140648 h 336293"/>
                  <a:gd name="connsiteX6" fmla="*/ 354628 w 356826"/>
                  <a:gd name="connsiteY6" fmla="*/ 140648 h 336293"/>
                  <a:gd name="connsiteX7" fmla="*/ 354628 w 356826"/>
                  <a:gd name="connsiteY7" fmla="*/ 140648 h 336293"/>
                  <a:gd name="connsiteX8" fmla="*/ 179187 w 356826"/>
                  <a:gd name="connsiteY8" fmla="*/ 295 h 336293"/>
                  <a:gd name="connsiteX9" fmla="*/ 262 w 356826"/>
                  <a:gd name="connsiteY9" fmla="*/ 159900 h 336293"/>
                  <a:gd name="connsiteX10" fmla="*/ 20 w 356826"/>
                  <a:gd name="connsiteY10" fmla="*/ 172941 h 336293"/>
                  <a:gd name="connsiteX11" fmla="*/ 179187 w 356826"/>
                  <a:gd name="connsiteY11" fmla="*/ 336272 h 336293"/>
                  <a:gd name="connsiteX12" fmla="*/ 313019 w 356826"/>
                  <a:gd name="connsiteY12" fmla="*/ 336272 h 336293"/>
                  <a:gd name="connsiteX13" fmla="*/ 313019 w 356826"/>
                  <a:gd name="connsiteY13" fmla="*/ 274169 h 336293"/>
                  <a:gd name="connsiteX14" fmla="*/ 179498 w 356826"/>
                  <a:gd name="connsiteY14" fmla="*/ 274169 h 336293"/>
                  <a:gd name="connsiteX15" fmla="*/ 77338 w 356826"/>
                  <a:gd name="connsiteY15" fmla="*/ 202751 h 336293"/>
                  <a:gd name="connsiteX16" fmla="*/ 179187 w 356826"/>
                  <a:gd name="connsiteY16" fmla="*/ 62398 h 336293"/>
                  <a:gd name="connsiteX17" fmla="*/ 280726 w 356826"/>
                  <a:gd name="connsiteY17" fmla="*/ 138785 h 336293"/>
                  <a:gd name="connsiteX18" fmla="*/ 280726 w 356826"/>
                  <a:gd name="connsiteY18" fmla="*/ 141579 h 336293"/>
                  <a:gd name="connsiteX19" fmla="*/ 76096 w 356826"/>
                  <a:gd name="connsiteY19" fmla="*/ 141579 h 336293"/>
                  <a:gd name="connsiteX20" fmla="*/ 76096 w 356826"/>
                  <a:gd name="connsiteY20" fmla="*/ 138785 h 336293"/>
                  <a:gd name="connsiteX21" fmla="*/ 179187 w 356826"/>
                  <a:gd name="connsiteY21" fmla="*/ 62398 h 33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826" h="336293">
                    <a:moveTo>
                      <a:pt x="77338" y="202130"/>
                    </a:moveTo>
                    <a:lnTo>
                      <a:pt x="356802" y="202130"/>
                    </a:lnTo>
                    <a:lnTo>
                      <a:pt x="356802" y="199025"/>
                    </a:lnTo>
                    <a:lnTo>
                      <a:pt x="356802" y="199025"/>
                    </a:lnTo>
                    <a:lnTo>
                      <a:pt x="356802" y="171699"/>
                    </a:lnTo>
                    <a:cubicBezTo>
                      <a:pt x="356911" y="161306"/>
                      <a:pt x="356184" y="150923"/>
                      <a:pt x="354628" y="140648"/>
                    </a:cubicBezTo>
                    <a:lnTo>
                      <a:pt x="354628" y="140648"/>
                    </a:lnTo>
                    <a:lnTo>
                      <a:pt x="354628" y="140648"/>
                    </a:lnTo>
                    <a:cubicBezTo>
                      <a:pt x="340904" y="55731"/>
                      <a:pt x="265045" y="-4956"/>
                      <a:pt x="179187" y="295"/>
                    </a:cubicBezTo>
                    <a:cubicBezTo>
                      <a:pt x="85703" y="-5040"/>
                      <a:pt x="5596" y="66419"/>
                      <a:pt x="262" y="159900"/>
                    </a:cubicBezTo>
                    <a:cubicBezTo>
                      <a:pt x="13" y="164244"/>
                      <a:pt x="-67" y="168594"/>
                      <a:pt x="20" y="172941"/>
                    </a:cubicBezTo>
                    <a:cubicBezTo>
                      <a:pt x="20" y="268580"/>
                      <a:pt x="74854" y="336272"/>
                      <a:pt x="179187" y="336272"/>
                    </a:cubicBezTo>
                    <a:lnTo>
                      <a:pt x="313019" y="336272"/>
                    </a:lnTo>
                    <a:lnTo>
                      <a:pt x="313019" y="274169"/>
                    </a:lnTo>
                    <a:lnTo>
                      <a:pt x="179498" y="274169"/>
                    </a:lnTo>
                    <a:cubicBezTo>
                      <a:pt x="133088" y="276638"/>
                      <a:pt x="90957" y="247185"/>
                      <a:pt x="77338" y="202751"/>
                    </a:cubicBezTo>
                    <a:close/>
                    <a:moveTo>
                      <a:pt x="179187" y="62398"/>
                    </a:moveTo>
                    <a:cubicBezTo>
                      <a:pt x="226752" y="60920"/>
                      <a:pt x="268960" y="92673"/>
                      <a:pt x="280726" y="138785"/>
                    </a:cubicBezTo>
                    <a:cubicBezTo>
                      <a:pt x="280872" y="139710"/>
                      <a:pt x="280872" y="140654"/>
                      <a:pt x="280726" y="141579"/>
                    </a:cubicBezTo>
                    <a:lnTo>
                      <a:pt x="76096" y="141579"/>
                    </a:lnTo>
                    <a:cubicBezTo>
                      <a:pt x="76096" y="141579"/>
                      <a:pt x="76096" y="139716"/>
                      <a:pt x="76096" y="138785"/>
                    </a:cubicBezTo>
                    <a:cubicBezTo>
                      <a:pt x="87979" y="92086"/>
                      <a:pt x="131051" y="60171"/>
                      <a:pt x="179187" y="62398"/>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2A8DB27-6957-A55F-0945-396BC6EEEBB8}"/>
                  </a:ext>
                </a:extLst>
              </p:cNvPr>
              <p:cNvSpPr/>
              <p:nvPr/>
            </p:nvSpPr>
            <p:spPr>
              <a:xfrm>
                <a:off x="-393221" y="-3361134"/>
                <a:ext cx="307313" cy="113486"/>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3D9A9135-FE9D-C119-3238-FBD82F6F1025}"/>
                  </a:ext>
                </a:extLst>
              </p:cNvPr>
              <p:cNvSpPr/>
              <p:nvPr/>
            </p:nvSpPr>
            <p:spPr>
              <a:xfrm>
                <a:off x="1808983" y="-3063385"/>
                <a:ext cx="1425630" cy="1419622"/>
              </a:xfrm>
              <a:custGeom>
                <a:avLst/>
                <a:gdLst>
                  <a:gd name="connsiteX0" fmla="*/ 174185 w 347156"/>
                  <a:gd name="connsiteY0" fmla="*/ 283013 h 345693"/>
                  <a:gd name="connsiteX1" fmla="*/ 67548 w 347156"/>
                  <a:gd name="connsiteY1" fmla="*/ 180403 h 345693"/>
                  <a:gd name="connsiteX2" fmla="*/ 67678 w 347156"/>
                  <a:gd name="connsiteY2" fmla="*/ 172780 h 345693"/>
                  <a:gd name="connsiteX3" fmla="*/ 167540 w 347156"/>
                  <a:gd name="connsiteY3" fmla="*/ 63565 h 345693"/>
                  <a:gd name="connsiteX4" fmla="*/ 174185 w 347156"/>
                  <a:gd name="connsiteY4" fmla="*/ 63478 h 345693"/>
                  <a:gd name="connsiteX5" fmla="*/ 265787 w 347156"/>
                  <a:gd name="connsiteY5" fmla="*/ 110677 h 345693"/>
                  <a:gd name="connsiteX6" fmla="*/ 327890 w 347156"/>
                  <a:gd name="connsiteY6" fmla="*/ 84593 h 345693"/>
                  <a:gd name="connsiteX7" fmla="*/ 172632 w 347156"/>
                  <a:gd name="connsiteY7" fmla="*/ 133 h 345693"/>
                  <a:gd name="connsiteX8" fmla="*/ -14 w 347156"/>
                  <a:gd name="connsiteY8" fmla="*/ 172780 h 345693"/>
                  <a:gd name="connsiteX9" fmla="*/ 172632 w 347156"/>
                  <a:gd name="connsiteY9" fmla="*/ 345426 h 345693"/>
                  <a:gd name="connsiteX10" fmla="*/ 347142 w 347156"/>
                  <a:gd name="connsiteY10" fmla="*/ 203210 h 345693"/>
                  <a:gd name="connsiteX11" fmla="*/ 275724 w 347156"/>
                  <a:gd name="connsiteY11" fmla="*/ 203210 h 345693"/>
                  <a:gd name="connsiteX12" fmla="*/ 172632 w 347156"/>
                  <a:gd name="connsiteY12" fmla="*/ 283013 h 3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56" h="345693">
                    <a:moveTo>
                      <a:pt x="174185" y="283013"/>
                    </a:moveTo>
                    <a:cubicBezTo>
                      <a:pt x="116401" y="284124"/>
                      <a:pt x="68659" y="238183"/>
                      <a:pt x="67548" y="180403"/>
                    </a:cubicBezTo>
                    <a:cubicBezTo>
                      <a:pt x="67498" y="177860"/>
                      <a:pt x="67542" y="175316"/>
                      <a:pt x="67678" y="172780"/>
                    </a:cubicBezTo>
                    <a:cubicBezTo>
                      <a:pt x="65095" y="115045"/>
                      <a:pt x="109806" y="66145"/>
                      <a:pt x="167540" y="63565"/>
                    </a:cubicBezTo>
                    <a:cubicBezTo>
                      <a:pt x="169754" y="63466"/>
                      <a:pt x="171971" y="63438"/>
                      <a:pt x="174185" y="63478"/>
                    </a:cubicBezTo>
                    <a:cubicBezTo>
                      <a:pt x="210984" y="61596"/>
                      <a:pt x="245961" y="79619"/>
                      <a:pt x="265787" y="110677"/>
                    </a:cubicBezTo>
                    <a:lnTo>
                      <a:pt x="327890" y="84593"/>
                    </a:lnTo>
                    <a:cubicBezTo>
                      <a:pt x="295711" y="29921"/>
                      <a:pt x="236012" y="-2553"/>
                      <a:pt x="172632" y="133"/>
                    </a:cubicBezTo>
                    <a:cubicBezTo>
                      <a:pt x="77282" y="133"/>
                      <a:pt x="-14" y="77430"/>
                      <a:pt x="-14" y="172780"/>
                    </a:cubicBezTo>
                    <a:cubicBezTo>
                      <a:pt x="-14" y="268129"/>
                      <a:pt x="77282" y="345426"/>
                      <a:pt x="172632" y="345426"/>
                    </a:cubicBezTo>
                    <a:cubicBezTo>
                      <a:pt x="258757" y="350068"/>
                      <a:pt x="334305" y="288499"/>
                      <a:pt x="347142" y="203210"/>
                    </a:cubicBezTo>
                    <a:lnTo>
                      <a:pt x="275724" y="203210"/>
                    </a:lnTo>
                    <a:cubicBezTo>
                      <a:pt x="265116" y="251200"/>
                      <a:pt x="221750" y="284770"/>
                      <a:pt x="172632" y="283013"/>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449A15CE-4A2D-D2D4-5AA4-C8475C00826E}"/>
                </a:ext>
              </a:extLst>
            </p:cNvPr>
            <p:cNvGrpSpPr/>
            <p:nvPr/>
          </p:nvGrpSpPr>
          <p:grpSpPr>
            <a:xfrm>
              <a:off x="45917" y="4137660"/>
              <a:ext cx="4507034" cy="1165063"/>
              <a:chOff x="-393221" y="-3361134"/>
              <a:chExt cx="6643632" cy="1717371"/>
            </a:xfrm>
            <a:solidFill>
              <a:schemeClr val="bg1">
                <a:alpha val="3000"/>
              </a:schemeClr>
            </a:solidFill>
          </p:grpSpPr>
          <p:sp>
            <p:nvSpPr>
              <p:cNvPr id="25" name="Freeform: Shape 24">
                <a:extLst>
                  <a:ext uri="{FF2B5EF4-FFF2-40B4-BE49-F238E27FC236}">
                    <a16:creationId xmlns:a16="http://schemas.microsoft.com/office/drawing/2014/main" id="{CE204200-BF20-123F-906F-A1CC453A567F}"/>
                  </a:ext>
                </a:extLst>
              </p:cNvPr>
              <p:cNvSpPr/>
              <p:nvPr/>
            </p:nvSpPr>
            <p:spPr>
              <a:xfrm>
                <a:off x="-393221" y="-3061471"/>
                <a:ext cx="307313" cy="1378449"/>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B0305615-0D87-60EB-B6F6-A3CF2372E00C}"/>
                  </a:ext>
                </a:extLst>
              </p:cNvPr>
              <p:cNvSpPr/>
              <p:nvPr/>
            </p:nvSpPr>
            <p:spPr>
              <a:xfrm>
                <a:off x="116843" y="-3027042"/>
                <a:ext cx="1532742" cy="1347843"/>
              </a:xfrm>
              <a:custGeom>
                <a:avLst/>
                <a:gdLst>
                  <a:gd name="connsiteX0" fmla="*/ 246225 w 373239"/>
                  <a:gd name="connsiteY0" fmla="*/ 133190 h 328214"/>
                  <a:gd name="connsiteX1" fmla="*/ 127918 w 373239"/>
                  <a:gd name="connsiteY1" fmla="*/ 133190 h 328214"/>
                  <a:gd name="connsiteX2" fmla="*/ 77615 w 373239"/>
                  <a:gd name="connsiteY2" fmla="*/ 95617 h 328214"/>
                  <a:gd name="connsiteX3" fmla="*/ 127918 w 373239"/>
                  <a:gd name="connsiteY3" fmla="*/ 62081 h 328214"/>
                  <a:gd name="connsiteX4" fmla="*/ 342484 w 373239"/>
                  <a:gd name="connsiteY4" fmla="*/ 62081 h 328214"/>
                  <a:gd name="connsiteX5" fmla="*/ 342484 w 373239"/>
                  <a:gd name="connsiteY5" fmla="*/ -22 h 328214"/>
                  <a:gd name="connsiteX6" fmla="*/ 118913 w 373239"/>
                  <a:gd name="connsiteY6" fmla="*/ -22 h 328214"/>
                  <a:gd name="connsiteX7" fmla="*/ -14 w 373239"/>
                  <a:gd name="connsiteY7" fmla="*/ 96549 h 328214"/>
                  <a:gd name="connsiteX8" fmla="*/ 118913 w 373239"/>
                  <a:gd name="connsiteY8" fmla="*/ 194361 h 328214"/>
                  <a:gd name="connsiteX9" fmla="*/ 247156 w 373239"/>
                  <a:gd name="connsiteY9" fmla="*/ 194361 h 328214"/>
                  <a:gd name="connsiteX10" fmla="*/ 297149 w 373239"/>
                  <a:gd name="connsiteY10" fmla="*/ 232244 h 328214"/>
                  <a:gd name="connsiteX11" fmla="*/ 247156 w 373239"/>
                  <a:gd name="connsiteY11" fmla="*/ 266090 h 328214"/>
                  <a:gd name="connsiteX12" fmla="*/ 23274 w 373239"/>
                  <a:gd name="connsiteY12" fmla="*/ 266090 h 328214"/>
                  <a:gd name="connsiteX13" fmla="*/ 23274 w 373239"/>
                  <a:gd name="connsiteY13" fmla="*/ 328193 h 328214"/>
                  <a:gd name="connsiteX14" fmla="*/ 246225 w 373239"/>
                  <a:gd name="connsiteY14" fmla="*/ 328193 h 328214"/>
                  <a:gd name="connsiteX15" fmla="*/ 373225 w 373239"/>
                  <a:gd name="connsiteY15" fmla="*/ 230691 h 328214"/>
                  <a:gd name="connsiteX16" fmla="*/ 246225 w 373239"/>
                  <a:gd name="connsiteY16" fmla="*/ 134121 h 32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239" h="328214">
                    <a:moveTo>
                      <a:pt x="246225" y="133190"/>
                    </a:moveTo>
                    <a:lnTo>
                      <a:pt x="127918" y="133190"/>
                    </a:lnTo>
                    <a:cubicBezTo>
                      <a:pt x="96867" y="133190"/>
                      <a:pt x="77615" y="118595"/>
                      <a:pt x="77615" y="95617"/>
                    </a:cubicBezTo>
                    <a:cubicBezTo>
                      <a:pt x="77615" y="72639"/>
                      <a:pt x="96867" y="62081"/>
                      <a:pt x="127918" y="62081"/>
                    </a:cubicBezTo>
                    <a:lnTo>
                      <a:pt x="342484" y="62081"/>
                    </a:lnTo>
                    <a:lnTo>
                      <a:pt x="342484" y="-22"/>
                    </a:lnTo>
                    <a:lnTo>
                      <a:pt x="118913" y="-22"/>
                    </a:lnTo>
                    <a:cubicBezTo>
                      <a:pt x="45942" y="-22"/>
                      <a:pt x="-14" y="36619"/>
                      <a:pt x="-14" y="96549"/>
                    </a:cubicBezTo>
                    <a:cubicBezTo>
                      <a:pt x="-14" y="156478"/>
                      <a:pt x="45942" y="194361"/>
                      <a:pt x="118913" y="194361"/>
                    </a:cubicBezTo>
                    <a:lnTo>
                      <a:pt x="247156" y="194361"/>
                    </a:lnTo>
                    <a:cubicBezTo>
                      <a:pt x="278208" y="194361"/>
                      <a:pt x="297149" y="208955"/>
                      <a:pt x="297149" y="232244"/>
                    </a:cubicBezTo>
                    <a:cubicBezTo>
                      <a:pt x="297149" y="255533"/>
                      <a:pt x="277897" y="266090"/>
                      <a:pt x="247156" y="266090"/>
                    </a:cubicBezTo>
                    <a:lnTo>
                      <a:pt x="23274" y="266090"/>
                    </a:lnTo>
                    <a:lnTo>
                      <a:pt x="23274" y="328193"/>
                    </a:lnTo>
                    <a:lnTo>
                      <a:pt x="246225" y="328193"/>
                    </a:lnTo>
                    <a:cubicBezTo>
                      <a:pt x="324164" y="328193"/>
                      <a:pt x="373225" y="290310"/>
                      <a:pt x="373225" y="230691"/>
                    </a:cubicBezTo>
                    <a:cubicBezTo>
                      <a:pt x="373225" y="171072"/>
                      <a:pt x="324164" y="134121"/>
                      <a:pt x="246225" y="134121"/>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45CB4252-92E1-3266-05AF-9D258524B48F}"/>
                  </a:ext>
                </a:extLst>
              </p:cNvPr>
              <p:cNvSpPr/>
              <p:nvPr/>
            </p:nvSpPr>
            <p:spPr>
              <a:xfrm>
                <a:off x="3372035" y="-3358584"/>
                <a:ext cx="1226998" cy="1712841"/>
              </a:xfrm>
              <a:custGeom>
                <a:avLst/>
                <a:gdLst>
                  <a:gd name="connsiteX0" fmla="*/ 149105 w 298787"/>
                  <a:gd name="connsiteY0" fmla="*/ 352724 h 417095"/>
                  <a:gd name="connsiteX1" fmla="*/ 71336 w 298787"/>
                  <a:gd name="connsiteY1" fmla="*/ 275235 h 417095"/>
                  <a:gd name="connsiteX2" fmla="*/ 71476 w 298787"/>
                  <a:gd name="connsiteY2" fmla="*/ 270437 h 417095"/>
                  <a:gd name="connsiteX3" fmla="*/ 71476 w 298787"/>
                  <a:gd name="connsiteY3" fmla="*/ 142815 h 417095"/>
                  <a:gd name="connsiteX4" fmla="*/ 298773 w 298787"/>
                  <a:gd name="connsiteY4" fmla="*/ 142815 h 417095"/>
                  <a:gd name="connsiteX5" fmla="*/ 298773 w 298787"/>
                  <a:gd name="connsiteY5" fmla="*/ 80712 h 417095"/>
                  <a:gd name="connsiteX6" fmla="*/ 71476 w 298787"/>
                  <a:gd name="connsiteY6" fmla="*/ 80712 h 417095"/>
                  <a:gd name="connsiteX7" fmla="*/ 71476 w 298787"/>
                  <a:gd name="connsiteY7" fmla="*/ -22 h 417095"/>
                  <a:gd name="connsiteX8" fmla="*/ 58 w 298787"/>
                  <a:gd name="connsiteY8" fmla="*/ -22 h 417095"/>
                  <a:gd name="connsiteX9" fmla="*/ 58 w 298787"/>
                  <a:gd name="connsiteY9" fmla="*/ 273853 h 417095"/>
                  <a:gd name="connsiteX10" fmla="*/ 134368 w 298787"/>
                  <a:gd name="connsiteY10" fmla="*/ 417004 h 417095"/>
                  <a:gd name="connsiteX11" fmla="*/ 149105 w 298787"/>
                  <a:gd name="connsiteY11" fmla="*/ 416690 h 417095"/>
                  <a:gd name="connsiteX12" fmla="*/ 297550 w 298787"/>
                  <a:gd name="connsiteY12" fmla="*/ 286919 h 417095"/>
                  <a:gd name="connsiteX13" fmla="*/ 297842 w 298787"/>
                  <a:gd name="connsiteY13" fmla="*/ 275095 h 417095"/>
                  <a:gd name="connsiteX14" fmla="*/ 226734 w 298787"/>
                  <a:gd name="connsiteY14" fmla="*/ 275095 h 417095"/>
                  <a:gd name="connsiteX15" fmla="*/ 150353 w 298787"/>
                  <a:gd name="connsiteY15" fmla="*/ 352724 h 417095"/>
                  <a:gd name="connsiteX16" fmla="*/ 149105 w 298787"/>
                  <a:gd name="connsiteY16" fmla="*/ 352724 h 41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787" h="417095">
                    <a:moveTo>
                      <a:pt x="149105" y="352724"/>
                    </a:moveTo>
                    <a:cubicBezTo>
                      <a:pt x="106232" y="352801"/>
                      <a:pt x="71414" y="318108"/>
                      <a:pt x="71336" y="275235"/>
                    </a:cubicBezTo>
                    <a:cubicBezTo>
                      <a:pt x="71333" y="273636"/>
                      <a:pt x="71380" y="272033"/>
                      <a:pt x="71476" y="270437"/>
                    </a:cubicBezTo>
                    <a:lnTo>
                      <a:pt x="71476" y="142815"/>
                    </a:lnTo>
                    <a:lnTo>
                      <a:pt x="298773" y="142815"/>
                    </a:lnTo>
                    <a:lnTo>
                      <a:pt x="298773" y="80712"/>
                    </a:lnTo>
                    <a:lnTo>
                      <a:pt x="71476" y="80712"/>
                    </a:lnTo>
                    <a:lnTo>
                      <a:pt x="71476" y="-22"/>
                    </a:lnTo>
                    <a:lnTo>
                      <a:pt x="58" y="-22"/>
                    </a:lnTo>
                    <a:lnTo>
                      <a:pt x="58" y="273853"/>
                    </a:lnTo>
                    <a:cubicBezTo>
                      <a:pt x="-2383" y="350473"/>
                      <a:pt x="57748" y="414563"/>
                      <a:pt x="134368" y="417004"/>
                    </a:cubicBezTo>
                    <a:cubicBezTo>
                      <a:pt x="139280" y="417159"/>
                      <a:pt x="144202" y="417056"/>
                      <a:pt x="149105" y="416690"/>
                    </a:cubicBezTo>
                    <a:cubicBezTo>
                      <a:pt x="225933" y="421848"/>
                      <a:pt x="292395" y="363747"/>
                      <a:pt x="297550" y="286919"/>
                    </a:cubicBezTo>
                    <a:cubicBezTo>
                      <a:pt x="297814" y="282985"/>
                      <a:pt x="297913" y="279039"/>
                      <a:pt x="297842" y="275095"/>
                    </a:cubicBezTo>
                    <a:lnTo>
                      <a:pt x="226734" y="275095"/>
                    </a:lnTo>
                    <a:cubicBezTo>
                      <a:pt x="227079" y="317623"/>
                      <a:pt x="192881" y="352379"/>
                      <a:pt x="150353" y="352724"/>
                    </a:cubicBezTo>
                    <a:cubicBezTo>
                      <a:pt x="149937" y="352727"/>
                      <a:pt x="149521" y="352727"/>
                      <a:pt x="149105" y="352724"/>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18C69A54-9833-84C5-D789-8073968E3B96}"/>
                  </a:ext>
                </a:extLst>
              </p:cNvPr>
              <p:cNvSpPr/>
              <p:nvPr/>
            </p:nvSpPr>
            <p:spPr>
              <a:xfrm>
                <a:off x="4785070" y="-3058946"/>
                <a:ext cx="1465341" cy="1381020"/>
              </a:xfrm>
              <a:custGeom>
                <a:avLst/>
                <a:gdLst>
                  <a:gd name="connsiteX0" fmla="*/ 77338 w 356826"/>
                  <a:gd name="connsiteY0" fmla="*/ 202130 h 336293"/>
                  <a:gd name="connsiteX1" fmla="*/ 356802 w 356826"/>
                  <a:gd name="connsiteY1" fmla="*/ 202130 h 336293"/>
                  <a:gd name="connsiteX2" fmla="*/ 356802 w 356826"/>
                  <a:gd name="connsiteY2" fmla="*/ 199025 h 336293"/>
                  <a:gd name="connsiteX3" fmla="*/ 356802 w 356826"/>
                  <a:gd name="connsiteY3" fmla="*/ 199025 h 336293"/>
                  <a:gd name="connsiteX4" fmla="*/ 356802 w 356826"/>
                  <a:gd name="connsiteY4" fmla="*/ 171699 h 336293"/>
                  <a:gd name="connsiteX5" fmla="*/ 354628 w 356826"/>
                  <a:gd name="connsiteY5" fmla="*/ 140648 h 336293"/>
                  <a:gd name="connsiteX6" fmla="*/ 354628 w 356826"/>
                  <a:gd name="connsiteY6" fmla="*/ 140648 h 336293"/>
                  <a:gd name="connsiteX7" fmla="*/ 354628 w 356826"/>
                  <a:gd name="connsiteY7" fmla="*/ 140648 h 336293"/>
                  <a:gd name="connsiteX8" fmla="*/ 179187 w 356826"/>
                  <a:gd name="connsiteY8" fmla="*/ 295 h 336293"/>
                  <a:gd name="connsiteX9" fmla="*/ 262 w 356826"/>
                  <a:gd name="connsiteY9" fmla="*/ 159900 h 336293"/>
                  <a:gd name="connsiteX10" fmla="*/ 20 w 356826"/>
                  <a:gd name="connsiteY10" fmla="*/ 172941 h 336293"/>
                  <a:gd name="connsiteX11" fmla="*/ 179187 w 356826"/>
                  <a:gd name="connsiteY11" fmla="*/ 336272 h 336293"/>
                  <a:gd name="connsiteX12" fmla="*/ 313019 w 356826"/>
                  <a:gd name="connsiteY12" fmla="*/ 336272 h 336293"/>
                  <a:gd name="connsiteX13" fmla="*/ 313019 w 356826"/>
                  <a:gd name="connsiteY13" fmla="*/ 274169 h 336293"/>
                  <a:gd name="connsiteX14" fmla="*/ 179498 w 356826"/>
                  <a:gd name="connsiteY14" fmla="*/ 274169 h 336293"/>
                  <a:gd name="connsiteX15" fmla="*/ 77338 w 356826"/>
                  <a:gd name="connsiteY15" fmla="*/ 202751 h 336293"/>
                  <a:gd name="connsiteX16" fmla="*/ 179187 w 356826"/>
                  <a:gd name="connsiteY16" fmla="*/ 62398 h 336293"/>
                  <a:gd name="connsiteX17" fmla="*/ 280726 w 356826"/>
                  <a:gd name="connsiteY17" fmla="*/ 138785 h 336293"/>
                  <a:gd name="connsiteX18" fmla="*/ 280726 w 356826"/>
                  <a:gd name="connsiteY18" fmla="*/ 141579 h 336293"/>
                  <a:gd name="connsiteX19" fmla="*/ 76096 w 356826"/>
                  <a:gd name="connsiteY19" fmla="*/ 141579 h 336293"/>
                  <a:gd name="connsiteX20" fmla="*/ 76096 w 356826"/>
                  <a:gd name="connsiteY20" fmla="*/ 138785 h 336293"/>
                  <a:gd name="connsiteX21" fmla="*/ 179187 w 356826"/>
                  <a:gd name="connsiteY21" fmla="*/ 62398 h 33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826" h="336293">
                    <a:moveTo>
                      <a:pt x="77338" y="202130"/>
                    </a:moveTo>
                    <a:lnTo>
                      <a:pt x="356802" y="202130"/>
                    </a:lnTo>
                    <a:lnTo>
                      <a:pt x="356802" y="199025"/>
                    </a:lnTo>
                    <a:lnTo>
                      <a:pt x="356802" y="199025"/>
                    </a:lnTo>
                    <a:lnTo>
                      <a:pt x="356802" y="171699"/>
                    </a:lnTo>
                    <a:cubicBezTo>
                      <a:pt x="356911" y="161306"/>
                      <a:pt x="356184" y="150923"/>
                      <a:pt x="354628" y="140648"/>
                    </a:cubicBezTo>
                    <a:lnTo>
                      <a:pt x="354628" y="140648"/>
                    </a:lnTo>
                    <a:lnTo>
                      <a:pt x="354628" y="140648"/>
                    </a:lnTo>
                    <a:cubicBezTo>
                      <a:pt x="340904" y="55731"/>
                      <a:pt x="265045" y="-4956"/>
                      <a:pt x="179187" y="295"/>
                    </a:cubicBezTo>
                    <a:cubicBezTo>
                      <a:pt x="85703" y="-5040"/>
                      <a:pt x="5596" y="66419"/>
                      <a:pt x="262" y="159900"/>
                    </a:cubicBezTo>
                    <a:cubicBezTo>
                      <a:pt x="13" y="164244"/>
                      <a:pt x="-67" y="168594"/>
                      <a:pt x="20" y="172941"/>
                    </a:cubicBezTo>
                    <a:cubicBezTo>
                      <a:pt x="20" y="268580"/>
                      <a:pt x="74854" y="336272"/>
                      <a:pt x="179187" y="336272"/>
                    </a:cubicBezTo>
                    <a:lnTo>
                      <a:pt x="313019" y="336272"/>
                    </a:lnTo>
                    <a:lnTo>
                      <a:pt x="313019" y="274169"/>
                    </a:lnTo>
                    <a:lnTo>
                      <a:pt x="179498" y="274169"/>
                    </a:lnTo>
                    <a:cubicBezTo>
                      <a:pt x="133088" y="276638"/>
                      <a:pt x="90957" y="247185"/>
                      <a:pt x="77338" y="202751"/>
                    </a:cubicBezTo>
                    <a:close/>
                    <a:moveTo>
                      <a:pt x="179187" y="62398"/>
                    </a:moveTo>
                    <a:cubicBezTo>
                      <a:pt x="226752" y="60920"/>
                      <a:pt x="268960" y="92673"/>
                      <a:pt x="280726" y="138785"/>
                    </a:cubicBezTo>
                    <a:cubicBezTo>
                      <a:pt x="280872" y="139710"/>
                      <a:pt x="280872" y="140654"/>
                      <a:pt x="280726" y="141579"/>
                    </a:cubicBezTo>
                    <a:lnTo>
                      <a:pt x="76096" y="141579"/>
                    </a:lnTo>
                    <a:cubicBezTo>
                      <a:pt x="76096" y="141579"/>
                      <a:pt x="76096" y="139716"/>
                      <a:pt x="76096" y="138785"/>
                    </a:cubicBezTo>
                    <a:cubicBezTo>
                      <a:pt x="87979" y="92086"/>
                      <a:pt x="131051" y="60171"/>
                      <a:pt x="179187" y="62398"/>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7624AE4-9370-BFAD-9834-2F32346C7E18}"/>
                  </a:ext>
                </a:extLst>
              </p:cNvPr>
              <p:cNvSpPr/>
              <p:nvPr/>
            </p:nvSpPr>
            <p:spPr>
              <a:xfrm>
                <a:off x="-393221" y="-3361134"/>
                <a:ext cx="307313" cy="113486"/>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F360B8B8-4B6A-0812-2DC6-340094886665}"/>
                  </a:ext>
                </a:extLst>
              </p:cNvPr>
              <p:cNvSpPr/>
              <p:nvPr/>
            </p:nvSpPr>
            <p:spPr>
              <a:xfrm>
                <a:off x="1808983" y="-3063385"/>
                <a:ext cx="1425630" cy="1419622"/>
              </a:xfrm>
              <a:custGeom>
                <a:avLst/>
                <a:gdLst>
                  <a:gd name="connsiteX0" fmla="*/ 174185 w 347156"/>
                  <a:gd name="connsiteY0" fmla="*/ 283013 h 345693"/>
                  <a:gd name="connsiteX1" fmla="*/ 67548 w 347156"/>
                  <a:gd name="connsiteY1" fmla="*/ 180403 h 345693"/>
                  <a:gd name="connsiteX2" fmla="*/ 67678 w 347156"/>
                  <a:gd name="connsiteY2" fmla="*/ 172780 h 345693"/>
                  <a:gd name="connsiteX3" fmla="*/ 167540 w 347156"/>
                  <a:gd name="connsiteY3" fmla="*/ 63565 h 345693"/>
                  <a:gd name="connsiteX4" fmla="*/ 174185 w 347156"/>
                  <a:gd name="connsiteY4" fmla="*/ 63478 h 345693"/>
                  <a:gd name="connsiteX5" fmla="*/ 265787 w 347156"/>
                  <a:gd name="connsiteY5" fmla="*/ 110677 h 345693"/>
                  <a:gd name="connsiteX6" fmla="*/ 327890 w 347156"/>
                  <a:gd name="connsiteY6" fmla="*/ 84593 h 345693"/>
                  <a:gd name="connsiteX7" fmla="*/ 172632 w 347156"/>
                  <a:gd name="connsiteY7" fmla="*/ 133 h 345693"/>
                  <a:gd name="connsiteX8" fmla="*/ -14 w 347156"/>
                  <a:gd name="connsiteY8" fmla="*/ 172780 h 345693"/>
                  <a:gd name="connsiteX9" fmla="*/ 172632 w 347156"/>
                  <a:gd name="connsiteY9" fmla="*/ 345426 h 345693"/>
                  <a:gd name="connsiteX10" fmla="*/ 347142 w 347156"/>
                  <a:gd name="connsiteY10" fmla="*/ 203210 h 345693"/>
                  <a:gd name="connsiteX11" fmla="*/ 275724 w 347156"/>
                  <a:gd name="connsiteY11" fmla="*/ 203210 h 345693"/>
                  <a:gd name="connsiteX12" fmla="*/ 172632 w 347156"/>
                  <a:gd name="connsiteY12" fmla="*/ 283013 h 3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56" h="345693">
                    <a:moveTo>
                      <a:pt x="174185" y="283013"/>
                    </a:moveTo>
                    <a:cubicBezTo>
                      <a:pt x="116401" y="284124"/>
                      <a:pt x="68659" y="238183"/>
                      <a:pt x="67548" y="180403"/>
                    </a:cubicBezTo>
                    <a:cubicBezTo>
                      <a:pt x="67498" y="177860"/>
                      <a:pt x="67542" y="175316"/>
                      <a:pt x="67678" y="172780"/>
                    </a:cubicBezTo>
                    <a:cubicBezTo>
                      <a:pt x="65095" y="115045"/>
                      <a:pt x="109806" y="66145"/>
                      <a:pt x="167540" y="63565"/>
                    </a:cubicBezTo>
                    <a:cubicBezTo>
                      <a:pt x="169754" y="63466"/>
                      <a:pt x="171971" y="63438"/>
                      <a:pt x="174185" y="63478"/>
                    </a:cubicBezTo>
                    <a:cubicBezTo>
                      <a:pt x="210984" y="61596"/>
                      <a:pt x="245961" y="79619"/>
                      <a:pt x="265787" y="110677"/>
                    </a:cubicBezTo>
                    <a:lnTo>
                      <a:pt x="327890" y="84593"/>
                    </a:lnTo>
                    <a:cubicBezTo>
                      <a:pt x="295711" y="29921"/>
                      <a:pt x="236012" y="-2553"/>
                      <a:pt x="172632" y="133"/>
                    </a:cubicBezTo>
                    <a:cubicBezTo>
                      <a:pt x="77282" y="133"/>
                      <a:pt x="-14" y="77430"/>
                      <a:pt x="-14" y="172780"/>
                    </a:cubicBezTo>
                    <a:cubicBezTo>
                      <a:pt x="-14" y="268129"/>
                      <a:pt x="77282" y="345426"/>
                      <a:pt x="172632" y="345426"/>
                    </a:cubicBezTo>
                    <a:cubicBezTo>
                      <a:pt x="258757" y="350068"/>
                      <a:pt x="334305" y="288499"/>
                      <a:pt x="347142" y="203210"/>
                    </a:cubicBezTo>
                    <a:lnTo>
                      <a:pt x="275724" y="203210"/>
                    </a:lnTo>
                    <a:cubicBezTo>
                      <a:pt x="265116" y="251200"/>
                      <a:pt x="221750" y="284770"/>
                      <a:pt x="172632" y="283013"/>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515F1C53-331B-F910-24C0-51E15651BAE2}"/>
                </a:ext>
              </a:extLst>
            </p:cNvPr>
            <p:cNvGrpSpPr/>
            <p:nvPr/>
          </p:nvGrpSpPr>
          <p:grpSpPr>
            <a:xfrm>
              <a:off x="45917" y="2750820"/>
              <a:ext cx="4507034" cy="1165063"/>
              <a:chOff x="-393221" y="-3361134"/>
              <a:chExt cx="6643632" cy="1717371"/>
            </a:xfrm>
            <a:solidFill>
              <a:schemeClr val="bg1">
                <a:alpha val="2000"/>
              </a:schemeClr>
            </a:solidFill>
          </p:grpSpPr>
          <p:sp>
            <p:nvSpPr>
              <p:cNvPr id="32" name="Freeform: Shape 31">
                <a:extLst>
                  <a:ext uri="{FF2B5EF4-FFF2-40B4-BE49-F238E27FC236}">
                    <a16:creationId xmlns:a16="http://schemas.microsoft.com/office/drawing/2014/main" id="{A9C88B5B-F4EA-83ED-18EC-94A9E456583A}"/>
                  </a:ext>
                </a:extLst>
              </p:cNvPr>
              <p:cNvSpPr/>
              <p:nvPr/>
            </p:nvSpPr>
            <p:spPr>
              <a:xfrm>
                <a:off x="-393221" y="-3061471"/>
                <a:ext cx="307313" cy="1378449"/>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6CA767E5-DD5F-8B20-35CA-2404A1EBB2E1}"/>
                  </a:ext>
                </a:extLst>
              </p:cNvPr>
              <p:cNvSpPr/>
              <p:nvPr/>
            </p:nvSpPr>
            <p:spPr>
              <a:xfrm>
                <a:off x="116843" y="-3027042"/>
                <a:ext cx="1532742" cy="1347843"/>
              </a:xfrm>
              <a:custGeom>
                <a:avLst/>
                <a:gdLst>
                  <a:gd name="connsiteX0" fmla="*/ 246225 w 373239"/>
                  <a:gd name="connsiteY0" fmla="*/ 133190 h 328214"/>
                  <a:gd name="connsiteX1" fmla="*/ 127918 w 373239"/>
                  <a:gd name="connsiteY1" fmla="*/ 133190 h 328214"/>
                  <a:gd name="connsiteX2" fmla="*/ 77615 w 373239"/>
                  <a:gd name="connsiteY2" fmla="*/ 95617 h 328214"/>
                  <a:gd name="connsiteX3" fmla="*/ 127918 w 373239"/>
                  <a:gd name="connsiteY3" fmla="*/ 62081 h 328214"/>
                  <a:gd name="connsiteX4" fmla="*/ 342484 w 373239"/>
                  <a:gd name="connsiteY4" fmla="*/ 62081 h 328214"/>
                  <a:gd name="connsiteX5" fmla="*/ 342484 w 373239"/>
                  <a:gd name="connsiteY5" fmla="*/ -22 h 328214"/>
                  <a:gd name="connsiteX6" fmla="*/ 118913 w 373239"/>
                  <a:gd name="connsiteY6" fmla="*/ -22 h 328214"/>
                  <a:gd name="connsiteX7" fmla="*/ -14 w 373239"/>
                  <a:gd name="connsiteY7" fmla="*/ 96549 h 328214"/>
                  <a:gd name="connsiteX8" fmla="*/ 118913 w 373239"/>
                  <a:gd name="connsiteY8" fmla="*/ 194361 h 328214"/>
                  <a:gd name="connsiteX9" fmla="*/ 247156 w 373239"/>
                  <a:gd name="connsiteY9" fmla="*/ 194361 h 328214"/>
                  <a:gd name="connsiteX10" fmla="*/ 297149 w 373239"/>
                  <a:gd name="connsiteY10" fmla="*/ 232244 h 328214"/>
                  <a:gd name="connsiteX11" fmla="*/ 247156 w 373239"/>
                  <a:gd name="connsiteY11" fmla="*/ 266090 h 328214"/>
                  <a:gd name="connsiteX12" fmla="*/ 23274 w 373239"/>
                  <a:gd name="connsiteY12" fmla="*/ 266090 h 328214"/>
                  <a:gd name="connsiteX13" fmla="*/ 23274 w 373239"/>
                  <a:gd name="connsiteY13" fmla="*/ 328193 h 328214"/>
                  <a:gd name="connsiteX14" fmla="*/ 246225 w 373239"/>
                  <a:gd name="connsiteY14" fmla="*/ 328193 h 328214"/>
                  <a:gd name="connsiteX15" fmla="*/ 373225 w 373239"/>
                  <a:gd name="connsiteY15" fmla="*/ 230691 h 328214"/>
                  <a:gd name="connsiteX16" fmla="*/ 246225 w 373239"/>
                  <a:gd name="connsiteY16" fmla="*/ 134121 h 32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239" h="328214">
                    <a:moveTo>
                      <a:pt x="246225" y="133190"/>
                    </a:moveTo>
                    <a:lnTo>
                      <a:pt x="127918" y="133190"/>
                    </a:lnTo>
                    <a:cubicBezTo>
                      <a:pt x="96867" y="133190"/>
                      <a:pt x="77615" y="118595"/>
                      <a:pt x="77615" y="95617"/>
                    </a:cubicBezTo>
                    <a:cubicBezTo>
                      <a:pt x="77615" y="72639"/>
                      <a:pt x="96867" y="62081"/>
                      <a:pt x="127918" y="62081"/>
                    </a:cubicBezTo>
                    <a:lnTo>
                      <a:pt x="342484" y="62081"/>
                    </a:lnTo>
                    <a:lnTo>
                      <a:pt x="342484" y="-22"/>
                    </a:lnTo>
                    <a:lnTo>
                      <a:pt x="118913" y="-22"/>
                    </a:lnTo>
                    <a:cubicBezTo>
                      <a:pt x="45942" y="-22"/>
                      <a:pt x="-14" y="36619"/>
                      <a:pt x="-14" y="96549"/>
                    </a:cubicBezTo>
                    <a:cubicBezTo>
                      <a:pt x="-14" y="156478"/>
                      <a:pt x="45942" y="194361"/>
                      <a:pt x="118913" y="194361"/>
                    </a:cubicBezTo>
                    <a:lnTo>
                      <a:pt x="247156" y="194361"/>
                    </a:lnTo>
                    <a:cubicBezTo>
                      <a:pt x="278208" y="194361"/>
                      <a:pt x="297149" y="208955"/>
                      <a:pt x="297149" y="232244"/>
                    </a:cubicBezTo>
                    <a:cubicBezTo>
                      <a:pt x="297149" y="255533"/>
                      <a:pt x="277897" y="266090"/>
                      <a:pt x="247156" y="266090"/>
                    </a:cubicBezTo>
                    <a:lnTo>
                      <a:pt x="23274" y="266090"/>
                    </a:lnTo>
                    <a:lnTo>
                      <a:pt x="23274" y="328193"/>
                    </a:lnTo>
                    <a:lnTo>
                      <a:pt x="246225" y="328193"/>
                    </a:lnTo>
                    <a:cubicBezTo>
                      <a:pt x="324164" y="328193"/>
                      <a:pt x="373225" y="290310"/>
                      <a:pt x="373225" y="230691"/>
                    </a:cubicBezTo>
                    <a:cubicBezTo>
                      <a:pt x="373225" y="171072"/>
                      <a:pt x="324164" y="134121"/>
                      <a:pt x="246225" y="134121"/>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08985719-1688-32B8-B19C-D5F040AAD7E2}"/>
                  </a:ext>
                </a:extLst>
              </p:cNvPr>
              <p:cNvSpPr/>
              <p:nvPr/>
            </p:nvSpPr>
            <p:spPr>
              <a:xfrm>
                <a:off x="3372035" y="-3358584"/>
                <a:ext cx="1226998" cy="1712841"/>
              </a:xfrm>
              <a:custGeom>
                <a:avLst/>
                <a:gdLst>
                  <a:gd name="connsiteX0" fmla="*/ 149105 w 298787"/>
                  <a:gd name="connsiteY0" fmla="*/ 352724 h 417095"/>
                  <a:gd name="connsiteX1" fmla="*/ 71336 w 298787"/>
                  <a:gd name="connsiteY1" fmla="*/ 275235 h 417095"/>
                  <a:gd name="connsiteX2" fmla="*/ 71476 w 298787"/>
                  <a:gd name="connsiteY2" fmla="*/ 270437 h 417095"/>
                  <a:gd name="connsiteX3" fmla="*/ 71476 w 298787"/>
                  <a:gd name="connsiteY3" fmla="*/ 142815 h 417095"/>
                  <a:gd name="connsiteX4" fmla="*/ 298773 w 298787"/>
                  <a:gd name="connsiteY4" fmla="*/ 142815 h 417095"/>
                  <a:gd name="connsiteX5" fmla="*/ 298773 w 298787"/>
                  <a:gd name="connsiteY5" fmla="*/ 80712 h 417095"/>
                  <a:gd name="connsiteX6" fmla="*/ 71476 w 298787"/>
                  <a:gd name="connsiteY6" fmla="*/ 80712 h 417095"/>
                  <a:gd name="connsiteX7" fmla="*/ 71476 w 298787"/>
                  <a:gd name="connsiteY7" fmla="*/ -22 h 417095"/>
                  <a:gd name="connsiteX8" fmla="*/ 58 w 298787"/>
                  <a:gd name="connsiteY8" fmla="*/ -22 h 417095"/>
                  <a:gd name="connsiteX9" fmla="*/ 58 w 298787"/>
                  <a:gd name="connsiteY9" fmla="*/ 273853 h 417095"/>
                  <a:gd name="connsiteX10" fmla="*/ 134368 w 298787"/>
                  <a:gd name="connsiteY10" fmla="*/ 417004 h 417095"/>
                  <a:gd name="connsiteX11" fmla="*/ 149105 w 298787"/>
                  <a:gd name="connsiteY11" fmla="*/ 416690 h 417095"/>
                  <a:gd name="connsiteX12" fmla="*/ 297550 w 298787"/>
                  <a:gd name="connsiteY12" fmla="*/ 286919 h 417095"/>
                  <a:gd name="connsiteX13" fmla="*/ 297842 w 298787"/>
                  <a:gd name="connsiteY13" fmla="*/ 275095 h 417095"/>
                  <a:gd name="connsiteX14" fmla="*/ 226734 w 298787"/>
                  <a:gd name="connsiteY14" fmla="*/ 275095 h 417095"/>
                  <a:gd name="connsiteX15" fmla="*/ 150353 w 298787"/>
                  <a:gd name="connsiteY15" fmla="*/ 352724 h 417095"/>
                  <a:gd name="connsiteX16" fmla="*/ 149105 w 298787"/>
                  <a:gd name="connsiteY16" fmla="*/ 352724 h 41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787" h="417095">
                    <a:moveTo>
                      <a:pt x="149105" y="352724"/>
                    </a:moveTo>
                    <a:cubicBezTo>
                      <a:pt x="106232" y="352801"/>
                      <a:pt x="71414" y="318108"/>
                      <a:pt x="71336" y="275235"/>
                    </a:cubicBezTo>
                    <a:cubicBezTo>
                      <a:pt x="71333" y="273636"/>
                      <a:pt x="71380" y="272033"/>
                      <a:pt x="71476" y="270437"/>
                    </a:cubicBezTo>
                    <a:lnTo>
                      <a:pt x="71476" y="142815"/>
                    </a:lnTo>
                    <a:lnTo>
                      <a:pt x="298773" y="142815"/>
                    </a:lnTo>
                    <a:lnTo>
                      <a:pt x="298773" y="80712"/>
                    </a:lnTo>
                    <a:lnTo>
                      <a:pt x="71476" y="80712"/>
                    </a:lnTo>
                    <a:lnTo>
                      <a:pt x="71476" y="-22"/>
                    </a:lnTo>
                    <a:lnTo>
                      <a:pt x="58" y="-22"/>
                    </a:lnTo>
                    <a:lnTo>
                      <a:pt x="58" y="273853"/>
                    </a:lnTo>
                    <a:cubicBezTo>
                      <a:pt x="-2383" y="350473"/>
                      <a:pt x="57748" y="414563"/>
                      <a:pt x="134368" y="417004"/>
                    </a:cubicBezTo>
                    <a:cubicBezTo>
                      <a:pt x="139280" y="417159"/>
                      <a:pt x="144202" y="417056"/>
                      <a:pt x="149105" y="416690"/>
                    </a:cubicBezTo>
                    <a:cubicBezTo>
                      <a:pt x="225933" y="421848"/>
                      <a:pt x="292395" y="363747"/>
                      <a:pt x="297550" y="286919"/>
                    </a:cubicBezTo>
                    <a:cubicBezTo>
                      <a:pt x="297814" y="282985"/>
                      <a:pt x="297913" y="279039"/>
                      <a:pt x="297842" y="275095"/>
                    </a:cubicBezTo>
                    <a:lnTo>
                      <a:pt x="226734" y="275095"/>
                    </a:lnTo>
                    <a:cubicBezTo>
                      <a:pt x="227079" y="317623"/>
                      <a:pt x="192881" y="352379"/>
                      <a:pt x="150353" y="352724"/>
                    </a:cubicBezTo>
                    <a:cubicBezTo>
                      <a:pt x="149937" y="352727"/>
                      <a:pt x="149521" y="352727"/>
                      <a:pt x="149105" y="352724"/>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3DC1711F-B1AD-4F31-1EE8-FC75A8B7E84E}"/>
                  </a:ext>
                </a:extLst>
              </p:cNvPr>
              <p:cNvSpPr/>
              <p:nvPr/>
            </p:nvSpPr>
            <p:spPr>
              <a:xfrm>
                <a:off x="4785070" y="-3058946"/>
                <a:ext cx="1465341" cy="1381020"/>
              </a:xfrm>
              <a:custGeom>
                <a:avLst/>
                <a:gdLst>
                  <a:gd name="connsiteX0" fmla="*/ 77338 w 356826"/>
                  <a:gd name="connsiteY0" fmla="*/ 202130 h 336293"/>
                  <a:gd name="connsiteX1" fmla="*/ 356802 w 356826"/>
                  <a:gd name="connsiteY1" fmla="*/ 202130 h 336293"/>
                  <a:gd name="connsiteX2" fmla="*/ 356802 w 356826"/>
                  <a:gd name="connsiteY2" fmla="*/ 199025 h 336293"/>
                  <a:gd name="connsiteX3" fmla="*/ 356802 w 356826"/>
                  <a:gd name="connsiteY3" fmla="*/ 199025 h 336293"/>
                  <a:gd name="connsiteX4" fmla="*/ 356802 w 356826"/>
                  <a:gd name="connsiteY4" fmla="*/ 171699 h 336293"/>
                  <a:gd name="connsiteX5" fmla="*/ 354628 w 356826"/>
                  <a:gd name="connsiteY5" fmla="*/ 140648 h 336293"/>
                  <a:gd name="connsiteX6" fmla="*/ 354628 w 356826"/>
                  <a:gd name="connsiteY6" fmla="*/ 140648 h 336293"/>
                  <a:gd name="connsiteX7" fmla="*/ 354628 w 356826"/>
                  <a:gd name="connsiteY7" fmla="*/ 140648 h 336293"/>
                  <a:gd name="connsiteX8" fmla="*/ 179187 w 356826"/>
                  <a:gd name="connsiteY8" fmla="*/ 295 h 336293"/>
                  <a:gd name="connsiteX9" fmla="*/ 262 w 356826"/>
                  <a:gd name="connsiteY9" fmla="*/ 159900 h 336293"/>
                  <a:gd name="connsiteX10" fmla="*/ 20 w 356826"/>
                  <a:gd name="connsiteY10" fmla="*/ 172941 h 336293"/>
                  <a:gd name="connsiteX11" fmla="*/ 179187 w 356826"/>
                  <a:gd name="connsiteY11" fmla="*/ 336272 h 336293"/>
                  <a:gd name="connsiteX12" fmla="*/ 313019 w 356826"/>
                  <a:gd name="connsiteY12" fmla="*/ 336272 h 336293"/>
                  <a:gd name="connsiteX13" fmla="*/ 313019 w 356826"/>
                  <a:gd name="connsiteY13" fmla="*/ 274169 h 336293"/>
                  <a:gd name="connsiteX14" fmla="*/ 179498 w 356826"/>
                  <a:gd name="connsiteY14" fmla="*/ 274169 h 336293"/>
                  <a:gd name="connsiteX15" fmla="*/ 77338 w 356826"/>
                  <a:gd name="connsiteY15" fmla="*/ 202751 h 336293"/>
                  <a:gd name="connsiteX16" fmla="*/ 179187 w 356826"/>
                  <a:gd name="connsiteY16" fmla="*/ 62398 h 336293"/>
                  <a:gd name="connsiteX17" fmla="*/ 280726 w 356826"/>
                  <a:gd name="connsiteY17" fmla="*/ 138785 h 336293"/>
                  <a:gd name="connsiteX18" fmla="*/ 280726 w 356826"/>
                  <a:gd name="connsiteY18" fmla="*/ 141579 h 336293"/>
                  <a:gd name="connsiteX19" fmla="*/ 76096 w 356826"/>
                  <a:gd name="connsiteY19" fmla="*/ 141579 h 336293"/>
                  <a:gd name="connsiteX20" fmla="*/ 76096 w 356826"/>
                  <a:gd name="connsiteY20" fmla="*/ 138785 h 336293"/>
                  <a:gd name="connsiteX21" fmla="*/ 179187 w 356826"/>
                  <a:gd name="connsiteY21" fmla="*/ 62398 h 33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826" h="336293">
                    <a:moveTo>
                      <a:pt x="77338" y="202130"/>
                    </a:moveTo>
                    <a:lnTo>
                      <a:pt x="356802" y="202130"/>
                    </a:lnTo>
                    <a:lnTo>
                      <a:pt x="356802" y="199025"/>
                    </a:lnTo>
                    <a:lnTo>
                      <a:pt x="356802" y="199025"/>
                    </a:lnTo>
                    <a:lnTo>
                      <a:pt x="356802" y="171699"/>
                    </a:lnTo>
                    <a:cubicBezTo>
                      <a:pt x="356911" y="161306"/>
                      <a:pt x="356184" y="150923"/>
                      <a:pt x="354628" y="140648"/>
                    </a:cubicBezTo>
                    <a:lnTo>
                      <a:pt x="354628" y="140648"/>
                    </a:lnTo>
                    <a:lnTo>
                      <a:pt x="354628" y="140648"/>
                    </a:lnTo>
                    <a:cubicBezTo>
                      <a:pt x="340904" y="55731"/>
                      <a:pt x="265045" y="-4956"/>
                      <a:pt x="179187" y="295"/>
                    </a:cubicBezTo>
                    <a:cubicBezTo>
                      <a:pt x="85703" y="-5040"/>
                      <a:pt x="5596" y="66419"/>
                      <a:pt x="262" y="159900"/>
                    </a:cubicBezTo>
                    <a:cubicBezTo>
                      <a:pt x="13" y="164244"/>
                      <a:pt x="-67" y="168594"/>
                      <a:pt x="20" y="172941"/>
                    </a:cubicBezTo>
                    <a:cubicBezTo>
                      <a:pt x="20" y="268580"/>
                      <a:pt x="74854" y="336272"/>
                      <a:pt x="179187" y="336272"/>
                    </a:cubicBezTo>
                    <a:lnTo>
                      <a:pt x="313019" y="336272"/>
                    </a:lnTo>
                    <a:lnTo>
                      <a:pt x="313019" y="274169"/>
                    </a:lnTo>
                    <a:lnTo>
                      <a:pt x="179498" y="274169"/>
                    </a:lnTo>
                    <a:cubicBezTo>
                      <a:pt x="133088" y="276638"/>
                      <a:pt x="90957" y="247185"/>
                      <a:pt x="77338" y="202751"/>
                    </a:cubicBezTo>
                    <a:close/>
                    <a:moveTo>
                      <a:pt x="179187" y="62398"/>
                    </a:moveTo>
                    <a:cubicBezTo>
                      <a:pt x="226752" y="60920"/>
                      <a:pt x="268960" y="92673"/>
                      <a:pt x="280726" y="138785"/>
                    </a:cubicBezTo>
                    <a:cubicBezTo>
                      <a:pt x="280872" y="139710"/>
                      <a:pt x="280872" y="140654"/>
                      <a:pt x="280726" y="141579"/>
                    </a:cubicBezTo>
                    <a:lnTo>
                      <a:pt x="76096" y="141579"/>
                    </a:lnTo>
                    <a:cubicBezTo>
                      <a:pt x="76096" y="141579"/>
                      <a:pt x="76096" y="139716"/>
                      <a:pt x="76096" y="138785"/>
                    </a:cubicBezTo>
                    <a:cubicBezTo>
                      <a:pt x="87979" y="92086"/>
                      <a:pt x="131051" y="60171"/>
                      <a:pt x="179187" y="62398"/>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F7214CE6-FC5C-7737-88F4-811A3EDFCA78}"/>
                  </a:ext>
                </a:extLst>
              </p:cNvPr>
              <p:cNvSpPr/>
              <p:nvPr/>
            </p:nvSpPr>
            <p:spPr>
              <a:xfrm>
                <a:off x="-393221" y="-3361134"/>
                <a:ext cx="307313" cy="113486"/>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A7863AAB-E339-9101-C29C-69C4214C7BD6}"/>
                  </a:ext>
                </a:extLst>
              </p:cNvPr>
              <p:cNvSpPr/>
              <p:nvPr/>
            </p:nvSpPr>
            <p:spPr>
              <a:xfrm>
                <a:off x="1808983" y="-3063385"/>
                <a:ext cx="1425630" cy="1419622"/>
              </a:xfrm>
              <a:custGeom>
                <a:avLst/>
                <a:gdLst>
                  <a:gd name="connsiteX0" fmla="*/ 174185 w 347156"/>
                  <a:gd name="connsiteY0" fmla="*/ 283013 h 345693"/>
                  <a:gd name="connsiteX1" fmla="*/ 67548 w 347156"/>
                  <a:gd name="connsiteY1" fmla="*/ 180403 h 345693"/>
                  <a:gd name="connsiteX2" fmla="*/ 67678 w 347156"/>
                  <a:gd name="connsiteY2" fmla="*/ 172780 h 345693"/>
                  <a:gd name="connsiteX3" fmla="*/ 167540 w 347156"/>
                  <a:gd name="connsiteY3" fmla="*/ 63565 h 345693"/>
                  <a:gd name="connsiteX4" fmla="*/ 174185 w 347156"/>
                  <a:gd name="connsiteY4" fmla="*/ 63478 h 345693"/>
                  <a:gd name="connsiteX5" fmla="*/ 265787 w 347156"/>
                  <a:gd name="connsiteY5" fmla="*/ 110677 h 345693"/>
                  <a:gd name="connsiteX6" fmla="*/ 327890 w 347156"/>
                  <a:gd name="connsiteY6" fmla="*/ 84593 h 345693"/>
                  <a:gd name="connsiteX7" fmla="*/ 172632 w 347156"/>
                  <a:gd name="connsiteY7" fmla="*/ 133 h 345693"/>
                  <a:gd name="connsiteX8" fmla="*/ -14 w 347156"/>
                  <a:gd name="connsiteY8" fmla="*/ 172780 h 345693"/>
                  <a:gd name="connsiteX9" fmla="*/ 172632 w 347156"/>
                  <a:gd name="connsiteY9" fmla="*/ 345426 h 345693"/>
                  <a:gd name="connsiteX10" fmla="*/ 347142 w 347156"/>
                  <a:gd name="connsiteY10" fmla="*/ 203210 h 345693"/>
                  <a:gd name="connsiteX11" fmla="*/ 275724 w 347156"/>
                  <a:gd name="connsiteY11" fmla="*/ 203210 h 345693"/>
                  <a:gd name="connsiteX12" fmla="*/ 172632 w 347156"/>
                  <a:gd name="connsiteY12" fmla="*/ 283013 h 3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56" h="345693">
                    <a:moveTo>
                      <a:pt x="174185" y="283013"/>
                    </a:moveTo>
                    <a:cubicBezTo>
                      <a:pt x="116401" y="284124"/>
                      <a:pt x="68659" y="238183"/>
                      <a:pt x="67548" y="180403"/>
                    </a:cubicBezTo>
                    <a:cubicBezTo>
                      <a:pt x="67498" y="177860"/>
                      <a:pt x="67542" y="175316"/>
                      <a:pt x="67678" y="172780"/>
                    </a:cubicBezTo>
                    <a:cubicBezTo>
                      <a:pt x="65095" y="115045"/>
                      <a:pt x="109806" y="66145"/>
                      <a:pt x="167540" y="63565"/>
                    </a:cubicBezTo>
                    <a:cubicBezTo>
                      <a:pt x="169754" y="63466"/>
                      <a:pt x="171971" y="63438"/>
                      <a:pt x="174185" y="63478"/>
                    </a:cubicBezTo>
                    <a:cubicBezTo>
                      <a:pt x="210984" y="61596"/>
                      <a:pt x="245961" y="79619"/>
                      <a:pt x="265787" y="110677"/>
                    </a:cubicBezTo>
                    <a:lnTo>
                      <a:pt x="327890" y="84593"/>
                    </a:lnTo>
                    <a:cubicBezTo>
                      <a:pt x="295711" y="29921"/>
                      <a:pt x="236012" y="-2553"/>
                      <a:pt x="172632" y="133"/>
                    </a:cubicBezTo>
                    <a:cubicBezTo>
                      <a:pt x="77282" y="133"/>
                      <a:pt x="-14" y="77430"/>
                      <a:pt x="-14" y="172780"/>
                    </a:cubicBezTo>
                    <a:cubicBezTo>
                      <a:pt x="-14" y="268129"/>
                      <a:pt x="77282" y="345426"/>
                      <a:pt x="172632" y="345426"/>
                    </a:cubicBezTo>
                    <a:cubicBezTo>
                      <a:pt x="258757" y="350068"/>
                      <a:pt x="334305" y="288499"/>
                      <a:pt x="347142" y="203210"/>
                    </a:cubicBezTo>
                    <a:lnTo>
                      <a:pt x="275724" y="203210"/>
                    </a:lnTo>
                    <a:cubicBezTo>
                      <a:pt x="265116" y="251200"/>
                      <a:pt x="221750" y="284770"/>
                      <a:pt x="172632" y="283013"/>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9" name="TextBox 8">
            <a:extLst>
              <a:ext uri="{FF2B5EF4-FFF2-40B4-BE49-F238E27FC236}">
                <a16:creationId xmlns:a16="http://schemas.microsoft.com/office/drawing/2014/main" id="{3E70A2E6-5B94-7869-343A-7A38F98C1BAB}"/>
              </a:ext>
            </a:extLst>
          </p:cNvPr>
          <p:cNvSpPr txBox="1"/>
          <p:nvPr/>
        </p:nvSpPr>
        <p:spPr>
          <a:xfrm>
            <a:off x="418064" y="2311080"/>
            <a:ext cx="129620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entury Gothic" panose="020F0302020204030204"/>
                <a:ea typeface="Verdana" panose="020B0604030504040204" pitchFamily="34" charset="0"/>
                <a:cs typeface="Arial" panose="020B0604020202020204" pitchFamily="34" charset="0"/>
                <a:sym typeface="Zilla Slab Light"/>
              </a:rPr>
              <a:t>DSR</a:t>
            </a:r>
          </a:p>
        </p:txBody>
      </p:sp>
      <p:grpSp>
        <p:nvGrpSpPr>
          <p:cNvPr id="91" name="Group 90">
            <a:extLst>
              <a:ext uri="{FF2B5EF4-FFF2-40B4-BE49-F238E27FC236}">
                <a16:creationId xmlns:a16="http://schemas.microsoft.com/office/drawing/2014/main" id="{79DCD2DB-5D5E-721E-1E96-F6C05C9582D3}"/>
              </a:ext>
            </a:extLst>
          </p:cNvPr>
          <p:cNvGrpSpPr/>
          <p:nvPr/>
        </p:nvGrpSpPr>
        <p:grpSpPr>
          <a:xfrm rot="5400000">
            <a:off x="588470" y="1433465"/>
            <a:ext cx="491449" cy="521672"/>
            <a:chOff x="4205287" y="1423987"/>
            <a:chExt cx="3777995" cy="4010310"/>
          </a:xfrm>
          <a:solidFill>
            <a:schemeClr val="bg1"/>
          </a:solidFill>
        </p:grpSpPr>
        <p:sp>
          <p:nvSpPr>
            <p:cNvPr id="92" name="Freeform: Shape 91">
              <a:extLst>
                <a:ext uri="{FF2B5EF4-FFF2-40B4-BE49-F238E27FC236}">
                  <a16:creationId xmlns:a16="http://schemas.microsoft.com/office/drawing/2014/main" id="{43CFD1F2-DC46-D9C5-7717-0C91FD846730}"/>
                </a:ext>
              </a:extLst>
            </p:cNvPr>
            <p:cNvSpPr/>
            <p:nvPr/>
          </p:nvSpPr>
          <p:spPr>
            <a:xfrm>
              <a:off x="5761386" y="1423987"/>
              <a:ext cx="2221896" cy="2261996"/>
            </a:xfrm>
            <a:custGeom>
              <a:avLst/>
              <a:gdLst>
                <a:gd name="connsiteX0" fmla="*/ 306038 w 2221896"/>
                <a:gd name="connsiteY0" fmla="*/ 0 h 2261996"/>
                <a:gd name="connsiteX1" fmla="*/ 0 w 2221896"/>
                <a:gd name="connsiteY1" fmla="*/ 311658 h 2261996"/>
                <a:gd name="connsiteX2" fmla="*/ 1915859 w 2221896"/>
                <a:gd name="connsiteY2" fmla="*/ 2261997 h 2261996"/>
                <a:gd name="connsiteX3" fmla="*/ 2221897 w 2221896"/>
                <a:gd name="connsiteY3" fmla="*/ 1950625 h 2261996"/>
                <a:gd name="connsiteX4" fmla="*/ 306038 w 2221896"/>
                <a:gd name="connsiteY4" fmla="*/ 0 h 226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896" h="2261996">
                  <a:moveTo>
                    <a:pt x="306038" y="0"/>
                  </a:moveTo>
                  <a:lnTo>
                    <a:pt x="0" y="311658"/>
                  </a:lnTo>
                  <a:lnTo>
                    <a:pt x="1915859" y="2261997"/>
                  </a:lnTo>
                  <a:lnTo>
                    <a:pt x="2221897" y="1950625"/>
                  </a:lnTo>
                  <a:lnTo>
                    <a:pt x="30603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C6D3382E-01D3-35A0-3113-8DB07FA8CE92}"/>
                </a:ext>
              </a:extLst>
            </p:cNvPr>
            <p:cNvSpPr/>
            <p:nvPr/>
          </p:nvSpPr>
          <p:spPr>
            <a:xfrm>
              <a:off x="5653944" y="3534155"/>
              <a:ext cx="1866614" cy="1900142"/>
            </a:xfrm>
            <a:custGeom>
              <a:avLst/>
              <a:gdLst>
                <a:gd name="connsiteX0" fmla="*/ 0 w 1866614"/>
                <a:gd name="connsiteY0" fmla="*/ 1588484 h 1900142"/>
                <a:gd name="connsiteX1" fmla="*/ 306038 w 1866614"/>
                <a:gd name="connsiteY1" fmla="*/ 1900142 h 1900142"/>
                <a:gd name="connsiteX2" fmla="*/ 1866614 w 1866614"/>
                <a:gd name="connsiteY2" fmla="*/ 311658 h 1900142"/>
                <a:gd name="connsiteX3" fmla="*/ 1560386 w 1866614"/>
                <a:gd name="connsiteY3" fmla="*/ 0 h 1900142"/>
                <a:gd name="connsiteX4" fmla="*/ 0 w 1866614"/>
                <a:gd name="connsiteY4" fmla="*/ 1588484 h 190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614" h="1900142">
                  <a:moveTo>
                    <a:pt x="0" y="1588484"/>
                  </a:moveTo>
                  <a:lnTo>
                    <a:pt x="306038" y="1900142"/>
                  </a:lnTo>
                  <a:lnTo>
                    <a:pt x="1866614" y="311658"/>
                  </a:lnTo>
                  <a:lnTo>
                    <a:pt x="1560386" y="0"/>
                  </a:lnTo>
                  <a:lnTo>
                    <a:pt x="0" y="15884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937F3AAD-9A3E-3D95-2680-5E1C13AAA6C9}"/>
                </a:ext>
              </a:extLst>
            </p:cNvPr>
            <p:cNvSpPr/>
            <p:nvPr/>
          </p:nvSpPr>
          <p:spPr>
            <a:xfrm>
              <a:off x="4205287" y="3164775"/>
              <a:ext cx="2730531" cy="477202"/>
            </a:xfrm>
            <a:custGeom>
              <a:avLst/>
              <a:gdLst>
                <a:gd name="connsiteX0" fmla="*/ 0 w 2730531"/>
                <a:gd name="connsiteY0" fmla="*/ 33528 h 477202"/>
                <a:gd name="connsiteX1" fmla="*/ 0 w 2730531"/>
                <a:gd name="connsiteY1" fmla="*/ 477203 h 477202"/>
                <a:gd name="connsiteX2" fmla="*/ 2730532 w 2730531"/>
                <a:gd name="connsiteY2" fmla="*/ 437769 h 477202"/>
                <a:gd name="connsiteX3" fmla="*/ 2708243 w 2730531"/>
                <a:gd name="connsiteY3" fmla="*/ 0 h 477202"/>
                <a:gd name="connsiteX4" fmla="*/ 0 w 2730531"/>
                <a:gd name="connsiteY4" fmla="*/ 33528 h 47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31" h="477202">
                  <a:moveTo>
                    <a:pt x="0" y="33528"/>
                  </a:moveTo>
                  <a:lnTo>
                    <a:pt x="0" y="477203"/>
                  </a:lnTo>
                  <a:lnTo>
                    <a:pt x="2730532" y="437769"/>
                  </a:lnTo>
                  <a:lnTo>
                    <a:pt x="2708243" y="0"/>
                  </a:lnTo>
                  <a:lnTo>
                    <a:pt x="0" y="335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63" name="Picture 62">
            <a:extLst>
              <a:ext uri="{FF2B5EF4-FFF2-40B4-BE49-F238E27FC236}">
                <a16:creationId xmlns:a16="http://schemas.microsoft.com/office/drawing/2014/main" id="{41C28A8D-3057-64E9-62A8-A19132F6C7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071209" y="5757785"/>
            <a:ext cx="1402582" cy="449503"/>
          </a:xfrm>
          <a:prstGeom prst="rect">
            <a:avLst/>
          </a:prstGeom>
        </p:spPr>
      </p:pic>
      <p:grpSp>
        <p:nvGrpSpPr>
          <p:cNvPr id="66" name="Group 65">
            <a:extLst>
              <a:ext uri="{FF2B5EF4-FFF2-40B4-BE49-F238E27FC236}">
                <a16:creationId xmlns:a16="http://schemas.microsoft.com/office/drawing/2014/main" id="{5ED3BC5A-2F25-4A26-84AB-BDCDB7B1635E}"/>
              </a:ext>
            </a:extLst>
          </p:cNvPr>
          <p:cNvGrpSpPr/>
          <p:nvPr/>
        </p:nvGrpSpPr>
        <p:grpSpPr>
          <a:xfrm>
            <a:off x="4026758" y="375921"/>
            <a:ext cx="3356783" cy="1788554"/>
            <a:chOff x="4026758" y="375921"/>
            <a:chExt cx="3356783" cy="1788554"/>
          </a:xfrm>
        </p:grpSpPr>
        <p:grpSp>
          <p:nvGrpSpPr>
            <p:cNvPr id="44" name="Group 43">
              <a:extLst>
                <a:ext uri="{FF2B5EF4-FFF2-40B4-BE49-F238E27FC236}">
                  <a16:creationId xmlns:a16="http://schemas.microsoft.com/office/drawing/2014/main" id="{821659FC-27D0-AFD6-D164-E5EE1CF64C82}"/>
                </a:ext>
              </a:extLst>
            </p:cNvPr>
            <p:cNvGrpSpPr/>
            <p:nvPr/>
          </p:nvGrpSpPr>
          <p:grpSpPr>
            <a:xfrm>
              <a:off x="4148166" y="375921"/>
              <a:ext cx="3235375" cy="1788554"/>
              <a:chOff x="5511800" y="375921"/>
              <a:chExt cx="2489200" cy="1788554"/>
            </a:xfrm>
          </p:grpSpPr>
          <p:grpSp>
            <p:nvGrpSpPr>
              <p:cNvPr id="42" name="Group 41">
                <a:extLst>
                  <a:ext uri="{FF2B5EF4-FFF2-40B4-BE49-F238E27FC236}">
                    <a16:creationId xmlns:a16="http://schemas.microsoft.com/office/drawing/2014/main" id="{E822F99F-C871-8D64-17C0-A9AEC7907D01}"/>
                  </a:ext>
                </a:extLst>
              </p:cNvPr>
              <p:cNvGrpSpPr/>
              <p:nvPr/>
            </p:nvGrpSpPr>
            <p:grpSpPr>
              <a:xfrm>
                <a:off x="5511800" y="375921"/>
                <a:ext cx="2489200" cy="1788554"/>
                <a:chOff x="5431713" y="625390"/>
                <a:chExt cx="2396342" cy="1668451"/>
              </a:xfrm>
            </p:grpSpPr>
            <p:sp>
              <p:nvSpPr>
                <p:cNvPr id="40" name="Rectangle 39">
                  <a:extLst>
                    <a:ext uri="{FF2B5EF4-FFF2-40B4-BE49-F238E27FC236}">
                      <a16:creationId xmlns:a16="http://schemas.microsoft.com/office/drawing/2014/main" id="{4E3BD144-68BC-41F4-FB92-B6C1F5C4087D}"/>
                    </a:ext>
                  </a:extLst>
                </p:cNvPr>
                <p:cNvSpPr/>
                <p:nvPr/>
              </p:nvSpPr>
              <p:spPr>
                <a:xfrm>
                  <a:off x="5431713" y="755521"/>
                  <a:ext cx="2396342" cy="153832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94873F8F-ED2B-E1E2-7EDA-FC74B7D2B3C0}"/>
                    </a:ext>
                  </a:extLst>
                </p:cNvPr>
                <p:cNvSpPr/>
                <p:nvPr/>
              </p:nvSpPr>
              <p:spPr>
                <a:xfrm>
                  <a:off x="5431713" y="625390"/>
                  <a:ext cx="2274428" cy="1538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14EC618E-D9A0-B5FD-293B-1407DA21B13E}"/>
                  </a:ext>
                </a:extLst>
              </p:cNvPr>
              <p:cNvSpPr txBox="1"/>
              <p:nvPr/>
            </p:nvSpPr>
            <p:spPr>
              <a:xfrm>
                <a:off x="5837565" y="582262"/>
                <a:ext cx="1815781" cy="307777"/>
              </a:xfrm>
              <a:prstGeom prst="rect">
                <a:avLst/>
              </a:prstGeom>
              <a:noFill/>
            </p:spPr>
            <p:txBody>
              <a:bodyPr wrap="square">
                <a:spAutoFit/>
              </a:bodyPr>
              <a:lstStyle/>
              <a:p>
                <a:pPr lvl="0" defTabSz="914126">
                  <a:defRPr/>
                </a:pPr>
                <a:r>
                  <a:rPr lang="en-GB" sz="1400" b="1" dirty="0">
                    <a:solidFill>
                      <a:prstClr val="black"/>
                    </a:solidFill>
                    <a:latin typeface="Century Gothic" panose="020F0302020204030204"/>
                    <a:ea typeface="Verdana" panose="020B0604030504040204" pitchFamily="34" charset="0"/>
                    <a:cs typeface="Arial" panose="020B0604020202020204" pitchFamily="34" charset="0"/>
                  </a:rPr>
                  <a:t>Problem Identification</a:t>
                </a:r>
                <a:endParaRPr lang="en-US" sz="1400" b="1" dirty="0">
                  <a:solidFill>
                    <a:prstClr val="black"/>
                  </a:solidFill>
                  <a:latin typeface="Century Gothic" panose="020F0302020204030204"/>
                  <a:ea typeface="Verdana" panose="020B0604030504040204" pitchFamily="34" charset="0"/>
                  <a:cs typeface="Arial" panose="020B0604020202020204" pitchFamily="34" charset="0"/>
                </a:endParaRPr>
              </a:p>
            </p:txBody>
          </p:sp>
        </p:grpSp>
        <p:sp>
          <p:nvSpPr>
            <p:cNvPr id="23" name="TextBox 22">
              <a:extLst>
                <a:ext uri="{FF2B5EF4-FFF2-40B4-BE49-F238E27FC236}">
                  <a16:creationId xmlns:a16="http://schemas.microsoft.com/office/drawing/2014/main" id="{031A3F75-CD43-2052-FA72-7537AA8FA0C3}"/>
                </a:ext>
              </a:extLst>
            </p:cNvPr>
            <p:cNvSpPr txBox="1"/>
            <p:nvPr/>
          </p:nvSpPr>
          <p:spPr>
            <a:xfrm>
              <a:off x="4593561" y="907057"/>
              <a:ext cx="2490132" cy="646331"/>
            </a:xfrm>
            <a:prstGeom prst="rect">
              <a:avLst/>
            </a:prstGeom>
            <a:noFill/>
          </p:spPr>
          <p:txBody>
            <a:bodyPr wrap="square" rtlCol="0">
              <a:spAutoFit/>
            </a:bodyPr>
            <a:lstStyle/>
            <a:p>
              <a:r>
                <a:rPr lang="en-GB" sz="1200" dirty="0"/>
                <a:t>Identify current limitations in supplier evaluation, tendering and procurement traceability.</a:t>
              </a:r>
            </a:p>
          </p:txBody>
        </p:sp>
        <p:sp>
          <p:nvSpPr>
            <p:cNvPr id="17" name="Oval 16">
              <a:extLst>
                <a:ext uri="{FF2B5EF4-FFF2-40B4-BE49-F238E27FC236}">
                  <a16:creationId xmlns:a16="http://schemas.microsoft.com/office/drawing/2014/main" id="{08F9F65D-D0EC-E5E9-DB1E-0AC6E4AC73B9}"/>
                </a:ext>
              </a:extLst>
            </p:cNvPr>
            <p:cNvSpPr/>
            <p:nvPr/>
          </p:nvSpPr>
          <p:spPr>
            <a:xfrm>
              <a:off x="4026758" y="565877"/>
              <a:ext cx="412641" cy="394090"/>
            </a:xfrm>
            <a:prstGeom prst="ellipse">
              <a:avLst/>
            </a:prstGeom>
            <a:solidFill>
              <a:schemeClr val="bg1"/>
            </a:solidFill>
            <a:ln w="28575">
              <a:solidFill>
                <a:srgbClr val="E21F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noProof="0" dirty="0">
                  <a:solidFill>
                    <a:srgbClr val="E21F1B"/>
                  </a:solidFill>
                  <a:latin typeface="Calibri" panose="020F0502020204030204" pitchFamily="34" charset="0"/>
                  <a:ea typeface="Calibri" panose="020F0502020204030204" pitchFamily="34" charset="0"/>
                  <a:cs typeface="Calibri" panose="020F0502020204030204" pitchFamily="34" charset="0"/>
                </a:rPr>
                <a:t>1</a:t>
              </a:r>
              <a:endParaRPr lang="en-US" noProof="0" dirty="0">
                <a:solidFill>
                  <a:srgbClr val="E21F1B"/>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86" name="Group 85">
            <a:extLst>
              <a:ext uri="{FF2B5EF4-FFF2-40B4-BE49-F238E27FC236}">
                <a16:creationId xmlns:a16="http://schemas.microsoft.com/office/drawing/2014/main" id="{43DE61E7-AE36-BD5F-9EE4-42018C7A47E7}"/>
              </a:ext>
            </a:extLst>
          </p:cNvPr>
          <p:cNvGrpSpPr/>
          <p:nvPr/>
        </p:nvGrpSpPr>
        <p:grpSpPr>
          <a:xfrm>
            <a:off x="7908950" y="371907"/>
            <a:ext cx="3356783" cy="1788554"/>
            <a:chOff x="7908950" y="371907"/>
            <a:chExt cx="3356783" cy="1788554"/>
          </a:xfrm>
        </p:grpSpPr>
        <p:grpSp>
          <p:nvGrpSpPr>
            <p:cNvPr id="67" name="Group 66">
              <a:extLst>
                <a:ext uri="{FF2B5EF4-FFF2-40B4-BE49-F238E27FC236}">
                  <a16:creationId xmlns:a16="http://schemas.microsoft.com/office/drawing/2014/main" id="{F6E662CC-4B96-A5D7-A779-CFC09F4BD0B3}"/>
                </a:ext>
              </a:extLst>
            </p:cNvPr>
            <p:cNvGrpSpPr/>
            <p:nvPr/>
          </p:nvGrpSpPr>
          <p:grpSpPr>
            <a:xfrm>
              <a:off x="7908950" y="371907"/>
              <a:ext cx="3356783" cy="1788554"/>
              <a:chOff x="4026758" y="375921"/>
              <a:chExt cx="3356783" cy="1788554"/>
            </a:xfrm>
          </p:grpSpPr>
          <p:grpSp>
            <p:nvGrpSpPr>
              <p:cNvPr id="68" name="Group 67">
                <a:extLst>
                  <a:ext uri="{FF2B5EF4-FFF2-40B4-BE49-F238E27FC236}">
                    <a16:creationId xmlns:a16="http://schemas.microsoft.com/office/drawing/2014/main" id="{632E0713-F2A1-0D71-5045-70068919004A}"/>
                  </a:ext>
                </a:extLst>
              </p:cNvPr>
              <p:cNvGrpSpPr/>
              <p:nvPr/>
            </p:nvGrpSpPr>
            <p:grpSpPr>
              <a:xfrm>
                <a:off x="4148166" y="375921"/>
                <a:ext cx="3235375" cy="1788554"/>
                <a:chOff x="5511800" y="375921"/>
                <a:chExt cx="2489200" cy="1788554"/>
              </a:xfrm>
            </p:grpSpPr>
            <p:grpSp>
              <p:nvGrpSpPr>
                <p:cNvPr id="71" name="Group 70">
                  <a:extLst>
                    <a:ext uri="{FF2B5EF4-FFF2-40B4-BE49-F238E27FC236}">
                      <a16:creationId xmlns:a16="http://schemas.microsoft.com/office/drawing/2014/main" id="{015246ED-D60D-F519-0C0F-B0ABF0F0B980}"/>
                    </a:ext>
                  </a:extLst>
                </p:cNvPr>
                <p:cNvGrpSpPr/>
                <p:nvPr/>
              </p:nvGrpSpPr>
              <p:grpSpPr>
                <a:xfrm>
                  <a:off x="5511800" y="375921"/>
                  <a:ext cx="2489200" cy="1788554"/>
                  <a:chOff x="5431713" y="625390"/>
                  <a:chExt cx="2396342" cy="1668451"/>
                </a:xfrm>
              </p:grpSpPr>
              <p:sp>
                <p:nvSpPr>
                  <p:cNvPr id="73" name="Rectangle 72">
                    <a:extLst>
                      <a:ext uri="{FF2B5EF4-FFF2-40B4-BE49-F238E27FC236}">
                        <a16:creationId xmlns:a16="http://schemas.microsoft.com/office/drawing/2014/main" id="{0D32CEBC-6F4B-E8DF-9462-F586B9D05089}"/>
                      </a:ext>
                    </a:extLst>
                  </p:cNvPr>
                  <p:cNvSpPr/>
                  <p:nvPr/>
                </p:nvSpPr>
                <p:spPr>
                  <a:xfrm>
                    <a:off x="5431713" y="755521"/>
                    <a:ext cx="2396342" cy="153832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E3920417-DA2C-AA62-E339-CDC445A71A7F}"/>
                      </a:ext>
                    </a:extLst>
                  </p:cNvPr>
                  <p:cNvSpPr/>
                  <p:nvPr/>
                </p:nvSpPr>
                <p:spPr>
                  <a:xfrm>
                    <a:off x="5431713" y="625390"/>
                    <a:ext cx="2274428" cy="1538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2" name="TextBox 71">
                  <a:extLst>
                    <a:ext uri="{FF2B5EF4-FFF2-40B4-BE49-F238E27FC236}">
                      <a16:creationId xmlns:a16="http://schemas.microsoft.com/office/drawing/2014/main" id="{705EE0AB-8E41-7033-35CC-27453E73944A}"/>
                    </a:ext>
                  </a:extLst>
                </p:cNvPr>
                <p:cNvSpPr txBox="1"/>
                <p:nvPr/>
              </p:nvSpPr>
              <p:spPr>
                <a:xfrm>
                  <a:off x="5893107" y="582262"/>
                  <a:ext cx="1815781" cy="307777"/>
                </a:xfrm>
                <a:prstGeom prst="rect">
                  <a:avLst/>
                </a:prstGeom>
                <a:noFill/>
              </p:spPr>
              <p:txBody>
                <a:bodyPr wrap="square">
                  <a:spAutoFit/>
                </a:bodyPr>
                <a:lstStyle/>
                <a:p>
                  <a:pPr defTabSz="914126">
                    <a:defRPr/>
                  </a:pPr>
                  <a:r>
                    <a:rPr lang="en-GB" sz="1400" b="1" dirty="0">
                      <a:solidFill>
                        <a:prstClr val="black"/>
                      </a:solidFill>
                      <a:latin typeface="Century Gothic" panose="020F0302020204030204"/>
                      <a:ea typeface="Verdana" panose="020B0604030504040204" pitchFamily="34" charset="0"/>
                      <a:cs typeface="Arial" panose="020B0604020202020204" pitchFamily="34" charset="0"/>
                    </a:rPr>
                    <a:t>Objectives Definition</a:t>
                  </a:r>
                  <a:endParaRPr lang="en-US" sz="1400" b="1" dirty="0">
                    <a:solidFill>
                      <a:prstClr val="black"/>
                    </a:solidFill>
                    <a:latin typeface="Century Gothic" panose="020F0302020204030204"/>
                    <a:ea typeface="Verdana" panose="020B0604030504040204" pitchFamily="34" charset="0"/>
                    <a:cs typeface="Arial" panose="020B0604020202020204" pitchFamily="34" charset="0"/>
                  </a:endParaRPr>
                </a:p>
              </p:txBody>
            </p:sp>
          </p:grpSp>
          <p:sp>
            <p:nvSpPr>
              <p:cNvPr id="70" name="Oval 69">
                <a:extLst>
                  <a:ext uri="{FF2B5EF4-FFF2-40B4-BE49-F238E27FC236}">
                    <a16:creationId xmlns:a16="http://schemas.microsoft.com/office/drawing/2014/main" id="{47B0EAA0-5831-EBD1-343A-2FFED3C8FFB6}"/>
                  </a:ext>
                </a:extLst>
              </p:cNvPr>
              <p:cNvSpPr/>
              <p:nvPr/>
            </p:nvSpPr>
            <p:spPr>
              <a:xfrm>
                <a:off x="4026758" y="565877"/>
                <a:ext cx="412641" cy="394090"/>
              </a:xfrm>
              <a:prstGeom prst="ellipse">
                <a:avLst/>
              </a:prstGeom>
              <a:solidFill>
                <a:schemeClr val="bg1"/>
              </a:solidFill>
              <a:ln w="28575">
                <a:solidFill>
                  <a:srgbClr val="E21F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noProof="0" dirty="0">
                    <a:solidFill>
                      <a:srgbClr val="E21F1B"/>
                    </a:solidFill>
                    <a:latin typeface="Calibri" panose="020F0502020204030204" pitchFamily="34" charset="0"/>
                    <a:ea typeface="Calibri" panose="020F0502020204030204" pitchFamily="34" charset="0"/>
                    <a:cs typeface="Calibri" panose="020F0502020204030204" pitchFamily="34" charset="0"/>
                  </a:rPr>
                  <a:t>1</a:t>
                </a:r>
                <a:endParaRPr lang="en-US" noProof="0" dirty="0">
                  <a:solidFill>
                    <a:srgbClr val="E21F1B"/>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51" name="TextBox 50">
              <a:extLst>
                <a:ext uri="{FF2B5EF4-FFF2-40B4-BE49-F238E27FC236}">
                  <a16:creationId xmlns:a16="http://schemas.microsoft.com/office/drawing/2014/main" id="{9692D835-BA80-D8EB-2020-DED2B9028538}"/>
                </a:ext>
              </a:extLst>
            </p:cNvPr>
            <p:cNvSpPr txBox="1"/>
            <p:nvPr/>
          </p:nvSpPr>
          <p:spPr>
            <a:xfrm>
              <a:off x="8546440" y="854287"/>
              <a:ext cx="2360089" cy="830997"/>
            </a:xfrm>
            <a:prstGeom prst="rect">
              <a:avLst/>
            </a:prstGeom>
            <a:noFill/>
          </p:spPr>
          <p:txBody>
            <a:bodyPr wrap="square" rtlCol="0">
              <a:spAutoFit/>
            </a:bodyPr>
            <a:lstStyle/>
            <a:p>
              <a:pPr lvl="0">
                <a:defRPr/>
              </a:pPr>
              <a:r>
                <a:rPr lang="en-GB" sz="1200" dirty="0"/>
                <a:t>Define the platform goals: efficiency, transparency, auditability and decision support.</a:t>
              </a:r>
              <a:endParaRPr lang="en-US" sz="1200" noProof="0" dirty="0">
                <a:ea typeface="Verdana" panose="020B0604030504040204" pitchFamily="34" charset="0"/>
                <a:cs typeface="Arial" panose="020B0604020202020204" pitchFamily="34" charset="0"/>
                <a:sym typeface="Zilla Slab Light"/>
              </a:endParaRPr>
            </a:p>
          </p:txBody>
        </p:sp>
        <p:sp>
          <p:nvSpPr>
            <p:cNvPr id="19" name="Oval 18">
              <a:extLst>
                <a:ext uri="{FF2B5EF4-FFF2-40B4-BE49-F238E27FC236}">
                  <a16:creationId xmlns:a16="http://schemas.microsoft.com/office/drawing/2014/main" id="{7EBEBBDD-F8A6-67F0-918B-8E2BEAD4905D}"/>
                </a:ext>
              </a:extLst>
            </p:cNvPr>
            <p:cNvSpPr/>
            <p:nvPr/>
          </p:nvSpPr>
          <p:spPr>
            <a:xfrm>
              <a:off x="7910152" y="565876"/>
              <a:ext cx="412641" cy="394090"/>
            </a:xfrm>
            <a:prstGeom prst="ellipse">
              <a:avLst/>
            </a:prstGeom>
            <a:solidFill>
              <a:schemeClr val="bg1"/>
            </a:solidFill>
            <a:ln w="28575">
              <a:solidFill>
                <a:srgbClr val="E21F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noProof="0" dirty="0">
                  <a:solidFill>
                    <a:srgbClr val="E21F1B"/>
                  </a:solidFill>
                  <a:latin typeface="Calibri" panose="020F0502020204030204" pitchFamily="34" charset="0"/>
                  <a:ea typeface="Calibri" panose="020F0502020204030204" pitchFamily="34" charset="0"/>
                  <a:cs typeface="Calibri" panose="020F0502020204030204" pitchFamily="34" charset="0"/>
                </a:rPr>
                <a:t>2</a:t>
              </a:r>
              <a:endParaRPr lang="en-US" noProof="0" dirty="0">
                <a:solidFill>
                  <a:srgbClr val="E21F1B"/>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56" name="Group 55">
            <a:extLst>
              <a:ext uri="{FF2B5EF4-FFF2-40B4-BE49-F238E27FC236}">
                <a16:creationId xmlns:a16="http://schemas.microsoft.com/office/drawing/2014/main" id="{7981D1B6-997C-8100-C292-4899FE8BB076}"/>
              </a:ext>
            </a:extLst>
          </p:cNvPr>
          <p:cNvGrpSpPr/>
          <p:nvPr/>
        </p:nvGrpSpPr>
        <p:grpSpPr>
          <a:xfrm>
            <a:off x="4020565" y="2463801"/>
            <a:ext cx="3362976" cy="1788554"/>
            <a:chOff x="4020565" y="2463801"/>
            <a:chExt cx="3362976" cy="1788554"/>
          </a:xfrm>
        </p:grpSpPr>
        <p:grpSp>
          <p:nvGrpSpPr>
            <p:cNvPr id="45" name="Group 44">
              <a:extLst>
                <a:ext uri="{FF2B5EF4-FFF2-40B4-BE49-F238E27FC236}">
                  <a16:creationId xmlns:a16="http://schemas.microsoft.com/office/drawing/2014/main" id="{3AFB5DD4-6530-F075-ED70-9080252E8DAE}"/>
                </a:ext>
              </a:extLst>
            </p:cNvPr>
            <p:cNvGrpSpPr/>
            <p:nvPr/>
          </p:nvGrpSpPr>
          <p:grpSpPr>
            <a:xfrm>
              <a:off x="4148166" y="2463801"/>
              <a:ext cx="3235375" cy="1788554"/>
              <a:chOff x="5511800" y="2463801"/>
              <a:chExt cx="2489200" cy="1788554"/>
            </a:xfrm>
          </p:grpSpPr>
          <p:grpSp>
            <p:nvGrpSpPr>
              <p:cNvPr id="109" name="Group 108">
                <a:extLst>
                  <a:ext uri="{FF2B5EF4-FFF2-40B4-BE49-F238E27FC236}">
                    <a16:creationId xmlns:a16="http://schemas.microsoft.com/office/drawing/2014/main" id="{0F9641C8-D3E0-4E02-C282-FF4CD2B77C9D}"/>
                  </a:ext>
                </a:extLst>
              </p:cNvPr>
              <p:cNvGrpSpPr/>
              <p:nvPr/>
            </p:nvGrpSpPr>
            <p:grpSpPr>
              <a:xfrm>
                <a:off x="5511800" y="2463801"/>
                <a:ext cx="2489200" cy="1788554"/>
                <a:chOff x="5431713" y="625390"/>
                <a:chExt cx="2396342" cy="1668451"/>
              </a:xfrm>
            </p:grpSpPr>
            <p:sp>
              <p:nvSpPr>
                <p:cNvPr id="112" name="Rectangle 111">
                  <a:extLst>
                    <a:ext uri="{FF2B5EF4-FFF2-40B4-BE49-F238E27FC236}">
                      <a16:creationId xmlns:a16="http://schemas.microsoft.com/office/drawing/2014/main" id="{134153E6-9DF3-805F-0B92-E65920BFFC09}"/>
                    </a:ext>
                  </a:extLst>
                </p:cNvPr>
                <p:cNvSpPr/>
                <p:nvPr/>
              </p:nvSpPr>
              <p:spPr>
                <a:xfrm>
                  <a:off x="5431713" y="755521"/>
                  <a:ext cx="2396342" cy="153832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Rectangle 112">
                  <a:extLst>
                    <a:ext uri="{FF2B5EF4-FFF2-40B4-BE49-F238E27FC236}">
                      <a16:creationId xmlns:a16="http://schemas.microsoft.com/office/drawing/2014/main" id="{3EA77ECC-3048-5B25-73C7-408976696164}"/>
                    </a:ext>
                  </a:extLst>
                </p:cNvPr>
                <p:cNvSpPr/>
                <p:nvPr/>
              </p:nvSpPr>
              <p:spPr>
                <a:xfrm>
                  <a:off x="5431713" y="625390"/>
                  <a:ext cx="2274428" cy="1538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310AFA3F-CD73-DDBA-7354-E03F7AA04057}"/>
                  </a:ext>
                </a:extLst>
              </p:cNvPr>
              <p:cNvSpPr txBox="1"/>
              <p:nvPr/>
            </p:nvSpPr>
            <p:spPr>
              <a:xfrm>
                <a:off x="5849709" y="2675152"/>
                <a:ext cx="1803638" cy="307777"/>
              </a:xfrm>
              <a:prstGeom prst="rect">
                <a:avLst/>
              </a:prstGeom>
              <a:noFill/>
            </p:spPr>
            <p:txBody>
              <a:bodyPr wrap="square">
                <a:spAutoFit/>
              </a:bodyPr>
              <a:lstStyle>
                <a:defPPr>
                  <a:defRPr lang="pt-PT"/>
                </a:defPPr>
                <a:lvl1pPr marR="0" lvl="0" defTabSz="914126" fontAlgn="auto">
                  <a:spcBef>
                    <a:spcPts val="0"/>
                  </a:spcBef>
                  <a:spcAft>
                    <a:spcPts val="0"/>
                  </a:spcAft>
                  <a:buClrTx/>
                  <a:buSzTx/>
                  <a:tabLst/>
                  <a:defRPr sz="1400" b="1">
                    <a:solidFill>
                      <a:prstClr val="black"/>
                    </a:solidFill>
                    <a:latin typeface="Century Gothic" panose="020F0302020204030204"/>
                    <a:ea typeface="Verdana" panose="020B0604030504040204" pitchFamily="34" charset="0"/>
                    <a:cs typeface="Arial" panose="020B0604020202020204" pitchFamily="34" charset="0"/>
                  </a:defRPr>
                </a:lvl1pPr>
              </a:lstStyle>
              <a:p>
                <a:r>
                  <a:rPr lang="en-GB" dirty="0"/>
                  <a:t>Design &amp; Development</a:t>
                </a:r>
                <a:endParaRPr lang="en-US" dirty="0"/>
              </a:p>
            </p:txBody>
          </p:sp>
        </p:grpSp>
        <p:sp>
          <p:nvSpPr>
            <p:cNvPr id="50" name="TextBox 49">
              <a:extLst>
                <a:ext uri="{FF2B5EF4-FFF2-40B4-BE49-F238E27FC236}">
                  <a16:creationId xmlns:a16="http://schemas.microsoft.com/office/drawing/2014/main" id="{DDED3E50-B657-43E5-64A4-755D1796242B}"/>
                </a:ext>
              </a:extLst>
            </p:cNvPr>
            <p:cNvSpPr txBox="1"/>
            <p:nvPr/>
          </p:nvSpPr>
          <p:spPr>
            <a:xfrm>
              <a:off x="4587365" y="3023163"/>
              <a:ext cx="2344306" cy="830997"/>
            </a:xfrm>
            <a:prstGeom prst="rect">
              <a:avLst/>
            </a:prstGeom>
            <a:noFill/>
          </p:spPr>
          <p:txBody>
            <a:bodyPr wrap="square" rtlCol="0">
              <a:spAutoFit/>
            </a:bodyPr>
            <a:lstStyle/>
            <a:p>
              <a:pPr lvl="0">
                <a:defRPr/>
              </a:pPr>
              <a:r>
                <a:rPr lang="en-GB" sz="1200" dirty="0"/>
                <a:t>Design the platform architecture, evaluation logic, dashboards and audit trail.</a:t>
              </a:r>
              <a:endParaRPr kumimoji="0" lang="en-US" sz="1200" b="0" i="0" u="none" strike="noStrike" kern="1200" cap="none" normalizeH="0" baseline="0" noProof="0" dirty="0">
                <a:ln>
                  <a:noFill/>
                </a:ln>
                <a:effectLst/>
                <a:uLnTx/>
                <a:uFillTx/>
                <a:ea typeface="Verdana" panose="020B0604030504040204" pitchFamily="34" charset="0"/>
                <a:cs typeface="Arial" panose="020B0604020202020204" pitchFamily="34" charset="0"/>
                <a:sym typeface="Zilla Slab Light"/>
              </a:endParaRPr>
            </a:p>
          </p:txBody>
        </p:sp>
        <p:sp>
          <p:nvSpPr>
            <p:cNvPr id="20" name="Oval 19">
              <a:extLst>
                <a:ext uri="{FF2B5EF4-FFF2-40B4-BE49-F238E27FC236}">
                  <a16:creationId xmlns:a16="http://schemas.microsoft.com/office/drawing/2014/main" id="{1A53C1B4-E226-C56B-EF28-E0FB9B403E2C}"/>
                </a:ext>
              </a:extLst>
            </p:cNvPr>
            <p:cNvSpPr/>
            <p:nvPr/>
          </p:nvSpPr>
          <p:spPr>
            <a:xfrm>
              <a:off x="4020565" y="2675152"/>
              <a:ext cx="412641" cy="394090"/>
            </a:xfrm>
            <a:prstGeom prst="ellipse">
              <a:avLst/>
            </a:prstGeom>
            <a:solidFill>
              <a:schemeClr val="bg1"/>
            </a:solidFill>
            <a:ln w="28575">
              <a:solidFill>
                <a:srgbClr val="E21F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noProof="0" dirty="0">
                  <a:solidFill>
                    <a:srgbClr val="E21F1B"/>
                  </a:solidFill>
                  <a:latin typeface="Calibri" panose="020F0502020204030204" pitchFamily="34" charset="0"/>
                  <a:ea typeface="Calibri" panose="020F0502020204030204" pitchFamily="34" charset="0"/>
                  <a:cs typeface="Calibri" panose="020F0502020204030204" pitchFamily="34" charset="0"/>
                </a:rPr>
                <a:t>3</a:t>
              </a:r>
              <a:endParaRPr lang="en-US" noProof="0" dirty="0">
                <a:solidFill>
                  <a:srgbClr val="E21F1B"/>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59" name="Group 58">
            <a:extLst>
              <a:ext uri="{FF2B5EF4-FFF2-40B4-BE49-F238E27FC236}">
                <a16:creationId xmlns:a16="http://schemas.microsoft.com/office/drawing/2014/main" id="{A9C55CC8-0BDF-11C2-37B6-DA602F5C8E3E}"/>
              </a:ext>
            </a:extLst>
          </p:cNvPr>
          <p:cNvGrpSpPr/>
          <p:nvPr/>
        </p:nvGrpSpPr>
        <p:grpSpPr>
          <a:xfrm>
            <a:off x="4026758" y="4551681"/>
            <a:ext cx="3356783" cy="1788554"/>
            <a:chOff x="4026758" y="4551681"/>
            <a:chExt cx="3356783" cy="1788554"/>
          </a:xfrm>
        </p:grpSpPr>
        <p:grpSp>
          <p:nvGrpSpPr>
            <p:cNvPr id="46" name="Group 45">
              <a:extLst>
                <a:ext uri="{FF2B5EF4-FFF2-40B4-BE49-F238E27FC236}">
                  <a16:creationId xmlns:a16="http://schemas.microsoft.com/office/drawing/2014/main" id="{05678279-10DF-C15E-0C51-F55CE545BA35}"/>
                </a:ext>
              </a:extLst>
            </p:cNvPr>
            <p:cNvGrpSpPr/>
            <p:nvPr/>
          </p:nvGrpSpPr>
          <p:grpSpPr>
            <a:xfrm>
              <a:off x="4148166" y="4551681"/>
              <a:ext cx="3235375" cy="1788554"/>
              <a:chOff x="5511800" y="4551681"/>
              <a:chExt cx="2489200" cy="1788554"/>
            </a:xfrm>
          </p:grpSpPr>
          <p:grpSp>
            <p:nvGrpSpPr>
              <p:cNvPr id="121" name="Group 120">
                <a:extLst>
                  <a:ext uri="{FF2B5EF4-FFF2-40B4-BE49-F238E27FC236}">
                    <a16:creationId xmlns:a16="http://schemas.microsoft.com/office/drawing/2014/main" id="{B8E35983-F94B-00DD-91F6-23714F1C8B28}"/>
                  </a:ext>
                </a:extLst>
              </p:cNvPr>
              <p:cNvGrpSpPr/>
              <p:nvPr/>
            </p:nvGrpSpPr>
            <p:grpSpPr>
              <a:xfrm>
                <a:off x="5511800" y="4551681"/>
                <a:ext cx="2489200" cy="1788554"/>
                <a:chOff x="5431713" y="625390"/>
                <a:chExt cx="2396342" cy="1668451"/>
              </a:xfrm>
            </p:grpSpPr>
            <p:sp>
              <p:nvSpPr>
                <p:cNvPr id="124" name="Rectangle 123">
                  <a:extLst>
                    <a:ext uri="{FF2B5EF4-FFF2-40B4-BE49-F238E27FC236}">
                      <a16:creationId xmlns:a16="http://schemas.microsoft.com/office/drawing/2014/main" id="{8FA8BBB3-29B6-3EC6-8E63-044DA0707FBD}"/>
                    </a:ext>
                  </a:extLst>
                </p:cNvPr>
                <p:cNvSpPr/>
                <p:nvPr/>
              </p:nvSpPr>
              <p:spPr>
                <a:xfrm>
                  <a:off x="5431713" y="755521"/>
                  <a:ext cx="2396342" cy="153832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5" name="Rectangle 124">
                  <a:extLst>
                    <a:ext uri="{FF2B5EF4-FFF2-40B4-BE49-F238E27FC236}">
                      <a16:creationId xmlns:a16="http://schemas.microsoft.com/office/drawing/2014/main" id="{D74D1C79-B113-CC53-F38D-3F2951F1B858}"/>
                    </a:ext>
                  </a:extLst>
                </p:cNvPr>
                <p:cNvSpPr/>
                <p:nvPr/>
              </p:nvSpPr>
              <p:spPr>
                <a:xfrm>
                  <a:off x="5431713" y="625390"/>
                  <a:ext cx="2274428" cy="1538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8C13F4C4-5368-27A8-3925-7602C91CA95F}"/>
                  </a:ext>
                </a:extLst>
              </p:cNvPr>
              <p:cNvSpPr txBox="1"/>
              <p:nvPr/>
            </p:nvSpPr>
            <p:spPr>
              <a:xfrm>
                <a:off x="5849707" y="4607182"/>
                <a:ext cx="1807118" cy="307777"/>
              </a:xfrm>
              <a:prstGeom prst="rect">
                <a:avLst/>
              </a:prstGeom>
              <a:noFill/>
            </p:spPr>
            <p:txBody>
              <a:bodyPr wrap="square">
                <a:spAutoFit/>
              </a:bodyPr>
              <a:lstStyle/>
              <a:p>
                <a:pPr marR="0" lvl="0" defTabSz="914126" rtl="0" eaLnBrk="1" fontAlgn="auto" latinLnBrk="0" hangingPunct="1">
                  <a:spcBef>
                    <a:spcPts val="0"/>
                  </a:spcBef>
                  <a:spcAft>
                    <a:spcPts val="0"/>
                  </a:spcAft>
                  <a:buClrTx/>
                  <a:buSzTx/>
                  <a:tabLst/>
                  <a:defRPr/>
                </a:pPr>
                <a:r>
                  <a:rPr lang="en-US" sz="1400" b="1" noProof="0" dirty="0">
                    <a:solidFill>
                      <a:prstClr val="black"/>
                    </a:solidFill>
                    <a:latin typeface="Century Gothic" panose="020F0302020204030204"/>
                    <a:ea typeface="Verdana" panose="020B0604030504040204" pitchFamily="34" charset="0"/>
                    <a:cs typeface="Arial" panose="020B0604020202020204" pitchFamily="34" charset="0"/>
                  </a:rPr>
                  <a:t>Evaluation</a:t>
                </a:r>
                <a:endParaRPr kumimoji="0" lang="en-US" sz="1400" b="1" i="0" u="none" strike="noStrike" kern="1200" cap="none" spc="0" normalizeH="0" baseline="0" noProof="0" dirty="0">
                  <a:ln>
                    <a:noFill/>
                  </a:ln>
                  <a:solidFill>
                    <a:prstClr val="black"/>
                  </a:solidFill>
                  <a:effectLst/>
                  <a:uLnTx/>
                  <a:uFillTx/>
                  <a:latin typeface="Century Gothic" panose="020F0302020204030204"/>
                  <a:ea typeface="Verdana" panose="020B0604030504040204" pitchFamily="34" charset="0"/>
                  <a:cs typeface="Arial" panose="020B0604020202020204" pitchFamily="34" charset="0"/>
                </a:endParaRPr>
              </a:p>
            </p:txBody>
          </p:sp>
        </p:grpSp>
        <p:sp>
          <p:nvSpPr>
            <p:cNvPr id="53" name="TextBox 52">
              <a:extLst>
                <a:ext uri="{FF2B5EF4-FFF2-40B4-BE49-F238E27FC236}">
                  <a16:creationId xmlns:a16="http://schemas.microsoft.com/office/drawing/2014/main" id="{F968C8E7-034F-3209-94FC-30FFB95C9D38}"/>
                </a:ext>
              </a:extLst>
            </p:cNvPr>
            <p:cNvSpPr txBox="1"/>
            <p:nvPr/>
          </p:nvSpPr>
          <p:spPr>
            <a:xfrm>
              <a:off x="4593559" y="4912482"/>
              <a:ext cx="2338111" cy="646331"/>
            </a:xfrm>
            <a:prstGeom prst="rect">
              <a:avLst/>
            </a:prstGeom>
            <a:noFill/>
          </p:spPr>
          <p:txBody>
            <a:bodyPr wrap="square" rtlCol="0">
              <a:spAutoFit/>
            </a:bodyPr>
            <a:lstStyle/>
            <a:p>
              <a:pPr lvl="0">
                <a:defRPr/>
              </a:pPr>
              <a:r>
                <a:rPr lang="en-GB" sz="1200" dirty="0"/>
                <a:t>Validate usefulness, usability and relevance with stakeholders.</a:t>
              </a:r>
              <a:endParaRPr kumimoji="0" lang="en-US" sz="1200" b="0" i="0" u="none" strike="noStrike" kern="1200" cap="none" normalizeH="0" baseline="0" noProof="0" dirty="0">
                <a:ln>
                  <a:noFill/>
                </a:ln>
                <a:effectLst/>
                <a:uLnTx/>
                <a:uFillTx/>
                <a:ea typeface="Verdana" panose="020B0604030504040204" pitchFamily="34" charset="0"/>
                <a:cs typeface="Arial" panose="020B0604020202020204" pitchFamily="34" charset="0"/>
                <a:sym typeface="Zilla Slab Light"/>
              </a:endParaRPr>
            </a:p>
          </p:txBody>
        </p:sp>
        <p:sp>
          <p:nvSpPr>
            <p:cNvPr id="21" name="Oval 20">
              <a:extLst>
                <a:ext uri="{FF2B5EF4-FFF2-40B4-BE49-F238E27FC236}">
                  <a16:creationId xmlns:a16="http://schemas.microsoft.com/office/drawing/2014/main" id="{6EBE470C-FB76-4C75-DCE4-39896EAA8B47}"/>
                </a:ext>
              </a:extLst>
            </p:cNvPr>
            <p:cNvSpPr/>
            <p:nvPr/>
          </p:nvSpPr>
          <p:spPr>
            <a:xfrm>
              <a:off x="4026758" y="4660248"/>
              <a:ext cx="412641" cy="394090"/>
            </a:xfrm>
            <a:prstGeom prst="ellipse">
              <a:avLst/>
            </a:prstGeom>
            <a:solidFill>
              <a:schemeClr val="bg1"/>
            </a:solidFill>
            <a:ln w="28575">
              <a:solidFill>
                <a:srgbClr val="E21F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noProof="0" dirty="0">
                  <a:solidFill>
                    <a:srgbClr val="E21F1B"/>
                  </a:solidFill>
                  <a:latin typeface="Calibri" panose="020F0502020204030204" pitchFamily="34" charset="0"/>
                  <a:ea typeface="Calibri" panose="020F0502020204030204" pitchFamily="34" charset="0"/>
                  <a:cs typeface="Calibri" panose="020F0502020204030204" pitchFamily="34" charset="0"/>
                </a:rPr>
                <a:t>5</a:t>
              </a:r>
              <a:endParaRPr lang="en-US" noProof="0" dirty="0">
                <a:solidFill>
                  <a:srgbClr val="E21F1B"/>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7" name="Rectangle 6">
            <a:extLst>
              <a:ext uri="{FF2B5EF4-FFF2-40B4-BE49-F238E27FC236}">
                <a16:creationId xmlns:a16="http://schemas.microsoft.com/office/drawing/2014/main" id="{4198DEB7-574F-03B1-3416-EB383A8D5AC3}"/>
              </a:ext>
            </a:extLst>
          </p:cNvPr>
          <p:cNvSpPr/>
          <p:nvPr/>
        </p:nvSpPr>
        <p:spPr>
          <a:xfrm>
            <a:off x="10624458" y="32074"/>
            <a:ext cx="1567542" cy="3338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226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DF65A-6477-F956-460C-95AAAF8952F3}"/>
            </a:ext>
          </a:extLst>
        </p:cNvPr>
        <p:cNvGrpSpPr/>
        <p:nvPr/>
      </p:nvGrpSpPr>
      <p:grpSpPr>
        <a:xfrm>
          <a:off x="0" y="0"/>
          <a:ext cx="0" cy="0"/>
          <a:chOff x="0" y="0"/>
          <a:chExt cx="0" cy="0"/>
        </a:xfrm>
      </p:grpSpPr>
      <p:pic>
        <p:nvPicPr>
          <p:cNvPr id="4" name="Picture 3" descr="A picture containing building, outdoor&#10;&#10;Description automatically generated">
            <a:extLst>
              <a:ext uri="{FF2B5EF4-FFF2-40B4-BE49-F238E27FC236}">
                <a16:creationId xmlns:a16="http://schemas.microsoft.com/office/drawing/2014/main" id="{64F8CEEB-31B8-F6BD-D670-000558CC74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968" r="18089"/>
          <a:stretch/>
        </p:blipFill>
        <p:spPr>
          <a:xfrm>
            <a:off x="0" y="0"/>
            <a:ext cx="6166338" cy="6858000"/>
          </a:xfrm>
          <a:prstGeom prst="rect">
            <a:avLst/>
          </a:prstGeom>
        </p:spPr>
      </p:pic>
      <p:sp>
        <p:nvSpPr>
          <p:cNvPr id="80" name="Freeform: Shape 79">
            <a:extLst>
              <a:ext uri="{FF2B5EF4-FFF2-40B4-BE49-F238E27FC236}">
                <a16:creationId xmlns:a16="http://schemas.microsoft.com/office/drawing/2014/main" id="{D4B5CC18-E626-C0BD-0BC0-B5B9EBCE3BC9}"/>
              </a:ext>
            </a:extLst>
          </p:cNvPr>
          <p:cNvSpPr/>
          <p:nvPr/>
        </p:nvSpPr>
        <p:spPr>
          <a:xfrm rot="19410528">
            <a:off x="-512161" y="1617554"/>
            <a:ext cx="6264293" cy="7031032"/>
          </a:xfrm>
          <a:custGeom>
            <a:avLst/>
            <a:gdLst>
              <a:gd name="connsiteX0" fmla="*/ 1071516 w 6264293"/>
              <a:gd name="connsiteY0" fmla="*/ 1895631 h 7031032"/>
              <a:gd name="connsiteX1" fmla="*/ 1071516 w 6264293"/>
              <a:gd name="connsiteY1" fmla="*/ 4136793 h 7031032"/>
              <a:gd name="connsiteX2" fmla="*/ 0 w 6264293"/>
              <a:gd name="connsiteY2" fmla="*/ 3344168 h 7031032"/>
              <a:gd name="connsiteX3" fmla="*/ 6243023 w 6264293"/>
              <a:gd name="connsiteY3" fmla="*/ 4440817 h 7031032"/>
              <a:gd name="connsiteX4" fmla="*/ 6236353 w 6264293"/>
              <a:gd name="connsiteY4" fmla="*/ 4710945 h 7031032"/>
              <a:gd name="connsiteX5" fmla="*/ 5154717 w 6264293"/>
              <a:gd name="connsiteY5" fmla="*/ 6895685 h 7031032"/>
              <a:gd name="connsiteX6" fmla="*/ 4984112 w 6264293"/>
              <a:gd name="connsiteY6" fmla="*/ 7031032 h 7031032"/>
              <a:gd name="connsiteX7" fmla="*/ 3634324 w 6264293"/>
              <a:gd name="connsiteY7" fmla="*/ 6032562 h 7031032"/>
              <a:gd name="connsiteX8" fmla="*/ 3710354 w 6264293"/>
              <a:gd name="connsiteY8" fmla="*/ 5995174 h 7031032"/>
              <a:gd name="connsiteX9" fmla="*/ 4618506 w 6264293"/>
              <a:gd name="connsiteY9" fmla="*/ 4440816 h 7031032"/>
              <a:gd name="connsiteX10" fmla="*/ 6264293 w 6264293"/>
              <a:gd name="connsiteY10" fmla="*/ 0 h 7031032"/>
              <a:gd name="connsiteX11" fmla="*/ 6264293 w 6264293"/>
              <a:gd name="connsiteY11" fmla="*/ 1418787 h 7031032"/>
              <a:gd name="connsiteX12" fmla="*/ 1424249 w 6264293"/>
              <a:gd name="connsiteY12" fmla="*/ 1418787 h 7031032"/>
              <a:gd name="connsiteX13" fmla="*/ 2473759 w 6264293"/>
              <a:gd name="connsiteY13" fmla="*/ 0 h 703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64293" h="7031032">
                <a:moveTo>
                  <a:pt x="1071516" y="1895631"/>
                </a:moveTo>
                <a:lnTo>
                  <a:pt x="1071516" y="4136793"/>
                </a:lnTo>
                <a:lnTo>
                  <a:pt x="0" y="3344168"/>
                </a:lnTo>
                <a:close/>
                <a:moveTo>
                  <a:pt x="6243023" y="4440817"/>
                </a:moveTo>
                <a:cubicBezTo>
                  <a:pt x="6244646" y="4530920"/>
                  <a:pt x="6242384" y="4621070"/>
                  <a:pt x="6236353" y="4710945"/>
                </a:cubicBezTo>
                <a:cubicBezTo>
                  <a:pt x="6177468" y="5588540"/>
                  <a:pt x="5768432" y="6359176"/>
                  <a:pt x="5154717" y="6895685"/>
                </a:cubicBezTo>
                <a:lnTo>
                  <a:pt x="4984112" y="7031032"/>
                </a:lnTo>
                <a:lnTo>
                  <a:pt x="3634324" y="6032562"/>
                </a:lnTo>
                <a:lnTo>
                  <a:pt x="3710354" y="5995174"/>
                </a:lnTo>
                <a:cubicBezTo>
                  <a:pt x="4256341" y="5692819"/>
                  <a:pt x="4623925" y="5108779"/>
                  <a:pt x="4618506" y="4440816"/>
                </a:cubicBezTo>
                <a:close/>
                <a:moveTo>
                  <a:pt x="6264293" y="0"/>
                </a:moveTo>
                <a:lnTo>
                  <a:pt x="6264293" y="1418787"/>
                </a:lnTo>
                <a:lnTo>
                  <a:pt x="1424249" y="1418787"/>
                </a:lnTo>
                <a:lnTo>
                  <a:pt x="2473759" y="0"/>
                </a:lnTo>
                <a:close/>
              </a:path>
            </a:pathLst>
          </a:custGeom>
          <a:solidFill>
            <a:srgbClr val="E21F1B"/>
          </a:solidFill>
          <a:ln w="3104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pSp>
        <p:nvGrpSpPr>
          <p:cNvPr id="61" name="Group 60">
            <a:extLst>
              <a:ext uri="{FF2B5EF4-FFF2-40B4-BE49-F238E27FC236}">
                <a16:creationId xmlns:a16="http://schemas.microsoft.com/office/drawing/2014/main" id="{6B796CDB-ACE6-09EA-2AA1-977C485E0C0C}"/>
              </a:ext>
            </a:extLst>
          </p:cNvPr>
          <p:cNvGrpSpPr/>
          <p:nvPr/>
        </p:nvGrpSpPr>
        <p:grpSpPr>
          <a:xfrm rot="16200000">
            <a:off x="9746201" y="945290"/>
            <a:ext cx="586462" cy="4305135"/>
            <a:chOff x="1406152" y="4603606"/>
            <a:chExt cx="253346" cy="1614222"/>
          </a:xfrm>
          <a:solidFill>
            <a:srgbClr val="E21F1B"/>
          </a:solidFill>
        </p:grpSpPr>
        <p:sp>
          <p:nvSpPr>
            <p:cNvPr id="70" name="Freeform: Shape 69">
              <a:extLst>
                <a:ext uri="{FF2B5EF4-FFF2-40B4-BE49-F238E27FC236}">
                  <a16:creationId xmlns:a16="http://schemas.microsoft.com/office/drawing/2014/main" id="{729D4740-7C1E-DAB8-713F-271C4BD90FD8}"/>
                </a:ext>
              </a:extLst>
            </p:cNvPr>
            <p:cNvSpPr/>
            <p:nvPr/>
          </p:nvSpPr>
          <p:spPr>
            <a:xfrm>
              <a:off x="1406152" y="4850645"/>
              <a:ext cx="253346" cy="1367183"/>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E457D887-D15E-1814-A22E-D998FD188C55}"/>
                </a:ext>
              </a:extLst>
            </p:cNvPr>
            <p:cNvSpPr/>
            <p:nvPr/>
          </p:nvSpPr>
          <p:spPr>
            <a:xfrm>
              <a:off x="1406152" y="4603606"/>
              <a:ext cx="253346" cy="93555"/>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5" name="CaixaDeTexto 14">
            <a:extLst>
              <a:ext uri="{FF2B5EF4-FFF2-40B4-BE49-F238E27FC236}">
                <a16:creationId xmlns:a16="http://schemas.microsoft.com/office/drawing/2014/main" id="{5B6413D0-B4F8-49FD-2C6A-6D8C3FFD9555}"/>
              </a:ext>
            </a:extLst>
          </p:cNvPr>
          <p:cNvSpPr txBox="1"/>
          <p:nvPr/>
        </p:nvSpPr>
        <p:spPr>
          <a:xfrm>
            <a:off x="7739218" y="1429787"/>
            <a:ext cx="4171428" cy="1077218"/>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kern="1200" noProof="0" dirty="0">
                <a:solidFill>
                  <a:schemeClr val="tx1"/>
                </a:solidFill>
                <a:latin typeface="+mn-lt"/>
                <a:ea typeface="Verdana" panose="020B0604030504040204" pitchFamily="34" charset="0"/>
                <a:cs typeface="+mn-cs"/>
              </a:rPr>
              <a:t>Platform Architecture</a:t>
            </a:r>
          </a:p>
        </p:txBody>
      </p:sp>
      <p:sp>
        <p:nvSpPr>
          <p:cNvPr id="76" name="CaixaDeTexto 14">
            <a:extLst>
              <a:ext uri="{FF2B5EF4-FFF2-40B4-BE49-F238E27FC236}">
                <a16:creationId xmlns:a16="http://schemas.microsoft.com/office/drawing/2014/main" id="{7132DDEF-6B0C-3256-9B5B-7D6ACB16ED48}"/>
              </a:ext>
            </a:extLst>
          </p:cNvPr>
          <p:cNvSpPr txBox="1"/>
          <p:nvPr/>
        </p:nvSpPr>
        <p:spPr>
          <a:xfrm>
            <a:off x="7810664" y="3158553"/>
            <a:ext cx="4099982" cy="3770263"/>
          </a:xfrm>
          <a:prstGeom prst="rect">
            <a:avLst/>
          </a:prstGeom>
          <a:noFill/>
        </p:spPr>
        <p:txBody>
          <a:bodyPr wrap="square" rtlCol="0" anchor="b">
            <a:spAutoFit/>
          </a:bodyPr>
          <a:lstStyle/>
          <a:p>
            <a:pPr marL="0" marR="0" lvl="0" indent="0" algn="l" defTabSz="509351"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srgbClr val="E21F1B"/>
                </a:solidFill>
                <a:effectLst/>
                <a:uLnTx/>
                <a:uFillTx/>
                <a:latin typeface="Century Gothic" panose="020F0302020204030204"/>
                <a:ea typeface="Verdana" panose="020B0604030504040204" pitchFamily="34" charset="0"/>
                <a:cs typeface="Arial" panose="020B0604020202020204" pitchFamily="34" charset="0"/>
              </a:rPr>
              <a:t>04</a:t>
            </a:r>
          </a:p>
        </p:txBody>
      </p:sp>
      <p:pic>
        <p:nvPicPr>
          <p:cNvPr id="81" name="Picture 80">
            <a:extLst>
              <a:ext uri="{FF2B5EF4-FFF2-40B4-BE49-F238E27FC236}">
                <a16:creationId xmlns:a16="http://schemas.microsoft.com/office/drawing/2014/main" id="{CA1EEE46-E827-C596-01D5-5FDCE3A23B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1071209" y="5757785"/>
            <a:ext cx="1402582" cy="449503"/>
          </a:xfrm>
          <a:prstGeom prst="rect">
            <a:avLst/>
          </a:prstGeom>
        </p:spPr>
      </p:pic>
      <p:sp>
        <p:nvSpPr>
          <p:cNvPr id="3" name="Rectangle 2">
            <a:extLst>
              <a:ext uri="{FF2B5EF4-FFF2-40B4-BE49-F238E27FC236}">
                <a16:creationId xmlns:a16="http://schemas.microsoft.com/office/drawing/2014/main" id="{58A11DE7-C665-95ED-FB61-3B4358E0805B}"/>
              </a:ext>
            </a:extLst>
          </p:cNvPr>
          <p:cNvSpPr/>
          <p:nvPr/>
        </p:nvSpPr>
        <p:spPr>
          <a:xfrm>
            <a:off x="10624458" y="32074"/>
            <a:ext cx="1567542" cy="3338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346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325B00E6-CFC9-A0D4-2120-256DC26EFEA2}"/>
              </a:ext>
            </a:extLst>
          </p:cNvPr>
          <p:cNvSpPr>
            <a:spLocks noGrp="1" noRot="1" noMove="1" noResize="1" noEditPoints="1" noAdjustHandles="1" noChangeArrowheads="1" noChangeShapeType="1"/>
          </p:cNvSpPr>
          <p:nvPr/>
        </p:nvSpPr>
        <p:spPr>
          <a:xfrm>
            <a:off x="11390709" y="0"/>
            <a:ext cx="801292" cy="6858000"/>
          </a:xfrm>
          <a:prstGeom prst="rect">
            <a:avLst/>
          </a:prstGeom>
          <a:solidFill>
            <a:srgbClr val="E21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54CB9094-282B-EF06-A4CF-DFB531D9A901}"/>
              </a:ext>
            </a:extLst>
          </p:cNvPr>
          <p:cNvGrpSpPr/>
          <p:nvPr/>
        </p:nvGrpSpPr>
        <p:grpSpPr>
          <a:xfrm rot="5400000" flipH="1">
            <a:off x="306413" y="76225"/>
            <a:ext cx="298804" cy="911638"/>
            <a:chOff x="1406152" y="4603606"/>
            <a:chExt cx="253346" cy="772948"/>
          </a:xfrm>
          <a:solidFill>
            <a:srgbClr val="E21F1B"/>
          </a:solidFill>
        </p:grpSpPr>
        <p:sp>
          <p:nvSpPr>
            <p:cNvPr id="6" name="Freeform: Shape 5">
              <a:extLst>
                <a:ext uri="{FF2B5EF4-FFF2-40B4-BE49-F238E27FC236}">
                  <a16:creationId xmlns:a16="http://schemas.microsoft.com/office/drawing/2014/main" id="{D8193AE2-16AB-6864-4223-147B2E72D59B}"/>
                </a:ext>
              </a:extLst>
            </p:cNvPr>
            <p:cNvSpPr/>
            <p:nvPr/>
          </p:nvSpPr>
          <p:spPr>
            <a:xfrm>
              <a:off x="1406152" y="4850646"/>
              <a:ext cx="253346" cy="525908"/>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21F1B"/>
                </a:solidFill>
                <a:effectLst/>
                <a:uLnTx/>
                <a:uFillTx/>
                <a:latin typeface="Century Gothic" panose="020F0302020204030204"/>
                <a:ea typeface="+mn-ea"/>
                <a:cs typeface="+mn-cs"/>
              </a:endParaRPr>
            </a:p>
          </p:txBody>
        </p:sp>
        <p:sp>
          <p:nvSpPr>
            <p:cNvPr id="7" name="Freeform: Shape 6">
              <a:extLst>
                <a:ext uri="{FF2B5EF4-FFF2-40B4-BE49-F238E27FC236}">
                  <a16:creationId xmlns:a16="http://schemas.microsoft.com/office/drawing/2014/main" id="{5AE763EC-8BC2-67B8-1C6A-823E6D16F7CB}"/>
                </a:ext>
              </a:extLst>
            </p:cNvPr>
            <p:cNvSpPr/>
            <p:nvPr/>
          </p:nvSpPr>
          <p:spPr>
            <a:xfrm>
              <a:off x="1406152" y="4603606"/>
              <a:ext cx="253346" cy="93555"/>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21F1B"/>
                </a:solidFill>
                <a:effectLst/>
                <a:uLnTx/>
                <a:uFillTx/>
                <a:latin typeface="Century Gothic" panose="020F0302020204030204"/>
                <a:ea typeface="+mn-ea"/>
                <a:cs typeface="+mn-cs"/>
              </a:endParaRPr>
            </a:p>
          </p:txBody>
        </p:sp>
      </p:grpSp>
      <p:sp>
        <p:nvSpPr>
          <p:cNvPr id="8" name="CaixaDeTexto 14">
            <a:extLst>
              <a:ext uri="{FF2B5EF4-FFF2-40B4-BE49-F238E27FC236}">
                <a16:creationId xmlns:a16="http://schemas.microsoft.com/office/drawing/2014/main" id="{90AB0208-1BED-1600-CBF6-47E9FCD0E96C}"/>
              </a:ext>
            </a:extLst>
          </p:cNvPr>
          <p:cNvSpPr txBox="1"/>
          <p:nvPr/>
        </p:nvSpPr>
        <p:spPr>
          <a:xfrm>
            <a:off x="1029502" y="282201"/>
            <a:ext cx="9028898" cy="461665"/>
          </a:xfrm>
          <a:prstGeom prst="rect">
            <a:avLst/>
          </a:prstGeom>
          <a:noFill/>
        </p:spPr>
        <p:txBody>
          <a:bodyPr wrap="square" rtlCol="0">
            <a:spAutoFit/>
          </a:bodyPr>
          <a:lstStyle/>
          <a:p>
            <a:pPr marL="0" marR="0" lvl="0" indent="0" algn="l" defTabSz="50935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21F1B"/>
                </a:solidFill>
                <a:effectLst/>
                <a:uLnTx/>
                <a:uFillTx/>
                <a:latin typeface="Century Gothic" panose="020F0302020204030204"/>
                <a:ea typeface="Verdana" panose="020B0604030504040204" pitchFamily="34" charset="0"/>
                <a:cs typeface="Arial" panose="020B0604020202020204" pitchFamily="34" charset="0"/>
              </a:rPr>
              <a:t>Prototype</a:t>
            </a:r>
          </a:p>
        </p:txBody>
      </p:sp>
      <p:pic>
        <p:nvPicPr>
          <p:cNvPr id="15" name="Picture 14">
            <a:extLst>
              <a:ext uri="{FF2B5EF4-FFF2-40B4-BE49-F238E27FC236}">
                <a16:creationId xmlns:a16="http://schemas.microsoft.com/office/drawing/2014/main" id="{2984C633-290A-493D-835A-6B52CB1AF29C}"/>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rot="16200000">
            <a:off x="11090064" y="5757785"/>
            <a:ext cx="1402582" cy="449503"/>
          </a:xfrm>
          <a:prstGeom prst="rect">
            <a:avLst/>
          </a:prstGeom>
        </p:spPr>
      </p:pic>
      <p:sp>
        <p:nvSpPr>
          <p:cNvPr id="17" name="Rectangle 16">
            <a:extLst>
              <a:ext uri="{FF2B5EF4-FFF2-40B4-BE49-F238E27FC236}">
                <a16:creationId xmlns:a16="http://schemas.microsoft.com/office/drawing/2014/main" id="{E32AD444-BC50-BF7C-6626-56923EF98751}"/>
              </a:ext>
            </a:extLst>
          </p:cNvPr>
          <p:cNvSpPr>
            <a:spLocks noGrp="1" noRot="1" noMove="1" noResize="1" noEditPoints="1" noAdjustHandles="1" noChangeArrowheads="1" noChangeShapeType="1"/>
          </p:cNvSpPr>
          <p:nvPr/>
        </p:nvSpPr>
        <p:spPr>
          <a:xfrm>
            <a:off x="10589417" y="0"/>
            <a:ext cx="801292" cy="2822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 name="Picture 3">
            <a:extLst>
              <a:ext uri="{FF2B5EF4-FFF2-40B4-BE49-F238E27FC236}">
                <a16:creationId xmlns:a16="http://schemas.microsoft.com/office/drawing/2014/main" id="{C1392637-7721-52F8-E178-90302031E7A0}"/>
              </a:ext>
            </a:extLst>
          </p:cNvPr>
          <p:cNvPicPr>
            <a:picLocks noChangeAspect="1"/>
          </p:cNvPicPr>
          <p:nvPr/>
        </p:nvPicPr>
        <p:blipFill>
          <a:blip r:embed="rId4"/>
          <a:stretch>
            <a:fillRect/>
          </a:stretch>
        </p:blipFill>
        <p:spPr>
          <a:xfrm>
            <a:off x="310132" y="743866"/>
            <a:ext cx="10701919" cy="6023030"/>
          </a:xfrm>
          <a:prstGeom prst="rect">
            <a:avLst/>
          </a:prstGeom>
        </p:spPr>
      </p:pic>
    </p:spTree>
    <p:extLst>
      <p:ext uri="{BB962C8B-B14F-4D97-AF65-F5344CB8AC3E}">
        <p14:creationId xmlns:p14="http://schemas.microsoft.com/office/powerpoint/2010/main" val="287817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40318844-E6EF-F15D-DABD-E37168AE7A33}"/>
              </a:ext>
            </a:extLst>
          </p:cNvPr>
          <p:cNvSpPr/>
          <p:nvPr/>
        </p:nvSpPr>
        <p:spPr>
          <a:xfrm>
            <a:off x="201163" y="1716961"/>
            <a:ext cx="3444914" cy="4553210"/>
          </a:xfrm>
          <a:prstGeom prst="rect">
            <a:avLst/>
          </a:prstGeom>
          <a:solidFill>
            <a:schemeClr val="bg2">
              <a:lumMod val="90000"/>
            </a:schemeClr>
          </a:solidFill>
          <a:ln>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Rectangle 99">
            <a:extLst>
              <a:ext uri="{FF2B5EF4-FFF2-40B4-BE49-F238E27FC236}">
                <a16:creationId xmlns:a16="http://schemas.microsoft.com/office/drawing/2014/main" id="{D610F720-645F-2082-E1C1-40C18C1CB5C6}"/>
              </a:ext>
            </a:extLst>
          </p:cNvPr>
          <p:cNvSpPr/>
          <p:nvPr/>
        </p:nvSpPr>
        <p:spPr>
          <a:xfrm>
            <a:off x="3846204" y="1716961"/>
            <a:ext cx="3444914" cy="4553210"/>
          </a:xfrm>
          <a:prstGeom prst="rect">
            <a:avLst/>
          </a:prstGeom>
          <a:solidFill>
            <a:schemeClr val="bg2">
              <a:lumMod val="90000"/>
            </a:schemeClr>
          </a:solidFill>
          <a:ln>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41778DFD-F310-01DD-C4A4-9CB6A81864F9}"/>
              </a:ext>
            </a:extLst>
          </p:cNvPr>
          <p:cNvSpPr/>
          <p:nvPr/>
        </p:nvSpPr>
        <p:spPr>
          <a:xfrm>
            <a:off x="7491245" y="1716961"/>
            <a:ext cx="3444914" cy="4553210"/>
          </a:xfrm>
          <a:prstGeom prst="rect">
            <a:avLst/>
          </a:prstGeom>
          <a:solidFill>
            <a:schemeClr val="bg2">
              <a:lumMod val="90000"/>
            </a:schemeClr>
          </a:solidFill>
          <a:ln>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9" name="Group 78">
            <a:extLst>
              <a:ext uri="{FF2B5EF4-FFF2-40B4-BE49-F238E27FC236}">
                <a16:creationId xmlns:a16="http://schemas.microsoft.com/office/drawing/2014/main" id="{78F718B6-AF53-B4A8-53A1-61D3603EC792}"/>
              </a:ext>
            </a:extLst>
          </p:cNvPr>
          <p:cNvGrpSpPr/>
          <p:nvPr/>
        </p:nvGrpSpPr>
        <p:grpSpPr>
          <a:xfrm rot="5400000" flipH="1">
            <a:off x="306413" y="76225"/>
            <a:ext cx="298804" cy="911638"/>
            <a:chOff x="1406152" y="4603606"/>
            <a:chExt cx="253346" cy="772948"/>
          </a:xfrm>
          <a:solidFill>
            <a:srgbClr val="E21F1B"/>
          </a:solidFill>
        </p:grpSpPr>
        <p:sp>
          <p:nvSpPr>
            <p:cNvPr id="80" name="Freeform: Shape 79">
              <a:extLst>
                <a:ext uri="{FF2B5EF4-FFF2-40B4-BE49-F238E27FC236}">
                  <a16:creationId xmlns:a16="http://schemas.microsoft.com/office/drawing/2014/main" id="{273DE8C9-3621-2503-5EF3-550DFB3801FD}"/>
                </a:ext>
              </a:extLst>
            </p:cNvPr>
            <p:cNvSpPr/>
            <p:nvPr/>
          </p:nvSpPr>
          <p:spPr>
            <a:xfrm>
              <a:off x="1406152" y="4850646"/>
              <a:ext cx="253346" cy="525908"/>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81" name="Freeform: Shape 80">
              <a:extLst>
                <a:ext uri="{FF2B5EF4-FFF2-40B4-BE49-F238E27FC236}">
                  <a16:creationId xmlns:a16="http://schemas.microsoft.com/office/drawing/2014/main" id="{213A2494-81DD-27F2-27DD-9587CE62B6BB}"/>
                </a:ext>
              </a:extLst>
            </p:cNvPr>
            <p:cNvSpPr/>
            <p:nvPr/>
          </p:nvSpPr>
          <p:spPr>
            <a:xfrm>
              <a:off x="1406152" y="4603606"/>
              <a:ext cx="253346" cy="93555"/>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pSp>
      <p:sp>
        <p:nvSpPr>
          <p:cNvPr id="82" name="CaixaDeTexto 14">
            <a:extLst>
              <a:ext uri="{FF2B5EF4-FFF2-40B4-BE49-F238E27FC236}">
                <a16:creationId xmlns:a16="http://schemas.microsoft.com/office/drawing/2014/main" id="{AA85C02A-2B91-DF2F-AF9C-9B0E06E7CC36}"/>
              </a:ext>
            </a:extLst>
          </p:cNvPr>
          <p:cNvSpPr txBox="1"/>
          <p:nvPr/>
        </p:nvSpPr>
        <p:spPr>
          <a:xfrm>
            <a:off x="1029502" y="282201"/>
            <a:ext cx="9028898" cy="461665"/>
          </a:xfrm>
          <a:prstGeom prst="rect">
            <a:avLst/>
          </a:prstGeom>
          <a:noFill/>
        </p:spPr>
        <p:txBody>
          <a:bodyPr wrap="square" rtlCol="0">
            <a:spAutoFit/>
          </a:bodyPr>
          <a:lstStyle/>
          <a:p>
            <a:pPr defTabSz="509351">
              <a:defRPr/>
            </a:pPr>
            <a:r>
              <a:rPr lang="en-US" sz="2400" b="1" dirty="0">
                <a:solidFill>
                  <a:srgbClr val="E21F1B"/>
                </a:solidFill>
                <a:latin typeface="Century Gothic" panose="020F0302020204030204"/>
                <a:ea typeface="Verdana" panose="020B0604030504040204" pitchFamily="34" charset="0"/>
                <a:cs typeface="Arial" panose="020B0604020202020204" pitchFamily="34" charset="0"/>
              </a:rPr>
              <a:t>Architecture</a:t>
            </a:r>
            <a:r>
              <a:rPr lang="en-US" sz="2400" b="1" dirty="0">
                <a:solidFill>
                  <a:srgbClr val="FFFFFF"/>
                </a:solidFill>
              </a:rPr>
              <a:t> </a:t>
            </a:r>
            <a:r>
              <a:rPr lang="en-US" sz="2400" b="1" dirty="0">
                <a:solidFill>
                  <a:srgbClr val="E21F1B"/>
                </a:solidFill>
                <a:latin typeface="Century Gothic" panose="020F0302020204030204"/>
                <a:ea typeface="Verdana" panose="020B0604030504040204" pitchFamily="34" charset="0"/>
                <a:cs typeface="Arial" panose="020B0604020202020204" pitchFamily="34" charset="0"/>
              </a:rPr>
              <a:t>Overview</a:t>
            </a:r>
          </a:p>
        </p:txBody>
      </p:sp>
      <p:sp>
        <p:nvSpPr>
          <p:cNvPr id="35" name="Rectangle 34">
            <a:extLst>
              <a:ext uri="{FF2B5EF4-FFF2-40B4-BE49-F238E27FC236}">
                <a16:creationId xmlns:a16="http://schemas.microsoft.com/office/drawing/2014/main" id="{647750FA-6132-EFF9-B9B7-3C26F974E6DE}"/>
              </a:ext>
            </a:extLst>
          </p:cNvPr>
          <p:cNvSpPr/>
          <p:nvPr/>
        </p:nvSpPr>
        <p:spPr>
          <a:xfrm>
            <a:off x="11162498" y="0"/>
            <a:ext cx="1066467" cy="6858000"/>
          </a:xfrm>
          <a:prstGeom prst="rect">
            <a:avLst/>
          </a:prstGeom>
          <a:solidFill>
            <a:srgbClr val="E21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6" name="Picture 35">
            <a:extLst>
              <a:ext uri="{FF2B5EF4-FFF2-40B4-BE49-F238E27FC236}">
                <a16:creationId xmlns:a16="http://schemas.microsoft.com/office/drawing/2014/main" id="{D000ED2C-B76A-D1A3-FED3-0B9273352396}"/>
              </a:ext>
            </a:extLst>
          </p:cNvPr>
          <p:cNvPicPr/>
          <p:nvPr/>
        </p:nvPicPr>
        <p:blipFill>
          <a:blip r:embed="rId3" cstate="print">
            <a:extLst>
              <a:ext uri="{28A0092B-C50C-407E-A947-70E740481C1C}">
                <a14:useLocalDpi xmlns:a14="http://schemas.microsoft.com/office/drawing/2010/main" val="0"/>
              </a:ext>
            </a:extLst>
          </a:blip>
          <a:stretch>
            <a:fillRect/>
          </a:stretch>
        </p:blipFill>
        <p:spPr>
          <a:xfrm rot="16200000">
            <a:off x="10962315" y="5844871"/>
            <a:ext cx="1402582" cy="449503"/>
          </a:xfrm>
          <a:prstGeom prst="rect">
            <a:avLst/>
          </a:prstGeom>
        </p:spPr>
      </p:pic>
      <p:sp>
        <p:nvSpPr>
          <p:cNvPr id="37" name="Rectangle 36">
            <a:extLst>
              <a:ext uri="{FF2B5EF4-FFF2-40B4-BE49-F238E27FC236}">
                <a16:creationId xmlns:a16="http://schemas.microsoft.com/office/drawing/2014/main" id="{E60A8688-41BC-CF90-F3EB-01234F0711D1}"/>
              </a:ext>
            </a:extLst>
          </p:cNvPr>
          <p:cNvSpPr/>
          <p:nvPr/>
        </p:nvSpPr>
        <p:spPr>
          <a:xfrm>
            <a:off x="10558914" y="0"/>
            <a:ext cx="603584" cy="2822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9" name="Rectangle 88">
            <a:extLst>
              <a:ext uri="{FF2B5EF4-FFF2-40B4-BE49-F238E27FC236}">
                <a16:creationId xmlns:a16="http://schemas.microsoft.com/office/drawing/2014/main" id="{A6C74F8A-71B5-3F51-B21C-6735BEB32F05}"/>
              </a:ext>
            </a:extLst>
          </p:cNvPr>
          <p:cNvSpPr/>
          <p:nvPr/>
        </p:nvSpPr>
        <p:spPr>
          <a:xfrm>
            <a:off x="201163" y="1716961"/>
            <a:ext cx="3444915" cy="1088572"/>
          </a:xfrm>
          <a:prstGeom prst="rect">
            <a:avLst/>
          </a:prstGeom>
          <a:solidFill>
            <a:srgbClr val="E21F1B"/>
          </a:solidFill>
          <a:ln>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dirty="0"/>
              <a:t>Data </a:t>
            </a:r>
            <a:r>
              <a:rPr lang="pt-PT" dirty="0" err="1"/>
              <a:t>Layer</a:t>
            </a:r>
            <a:endParaRPr lang="en-GB" dirty="0"/>
          </a:p>
        </p:txBody>
      </p:sp>
      <p:sp>
        <p:nvSpPr>
          <p:cNvPr id="95" name="Rectangle 94">
            <a:extLst>
              <a:ext uri="{FF2B5EF4-FFF2-40B4-BE49-F238E27FC236}">
                <a16:creationId xmlns:a16="http://schemas.microsoft.com/office/drawing/2014/main" id="{B9368A8D-A514-EC3C-A8B1-8E3664FDDFDC}"/>
              </a:ext>
            </a:extLst>
          </p:cNvPr>
          <p:cNvSpPr/>
          <p:nvPr/>
        </p:nvSpPr>
        <p:spPr>
          <a:xfrm>
            <a:off x="3846203" y="1716961"/>
            <a:ext cx="3444915" cy="1088572"/>
          </a:xfrm>
          <a:prstGeom prst="rect">
            <a:avLst/>
          </a:prstGeom>
          <a:solidFill>
            <a:srgbClr val="E21F1B"/>
          </a:solidFill>
          <a:ln>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dirty="0" err="1"/>
              <a:t>Analytics</a:t>
            </a:r>
            <a:r>
              <a:rPr lang="pt-PT" dirty="0"/>
              <a:t> </a:t>
            </a:r>
            <a:r>
              <a:rPr lang="pt-PT" dirty="0" err="1"/>
              <a:t>Layer</a:t>
            </a:r>
            <a:endParaRPr lang="en-GB" dirty="0"/>
          </a:p>
        </p:txBody>
      </p:sp>
      <p:sp>
        <p:nvSpPr>
          <p:cNvPr id="97" name="Rectangle 96">
            <a:extLst>
              <a:ext uri="{FF2B5EF4-FFF2-40B4-BE49-F238E27FC236}">
                <a16:creationId xmlns:a16="http://schemas.microsoft.com/office/drawing/2014/main" id="{5F610B7B-46AD-1E60-506B-AE1E9187B511}"/>
              </a:ext>
            </a:extLst>
          </p:cNvPr>
          <p:cNvSpPr/>
          <p:nvPr/>
        </p:nvSpPr>
        <p:spPr>
          <a:xfrm>
            <a:off x="7491244" y="1716961"/>
            <a:ext cx="3444915" cy="1088572"/>
          </a:xfrm>
          <a:prstGeom prst="rect">
            <a:avLst/>
          </a:prstGeom>
          <a:solidFill>
            <a:srgbClr val="E21F1B"/>
          </a:solidFill>
          <a:ln>
            <a:solidFill>
              <a:srgbClr val="E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dirty="0" err="1"/>
              <a:t>Presentation</a:t>
            </a:r>
            <a:r>
              <a:rPr lang="pt-PT" dirty="0"/>
              <a:t> </a:t>
            </a:r>
            <a:r>
              <a:rPr lang="pt-PT" dirty="0" err="1"/>
              <a:t>Layer</a:t>
            </a:r>
            <a:endParaRPr lang="en-GB" dirty="0"/>
          </a:p>
        </p:txBody>
      </p:sp>
      <p:sp>
        <p:nvSpPr>
          <p:cNvPr id="103" name="Rectangle 102">
            <a:extLst>
              <a:ext uri="{FF2B5EF4-FFF2-40B4-BE49-F238E27FC236}">
                <a16:creationId xmlns:a16="http://schemas.microsoft.com/office/drawing/2014/main" id="{3A303BEF-DAE6-5647-C414-AAED1B6D1FD6}"/>
              </a:ext>
            </a:extLst>
          </p:cNvPr>
          <p:cNvSpPr/>
          <p:nvPr/>
        </p:nvSpPr>
        <p:spPr>
          <a:xfrm>
            <a:off x="487239" y="2960071"/>
            <a:ext cx="2921218" cy="870857"/>
          </a:xfrm>
          <a:prstGeom prst="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dirty="0" err="1">
                <a:solidFill>
                  <a:schemeClr val="tx1"/>
                </a:solidFill>
              </a:rPr>
              <a:t>Supplier</a:t>
            </a:r>
            <a:r>
              <a:rPr lang="pt-PT" dirty="0">
                <a:solidFill>
                  <a:schemeClr val="tx1"/>
                </a:solidFill>
              </a:rPr>
              <a:t> </a:t>
            </a:r>
            <a:r>
              <a:rPr lang="pt-PT" dirty="0" err="1">
                <a:solidFill>
                  <a:schemeClr val="tx1"/>
                </a:solidFill>
              </a:rPr>
              <a:t>Database</a:t>
            </a:r>
            <a:endParaRPr lang="en-GB" dirty="0">
              <a:solidFill>
                <a:schemeClr val="tx1"/>
              </a:solidFill>
            </a:endParaRPr>
          </a:p>
        </p:txBody>
      </p:sp>
      <p:sp>
        <p:nvSpPr>
          <p:cNvPr id="105" name="Rectangle 104">
            <a:extLst>
              <a:ext uri="{FF2B5EF4-FFF2-40B4-BE49-F238E27FC236}">
                <a16:creationId xmlns:a16="http://schemas.microsoft.com/office/drawing/2014/main" id="{4754C5F9-D370-97BA-2298-F85713539EFA}"/>
              </a:ext>
            </a:extLst>
          </p:cNvPr>
          <p:cNvSpPr/>
          <p:nvPr/>
        </p:nvSpPr>
        <p:spPr>
          <a:xfrm>
            <a:off x="487239" y="4102423"/>
            <a:ext cx="2921218" cy="870857"/>
          </a:xfrm>
          <a:prstGeom prst="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dirty="0" err="1">
                <a:solidFill>
                  <a:schemeClr val="tx1"/>
                </a:solidFill>
              </a:rPr>
              <a:t>Tendering</a:t>
            </a:r>
            <a:r>
              <a:rPr lang="pt-PT" dirty="0">
                <a:solidFill>
                  <a:schemeClr val="tx1"/>
                </a:solidFill>
              </a:rPr>
              <a:t> Data &amp; records</a:t>
            </a:r>
            <a:endParaRPr lang="en-GB" dirty="0">
              <a:solidFill>
                <a:schemeClr val="tx1"/>
              </a:solidFill>
            </a:endParaRPr>
          </a:p>
        </p:txBody>
      </p:sp>
      <p:sp>
        <p:nvSpPr>
          <p:cNvPr id="107" name="Rectangle 106">
            <a:extLst>
              <a:ext uri="{FF2B5EF4-FFF2-40B4-BE49-F238E27FC236}">
                <a16:creationId xmlns:a16="http://schemas.microsoft.com/office/drawing/2014/main" id="{AAC2A949-2393-ECDD-0908-D36C252DA954}"/>
              </a:ext>
            </a:extLst>
          </p:cNvPr>
          <p:cNvSpPr/>
          <p:nvPr/>
        </p:nvSpPr>
        <p:spPr>
          <a:xfrm>
            <a:off x="475125" y="5244775"/>
            <a:ext cx="2921218" cy="870857"/>
          </a:xfrm>
          <a:prstGeom prst="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dirty="0" err="1">
                <a:solidFill>
                  <a:schemeClr val="tx1"/>
                </a:solidFill>
              </a:rPr>
              <a:t>Historical</a:t>
            </a:r>
            <a:r>
              <a:rPr lang="pt-PT" dirty="0">
                <a:solidFill>
                  <a:schemeClr val="tx1"/>
                </a:solidFill>
              </a:rPr>
              <a:t> Data</a:t>
            </a:r>
            <a:endParaRPr lang="en-GB" dirty="0">
              <a:solidFill>
                <a:schemeClr val="tx1"/>
              </a:solidFill>
            </a:endParaRPr>
          </a:p>
        </p:txBody>
      </p:sp>
      <p:sp>
        <p:nvSpPr>
          <p:cNvPr id="109" name="Rectangle 108">
            <a:extLst>
              <a:ext uri="{FF2B5EF4-FFF2-40B4-BE49-F238E27FC236}">
                <a16:creationId xmlns:a16="http://schemas.microsoft.com/office/drawing/2014/main" id="{2627F62D-6101-5A47-AA8C-11EAD8B19AB1}"/>
              </a:ext>
            </a:extLst>
          </p:cNvPr>
          <p:cNvSpPr/>
          <p:nvPr/>
        </p:nvSpPr>
        <p:spPr>
          <a:xfrm>
            <a:off x="4161461" y="2960071"/>
            <a:ext cx="2921218" cy="870857"/>
          </a:xfrm>
          <a:prstGeom prst="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dirty="0" err="1">
                <a:solidFill>
                  <a:schemeClr val="tx1"/>
                </a:solidFill>
              </a:rPr>
              <a:t>Multi-Criteria</a:t>
            </a:r>
            <a:r>
              <a:rPr lang="pt-PT" dirty="0">
                <a:solidFill>
                  <a:schemeClr val="tx1"/>
                </a:solidFill>
              </a:rPr>
              <a:t> </a:t>
            </a:r>
            <a:r>
              <a:rPr lang="pt-PT" dirty="0" err="1">
                <a:solidFill>
                  <a:schemeClr val="tx1"/>
                </a:solidFill>
              </a:rPr>
              <a:t>Models</a:t>
            </a:r>
            <a:endParaRPr lang="en-GB" dirty="0">
              <a:solidFill>
                <a:schemeClr val="tx1"/>
              </a:solidFill>
            </a:endParaRPr>
          </a:p>
        </p:txBody>
      </p:sp>
      <p:sp>
        <p:nvSpPr>
          <p:cNvPr id="111" name="Rectangle 110">
            <a:extLst>
              <a:ext uri="{FF2B5EF4-FFF2-40B4-BE49-F238E27FC236}">
                <a16:creationId xmlns:a16="http://schemas.microsoft.com/office/drawing/2014/main" id="{127C9EFC-4442-19A5-B13E-5193398E0296}"/>
              </a:ext>
            </a:extLst>
          </p:cNvPr>
          <p:cNvSpPr/>
          <p:nvPr/>
        </p:nvSpPr>
        <p:spPr>
          <a:xfrm>
            <a:off x="4161461" y="4102423"/>
            <a:ext cx="2921218" cy="870857"/>
          </a:xfrm>
          <a:prstGeom prst="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dirty="0" err="1">
                <a:solidFill>
                  <a:schemeClr val="tx1"/>
                </a:solidFill>
              </a:rPr>
              <a:t>Scoring</a:t>
            </a:r>
            <a:r>
              <a:rPr lang="pt-PT" dirty="0">
                <a:solidFill>
                  <a:schemeClr val="tx1"/>
                </a:solidFill>
              </a:rPr>
              <a:t> &amp; Ranking </a:t>
            </a:r>
            <a:r>
              <a:rPr lang="pt-PT" dirty="0" err="1">
                <a:solidFill>
                  <a:schemeClr val="tx1"/>
                </a:solidFill>
              </a:rPr>
              <a:t>Engine</a:t>
            </a:r>
            <a:endParaRPr lang="en-GB" dirty="0">
              <a:solidFill>
                <a:schemeClr val="tx1"/>
              </a:solidFill>
            </a:endParaRPr>
          </a:p>
        </p:txBody>
      </p:sp>
      <p:sp>
        <p:nvSpPr>
          <p:cNvPr id="113" name="Rectangle 112">
            <a:extLst>
              <a:ext uri="{FF2B5EF4-FFF2-40B4-BE49-F238E27FC236}">
                <a16:creationId xmlns:a16="http://schemas.microsoft.com/office/drawing/2014/main" id="{26A8F198-FF07-BF3F-4D6A-C98263A16519}"/>
              </a:ext>
            </a:extLst>
          </p:cNvPr>
          <p:cNvSpPr/>
          <p:nvPr/>
        </p:nvSpPr>
        <p:spPr>
          <a:xfrm>
            <a:off x="4149347" y="5244775"/>
            <a:ext cx="2921218" cy="870857"/>
          </a:xfrm>
          <a:prstGeom prst="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dirty="0" err="1">
                <a:solidFill>
                  <a:schemeClr val="tx1"/>
                </a:solidFill>
              </a:rPr>
              <a:t>Risck</a:t>
            </a:r>
            <a:r>
              <a:rPr lang="pt-PT" dirty="0">
                <a:solidFill>
                  <a:schemeClr val="tx1"/>
                </a:solidFill>
              </a:rPr>
              <a:t> &amp; Performance </a:t>
            </a:r>
            <a:r>
              <a:rPr lang="pt-PT" dirty="0" err="1">
                <a:solidFill>
                  <a:schemeClr val="tx1"/>
                </a:solidFill>
              </a:rPr>
              <a:t>Metrics</a:t>
            </a:r>
            <a:endParaRPr lang="en-GB" dirty="0">
              <a:solidFill>
                <a:schemeClr val="tx1"/>
              </a:solidFill>
            </a:endParaRPr>
          </a:p>
        </p:txBody>
      </p:sp>
      <p:sp>
        <p:nvSpPr>
          <p:cNvPr id="115" name="Rectangle 114">
            <a:extLst>
              <a:ext uri="{FF2B5EF4-FFF2-40B4-BE49-F238E27FC236}">
                <a16:creationId xmlns:a16="http://schemas.microsoft.com/office/drawing/2014/main" id="{45A331DA-9083-4D87-55AA-DE5BC5AC899C}"/>
              </a:ext>
            </a:extLst>
          </p:cNvPr>
          <p:cNvSpPr/>
          <p:nvPr/>
        </p:nvSpPr>
        <p:spPr>
          <a:xfrm>
            <a:off x="7755530" y="2960071"/>
            <a:ext cx="2921218" cy="870857"/>
          </a:xfrm>
          <a:prstGeom prst="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dirty="0" err="1">
                <a:solidFill>
                  <a:schemeClr val="tx1"/>
                </a:solidFill>
              </a:rPr>
              <a:t>Interactive</a:t>
            </a:r>
            <a:r>
              <a:rPr lang="pt-PT" dirty="0">
                <a:solidFill>
                  <a:schemeClr val="tx1"/>
                </a:solidFill>
              </a:rPr>
              <a:t> </a:t>
            </a:r>
            <a:r>
              <a:rPr lang="pt-PT" dirty="0" err="1">
                <a:solidFill>
                  <a:schemeClr val="tx1"/>
                </a:solidFill>
              </a:rPr>
              <a:t>Dashboards</a:t>
            </a:r>
            <a:endParaRPr lang="en-GB" dirty="0">
              <a:solidFill>
                <a:schemeClr val="tx1"/>
              </a:solidFill>
            </a:endParaRPr>
          </a:p>
        </p:txBody>
      </p:sp>
      <p:sp>
        <p:nvSpPr>
          <p:cNvPr id="117" name="Rectangle 116">
            <a:extLst>
              <a:ext uri="{FF2B5EF4-FFF2-40B4-BE49-F238E27FC236}">
                <a16:creationId xmlns:a16="http://schemas.microsoft.com/office/drawing/2014/main" id="{F67E462C-AEA7-9FDE-2071-1450E8340BC1}"/>
              </a:ext>
            </a:extLst>
          </p:cNvPr>
          <p:cNvSpPr/>
          <p:nvPr/>
        </p:nvSpPr>
        <p:spPr>
          <a:xfrm>
            <a:off x="7755530" y="4102423"/>
            <a:ext cx="2921218" cy="870857"/>
          </a:xfrm>
          <a:prstGeom prst="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dirty="0" err="1">
                <a:solidFill>
                  <a:schemeClr val="tx1"/>
                </a:solidFill>
              </a:rPr>
              <a:t>Comparison</a:t>
            </a:r>
            <a:r>
              <a:rPr lang="pt-PT" dirty="0">
                <a:solidFill>
                  <a:schemeClr val="tx1"/>
                </a:solidFill>
              </a:rPr>
              <a:t> </a:t>
            </a:r>
            <a:r>
              <a:rPr lang="pt-PT" dirty="0" err="1">
                <a:solidFill>
                  <a:schemeClr val="tx1"/>
                </a:solidFill>
              </a:rPr>
              <a:t>Reports</a:t>
            </a:r>
            <a:endParaRPr lang="en-GB" dirty="0">
              <a:solidFill>
                <a:schemeClr val="tx1"/>
              </a:solidFill>
            </a:endParaRPr>
          </a:p>
        </p:txBody>
      </p:sp>
      <p:sp>
        <p:nvSpPr>
          <p:cNvPr id="119" name="Rectangle 118">
            <a:extLst>
              <a:ext uri="{FF2B5EF4-FFF2-40B4-BE49-F238E27FC236}">
                <a16:creationId xmlns:a16="http://schemas.microsoft.com/office/drawing/2014/main" id="{92AFE050-E85D-4DCE-AB7A-A77C181D7087}"/>
              </a:ext>
            </a:extLst>
          </p:cNvPr>
          <p:cNvSpPr/>
          <p:nvPr/>
        </p:nvSpPr>
        <p:spPr>
          <a:xfrm>
            <a:off x="7743416" y="5244775"/>
            <a:ext cx="2921218" cy="870857"/>
          </a:xfrm>
          <a:prstGeom prst="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Decision Support Views</a:t>
            </a:r>
            <a:endParaRPr lang="en-GB" dirty="0"/>
          </a:p>
        </p:txBody>
      </p:sp>
    </p:spTree>
    <p:extLst>
      <p:ext uri="{BB962C8B-B14F-4D97-AF65-F5344CB8AC3E}">
        <p14:creationId xmlns:p14="http://schemas.microsoft.com/office/powerpoint/2010/main" val="57887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uilding, outdoor&#10;&#10;Description automatically generated">
            <a:extLst>
              <a:ext uri="{FF2B5EF4-FFF2-40B4-BE49-F238E27FC236}">
                <a16:creationId xmlns:a16="http://schemas.microsoft.com/office/drawing/2014/main" id="{CB89A209-D1F2-FFEA-1081-129A27C254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968" r="18089"/>
          <a:stretch/>
        </p:blipFill>
        <p:spPr>
          <a:xfrm>
            <a:off x="0" y="0"/>
            <a:ext cx="6166338" cy="6858000"/>
          </a:xfrm>
          <a:prstGeom prst="rect">
            <a:avLst/>
          </a:prstGeom>
        </p:spPr>
      </p:pic>
      <p:sp>
        <p:nvSpPr>
          <p:cNvPr id="80" name="Freeform: Shape 79">
            <a:extLst>
              <a:ext uri="{FF2B5EF4-FFF2-40B4-BE49-F238E27FC236}">
                <a16:creationId xmlns:a16="http://schemas.microsoft.com/office/drawing/2014/main" id="{690F6EF2-E413-EC4A-A8AF-2D36CC1681F2}"/>
              </a:ext>
            </a:extLst>
          </p:cNvPr>
          <p:cNvSpPr/>
          <p:nvPr/>
        </p:nvSpPr>
        <p:spPr>
          <a:xfrm rot="19410528">
            <a:off x="-512161" y="1617554"/>
            <a:ext cx="6264293" cy="7031032"/>
          </a:xfrm>
          <a:custGeom>
            <a:avLst/>
            <a:gdLst>
              <a:gd name="connsiteX0" fmla="*/ 1071516 w 6264293"/>
              <a:gd name="connsiteY0" fmla="*/ 1895631 h 7031032"/>
              <a:gd name="connsiteX1" fmla="*/ 1071516 w 6264293"/>
              <a:gd name="connsiteY1" fmla="*/ 4136793 h 7031032"/>
              <a:gd name="connsiteX2" fmla="*/ 0 w 6264293"/>
              <a:gd name="connsiteY2" fmla="*/ 3344168 h 7031032"/>
              <a:gd name="connsiteX3" fmla="*/ 6243023 w 6264293"/>
              <a:gd name="connsiteY3" fmla="*/ 4440817 h 7031032"/>
              <a:gd name="connsiteX4" fmla="*/ 6236353 w 6264293"/>
              <a:gd name="connsiteY4" fmla="*/ 4710945 h 7031032"/>
              <a:gd name="connsiteX5" fmla="*/ 5154717 w 6264293"/>
              <a:gd name="connsiteY5" fmla="*/ 6895685 h 7031032"/>
              <a:gd name="connsiteX6" fmla="*/ 4984112 w 6264293"/>
              <a:gd name="connsiteY6" fmla="*/ 7031032 h 7031032"/>
              <a:gd name="connsiteX7" fmla="*/ 3634324 w 6264293"/>
              <a:gd name="connsiteY7" fmla="*/ 6032562 h 7031032"/>
              <a:gd name="connsiteX8" fmla="*/ 3710354 w 6264293"/>
              <a:gd name="connsiteY8" fmla="*/ 5995174 h 7031032"/>
              <a:gd name="connsiteX9" fmla="*/ 4618506 w 6264293"/>
              <a:gd name="connsiteY9" fmla="*/ 4440816 h 7031032"/>
              <a:gd name="connsiteX10" fmla="*/ 6264293 w 6264293"/>
              <a:gd name="connsiteY10" fmla="*/ 0 h 7031032"/>
              <a:gd name="connsiteX11" fmla="*/ 6264293 w 6264293"/>
              <a:gd name="connsiteY11" fmla="*/ 1418787 h 7031032"/>
              <a:gd name="connsiteX12" fmla="*/ 1424249 w 6264293"/>
              <a:gd name="connsiteY12" fmla="*/ 1418787 h 7031032"/>
              <a:gd name="connsiteX13" fmla="*/ 2473759 w 6264293"/>
              <a:gd name="connsiteY13" fmla="*/ 0 h 703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64293" h="7031032">
                <a:moveTo>
                  <a:pt x="1071516" y="1895631"/>
                </a:moveTo>
                <a:lnTo>
                  <a:pt x="1071516" y="4136793"/>
                </a:lnTo>
                <a:lnTo>
                  <a:pt x="0" y="3344168"/>
                </a:lnTo>
                <a:close/>
                <a:moveTo>
                  <a:pt x="6243023" y="4440817"/>
                </a:moveTo>
                <a:cubicBezTo>
                  <a:pt x="6244646" y="4530920"/>
                  <a:pt x="6242384" y="4621070"/>
                  <a:pt x="6236353" y="4710945"/>
                </a:cubicBezTo>
                <a:cubicBezTo>
                  <a:pt x="6177468" y="5588540"/>
                  <a:pt x="5768432" y="6359176"/>
                  <a:pt x="5154717" y="6895685"/>
                </a:cubicBezTo>
                <a:lnTo>
                  <a:pt x="4984112" y="7031032"/>
                </a:lnTo>
                <a:lnTo>
                  <a:pt x="3634324" y="6032562"/>
                </a:lnTo>
                <a:lnTo>
                  <a:pt x="3710354" y="5995174"/>
                </a:lnTo>
                <a:cubicBezTo>
                  <a:pt x="4256341" y="5692819"/>
                  <a:pt x="4623925" y="5108779"/>
                  <a:pt x="4618506" y="4440816"/>
                </a:cubicBezTo>
                <a:close/>
                <a:moveTo>
                  <a:pt x="6264293" y="0"/>
                </a:moveTo>
                <a:lnTo>
                  <a:pt x="6264293" y="1418787"/>
                </a:lnTo>
                <a:lnTo>
                  <a:pt x="1424249" y="1418787"/>
                </a:lnTo>
                <a:lnTo>
                  <a:pt x="2473759" y="0"/>
                </a:lnTo>
                <a:close/>
              </a:path>
            </a:pathLst>
          </a:custGeom>
          <a:solidFill>
            <a:srgbClr val="E21F1B"/>
          </a:solidFill>
          <a:ln w="3104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pSp>
        <p:nvGrpSpPr>
          <p:cNvPr id="61" name="Group 60">
            <a:extLst>
              <a:ext uri="{FF2B5EF4-FFF2-40B4-BE49-F238E27FC236}">
                <a16:creationId xmlns:a16="http://schemas.microsoft.com/office/drawing/2014/main" id="{BAF9D0EA-82B0-1726-D95B-E8B15CAF4F83}"/>
              </a:ext>
            </a:extLst>
          </p:cNvPr>
          <p:cNvGrpSpPr/>
          <p:nvPr/>
        </p:nvGrpSpPr>
        <p:grpSpPr>
          <a:xfrm rot="16200000">
            <a:off x="9746201" y="945290"/>
            <a:ext cx="586462" cy="4305135"/>
            <a:chOff x="1406152" y="4603606"/>
            <a:chExt cx="253346" cy="1614222"/>
          </a:xfrm>
          <a:solidFill>
            <a:srgbClr val="E21F1B"/>
          </a:solidFill>
        </p:grpSpPr>
        <p:sp>
          <p:nvSpPr>
            <p:cNvPr id="70" name="Freeform: Shape 69">
              <a:extLst>
                <a:ext uri="{FF2B5EF4-FFF2-40B4-BE49-F238E27FC236}">
                  <a16:creationId xmlns:a16="http://schemas.microsoft.com/office/drawing/2014/main" id="{828F5CD7-2067-8A60-CF39-CC9F97144499}"/>
                </a:ext>
              </a:extLst>
            </p:cNvPr>
            <p:cNvSpPr/>
            <p:nvPr/>
          </p:nvSpPr>
          <p:spPr>
            <a:xfrm>
              <a:off x="1406152" y="4850645"/>
              <a:ext cx="253346" cy="1367183"/>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B2C438BF-7A64-B237-4685-12DBAB3FA674}"/>
                </a:ext>
              </a:extLst>
            </p:cNvPr>
            <p:cNvSpPr/>
            <p:nvPr/>
          </p:nvSpPr>
          <p:spPr>
            <a:xfrm>
              <a:off x="1406152" y="4603606"/>
              <a:ext cx="253346" cy="93555"/>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5" name="CaixaDeTexto 14">
            <a:extLst>
              <a:ext uri="{FF2B5EF4-FFF2-40B4-BE49-F238E27FC236}">
                <a16:creationId xmlns:a16="http://schemas.microsoft.com/office/drawing/2014/main" id="{3811C922-5941-52D4-E65E-EF69909FB8B6}"/>
              </a:ext>
            </a:extLst>
          </p:cNvPr>
          <p:cNvSpPr txBox="1"/>
          <p:nvPr/>
        </p:nvSpPr>
        <p:spPr>
          <a:xfrm>
            <a:off x="7739218" y="1922230"/>
            <a:ext cx="3364928" cy="58477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kern="1200" noProof="0" dirty="0">
                <a:solidFill>
                  <a:schemeClr val="tx1"/>
                </a:solidFill>
                <a:latin typeface="+mn-lt"/>
                <a:ea typeface="Verdana" panose="020B0604030504040204" pitchFamily="34" charset="0"/>
                <a:cs typeface="+mn-cs"/>
              </a:rPr>
              <a:t>Contribution</a:t>
            </a:r>
          </a:p>
        </p:txBody>
      </p:sp>
      <p:sp>
        <p:nvSpPr>
          <p:cNvPr id="76" name="CaixaDeTexto 14">
            <a:extLst>
              <a:ext uri="{FF2B5EF4-FFF2-40B4-BE49-F238E27FC236}">
                <a16:creationId xmlns:a16="http://schemas.microsoft.com/office/drawing/2014/main" id="{B88B210E-D357-D0C9-EB40-478465CB11BC}"/>
              </a:ext>
            </a:extLst>
          </p:cNvPr>
          <p:cNvSpPr txBox="1"/>
          <p:nvPr/>
        </p:nvSpPr>
        <p:spPr>
          <a:xfrm>
            <a:off x="7810664" y="3158553"/>
            <a:ext cx="4099982" cy="3770263"/>
          </a:xfrm>
          <a:prstGeom prst="rect">
            <a:avLst/>
          </a:prstGeom>
          <a:noFill/>
        </p:spPr>
        <p:txBody>
          <a:bodyPr wrap="square" rtlCol="0" anchor="b">
            <a:spAutoFit/>
          </a:bodyPr>
          <a:lstStyle/>
          <a:p>
            <a:pPr marL="0" marR="0" lvl="0" indent="0" algn="l" defTabSz="509351"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srgbClr val="E21F1B"/>
                </a:solidFill>
                <a:effectLst/>
                <a:uLnTx/>
                <a:uFillTx/>
                <a:latin typeface="Century Gothic" panose="020F0302020204030204"/>
                <a:ea typeface="Verdana" panose="020B0604030504040204" pitchFamily="34" charset="0"/>
                <a:cs typeface="Arial" panose="020B0604020202020204" pitchFamily="34" charset="0"/>
              </a:rPr>
              <a:t>0</a:t>
            </a:r>
            <a:r>
              <a:rPr lang="en-US" sz="23900" b="1" noProof="0" dirty="0">
                <a:solidFill>
                  <a:srgbClr val="E21F1B"/>
                </a:solidFill>
                <a:latin typeface="Century Gothic" panose="020F0302020204030204"/>
                <a:ea typeface="Verdana" panose="020B0604030504040204" pitchFamily="34" charset="0"/>
                <a:cs typeface="Arial" panose="020B0604020202020204" pitchFamily="34" charset="0"/>
              </a:rPr>
              <a:t>5</a:t>
            </a:r>
            <a:endParaRPr kumimoji="0" lang="en-US" sz="23900" b="1" i="0" u="none" strike="noStrike" kern="1200" cap="none" spc="0" normalizeH="0" baseline="0" noProof="0" dirty="0">
              <a:ln>
                <a:noFill/>
              </a:ln>
              <a:solidFill>
                <a:srgbClr val="E21F1B"/>
              </a:solidFill>
              <a:effectLst/>
              <a:uLnTx/>
              <a:uFillTx/>
              <a:latin typeface="Century Gothic" panose="020F0302020204030204"/>
              <a:ea typeface="Verdana" panose="020B0604030504040204" pitchFamily="34" charset="0"/>
              <a:cs typeface="Arial" panose="020B0604020202020204" pitchFamily="34" charset="0"/>
            </a:endParaRPr>
          </a:p>
        </p:txBody>
      </p:sp>
      <p:pic>
        <p:nvPicPr>
          <p:cNvPr id="81" name="Picture 80">
            <a:extLst>
              <a:ext uri="{FF2B5EF4-FFF2-40B4-BE49-F238E27FC236}">
                <a16:creationId xmlns:a16="http://schemas.microsoft.com/office/drawing/2014/main" id="{5466B50F-832C-A21D-EB08-6E60C94A2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1071209" y="5757785"/>
            <a:ext cx="1402582" cy="449503"/>
          </a:xfrm>
          <a:prstGeom prst="rect">
            <a:avLst/>
          </a:prstGeom>
        </p:spPr>
      </p:pic>
      <p:sp>
        <p:nvSpPr>
          <p:cNvPr id="3" name="Rectangle 2">
            <a:extLst>
              <a:ext uri="{FF2B5EF4-FFF2-40B4-BE49-F238E27FC236}">
                <a16:creationId xmlns:a16="http://schemas.microsoft.com/office/drawing/2014/main" id="{973CAD62-A0EE-2DF4-228A-05FBFDD7830C}"/>
              </a:ext>
            </a:extLst>
          </p:cNvPr>
          <p:cNvSpPr/>
          <p:nvPr/>
        </p:nvSpPr>
        <p:spPr>
          <a:xfrm>
            <a:off x="10624458" y="32074"/>
            <a:ext cx="1567542" cy="3338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266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188B044-BC63-ACB4-5468-4732C5C92D15}"/>
              </a:ext>
            </a:extLst>
          </p:cNvPr>
          <p:cNvSpPr/>
          <p:nvPr/>
        </p:nvSpPr>
        <p:spPr>
          <a:xfrm>
            <a:off x="596233" y="1235657"/>
            <a:ext cx="5485086" cy="605790"/>
          </a:xfrm>
          <a:prstGeom prst="rect">
            <a:avLst/>
          </a:prstGeom>
          <a:solidFill>
            <a:srgbClr val="E21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907FE7C-521D-0DD4-AD3F-91F953B17C51}"/>
              </a:ext>
            </a:extLst>
          </p:cNvPr>
          <p:cNvSpPr/>
          <p:nvPr/>
        </p:nvSpPr>
        <p:spPr>
          <a:xfrm>
            <a:off x="9667244" y="530"/>
            <a:ext cx="2524756" cy="1104766"/>
          </a:xfrm>
          <a:custGeom>
            <a:avLst/>
            <a:gdLst>
              <a:gd name="connsiteX0" fmla="*/ 0 w 2524756"/>
              <a:gd name="connsiteY0" fmla="*/ 0 h 1513882"/>
              <a:gd name="connsiteX1" fmla="*/ 2524756 w 2524756"/>
              <a:gd name="connsiteY1" fmla="*/ 0 h 1513882"/>
              <a:gd name="connsiteX2" fmla="*/ 2524756 w 2524756"/>
              <a:gd name="connsiteY2" fmla="*/ 1423813 h 1513882"/>
              <a:gd name="connsiteX3" fmla="*/ 2437582 w 2524756"/>
              <a:gd name="connsiteY3" fmla="*/ 1456355 h 1513882"/>
              <a:gd name="connsiteX4" fmla="*/ 1985271 w 2524756"/>
              <a:gd name="connsiteY4" fmla="*/ 1513882 h 1513882"/>
              <a:gd name="connsiteX5" fmla="*/ 72640 w 2524756"/>
              <a:gd name="connsiteY5" fmla="*/ 1513882 h 1513882"/>
              <a:gd name="connsiteX6" fmla="*/ 72640 w 2524756"/>
              <a:gd name="connsiteY6" fmla="*/ 992391 h 1513882"/>
              <a:gd name="connsiteX7" fmla="*/ 1993264 w 2524756"/>
              <a:gd name="connsiteY7" fmla="*/ 992391 h 1513882"/>
              <a:gd name="connsiteX8" fmla="*/ 2422137 w 2524756"/>
              <a:gd name="connsiteY8" fmla="*/ 708174 h 1513882"/>
              <a:gd name="connsiteX9" fmla="*/ 1993264 w 2524756"/>
              <a:gd name="connsiteY9" fmla="*/ 390073 h 1513882"/>
              <a:gd name="connsiteX10" fmla="*/ 893101 w 2524756"/>
              <a:gd name="connsiteY10" fmla="*/ 390073 h 1513882"/>
              <a:gd name="connsiteX11" fmla="*/ 30608 w 2524756"/>
              <a:gd name="connsiteY11" fmla="*/ 49752 h 151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4756" h="1513882">
                <a:moveTo>
                  <a:pt x="0" y="0"/>
                </a:moveTo>
                <a:lnTo>
                  <a:pt x="2524756" y="0"/>
                </a:lnTo>
                <a:lnTo>
                  <a:pt x="2524756" y="1423813"/>
                </a:lnTo>
                <a:lnTo>
                  <a:pt x="2437582" y="1456355"/>
                </a:lnTo>
                <a:cubicBezTo>
                  <a:pt x="2304099" y="1494000"/>
                  <a:pt x="2152427" y="1513882"/>
                  <a:pt x="1985271" y="1513882"/>
                </a:cubicBezTo>
                <a:lnTo>
                  <a:pt x="72640" y="1513882"/>
                </a:lnTo>
                <a:lnTo>
                  <a:pt x="72640" y="992391"/>
                </a:lnTo>
                <a:lnTo>
                  <a:pt x="1993264" y="992391"/>
                </a:lnTo>
                <a:cubicBezTo>
                  <a:pt x="2256980" y="992391"/>
                  <a:pt x="2422137" y="903741"/>
                  <a:pt x="2422137" y="708174"/>
                </a:cubicBezTo>
                <a:cubicBezTo>
                  <a:pt x="2422137" y="512617"/>
                  <a:pt x="2259648" y="390073"/>
                  <a:pt x="1993264" y="390073"/>
                </a:cubicBezTo>
                <a:lnTo>
                  <a:pt x="893101" y="390073"/>
                </a:lnTo>
                <a:cubicBezTo>
                  <a:pt x="501850" y="390073"/>
                  <a:pt x="201130" y="265811"/>
                  <a:pt x="30608" y="49752"/>
                </a:cubicBezTo>
                <a:close/>
              </a:path>
            </a:pathLst>
          </a:custGeom>
          <a:solidFill>
            <a:srgbClr val="E21F1B"/>
          </a:solidFill>
          <a:ln w="261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D4610F65-60B8-EB44-B66C-7D6E3486B5A5}"/>
              </a:ext>
            </a:extLst>
          </p:cNvPr>
          <p:cNvGrpSpPr/>
          <p:nvPr/>
        </p:nvGrpSpPr>
        <p:grpSpPr>
          <a:xfrm>
            <a:off x="612210" y="1232603"/>
            <a:ext cx="10959506" cy="5108038"/>
            <a:chOff x="611648" y="1972517"/>
            <a:chExt cx="11723667" cy="5108038"/>
          </a:xfrm>
        </p:grpSpPr>
        <p:sp>
          <p:nvSpPr>
            <p:cNvPr id="2" name="Rectangle 1">
              <a:extLst>
                <a:ext uri="{FF2B5EF4-FFF2-40B4-BE49-F238E27FC236}">
                  <a16:creationId xmlns:a16="http://schemas.microsoft.com/office/drawing/2014/main" id="{6FE0E987-74EA-8992-B9D2-12716F9D2892}"/>
                </a:ext>
              </a:extLst>
            </p:cNvPr>
            <p:cNvSpPr/>
            <p:nvPr/>
          </p:nvSpPr>
          <p:spPr>
            <a:xfrm>
              <a:off x="611648" y="2557766"/>
              <a:ext cx="5867597" cy="45227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62F140E-4D59-F719-749C-4EAD9E2C0C08}"/>
                </a:ext>
              </a:extLst>
            </p:cNvPr>
            <p:cNvSpPr txBox="1"/>
            <p:nvPr/>
          </p:nvSpPr>
          <p:spPr>
            <a:xfrm>
              <a:off x="665904" y="2747944"/>
              <a:ext cx="5811895" cy="3262432"/>
            </a:xfrm>
            <a:prstGeom prst="rect">
              <a:avLst/>
            </a:prstGeom>
            <a:noFill/>
          </p:spPr>
          <p:txBody>
            <a:bodyPr wrap="square">
              <a:spAutoFit/>
            </a:bodyPr>
            <a:lstStyle/>
            <a:p>
              <a:pPr marL="360000" indent="-360000">
                <a:spcBef>
                  <a:spcPts val="1200"/>
                </a:spcBef>
                <a:buFont typeface="Wingdings" panose="05000000000000000000" pitchFamily="2" charset="2"/>
                <a:buChar char="Ø"/>
              </a:pPr>
              <a:r>
                <a:rPr lang="en-US" sz="1600" noProof="0" dirty="0"/>
                <a:t>Bridges digital procurement and auditing literature into a single conceptual framework.</a:t>
              </a:r>
            </a:p>
            <a:p>
              <a:pPr marL="360000" indent="-360000">
                <a:spcBef>
                  <a:spcPts val="1200"/>
                </a:spcBef>
                <a:buFont typeface="Wingdings" panose="05000000000000000000" pitchFamily="2" charset="2"/>
                <a:buChar char="Ø"/>
              </a:pPr>
              <a:r>
                <a:rPr lang="en-GB" sz="1600" dirty="0"/>
                <a:t>Connects procurement decision-support systems with the broader discussion on technology-enabled auditing and continuous assurance.</a:t>
              </a:r>
              <a:endParaRPr lang="en-US" sz="1600" dirty="0"/>
            </a:p>
            <a:p>
              <a:pPr marL="360000" indent="-360000">
                <a:spcBef>
                  <a:spcPts val="1200"/>
                </a:spcBef>
                <a:buFont typeface="Wingdings" panose="05000000000000000000" pitchFamily="2" charset="2"/>
                <a:buChar char="Ø"/>
              </a:pPr>
              <a:r>
                <a:rPr lang="en-GB" sz="1600" dirty="0"/>
                <a:t>Explores how procurement data can support transparency, traceability and auditability in supplier-related decisions.</a:t>
              </a:r>
            </a:p>
            <a:p>
              <a:pPr marL="360000" indent="-360000">
                <a:spcBef>
                  <a:spcPts val="1200"/>
                </a:spcBef>
                <a:buFont typeface="Wingdings" panose="05000000000000000000" pitchFamily="2" charset="2"/>
                <a:buChar char="Ø"/>
              </a:pPr>
              <a:r>
                <a:rPr lang="en-GB" sz="1600" dirty="0"/>
                <a:t>Provides a case-based foundation for future empirical research on digital procurement governance.</a:t>
              </a:r>
              <a:endParaRPr lang="en-US" sz="1600" dirty="0"/>
            </a:p>
          </p:txBody>
        </p:sp>
        <p:grpSp>
          <p:nvGrpSpPr>
            <p:cNvPr id="8" name="Group 7">
              <a:extLst>
                <a:ext uri="{FF2B5EF4-FFF2-40B4-BE49-F238E27FC236}">
                  <a16:creationId xmlns:a16="http://schemas.microsoft.com/office/drawing/2014/main" id="{55BC3E5F-D054-3A09-FEFD-E43A72420218}"/>
                </a:ext>
              </a:extLst>
            </p:cNvPr>
            <p:cNvGrpSpPr/>
            <p:nvPr/>
          </p:nvGrpSpPr>
          <p:grpSpPr>
            <a:xfrm>
              <a:off x="620268" y="1972517"/>
              <a:ext cx="11700735" cy="631762"/>
              <a:chOff x="620266" y="2038373"/>
              <a:chExt cx="11673028" cy="631762"/>
            </a:xfrm>
          </p:grpSpPr>
          <p:sp>
            <p:nvSpPr>
              <p:cNvPr id="24" name="Rectangle 23">
                <a:extLst>
                  <a:ext uri="{FF2B5EF4-FFF2-40B4-BE49-F238E27FC236}">
                    <a16:creationId xmlns:a16="http://schemas.microsoft.com/office/drawing/2014/main" id="{12B76793-A30F-B768-4B2E-52684CD2F336}"/>
                  </a:ext>
                </a:extLst>
              </p:cNvPr>
              <p:cNvSpPr/>
              <p:nvPr/>
            </p:nvSpPr>
            <p:spPr>
              <a:xfrm>
                <a:off x="6449639" y="2038373"/>
                <a:ext cx="5843655" cy="631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CaixaDeTexto 14">
                <a:extLst>
                  <a:ext uri="{FF2B5EF4-FFF2-40B4-BE49-F238E27FC236}">
                    <a16:creationId xmlns:a16="http://schemas.microsoft.com/office/drawing/2014/main" id="{FBC12D42-4878-5CAA-A57A-29BB7955EAF1}"/>
                  </a:ext>
                </a:extLst>
              </p:cNvPr>
              <p:cNvSpPr txBox="1"/>
              <p:nvPr/>
            </p:nvSpPr>
            <p:spPr>
              <a:xfrm>
                <a:off x="620266" y="2156837"/>
                <a:ext cx="5843657" cy="369332"/>
              </a:xfrm>
              <a:prstGeom prst="rect">
                <a:avLst/>
              </a:prstGeom>
              <a:noFill/>
            </p:spPr>
            <p:txBody>
              <a:bodyPr wrap="square" rtlCol="0">
                <a:spAutoFit/>
              </a:bodyPr>
              <a:lstStyle/>
              <a:p>
                <a:pPr marL="0" marR="0" lvl="0" indent="0" algn="ctr" defTabSz="509351"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Century Gothic" panose="020F0302020204030204"/>
                    <a:ea typeface="Verdana" panose="020B0604030504040204" pitchFamily="34" charset="0"/>
                    <a:cs typeface="Arial" panose="020B0604020202020204" pitchFamily="34" charset="0"/>
                  </a:rPr>
                  <a:t>Academic Contribution</a:t>
                </a:r>
                <a:endParaRPr kumimoji="0" lang="en-US" sz="1800" b="1" i="0" u="none" strike="noStrike" kern="1200" cap="none" spc="0" normalizeH="0" baseline="0" noProof="0" dirty="0">
                  <a:ln>
                    <a:noFill/>
                  </a:ln>
                  <a:solidFill>
                    <a:schemeClr val="bg1"/>
                  </a:solidFill>
                  <a:effectLst/>
                  <a:uLnTx/>
                  <a:uFillTx/>
                  <a:latin typeface="Century Gothic" panose="020F0302020204030204"/>
                  <a:ea typeface="Verdana" panose="020B0604030504040204" pitchFamily="34" charset="0"/>
                  <a:cs typeface="Arial" panose="020B0604020202020204" pitchFamily="34" charset="0"/>
                </a:endParaRPr>
              </a:p>
            </p:txBody>
          </p:sp>
        </p:grpSp>
        <p:sp>
          <p:nvSpPr>
            <p:cNvPr id="37" name="CaixaDeTexto 14">
              <a:extLst>
                <a:ext uri="{FF2B5EF4-FFF2-40B4-BE49-F238E27FC236}">
                  <a16:creationId xmlns:a16="http://schemas.microsoft.com/office/drawing/2014/main" id="{B2701309-5776-09FC-35BC-85070BC9E94C}"/>
                </a:ext>
              </a:extLst>
            </p:cNvPr>
            <p:cNvSpPr txBox="1"/>
            <p:nvPr/>
          </p:nvSpPr>
          <p:spPr>
            <a:xfrm>
              <a:off x="6467750" y="2082003"/>
              <a:ext cx="5867565" cy="369332"/>
            </a:xfrm>
            <a:prstGeom prst="rect">
              <a:avLst/>
            </a:prstGeom>
            <a:noFill/>
          </p:spPr>
          <p:txBody>
            <a:bodyPr wrap="square" rtlCol="0">
              <a:spAutoFit/>
            </a:bodyPr>
            <a:lstStyle/>
            <a:p>
              <a:pPr marL="0" marR="0" lvl="0" indent="0" algn="ctr" defTabSz="50935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entury Gothic" panose="020F0302020204030204"/>
                  <a:ea typeface="Verdana" panose="020B0604030504040204" pitchFamily="34" charset="0"/>
                  <a:cs typeface="Arial" panose="020B0604020202020204" pitchFamily="34" charset="0"/>
                </a:rPr>
                <a:t>Practical Contribution</a:t>
              </a:r>
            </a:p>
          </p:txBody>
        </p:sp>
        <p:sp>
          <p:nvSpPr>
            <p:cNvPr id="10" name="TextBox 9">
              <a:extLst>
                <a:ext uri="{FF2B5EF4-FFF2-40B4-BE49-F238E27FC236}">
                  <a16:creationId xmlns:a16="http://schemas.microsoft.com/office/drawing/2014/main" id="{10107EA2-4B0D-E6F0-0475-DB9B85D09829}"/>
                </a:ext>
              </a:extLst>
            </p:cNvPr>
            <p:cNvSpPr txBox="1"/>
            <p:nvPr/>
          </p:nvSpPr>
          <p:spPr>
            <a:xfrm>
              <a:off x="6432134" y="2747944"/>
              <a:ext cx="5857561" cy="3200876"/>
            </a:xfrm>
            <a:prstGeom prst="rect">
              <a:avLst/>
            </a:prstGeom>
            <a:noFill/>
          </p:spPr>
          <p:txBody>
            <a:bodyPr wrap="square">
              <a:spAutoFit/>
            </a:bodyPr>
            <a:lstStyle/>
            <a:p>
              <a:pPr marL="360000" indent="-360000">
                <a:spcBef>
                  <a:spcPts val="1200"/>
                </a:spcBef>
                <a:spcAft>
                  <a:spcPts val="600"/>
                </a:spcAft>
                <a:buFont typeface="Wingdings" panose="05000000000000000000" pitchFamily="2" charset="2"/>
                <a:buChar char="Ø"/>
              </a:pPr>
              <a:r>
                <a:rPr lang="en-US" sz="1600" noProof="0" dirty="0" err="1"/>
                <a:t>Centralises</a:t>
              </a:r>
              <a:r>
                <a:rPr lang="en-US" sz="1600" noProof="0" dirty="0"/>
                <a:t> supplier and tendering information in a single decision-support environment.</a:t>
              </a:r>
            </a:p>
            <a:p>
              <a:pPr marL="360000" indent="-360000">
                <a:spcBef>
                  <a:spcPts val="1200"/>
                </a:spcBef>
                <a:spcAft>
                  <a:spcPts val="600"/>
                </a:spcAft>
                <a:buFont typeface="Wingdings" panose="05000000000000000000" pitchFamily="2" charset="2"/>
                <a:buChar char="Ø"/>
              </a:pPr>
              <a:r>
                <a:rPr lang="en-GB" sz="1600" dirty="0"/>
                <a:t>Reduces subjectivity through standardised criteria and comparable supplier scoring.</a:t>
              </a:r>
              <a:endParaRPr lang="en-US" sz="1600" dirty="0"/>
            </a:p>
            <a:p>
              <a:pPr marL="360000" indent="-360000">
                <a:spcBef>
                  <a:spcPts val="1200"/>
                </a:spcBef>
                <a:spcAft>
                  <a:spcPts val="600"/>
                </a:spcAft>
                <a:buFont typeface="Wingdings" panose="05000000000000000000" pitchFamily="2" charset="2"/>
                <a:buChar char="Ø"/>
              </a:pPr>
              <a:r>
                <a:rPr lang="en-GB" sz="1600" dirty="0"/>
                <a:t>Improves transparency and traceability across supplier selection and tendering workflows.</a:t>
              </a:r>
              <a:endParaRPr lang="en-US" sz="1600" dirty="0"/>
            </a:p>
            <a:p>
              <a:pPr marL="360000" indent="-360000">
                <a:spcBef>
                  <a:spcPts val="1200"/>
                </a:spcBef>
                <a:spcAft>
                  <a:spcPts val="600"/>
                </a:spcAft>
                <a:buFont typeface="Wingdings" panose="05000000000000000000" pitchFamily="2" charset="2"/>
                <a:buChar char="Ø"/>
              </a:pPr>
              <a:r>
                <a:rPr lang="en-GB" sz="1600" dirty="0"/>
                <a:t>Supports internal control through audit-ready documentation, risk alerts and decision logs.</a:t>
              </a:r>
              <a:endParaRPr lang="en-US" sz="1600" dirty="0"/>
            </a:p>
            <a:p>
              <a:pPr marL="360000" indent="-360000">
                <a:spcBef>
                  <a:spcPts val="1200"/>
                </a:spcBef>
                <a:spcAft>
                  <a:spcPts val="600"/>
                </a:spcAft>
                <a:buFont typeface="Arial" panose="020B0604020202020204" pitchFamily="34" charset="0"/>
                <a:buChar char="•"/>
              </a:pPr>
              <a:endParaRPr lang="en-US" sz="1400" noProof="0" dirty="0"/>
            </a:p>
          </p:txBody>
        </p:sp>
      </p:grpSp>
      <p:grpSp>
        <p:nvGrpSpPr>
          <p:cNvPr id="12" name="Group 11">
            <a:extLst>
              <a:ext uri="{FF2B5EF4-FFF2-40B4-BE49-F238E27FC236}">
                <a16:creationId xmlns:a16="http://schemas.microsoft.com/office/drawing/2014/main" id="{B14EFBD6-E5DA-788F-AF65-2255C9B9777D}"/>
              </a:ext>
            </a:extLst>
          </p:cNvPr>
          <p:cNvGrpSpPr/>
          <p:nvPr/>
        </p:nvGrpSpPr>
        <p:grpSpPr>
          <a:xfrm rot="5400000" flipH="1">
            <a:off x="306413" y="76225"/>
            <a:ext cx="298804" cy="911638"/>
            <a:chOff x="1406152" y="4603606"/>
            <a:chExt cx="253346" cy="772948"/>
          </a:xfrm>
          <a:solidFill>
            <a:srgbClr val="E21F1B"/>
          </a:solidFill>
        </p:grpSpPr>
        <p:sp>
          <p:nvSpPr>
            <p:cNvPr id="15" name="Freeform: Shape 14">
              <a:extLst>
                <a:ext uri="{FF2B5EF4-FFF2-40B4-BE49-F238E27FC236}">
                  <a16:creationId xmlns:a16="http://schemas.microsoft.com/office/drawing/2014/main" id="{AA7C8BC5-7044-4BF6-3341-3729949EAC6C}"/>
                </a:ext>
              </a:extLst>
            </p:cNvPr>
            <p:cNvSpPr/>
            <p:nvPr/>
          </p:nvSpPr>
          <p:spPr>
            <a:xfrm>
              <a:off x="1406152" y="4850646"/>
              <a:ext cx="253346" cy="525908"/>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6" name="Freeform: Shape 15">
              <a:extLst>
                <a:ext uri="{FF2B5EF4-FFF2-40B4-BE49-F238E27FC236}">
                  <a16:creationId xmlns:a16="http://schemas.microsoft.com/office/drawing/2014/main" id="{20DAC319-72F1-C1B0-E68A-43A359A489B7}"/>
                </a:ext>
              </a:extLst>
            </p:cNvPr>
            <p:cNvSpPr/>
            <p:nvPr/>
          </p:nvSpPr>
          <p:spPr>
            <a:xfrm>
              <a:off x="1406152" y="4603606"/>
              <a:ext cx="253346" cy="93555"/>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pSp>
      <p:sp>
        <p:nvSpPr>
          <p:cNvPr id="17" name="CaixaDeTexto 14">
            <a:extLst>
              <a:ext uri="{FF2B5EF4-FFF2-40B4-BE49-F238E27FC236}">
                <a16:creationId xmlns:a16="http://schemas.microsoft.com/office/drawing/2014/main" id="{1EE6A478-9869-C44C-DB22-23E9AE5B932A}"/>
              </a:ext>
            </a:extLst>
          </p:cNvPr>
          <p:cNvSpPr txBox="1"/>
          <p:nvPr/>
        </p:nvSpPr>
        <p:spPr>
          <a:xfrm>
            <a:off x="1029502" y="282201"/>
            <a:ext cx="9028898" cy="461665"/>
          </a:xfrm>
          <a:prstGeom prst="rect">
            <a:avLst/>
          </a:prstGeom>
          <a:noFill/>
        </p:spPr>
        <p:txBody>
          <a:bodyPr wrap="square" rtlCol="0">
            <a:spAutoFit/>
          </a:bodyPr>
          <a:lstStyle/>
          <a:p>
            <a:pPr marL="0" marR="0" lvl="0" indent="0" algn="l" defTabSz="50935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21F1B"/>
                </a:solidFill>
                <a:effectLst/>
                <a:uLnTx/>
                <a:uFillTx/>
                <a:latin typeface="Century Gothic" panose="020F0302020204030204"/>
                <a:ea typeface="Verdana" panose="020B0604030504040204" pitchFamily="34" charset="0"/>
                <a:cs typeface="Arial" panose="020B0604020202020204" pitchFamily="34" charset="0"/>
              </a:rPr>
              <a:t>Contribution</a:t>
            </a:r>
          </a:p>
        </p:txBody>
      </p:sp>
      <p:pic>
        <p:nvPicPr>
          <p:cNvPr id="33" name="Picture 32">
            <a:extLst>
              <a:ext uri="{FF2B5EF4-FFF2-40B4-BE49-F238E27FC236}">
                <a16:creationId xmlns:a16="http://schemas.microsoft.com/office/drawing/2014/main" id="{60AA54FA-2EE8-6E28-BF21-459A7C677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071209" y="5757785"/>
            <a:ext cx="1402582" cy="449503"/>
          </a:xfrm>
          <a:prstGeom prst="rect">
            <a:avLst/>
          </a:prstGeom>
        </p:spPr>
      </p:pic>
    </p:spTree>
    <p:extLst>
      <p:ext uri="{BB962C8B-B14F-4D97-AF65-F5344CB8AC3E}">
        <p14:creationId xmlns:p14="http://schemas.microsoft.com/office/powerpoint/2010/main" val="76945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D8C34-4E63-D264-B64B-268CD88CC837}"/>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1DF7F703-3B09-37B2-8056-B922C5446D4B}"/>
              </a:ext>
            </a:extLst>
          </p:cNvPr>
          <p:cNvSpPr>
            <a:spLocks noGrp="1" noRot="1" noMove="1" noResize="1" noEditPoints="1" noAdjustHandles="1" noChangeArrowheads="1" noChangeShapeType="1"/>
          </p:cNvSpPr>
          <p:nvPr/>
        </p:nvSpPr>
        <p:spPr>
          <a:xfrm>
            <a:off x="11390709" y="0"/>
            <a:ext cx="801292" cy="6858000"/>
          </a:xfrm>
          <a:prstGeom prst="rect">
            <a:avLst/>
          </a:prstGeom>
          <a:solidFill>
            <a:srgbClr val="E21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EC67A65B-BFD2-2C22-64CD-905A1C0CC4F7}"/>
              </a:ext>
            </a:extLst>
          </p:cNvPr>
          <p:cNvGrpSpPr/>
          <p:nvPr/>
        </p:nvGrpSpPr>
        <p:grpSpPr>
          <a:xfrm rot="5400000" flipH="1">
            <a:off x="306413" y="76225"/>
            <a:ext cx="298804" cy="911638"/>
            <a:chOff x="1406152" y="4603606"/>
            <a:chExt cx="253346" cy="772948"/>
          </a:xfrm>
          <a:solidFill>
            <a:srgbClr val="E21F1B"/>
          </a:solidFill>
        </p:grpSpPr>
        <p:sp>
          <p:nvSpPr>
            <p:cNvPr id="6" name="Freeform: Shape 5">
              <a:extLst>
                <a:ext uri="{FF2B5EF4-FFF2-40B4-BE49-F238E27FC236}">
                  <a16:creationId xmlns:a16="http://schemas.microsoft.com/office/drawing/2014/main" id="{E1C0775A-9AA7-854C-D0E8-12775821A71D}"/>
                </a:ext>
              </a:extLst>
            </p:cNvPr>
            <p:cNvSpPr/>
            <p:nvPr/>
          </p:nvSpPr>
          <p:spPr>
            <a:xfrm>
              <a:off x="1406152" y="4850646"/>
              <a:ext cx="253346" cy="525908"/>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21F1B"/>
                </a:solidFill>
                <a:effectLst/>
                <a:uLnTx/>
                <a:uFillTx/>
                <a:latin typeface="Century Gothic" panose="020F0302020204030204"/>
                <a:ea typeface="+mn-ea"/>
                <a:cs typeface="+mn-cs"/>
              </a:endParaRPr>
            </a:p>
          </p:txBody>
        </p:sp>
        <p:sp>
          <p:nvSpPr>
            <p:cNvPr id="7" name="Freeform: Shape 6">
              <a:extLst>
                <a:ext uri="{FF2B5EF4-FFF2-40B4-BE49-F238E27FC236}">
                  <a16:creationId xmlns:a16="http://schemas.microsoft.com/office/drawing/2014/main" id="{7E457EEF-E040-A91F-B2A8-5D4985DE8BD9}"/>
                </a:ext>
              </a:extLst>
            </p:cNvPr>
            <p:cNvSpPr/>
            <p:nvPr/>
          </p:nvSpPr>
          <p:spPr>
            <a:xfrm>
              <a:off x="1406152" y="4603606"/>
              <a:ext cx="253346" cy="93555"/>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21F1B"/>
                </a:solidFill>
                <a:effectLst/>
                <a:uLnTx/>
                <a:uFillTx/>
                <a:latin typeface="Century Gothic" panose="020F0302020204030204"/>
                <a:ea typeface="+mn-ea"/>
                <a:cs typeface="+mn-cs"/>
              </a:endParaRPr>
            </a:p>
          </p:txBody>
        </p:sp>
      </p:grpSp>
      <p:sp>
        <p:nvSpPr>
          <p:cNvPr id="8" name="CaixaDeTexto 14">
            <a:extLst>
              <a:ext uri="{FF2B5EF4-FFF2-40B4-BE49-F238E27FC236}">
                <a16:creationId xmlns:a16="http://schemas.microsoft.com/office/drawing/2014/main" id="{F6075CA4-1B93-8FA6-8896-7B54B2D4264C}"/>
              </a:ext>
            </a:extLst>
          </p:cNvPr>
          <p:cNvSpPr txBox="1"/>
          <p:nvPr/>
        </p:nvSpPr>
        <p:spPr>
          <a:xfrm>
            <a:off x="1029502" y="282201"/>
            <a:ext cx="9028898" cy="461665"/>
          </a:xfrm>
          <a:prstGeom prst="rect">
            <a:avLst/>
          </a:prstGeom>
          <a:noFill/>
        </p:spPr>
        <p:txBody>
          <a:bodyPr wrap="square" rtlCol="0">
            <a:spAutoFit/>
          </a:bodyPr>
          <a:lstStyle/>
          <a:p>
            <a:pPr defTabSz="509351">
              <a:defRPr/>
            </a:pPr>
            <a:r>
              <a:rPr lang="en-GB" sz="2400" b="1" dirty="0">
                <a:solidFill>
                  <a:srgbClr val="E21F1B"/>
                </a:solidFill>
                <a:latin typeface="Century Gothic" panose="020F0302020204030204"/>
                <a:ea typeface="Verdana" panose="020B0604030504040204" pitchFamily="34" charset="0"/>
                <a:cs typeface="Arial" panose="020B0604020202020204" pitchFamily="34" charset="0"/>
              </a:rPr>
              <a:t>How the Platform Enables </a:t>
            </a:r>
            <a:r>
              <a:rPr lang="en-US" sz="2400" b="1" dirty="0">
                <a:solidFill>
                  <a:srgbClr val="E21F1B"/>
                </a:solidFill>
                <a:latin typeface="Century Gothic" panose="020F0302020204030204"/>
                <a:ea typeface="Verdana" panose="020B0604030504040204" pitchFamily="34" charset="0"/>
                <a:cs typeface="Arial" panose="020B0604020202020204" pitchFamily="34" charset="0"/>
              </a:rPr>
              <a:t>Continuous Assurance</a:t>
            </a:r>
          </a:p>
        </p:txBody>
      </p:sp>
      <p:pic>
        <p:nvPicPr>
          <p:cNvPr id="15" name="Picture 14">
            <a:extLst>
              <a:ext uri="{FF2B5EF4-FFF2-40B4-BE49-F238E27FC236}">
                <a16:creationId xmlns:a16="http://schemas.microsoft.com/office/drawing/2014/main" id="{C01100C8-9C90-E794-4DEF-06DE87E5359D}"/>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rot="16200000">
            <a:off x="11090064" y="5757785"/>
            <a:ext cx="1402582" cy="449503"/>
          </a:xfrm>
          <a:prstGeom prst="rect">
            <a:avLst/>
          </a:prstGeom>
        </p:spPr>
      </p:pic>
      <p:sp>
        <p:nvSpPr>
          <p:cNvPr id="17" name="Rectangle 16">
            <a:extLst>
              <a:ext uri="{FF2B5EF4-FFF2-40B4-BE49-F238E27FC236}">
                <a16:creationId xmlns:a16="http://schemas.microsoft.com/office/drawing/2014/main" id="{E3BC59D7-0CE7-97F6-149B-F746620BD294}"/>
              </a:ext>
            </a:extLst>
          </p:cNvPr>
          <p:cNvSpPr>
            <a:spLocks noGrp="1" noRot="1" noMove="1" noResize="1" noEditPoints="1" noAdjustHandles="1" noChangeArrowheads="1" noChangeShapeType="1"/>
          </p:cNvSpPr>
          <p:nvPr/>
        </p:nvSpPr>
        <p:spPr>
          <a:xfrm>
            <a:off x="10589417" y="0"/>
            <a:ext cx="801292" cy="2822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Shape 3">
            <a:extLst>
              <a:ext uri="{FF2B5EF4-FFF2-40B4-BE49-F238E27FC236}">
                <a16:creationId xmlns:a16="http://schemas.microsoft.com/office/drawing/2014/main" id="{1A8CB2D9-EADE-2D41-767B-275DD82FD53D}"/>
              </a:ext>
            </a:extLst>
          </p:cNvPr>
          <p:cNvSpPr/>
          <p:nvPr/>
        </p:nvSpPr>
        <p:spPr>
          <a:xfrm>
            <a:off x="1503744" y="1989405"/>
            <a:ext cx="1965960" cy="3291840"/>
          </a:xfrm>
          <a:prstGeom prst="rect">
            <a:avLst/>
          </a:prstGeom>
          <a:solidFill>
            <a:srgbClr val="FFFFFF"/>
          </a:solidFill>
          <a:ln w="25400">
            <a:solidFill>
              <a:schemeClr val="accent4">
                <a:lumMod val="20000"/>
                <a:lumOff val="80000"/>
              </a:schemeClr>
            </a:solidFill>
            <a:prstDash val="solid"/>
          </a:ln>
          <a:effectLst>
            <a:outerShdw blurRad="101600" dist="38100" dir="8100000" algn="bl" rotWithShape="0">
              <a:srgbClr val="000000">
                <a:alpha val="18000"/>
              </a:srgbClr>
            </a:outerShdw>
          </a:effectLst>
        </p:spPr>
        <p:txBody>
          <a:bodyPr/>
          <a:lstStyle/>
          <a:p>
            <a:endParaRPr lang="en-GB"/>
          </a:p>
        </p:txBody>
      </p:sp>
      <p:sp>
        <p:nvSpPr>
          <p:cNvPr id="25" name="Shape 4">
            <a:extLst>
              <a:ext uri="{FF2B5EF4-FFF2-40B4-BE49-F238E27FC236}">
                <a16:creationId xmlns:a16="http://schemas.microsoft.com/office/drawing/2014/main" id="{6A3D84E4-FE41-D4F6-E4C3-16EBBA664F59}"/>
              </a:ext>
            </a:extLst>
          </p:cNvPr>
          <p:cNvSpPr/>
          <p:nvPr/>
        </p:nvSpPr>
        <p:spPr>
          <a:xfrm>
            <a:off x="2171256" y="1852245"/>
            <a:ext cx="640080" cy="640080"/>
          </a:xfrm>
          <a:prstGeom prst="ellipse">
            <a:avLst/>
          </a:prstGeom>
          <a:solidFill>
            <a:schemeClr val="accent4">
              <a:lumMod val="20000"/>
              <a:lumOff val="80000"/>
            </a:schemeClr>
          </a:solidFill>
          <a:ln w="12700">
            <a:solidFill>
              <a:schemeClr val="accent4">
                <a:lumMod val="20000"/>
                <a:lumOff val="80000"/>
              </a:schemeClr>
            </a:solidFill>
            <a:prstDash val="solid"/>
          </a:ln>
          <a:effectLst>
            <a:outerShdw blurRad="101600" dist="38100" dir="8100000" algn="bl" rotWithShape="0">
              <a:srgbClr val="000000">
                <a:alpha val="18000"/>
              </a:srgbClr>
            </a:outerShdw>
          </a:effectLst>
        </p:spPr>
        <p:txBody>
          <a:bodyPr/>
          <a:lstStyle/>
          <a:p>
            <a:endParaRPr lang="en-GB"/>
          </a:p>
        </p:txBody>
      </p:sp>
      <p:sp>
        <p:nvSpPr>
          <p:cNvPr id="28" name="Text 5">
            <a:extLst>
              <a:ext uri="{FF2B5EF4-FFF2-40B4-BE49-F238E27FC236}">
                <a16:creationId xmlns:a16="http://schemas.microsoft.com/office/drawing/2014/main" id="{B250C9A6-2812-856A-E7D1-C6E375E6BEFC}"/>
              </a:ext>
            </a:extLst>
          </p:cNvPr>
          <p:cNvSpPr/>
          <p:nvPr/>
        </p:nvSpPr>
        <p:spPr>
          <a:xfrm>
            <a:off x="2171256" y="1852245"/>
            <a:ext cx="640080" cy="640080"/>
          </a:xfrm>
          <a:prstGeom prst="rect">
            <a:avLst/>
          </a:prstGeom>
          <a:noFill/>
          <a:ln/>
        </p:spPr>
        <p:txBody>
          <a:bodyPr wrap="square" lIns="0" tIns="0" rIns="0" bIns="0" rtlCol="0" anchor="ctr"/>
          <a:lstStyle/>
          <a:p>
            <a:pPr marL="0" indent="0" algn="ctr">
              <a:buNone/>
            </a:pPr>
            <a:r>
              <a:rPr lang="en-US" b="1" dirty="0">
                <a:solidFill>
                  <a:srgbClr val="FFFFFF"/>
                </a:solidFill>
              </a:rPr>
              <a:t>01</a:t>
            </a:r>
            <a:endParaRPr lang="en-US" dirty="0"/>
          </a:p>
        </p:txBody>
      </p:sp>
      <p:sp>
        <p:nvSpPr>
          <p:cNvPr id="47" name="Text 6">
            <a:extLst>
              <a:ext uri="{FF2B5EF4-FFF2-40B4-BE49-F238E27FC236}">
                <a16:creationId xmlns:a16="http://schemas.microsoft.com/office/drawing/2014/main" id="{C20B1399-ACBC-1BC8-0DAD-00E69AFE449F}"/>
              </a:ext>
            </a:extLst>
          </p:cNvPr>
          <p:cNvSpPr/>
          <p:nvPr/>
        </p:nvSpPr>
        <p:spPr>
          <a:xfrm>
            <a:off x="1595184" y="2629485"/>
            <a:ext cx="1783080" cy="457200"/>
          </a:xfrm>
          <a:prstGeom prst="rect">
            <a:avLst/>
          </a:prstGeom>
          <a:noFill/>
          <a:ln/>
        </p:spPr>
        <p:txBody>
          <a:bodyPr wrap="square" lIns="0" tIns="0" rIns="0" bIns="0" rtlCol="0" anchor="ctr"/>
          <a:lstStyle/>
          <a:p>
            <a:pPr marL="0" indent="0" algn="ctr">
              <a:buNone/>
            </a:pPr>
            <a:r>
              <a:rPr lang="en-US" b="1" dirty="0">
                <a:solidFill>
                  <a:srgbClr val="1A2E44"/>
                </a:solidFill>
              </a:rPr>
              <a:t>Data Capture</a:t>
            </a:r>
            <a:endParaRPr lang="en-US" dirty="0"/>
          </a:p>
        </p:txBody>
      </p:sp>
      <p:sp>
        <p:nvSpPr>
          <p:cNvPr id="50" name="Text 7">
            <a:extLst>
              <a:ext uri="{FF2B5EF4-FFF2-40B4-BE49-F238E27FC236}">
                <a16:creationId xmlns:a16="http://schemas.microsoft.com/office/drawing/2014/main" id="{3D8F24F6-6D5C-7C0E-8E0F-C16D26171150}"/>
              </a:ext>
            </a:extLst>
          </p:cNvPr>
          <p:cNvSpPr/>
          <p:nvPr/>
        </p:nvSpPr>
        <p:spPr>
          <a:xfrm>
            <a:off x="1613472" y="3250695"/>
            <a:ext cx="1746504" cy="1737360"/>
          </a:xfrm>
          <a:prstGeom prst="rect">
            <a:avLst/>
          </a:prstGeom>
          <a:noFill/>
          <a:ln/>
        </p:spPr>
        <p:txBody>
          <a:bodyPr wrap="square" lIns="0" tIns="0" rIns="0" bIns="0" rtlCol="0" anchor="ctr"/>
          <a:lstStyle/>
          <a:p>
            <a:pPr algn="ctr"/>
            <a:r>
              <a:rPr lang="en-GB" sz="1600" dirty="0"/>
              <a:t>Supplier data, tender submissions and evaluation inputs are captured in one platform.</a:t>
            </a:r>
            <a:endParaRPr lang="en-US" sz="1600" dirty="0"/>
          </a:p>
        </p:txBody>
      </p:sp>
      <p:sp>
        <p:nvSpPr>
          <p:cNvPr id="52" name="Shape 8">
            <a:extLst>
              <a:ext uri="{FF2B5EF4-FFF2-40B4-BE49-F238E27FC236}">
                <a16:creationId xmlns:a16="http://schemas.microsoft.com/office/drawing/2014/main" id="{A62CB55E-DAC4-A4A5-A231-0F32A8DCB36B}"/>
              </a:ext>
            </a:extLst>
          </p:cNvPr>
          <p:cNvSpPr/>
          <p:nvPr/>
        </p:nvSpPr>
        <p:spPr>
          <a:xfrm>
            <a:off x="3487992" y="3498165"/>
            <a:ext cx="164592" cy="73152"/>
          </a:xfrm>
          <a:prstGeom prst="rect">
            <a:avLst/>
          </a:prstGeom>
          <a:solidFill>
            <a:srgbClr val="B0BEC5"/>
          </a:solidFill>
          <a:ln w="12700">
            <a:solidFill>
              <a:srgbClr val="B0BEC5"/>
            </a:solidFill>
            <a:prstDash val="solid"/>
          </a:ln>
        </p:spPr>
        <p:txBody>
          <a:bodyPr/>
          <a:lstStyle/>
          <a:p>
            <a:endParaRPr lang="en-GB"/>
          </a:p>
        </p:txBody>
      </p:sp>
      <p:sp>
        <p:nvSpPr>
          <p:cNvPr id="54" name="Shape 9">
            <a:extLst>
              <a:ext uri="{FF2B5EF4-FFF2-40B4-BE49-F238E27FC236}">
                <a16:creationId xmlns:a16="http://schemas.microsoft.com/office/drawing/2014/main" id="{362191DB-C6EE-55F2-3D23-7791BF15857C}"/>
              </a:ext>
            </a:extLst>
          </p:cNvPr>
          <p:cNvSpPr/>
          <p:nvPr/>
        </p:nvSpPr>
        <p:spPr>
          <a:xfrm>
            <a:off x="3680016" y="1989405"/>
            <a:ext cx="1965960" cy="3291840"/>
          </a:xfrm>
          <a:prstGeom prst="rect">
            <a:avLst/>
          </a:prstGeom>
          <a:solidFill>
            <a:srgbClr val="FFFFFF"/>
          </a:solidFill>
          <a:ln w="25400">
            <a:solidFill>
              <a:schemeClr val="accent4">
                <a:lumMod val="40000"/>
                <a:lumOff val="60000"/>
              </a:schemeClr>
            </a:solidFill>
            <a:prstDash val="solid"/>
          </a:ln>
          <a:effectLst>
            <a:outerShdw blurRad="101600" dist="38100" dir="8100000" algn="bl" rotWithShape="0">
              <a:srgbClr val="000000">
                <a:alpha val="18000"/>
              </a:srgbClr>
            </a:outerShdw>
          </a:effectLst>
        </p:spPr>
        <p:txBody>
          <a:bodyPr/>
          <a:lstStyle/>
          <a:p>
            <a:endParaRPr lang="en-GB" sz="2800"/>
          </a:p>
        </p:txBody>
      </p:sp>
      <p:sp>
        <p:nvSpPr>
          <p:cNvPr id="56" name="Shape 10">
            <a:extLst>
              <a:ext uri="{FF2B5EF4-FFF2-40B4-BE49-F238E27FC236}">
                <a16:creationId xmlns:a16="http://schemas.microsoft.com/office/drawing/2014/main" id="{A30C0EFC-ECC3-11D8-7D98-7549A51BA10F}"/>
              </a:ext>
            </a:extLst>
          </p:cNvPr>
          <p:cNvSpPr/>
          <p:nvPr/>
        </p:nvSpPr>
        <p:spPr>
          <a:xfrm>
            <a:off x="4347528" y="1852245"/>
            <a:ext cx="640080" cy="640080"/>
          </a:xfrm>
          <a:prstGeom prst="ellipse">
            <a:avLst/>
          </a:prstGeom>
          <a:solidFill>
            <a:schemeClr val="accent4">
              <a:lumMod val="40000"/>
              <a:lumOff val="60000"/>
            </a:schemeClr>
          </a:solidFill>
          <a:ln w="12700">
            <a:solidFill>
              <a:schemeClr val="accent4">
                <a:lumMod val="40000"/>
                <a:lumOff val="60000"/>
              </a:schemeClr>
            </a:solidFill>
            <a:prstDash val="solid"/>
          </a:ln>
          <a:effectLst>
            <a:outerShdw blurRad="101600" dist="38100" dir="8100000" algn="bl" rotWithShape="0">
              <a:srgbClr val="000000">
                <a:alpha val="18000"/>
              </a:srgbClr>
            </a:outerShdw>
          </a:effectLst>
        </p:spPr>
        <p:txBody>
          <a:bodyPr/>
          <a:lstStyle/>
          <a:p>
            <a:endParaRPr lang="en-GB"/>
          </a:p>
        </p:txBody>
      </p:sp>
      <p:sp>
        <p:nvSpPr>
          <p:cNvPr id="58" name="Text 11">
            <a:extLst>
              <a:ext uri="{FF2B5EF4-FFF2-40B4-BE49-F238E27FC236}">
                <a16:creationId xmlns:a16="http://schemas.microsoft.com/office/drawing/2014/main" id="{625C187B-7BC7-F743-129F-0720E2012CAF}"/>
              </a:ext>
            </a:extLst>
          </p:cNvPr>
          <p:cNvSpPr/>
          <p:nvPr/>
        </p:nvSpPr>
        <p:spPr>
          <a:xfrm>
            <a:off x="4347528" y="1852245"/>
            <a:ext cx="640080" cy="640080"/>
          </a:xfrm>
          <a:prstGeom prst="rect">
            <a:avLst/>
          </a:prstGeom>
          <a:noFill/>
          <a:ln/>
        </p:spPr>
        <p:txBody>
          <a:bodyPr wrap="square" lIns="0" tIns="0" rIns="0" bIns="0" rtlCol="0" anchor="ctr"/>
          <a:lstStyle/>
          <a:p>
            <a:pPr marL="0" indent="0" algn="ctr">
              <a:buNone/>
            </a:pPr>
            <a:r>
              <a:rPr lang="en-US" b="1" dirty="0">
                <a:solidFill>
                  <a:srgbClr val="FFFFFF"/>
                </a:solidFill>
              </a:rPr>
              <a:t>02</a:t>
            </a:r>
            <a:endParaRPr lang="en-US" dirty="0"/>
          </a:p>
        </p:txBody>
      </p:sp>
      <p:sp>
        <p:nvSpPr>
          <p:cNvPr id="60" name="Text 12">
            <a:extLst>
              <a:ext uri="{FF2B5EF4-FFF2-40B4-BE49-F238E27FC236}">
                <a16:creationId xmlns:a16="http://schemas.microsoft.com/office/drawing/2014/main" id="{5371D0BF-4263-B220-4AFF-FA0C54135CF5}"/>
              </a:ext>
            </a:extLst>
          </p:cNvPr>
          <p:cNvSpPr/>
          <p:nvPr/>
        </p:nvSpPr>
        <p:spPr>
          <a:xfrm>
            <a:off x="3771456" y="2629485"/>
            <a:ext cx="1783080" cy="457200"/>
          </a:xfrm>
          <a:prstGeom prst="rect">
            <a:avLst/>
          </a:prstGeom>
          <a:noFill/>
          <a:ln/>
        </p:spPr>
        <p:txBody>
          <a:bodyPr wrap="square" lIns="0" tIns="0" rIns="0" bIns="0" rtlCol="0" anchor="ctr"/>
          <a:lstStyle/>
          <a:p>
            <a:pPr marL="0" indent="0" algn="ctr">
              <a:buNone/>
            </a:pPr>
            <a:r>
              <a:rPr lang="en-US" b="1" dirty="0">
                <a:solidFill>
                  <a:srgbClr val="1A2E44"/>
                </a:solidFill>
              </a:rPr>
              <a:t>Structured Evaluation</a:t>
            </a:r>
            <a:endParaRPr lang="en-US" dirty="0"/>
          </a:p>
        </p:txBody>
      </p:sp>
      <p:sp>
        <p:nvSpPr>
          <p:cNvPr id="62" name="Text 13">
            <a:extLst>
              <a:ext uri="{FF2B5EF4-FFF2-40B4-BE49-F238E27FC236}">
                <a16:creationId xmlns:a16="http://schemas.microsoft.com/office/drawing/2014/main" id="{A345A6E2-52F0-3F6E-645F-9FFCCC8E6D49}"/>
              </a:ext>
            </a:extLst>
          </p:cNvPr>
          <p:cNvSpPr/>
          <p:nvPr/>
        </p:nvSpPr>
        <p:spPr>
          <a:xfrm>
            <a:off x="3789744" y="3352293"/>
            <a:ext cx="1746504" cy="1737360"/>
          </a:xfrm>
          <a:prstGeom prst="rect">
            <a:avLst/>
          </a:prstGeom>
          <a:noFill/>
          <a:ln/>
        </p:spPr>
        <p:txBody>
          <a:bodyPr wrap="square" lIns="0" tIns="0" rIns="0" bIns="0" rtlCol="0" anchor="ctr"/>
          <a:lstStyle/>
          <a:p>
            <a:pPr algn="ctr"/>
            <a:r>
              <a:rPr lang="en-GB" sz="1600" dirty="0"/>
              <a:t>Suppliers are assessed through standardised criteria, with scores, weights and assumptions recorded.</a:t>
            </a:r>
            <a:endParaRPr lang="en-US" sz="1600" dirty="0"/>
          </a:p>
        </p:txBody>
      </p:sp>
      <p:sp>
        <p:nvSpPr>
          <p:cNvPr id="64" name="Shape 14">
            <a:extLst>
              <a:ext uri="{FF2B5EF4-FFF2-40B4-BE49-F238E27FC236}">
                <a16:creationId xmlns:a16="http://schemas.microsoft.com/office/drawing/2014/main" id="{7E83AB42-787A-8436-ED64-EFFDAB141642}"/>
              </a:ext>
            </a:extLst>
          </p:cNvPr>
          <p:cNvSpPr/>
          <p:nvPr/>
        </p:nvSpPr>
        <p:spPr>
          <a:xfrm>
            <a:off x="5664264" y="3498165"/>
            <a:ext cx="164592" cy="73152"/>
          </a:xfrm>
          <a:prstGeom prst="rect">
            <a:avLst/>
          </a:prstGeom>
          <a:solidFill>
            <a:srgbClr val="B0BEC5"/>
          </a:solidFill>
          <a:ln w="12700">
            <a:solidFill>
              <a:srgbClr val="B0BEC5"/>
            </a:solidFill>
            <a:prstDash val="solid"/>
          </a:ln>
        </p:spPr>
        <p:txBody>
          <a:bodyPr/>
          <a:lstStyle/>
          <a:p>
            <a:endParaRPr lang="en-GB"/>
          </a:p>
        </p:txBody>
      </p:sp>
      <p:sp>
        <p:nvSpPr>
          <p:cNvPr id="66" name="Shape 15">
            <a:extLst>
              <a:ext uri="{FF2B5EF4-FFF2-40B4-BE49-F238E27FC236}">
                <a16:creationId xmlns:a16="http://schemas.microsoft.com/office/drawing/2014/main" id="{FDEC88B3-46C8-3CD3-2CE6-6CAE91AF77CA}"/>
              </a:ext>
            </a:extLst>
          </p:cNvPr>
          <p:cNvSpPr/>
          <p:nvPr/>
        </p:nvSpPr>
        <p:spPr>
          <a:xfrm>
            <a:off x="5856288" y="1989405"/>
            <a:ext cx="1965960" cy="3291840"/>
          </a:xfrm>
          <a:prstGeom prst="rect">
            <a:avLst/>
          </a:prstGeom>
          <a:solidFill>
            <a:srgbClr val="FFFFFF"/>
          </a:solidFill>
          <a:ln w="25400">
            <a:solidFill>
              <a:schemeClr val="accent4">
                <a:lumMod val="60000"/>
                <a:lumOff val="40000"/>
              </a:schemeClr>
            </a:solidFill>
            <a:prstDash val="solid"/>
          </a:ln>
          <a:effectLst>
            <a:outerShdw blurRad="101600" dist="38100" dir="8100000" algn="bl" rotWithShape="0">
              <a:srgbClr val="000000">
                <a:alpha val="18000"/>
              </a:srgbClr>
            </a:outerShdw>
          </a:effectLst>
        </p:spPr>
        <p:txBody>
          <a:bodyPr/>
          <a:lstStyle/>
          <a:p>
            <a:endParaRPr lang="en-GB" sz="1600"/>
          </a:p>
        </p:txBody>
      </p:sp>
      <p:sp>
        <p:nvSpPr>
          <p:cNvPr id="68" name="Shape 16">
            <a:extLst>
              <a:ext uri="{FF2B5EF4-FFF2-40B4-BE49-F238E27FC236}">
                <a16:creationId xmlns:a16="http://schemas.microsoft.com/office/drawing/2014/main" id="{A3BE26D8-F8A0-139E-0447-DFDB6351EE5C}"/>
              </a:ext>
            </a:extLst>
          </p:cNvPr>
          <p:cNvSpPr/>
          <p:nvPr/>
        </p:nvSpPr>
        <p:spPr>
          <a:xfrm>
            <a:off x="6523800" y="1852245"/>
            <a:ext cx="640080" cy="640080"/>
          </a:xfrm>
          <a:prstGeom prst="ellipse">
            <a:avLst/>
          </a:prstGeom>
          <a:solidFill>
            <a:schemeClr val="accent4">
              <a:lumMod val="60000"/>
              <a:lumOff val="40000"/>
            </a:schemeClr>
          </a:solidFill>
          <a:ln w="12700">
            <a:solidFill>
              <a:schemeClr val="accent4">
                <a:lumMod val="60000"/>
                <a:lumOff val="40000"/>
              </a:schemeClr>
            </a:solidFill>
            <a:prstDash val="solid"/>
          </a:ln>
          <a:effectLst>
            <a:outerShdw blurRad="101600" dist="38100" dir="8100000" algn="bl" rotWithShape="0">
              <a:srgbClr val="000000">
                <a:alpha val="18000"/>
              </a:srgbClr>
            </a:outerShdw>
          </a:effectLst>
        </p:spPr>
        <p:txBody>
          <a:bodyPr/>
          <a:lstStyle/>
          <a:p>
            <a:endParaRPr lang="en-GB" dirty="0"/>
          </a:p>
        </p:txBody>
      </p:sp>
      <p:sp>
        <p:nvSpPr>
          <p:cNvPr id="70" name="Text 17">
            <a:extLst>
              <a:ext uri="{FF2B5EF4-FFF2-40B4-BE49-F238E27FC236}">
                <a16:creationId xmlns:a16="http://schemas.microsoft.com/office/drawing/2014/main" id="{194A4337-9958-7409-C941-F1F771A2F897}"/>
              </a:ext>
            </a:extLst>
          </p:cNvPr>
          <p:cNvSpPr/>
          <p:nvPr/>
        </p:nvSpPr>
        <p:spPr>
          <a:xfrm>
            <a:off x="6523800" y="1852245"/>
            <a:ext cx="640080" cy="640080"/>
          </a:xfrm>
          <a:prstGeom prst="rect">
            <a:avLst/>
          </a:prstGeom>
          <a:noFill/>
          <a:ln/>
        </p:spPr>
        <p:txBody>
          <a:bodyPr wrap="square" lIns="0" tIns="0" rIns="0" bIns="0" rtlCol="0" anchor="ctr"/>
          <a:lstStyle/>
          <a:p>
            <a:pPr marL="0" indent="0" algn="ctr">
              <a:buNone/>
            </a:pPr>
            <a:r>
              <a:rPr lang="en-US" b="1" dirty="0">
                <a:solidFill>
                  <a:srgbClr val="FFFFFF"/>
                </a:solidFill>
              </a:rPr>
              <a:t>03</a:t>
            </a:r>
            <a:endParaRPr lang="en-US" dirty="0"/>
          </a:p>
        </p:txBody>
      </p:sp>
      <p:sp>
        <p:nvSpPr>
          <p:cNvPr id="72" name="Text 18">
            <a:extLst>
              <a:ext uri="{FF2B5EF4-FFF2-40B4-BE49-F238E27FC236}">
                <a16:creationId xmlns:a16="http://schemas.microsoft.com/office/drawing/2014/main" id="{0F2ABEA8-F5C8-5CA2-061C-FF9B2A5FF2C5}"/>
              </a:ext>
            </a:extLst>
          </p:cNvPr>
          <p:cNvSpPr/>
          <p:nvPr/>
        </p:nvSpPr>
        <p:spPr>
          <a:xfrm>
            <a:off x="5947728" y="2629485"/>
            <a:ext cx="1783080" cy="457200"/>
          </a:xfrm>
          <a:prstGeom prst="rect">
            <a:avLst/>
          </a:prstGeom>
          <a:noFill/>
          <a:ln/>
        </p:spPr>
        <p:txBody>
          <a:bodyPr wrap="square" lIns="0" tIns="0" rIns="0" bIns="0" rtlCol="0" anchor="ctr"/>
          <a:lstStyle/>
          <a:p>
            <a:pPr marL="0" indent="0" algn="ctr">
              <a:buNone/>
            </a:pPr>
            <a:r>
              <a:rPr lang="en-US" b="1" dirty="0">
                <a:solidFill>
                  <a:srgbClr val="1A2E44"/>
                </a:solidFill>
              </a:rPr>
              <a:t>Decision Recording</a:t>
            </a:r>
            <a:endParaRPr lang="en-US" dirty="0"/>
          </a:p>
        </p:txBody>
      </p:sp>
      <p:sp>
        <p:nvSpPr>
          <p:cNvPr id="74" name="Text 19">
            <a:extLst>
              <a:ext uri="{FF2B5EF4-FFF2-40B4-BE49-F238E27FC236}">
                <a16:creationId xmlns:a16="http://schemas.microsoft.com/office/drawing/2014/main" id="{4572DE9F-1D43-ED02-8E2B-B3B8FD28EE6C}"/>
              </a:ext>
            </a:extLst>
          </p:cNvPr>
          <p:cNvSpPr/>
          <p:nvPr/>
        </p:nvSpPr>
        <p:spPr>
          <a:xfrm>
            <a:off x="5966016" y="3265209"/>
            <a:ext cx="1746504" cy="1737360"/>
          </a:xfrm>
          <a:prstGeom prst="rect">
            <a:avLst/>
          </a:prstGeom>
          <a:noFill/>
          <a:ln/>
        </p:spPr>
        <p:txBody>
          <a:bodyPr wrap="square" lIns="0" tIns="0" rIns="0" bIns="0" rtlCol="0" anchor="ctr"/>
          <a:lstStyle/>
          <a:p>
            <a:pPr algn="ctr"/>
            <a:r>
              <a:rPr lang="en-GB" sz="1600" dirty="0"/>
              <a:t>Each supplier selection decision is linked to its criteria, evidence and approval trail.</a:t>
            </a:r>
            <a:endParaRPr lang="en-US" sz="1600" dirty="0"/>
          </a:p>
        </p:txBody>
      </p:sp>
      <p:sp>
        <p:nvSpPr>
          <p:cNvPr id="76" name="Shape 20">
            <a:extLst>
              <a:ext uri="{FF2B5EF4-FFF2-40B4-BE49-F238E27FC236}">
                <a16:creationId xmlns:a16="http://schemas.microsoft.com/office/drawing/2014/main" id="{B1F55C12-BF61-8420-6BE7-7BF701F5E3B4}"/>
              </a:ext>
            </a:extLst>
          </p:cNvPr>
          <p:cNvSpPr/>
          <p:nvPr/>
        </p:nvSpPr>
        <p:spPr>
          <a:xfrm>
            <a:off x="7840536" y="3498165"/>
            <a:ext cx="164592" cy="73152"/>
          </a:xfrm>
          <a:prstGeom prst="rect">
            <a:avLst/>
          </a:prstGeom>
          <a:solidFill>
            <a:srgbClr val="B0BEC5"/>
          </a:solidFill>
          <a:ln w="12700">
            <a:solidFill>
              <a:srgbClr val="B0BEC5"/>
            </a:solidFill>
            <a:prstDash val="solid"/>
          </a:ln>
        </p:spPr>
        <p:txBody>
          <a:bodyPr/>
          <a:lstStyle/>
          <a:p>
            <a:endParaRPr lang="en-GB"/>
          </a:p>
        </p:txBody>
      </p:sp>
      <p:sp>
        <p:nvSpPr>
          <p:cNvPr id="78" name="Shape 21">
            <a:extLst>
              <a:ext uri="{FF2B5EF4-FFF2-40B4-BE49-F238E27FC236}">
                <a16:creationId xmlns:a16="http://schemas.microsoft.com/office/drawing/2014/main" id="{478550AB-AE2E-6A09-3EFA-CB38CC55AFED}"/>
              </a:ext>
            </a:extLst>
          </p:cNvPr>
          <p:cNvSpPr/>
          <p:nvPr/>
        </p:nvSpPr>
        <p:spPr>
          <a:xfrm>
            <a:off x="8032560" y="1989405"/>
            <a:ext cx="1965960" cy="3291840"/>
          </a:xfrm>
          <a:prstGeom prst="rect">
            <a:avLst/>
          </a:prstGeom>
          <a:solidFill>
            <a:srgbClr val="FFFFFF"/>
          </a:solidFill>
          <a:ln w="25400">
            <a:solidFill>
              <a:schemeClr val="accent4">
                <a:lumMod val="75000"/>
              </a:schemeClr>
            </a:solidFill>
            <a:prstDash val="solid"/>
          </a:ln>
          <a:effectLst>
            <a:outerShdw blurRad="101600" dist="38100" dir="8100000" algn="bl" rotWithShape="0">
              <a:srgbClr val="000000">
                <a:alpha val="18000"/>
              </a:srgbClr>
            </a:outerShdw>
          </a:effectLst>
        </p:spPr>
        <p:txBody>
          <a:bodyPr/>
          <a:lstStyle/>
          <a:p>
            <a:endParaRPr lang="en-GB" sz="2800"/>
          </a:p>
        </p:txBody>
      </p:sp>
      <p:sp>
        <p:nvSpPr>
          <p:cNvPr id="80" name="Shape 22">
            <a:extLst>
              <a:ext uri="{FF2B5EF4-FFF2-40B4-BE49-F238E27FC236}">
                <a16:creationId xmlns:a16="http://schemas.microsoft.com/office/drawing/2014/main" id="{95B628F0-71E2-04DF-AA57-5F4B484AC1CB}"/>
              </a:ext>
            </a:extLst>
          </p:cNvPr>
          <p:cNvSpPr/>
          <p:nvPr/>
        </p:nvSpPr>
        <p:spPr>
          <a:xfrm>
            <a:off x="8700072" y="1852245"/>
            <a:ext cx="640080" cy="640080"/>
          </a:xfrm>
          <a:prstGeom prst="ellipse">
            <a:avLst/>
          </a:prstGeom>
          <a:solidFill>
            <a:schemeClr val="accent4">
              <a:lumMod val="75000"/>
            </a:schemeClr>
          </a:solidFill>
          <a:ln w="12700">
            <a:solidFill>
              <a:schemeClr val="accent4">
                <a:lumMod val="75000"/>
              </a:schemeClr>
            </a:solidFill>
            <a:prstDash val="solid"/>
          </a:ln>
          <a:effectLst>
            <a:outerShdw blurRad="101600" dist="38100" dir="8100000" algn="bl" rotWithShape="0">
              <a:srgbClr val="000000">
                <a:alpha val="18000"/>
              </a:srgbClr>
            </a:outerShdw>
          </a:effectLst>
        </p:spPr>
        <p:txBody>
          <a:bodyPr/>
          <a:lstStyle/>
          <a:p>
            <a:endParaRPr lang="en-GB"/>
          </a:p>
        </p:txBody>
      </p:sp>
      <p:sp>
        <p:nvSpPr>
          <p:cNvPr id="82" name="Text 23">
            <a:extLst>
              <a:ext uri="{FF2B5EF4-FFF2-40B4-BE49-F238E27FC236}">
                <a16:creationId xmlns:a16="http://schemas.microsoft.com/office/drawing/2014/main" id="{918F326B-B3D2-311F-2FDB-1AA7F4E1BC8A}"/>
              </a:ext>
            </a:extLst>
          </p:cNvPr>
          <p:cNvSpPr/>
          <p:nvPr/>
        </p:nvSpPr>
        <p:spPr>
          <a:xfrm>
            <a:off x="8700072" y="1852245"/>
            <a:ext cx="640080" cy="640080"/>
          </a:xfrm>
          <a:prstGeom prst="rect">
            <a:avLst/>
          </a:prstGeom>
          <a:noFill/>
          <a:ln/>
        </p:spPr>
        <p:txBody>
          <a:bodyPr wrap="square" lIns="0" tIns="0" rIns="0" bIns="0" rtlCol="0" anchor="ctr"/>
          <a:lstStyle/>
          <a:p>
            <a:pPr marL="0" indent="0" algn="ctr">
              <a:buNone/>
            </a:pPr>
            <a:r>
              <a:rPr lang="en-US" b="1" dirty="0">
                <a:solidFill>
                  <a:srgbClr val="FFFFFF"/>
                </a:solidFill>
              </a:rPr>
              <a:t>04</a:t>
            </a:r>
            <a:endParaRPr lang="en-US" sz="1300" dirty="0"/>
          </a:p>
        </p:txBody>
      </p:sp>
      <p:sp>
        <p:nvSpPr>
          <p:cNvPr id="84" name="Text 24">
            <a:extLst>
              <a:ext uri="{FF2B5EF4-FFF2-40B4-BE49-F238E27FC236}">
                <a16:creationId xmlns:a16="http://schemas.microsoft.com/office/drawing/2014/main" id="{C293EBE5-244E-7C23-1039-9DC0CEED721D}"/>
              </a:ext>
            </a:extLst>
          </p:cNvPr>
          <p:cNvSpPr/>
          <p:nvPr/>
        </p:nvSpPr>
        <p:spPr>
          <a:xfrm>
            <a:off x="8124000" y="2629485"/>
            <a:ext cx="1783080" cy="457200"/>
          </a:xfrm>
          <a:prstGeom prst="rect">
            <a:avLst/>
          </a:prstGeom>
          <a:noFill/>
          <a:ln/>
        </p:spPr>
        <p:txBody>
          <a:bodyPr wrap="square" lIns="0" tIns="0" rIns="0" bIns="0" rtlCol="0" anchor="ctr"/>
          <a:lstStyle/>
          <a:p>
            <a:pPr algn="ctr"/>
            <a:r>
              <a:rPr lang="en-GB" b="1" dirty="0">
                <a:solidFill>
                  <a:srgbClr val="1A2E44"/>
                </a:solidFill>
              </a:rPr>
              <a:t>Control</a:t>
            </a:r>
            <a:r>
              <a:rPr lang="en-GB" dirty="0"/>
              <a:t> </a:t>
            </a:r>
            <a:r>
              <a:rPr lang="en-US" b="1" dirty="0">
                <a:solidFill>
                  <a:srgbClr val="1A2E44"/>
                </a:solidFill>
              </a:rPr>
              <a:t>Output</a:t>
            </a:r>
            <a:endParaRPr lang="en-US" dirty="0"/>
          </a:p>
        </p:txBody>
      </p:sp>
      <p:sp>
        <p:nvSpPr>
          <p:cNvPr id="86" name="Text 25">
            <a:extLst>
              <a:ext uri="{FF2B5EF4-FFF2-40B4-BE49-F238E27FC236}">
                <a16:creationId xmlns:a16="http://schemas.microsoft.com/office/drawing/2014/main" id="{8667E405-3622-A20E-4C32-2FF4CA6543BF}"/>
              </a:ext>
            </a:extLst>
          </p:cNvPr>
          <p:cNvSpPr/>
          <p:nvPr/>
        </p:nvSpPr>
        <p:spPr>
          <a:xfrm>
            <a:off x="8142288" y="3308751"/>
            <a:ext cx="1746504" cy="1737360"/>
          </a:xfrm>
          <a:prstGeom prst="rect">
            <a:avLst/>
          </a:prstGeom>
          <a:noFill/>
          <a:ln/>
        </p:spPr>
        <p:txBody>
          <a:bodyPr wrap="square" lIns="0" tIns="0" rIns="0" bIns="0" rtlCol="0" anchor="ctr"/>
          <a:lstStyle/>
          <a:p>
            <a:pPr algn="ctr"/>
            <a:r>
              <a:rPr lang="en-GB" sz="1600" dirty="0"/>
              <a:t>Dashboards, reports and logs provide evidence for internal control, audit and compliance review.</a:t>
            </a:r>
            <a:endParaRPr lang="en-US" sz="1600" dirty="0"/>
          </a:p>
        </p:txBody>
      </p:sp>
      <p:sp>
        <p:nvSpPr>
          <p:cNvPr id="88" name="TextBox 87">
            <a:extLst>
              <a:ext uri="{FF2B5EF4-FFF2-40B4-BE49-F238E27FC236}">
                <a16:creationId xmlns:a16="http://schemas.microsoft.com/office/drawing/2014/main" id="{2960F5FC-4686-2301-FADA-FC80385F07E7}"/>
              </a:ext>
            </a:extLst>
          </p:cNvPr>
          <p:cNvSpPr txBox="1"/>
          <p:nvPr/>
        </p:nvSpPr>
        <p:spPr>
          <a:xfrm>
            <a:off x="1503745" y="6065119"/>
            <a:ext cx="8494775" cy="461665"/>
          </a:xfrm>
          <a:prstGeom prst="rect">
            <a:avLst/>
          </a:prstGeom>
          <a:noFill/>
        </p:spPr>
        <p:txBody>
          <a:bodyPr wrap="square">
            <a:spAutoFit/>
          </a:bodyPr>
          <a:lstStyle/>
          <a:p>
            <a:pPr algn="ctr"/>
            <a:r>
              <a:rPr lang="en-GB" sz="1200" dirty="0"/>
              <a:t>Continuous assurance becomes possible when procurement decisions are captured, structured, monitored and auditable by design.</a:t>
            </a:r>
            <a:endParaRPr lang="en-US" sz="1200" dirty="0"/>
          </a:p>
        </p:txBody>
      </p:sp>
    </p:spTree>
    <p:extLst>
      <p:ext uri="{BB962C8B-B14F-4D97-AF65-F5344CB8AC3E}">
        <p14:creationId xmlns:p14="http://schemas.microsoft.com/office/powerpoint/2010/main" val="14110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5AA25757-F5F3-3020-9507-40E240F3D814}"/>
              </a:ext>
            </a:extLst>
          </p:cNvPr>
          <p:cNvSpPr/>
          <p:nvPr/>
        </p:nvSpPr>
        <p:spPr>
          <a:xfrm>
            <a:off x="-3738" y="0"/>
            <a:ext cx="3798498" cy="6858000"/>
          </a:xfrm>
          <a:prstGeom prst="rect">
            <a:avLst/>
          </a:prstGeom>
          <a:solidFill>
            <a:srgbClr val="E21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D6F4A5CB-48C6-05EB-80D2-765F67F87632}"/>
              </a:ext>
            </a:extLst>
          </p:cNvPr>
          <p:cNvSpPr txBox="1"/>
          <p:nvPr/>
        </p:nvSpPr>
        <p:spPr>
          <a:xfrm>
            <a:off x="4641257" y="544544"/>
            <a:ext cx="6727783" cy="720197"/>
          </a:xfrm>
          <a:prstGeom prst="rect">
            <a:avLst/>
          </a:prstGeom>
          <a:noFill/>
        </p:spPr>
        <p:txBody>
          <a:bodyPr wrap="square" rtlCol="0" anchor="ctr">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E21F1B"/>
                </a:solidFill>
                <a:effectLst/>
                <a:uLnTx/>
                <a:uFillTx/>
                <a:latin typeface="Century Gothic" panose="020F0302020204030204"/>
                <a:ea typeface="Verdana" panose="020B0604030504040204" pitchFamily="34" charset="0"/>
                <a:cs typeface="+mn-cs"/>
              </a:rPr>
              <a:t>AGENDA</a:t>
            </a:r>
            <a:endParaRPr kumimoji="0" lang="en-US" sz="4800" b="1" i="0" u="none" strike="noStrike" kern="1200" cap="none" spc="300" normalizeH="0" baseline="0" noProof="0" dirty="0">
              <a:ln>
                <a:noFill/>
              </a:ln>
              <a:solidFill>
                <a:prstClr val="black"/>
              </a:solidFill>
              <a:effectLst/>
              <a:uLnTx/>
              <a:uFillTx/>
              <a:latin typeface="Century Gothic" panose="020F0302020204030204"/>
              <a:ea typeface="Verdana" panose="020B0604030504040204" pitchFamily="34" charset="0"/>
              <a:cs typeface="+mn-cs"/>
            </a:endParaRPr>
          </a:p>
        </p:txBody>
      </p:sp>
      <p:grpSp>
        <p:nvGrpSpPr>
          <p:cNvPr id="49" name="Group 48">
            <a:extLst>
              <a:ext uri="{FF2B5EF4-FFF2-40B4-BE49-F238E27FC236}">
                <a16:creationId xmlns:a16="http://schemas.microsoft.com/office/drawing/2014/main" id="{E8301C96-602D-4D5B-41BA-54DBF0D89E88}"/>
              </a:ext>
            </a:extLst>
          </p:cNvPr>
          <p:cNvGrpSpPr/>
          <p:nvPr/>
        </p:nvGrpSpPr>
        <p:grpSpPr>
          <a:xfrm>
            <a:off x="3516375" y="691541"/>
            <a:ext cx="673715" cy="414350"/>
            <a:chOff x="1462693" y="1423987"/>
            <a:chExt cx="6520589" cy="4010310"/>
          </a:xfrm>
          <a:solidFill>
            <a:srgbClr val="E21F1B"/>
          </a:solidFill>
        </p:grpSpPr>
        <p:sp>
          <p:nvSpPr>
            <p:cNvPr id="50" name="Freeform: Shape 49">
              <a:extLst>
                <a:ext uri="{FF2B5EF4-FFF2-40B4-BE49-F238E27FC236}">
                  <a16:creationId xmlns:a16="http://schemas.microsoft.com/office/drawing/2014/main" id="{33BDC2C8-8E2B-647D-FF63-D644886EC875}"/>
                </a:ext>
              </a:extLst>
            </p:cNvPr>
            <p:cNvSpPr/>
            <p:nvPr/>
          </p:nvSpPr>
          <p:spPr>
            <a:xfrm>
              <a:off x="5761386" y="1423987"/>
              <a:ext cx="2221896" cy="2261996"/>
            </a:xfrm>
            <a:custGeom>
              <a:avLst/>
              <a:gdLst>
                <a:gd name="connsiteX0" fmla="*/ 306038 w 2221896"/>
                <a:gd name="connsiteY0" fmla="*/ 0 h 2261996"/>
                <a:gd name="connsiteX1" fmla="*/ 0 w 2221896"/>
                <a:gd name="connsiteY1" fmla="*/ 311658 h 2261996"/>
                <a:gd name="connsiteX2" fmla="*/ 1915859 w 2221896"/>
                <a:gd name="connsiteY2" fmla="*/ 2261997 h 2261996"/>
                <a:gd name="connsiteX3" fmla="*/ 2221897 w 2221896"/>
                <a:gd name="connsiteY3" fmla="*/ 1950625 h 2261996"/>
                <a:gd name="connsiteX4" fmla="*/ 306038 w 2221896"/>
                <a:gd name="connsiteY4" fmla="*/ 0 h 226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896" h="2261996">
                  <a:moveTo>
                    <a:pt x="306038" y="0"/>
                  </a:moveTo>
                  <a:lnTo>
                    <a:pt x="0" y="311658"/>
                  </a:lnTo>
                  <a:lnTo>
                    <a:pt x="1915859" y="2261997"/>
                  </a:lnTo>
                  <a:lnTo>
                    <a:pt x="2221897" y="1950625"/>
                  </a:lnTo>
                  <a:lnTo>
                    <a:pt x="30603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C1B26914-6335-A0FF-5858-69CFA30B406C}"/>
                </a:ext>
              </a:extLst>
            </p:cNvPr>
            <p:cNvSpPr/>
            <p:nvPr/>
          </p:nvSpPr>
          <p:spPr>
            <a:xfrm>
              <a:off x="5653944" y="3534155"/>
              <a:ext cx="1866614" cy="1900142"/>
            </a:xfrm>
            <a:custGeom>
              <a:avLst/>
              <a:gdLst>
                <a:gd name="connsiteX0" fmla="*/ 0 w 1866614"/>
                <a:gd name="connsiteY0" fmla="*/ 1588484 h 1900142"/>
                <a:gd name="connsiteX1" fmla="*/ 306038 w 1866614"/>
                <a:gd name="connsiteY1" fmla="*/ 1900142 h 1900142"/>
                <a:gd name="connsiteX2" fmla="*/ 1866614 w 1866614"/>
                <a:gd name="connsiteY2" fmla="*/ 311658 h 1900142"/>
                <a:gd name="connsiteX3" fmla="*/ 1560386 w 1866614"/>
                <a:gd name="connsiteY3" fmla="*/ 0 h 1900142"/>
                <a:gd name="connsiteX4" fmla="*/ 0 w 1866614"/>
                <a:gd name="connsiteY4" fmla="*/ 1588484 h 190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614" h="1900142">
                  <a:moveTo>
                    <a:pt x="0" y="1588484"/>
                  </a:moveTo>
                  <a:lnTo>
                    <a:pt x="306038" y="1900142"/>
                  </a:lnTo>
                  <a:lnTo>
                    <a:pt x="1866614" y="311658"/>
                  </a:lnTo>
                  <a:lnTo>
                    <a:pt x="1560386" y="0"/>
                  </a:lnTo>
                  <a:lnTo>
                    <a:pt x="0" y="15884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DA030887-34B3-DF69-3FD7-20E579383316}"/>
                </a:ext>
              </a:extLst>
            </p:cNvPr>
            <p:cNvSpPr/>
            <p:nvPr/>
          </p:nvSpPr>
          <p:spPr>
            <a:xfrm>
              <a:off x="4205287" y="3164775"/>
              <a:ext cx="2730531" cy="477202"/>
            </a:xfrm>
            <a:custGeom>
              <a:avLst/>
              <a:gdLst>
                <a:gd name="connsiteX0" fmla="*/ 0 w 2730531"/>
                <a:gd name="connsiteY0" fmla="*/ 33528 h 477202"/>
                <a:gd name="connsiteX1" fmla="*/ 0 w 2730531"/>
                <a:gd name="connsiteY1" fmla="*/ 477203 h 477202"/>
                <a:gd name="connsiteX2" fmla="*/ 2730532 w 2730531"/>
                <a:gd name="connsiteY2" fmla="*/ 437769 h 477202"/>
                <a:gd name="connsiteX3" fmla="*/ 2708243 w 2730531"/>
                <a:gd name="connsiteY3" fmla="*/ 0 h 477202"/>
                <a:gd name="connsiteX4" fmla="*/ 0 w 2730531"/>
                <a:gd name="connsiteY4" fmla="*/ 33528 h 47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31" h="477202">
                  <a:moveTo>
                    <a:pt x="0" y="33528"/>
                  </a:moveTo>
                  <a:lnTo>
                    <a:pt x="0" y="477203"/>
                  </a:lnTo>
                  <a:lnTo>
                    <a:pt x="2730532" y="437769"/>
                  </a:lnTo>
                  <a:lnTo>
                    <a:pt x="2708243" y="0"/>
                  </a:lnTo>
                  <a:lnTo>
                    <a:pt x="0" y="335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DBF8ABFB-0996-A4FD-091E-C3C86064386F}"/>
                </a:ext>
              </a:extLst>
            </p:cNvPr>
            <p:cNvSpPr/>
            <p:nvPr/>
          </p:nvSpPr>
          <p:spPr>
            <a:xfrm>
              <a:off x="1462693" y="3164772"/>
              <a:ext cx="2730534" cy="477201"/>
            </a:xfrm>
            <a:custGeom>
              <a:avLst/>
              <a:gdLst>
                <a:gd name="connsiteX0" fmla="*/ 0 w 2730531"/>
                <a:gd name="connsiteY0" fmla="*/ 33528 h 477202"/>
                <a:gd name="connsiteX1" fmla="*/ 0 w 2730531"/>
                <a:gd name="connsiteY1" fmla="*/ 477203 h 477202"/>
                <a:gd name="connsiteX2" fmla="*/ 2730532 w 2730531"/>
                <a:gd name="connsiteY2" fmla="*/ 437769 h 477202"/>
                <a:gd name="connsiteX3" fmla="*/ 2708243 w 2730531"/>
                <a:gd name="connsiteY3" fmla="*/ 0 h 477202"/>
                <a:gd name="connsiteX4" fmla="*/ 0 w 2730531"/>
                <a:gd name="connsiteY4" fmla="*/ 33528 h 47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31" h="477202">
                  <a:moveTo>
                    <a:pt x="0" y="33528"/>
                  </a:moveTo>
                  <a:lnTo>
                    <a:pt x="0" y="477203"/>
                  </a:lnTo>
                  <a:lnTo>
                    <a:pt x="2730532" y="437769"/>
                  </a:lnTo>
                  <a:lnTo>
                    <a:pt x="2708243" y="0"/>
                  </a:lnTo>
                  <a:lnTo>
                    <a:pt x="0" y="33528"/>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97" name="Group 96">
            <a:extLst>
              <a:ext uri="{FF2B5EF4-FFF2-40B4-BE49-F238E27FC236}">
                <a16:creationId xmlns:a16="http://schemas.microsoft.com/office/drawing/2014/main" id="{E7B6CB0D-E9C4-55C2-55E0-CA8E40505288}"/>
              </a:ext>
            </a:extLst>
          </p:cNvPr>
          <p:cNvGrpSpPr/>
          <p:nvPr/>
        </p:nvGrpSpPr>
        <p:grpSpPr>
          <a:xfrm rot="16200000">
            <a:off x="-2523637" y="2527515"/>
            <a:ext cx="6852153" cy="1771273"/>
            <a:chOff x="-393221" y="-3361134"/>
            <a:chExt cx="6643632" cy="1717371"/>
          </a:xfrm>
          <a:solidFill>
            <a:schemeClr val="bg1">
              <a:alpha val="7000"/>
            </a:schemeClr>
          </a:solidFill>
        </p:grpSpPr>
        <p:sp>
          <p:nvSpPr>
            <p:cNvPr id="98" name="Freeform: Shape 97">
              <a:extLst>
                <a:ext uri="{FF2B5EF4-FFF2-40B4-BE49-F238E27FC236}">
                  <a16:creationId xmlns:a16="http://schemas.microsoft.com/office/drawing/2014/main" id="{15B0D54C-A1AA-0D34-88D2-B4D2018DC9DE}"/>
                </a:ext>
              </a:extLst>
            </p:cNvPr>
            <p:cNvSpPr/>
            <p:nvPr/>
          </p:nvSpPr>
          <p:spPr>
            <a:xfrm>
              <a:off x="-393221" y="-3061471"/>
              <a:ext cx="307313" cy="1378449"/>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99" name="Freeform: Shape 98">
              <a:extLst>
                <a:ext uri="{FF2B5EF4-FFF2-40B4-BE49-F238E27FC236}">
                  <a16:creationId xmlns:a16="http://schemas.microsoft.com/office/drawing/2014/main" id="{E367AB2A-66AF-6D10-75EF-BCF57E7DFCB1}"/>
                </a:ext>
              </a:extLst>
            </p:cNvPr>
            <p:cNvSpPr/>
            <p:nvPr/>
          </p:nvSpPr>
          <p:spPr>
            <a:xfrm>
              <a:off x="116843" y="-3027042"/>
              <a:ext cx="1532742" cy="1347843"/>
            </a:xfrm>
            <a:custGeom>
              <a:avLst/>
              <a:gdLst>
                <a:gd name="connsiteX0" fmla="*/ 246225 w 373239"/>
                <a:gd name="connsiteY0" fmla="*/ 133190 h 328214"/>
                <a:gd name="connsiteX1" fmla="*/ 127918 w 373239"/>
                <a:gd name="connsiteY1" fmla="*/ 133190 h 328214"/>
                <a:gd name="connsiteX2" fmla="*/ 77615 w 373239"/>
                <a:gd name="connsiteY2" fmla="*/ 95617 h 328214"/>
                <a:gd name="connsiteX3" fmla="*/ 127918 w 373239"/>
                <a:gd name="connsiteY3" fmla="*/ 62081 h 328214"/>
                <a:gd name="connsiteX4" fmla="*/ 342484 w 373239"/>
                <a:gd name="connsiteY4" fmla="*/ 62081 h 328214"/>
                <a:gd name="connsiteX5" fmla="*/ 342484 w 373239"/>
                <a:gd name="connsiteY5" fmla="*/ -22 h 328214"/>
                <a:gd name="connsiteX6" fmla="*/ 118913 w 373239"/>
                <a:gd name="connsiteY6" fmla="*/ -22 h 328214"/>
                <a:gd name="connsiteX7" fmla="*/ -14 w 373239"/>
                <a:gd name="connsiteY7" fmla="*/ 96549 h 328214"/>
                <a:gd name="connsiteX8" fmla="*/ 118913 w 373239"/>
                <a:gd name="connsiteY8" fmla="*/ 194361 h 328214"/>
                <a:gd name="connsiteX9" fmla="*/ 247156 w 373239"/>
                <a:gd name="connsiteY9" fmla="*/ 194361 h 328214"/>
                <a:gd name="connsiteX10" fmla="*/ 297149 w 373239"/>
                <a:gd name="connsiteY10" fmla="*/ 232244 h 328214"/>
                <a:gd name="connsiteX11" fmla="*/ 247156 w 373239"/>
                <a:gd name="connsiteY11" fmla="*/ 266090 h 328214"/>
                <a:gd name="connsiteX12" fmla="*/ 23274 w 373239"/>
                <a:gd name="connsiteY12" fmla="*/ 266090 h 328214"/>
                <a:gd name="connsiteX13" fmla="*/ 23274 w 373239"/>
                <a:gd name="connsiteY13" fmla="*/ 328193 h 328214"/>
                <a:gd name="connsiteX14" fmla="*/ 246225 w 373239"/>
                <a:gd name="connsiteY14" fmla="*/ 328193 h 328214"/>
                <a:gd name="connsiteX15" fmla="*/ 373225 w 373239"/>
                <a:gd name="connsiteY15" fmla="*/ 230691 h 328214"/>
                <a:gd name="connsiteX16" fmla="*/ 246225 w 373239"/>
                <a:gd name="connsiteY16" fmla="*/ 134121 h 32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239" h="328214">
                  <a:moveTo>
                    <a:pt x="246225" y="133190"/>
                  </a:moveTo>
                  <a:lnTo>
                    <a:pt x="127918" y="133190"/>
                  </a:lnTo>
                  <a:cubicBezTo>
                    <a:pt x="96867" y="133190"/>
                    <a:pt x="77615" y="118595"/>
                    <a:pt x="77615" y="95617"/>
                  </a:cubicBezTo>
                  <a:cubicBezTo>
                    <a:pt x="77615" y="72639"/>
                    <a:pt x="96867" y="62081"/>
                    <a:pt x="127918" y="62081"/>
                  </a:cubicBezTo>
                  <a:lnTo>
                    <a:pt x="342484" y="62081"/>
                  </a:lnTo>
                  <a:lnTo>
                    <a:pt x="342484" y="-22"/>
                  </a:lnTo>
                  <a:lnTo>
                    <a:pt x="118913" y="-22"/>
                  </a:lnTo>
                  <a:cubicBezTo>
                    <a:pt x="45942" y="-22"/>
                    <a:pt x="-14" y="36619"/>
                    <a:pt x="-14" y="96549"/>
                  </a:cubicBezTo>
                  <a:cubicBezTo>
                    <a:pt x="-14" y="156478"/>
                    <a:pt x="45942" y="194361"/>
                    <a:pt x="118913" y="194361"/>
                  </a:cubicBezTo>
                  <a:lnTo>
                    <a:pt x="247156" y="194361"/>
                  </a:lnTo>
                  <a:cubicBezTo>
                    <a:pt x="278208" y="194361"/>
                    <a:pt x="297149" y="208955"/>
                    <a:pt x="297149" y="232244"/>
                  </a:cubicBezTo>
                  <a:cubicBezTo>
                    <a:pt x="297149" y="255533"/>
                    <a:pt x="277897" y="266090"/>
                    <a:pt x="247156" y="266090"/>
                  </a:cubicBezTo>
                  <a:lnTo>
                    <a:pt x="23274" y="266090"/>
                  </a:lnTo>
                  <a:lnTo>
                    <a:pt x="23274" y="328193"/>
                  </a:lnTo>
                  <a:lnTo>
                    <a:pt x="246225" y="328193"/>
                  </a:lnTo>
                  <a:cubicBezTo>
                    <a:pt x="324164" y="328193"/>
                    <a:pt x="373225" y="290310"/>
                    <a:pt x="373225" y="230691"/>
                  </a:cubicBezTo>
                  <a:cubicBezTo>
                    <a:pt x="373225" y="171072"/>
                    <a:pt x="324164" y="134121"/>
                    <a:pt x="246225" y="134121"/>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00" name="Freeform: Shape 99">
              <a:extLst>
                <a:ext uri="{FF2B5EF4-FFF2-40B4-BE49-F238E27FC236}">
                  <a16:creationId xmlns:a16="http://schemas.microsoft.com/office/drawing/2014/main" id="{E4B40C56-222F-2B25-C94E-C731A3C2AC0A}"/>
                </a:ext>
              </a:extLst>
            </p:cNvPr>
            <p:cNvSpPr/>
            <p:nvPr/>
          </p:nvSpPr>
          <p:spPr>
            <a:xfrm>
              <a:off x="3372035" y="-3358584"/>
              <a:ext cx="1226998" cy="1712841"/>
            </a:xfrm>
            <a:custGeom>
              <a:avLst/>
              <a:gdLst>
                <a:gd name="connsiteX0" fmla="*/ 149105 w 298787"/>
                <a:gd name="connsiteY0" fmla="*/ 352724 h 417095"/>
                <a:gd name="connsiteX1" fmla="*/ 71336 w 298787"/>
                <a:gd name="connsiteY1" fmla="*/ 275235 h 417095"/>
                <a:gd name="connsiteX2" fmla="*/ 71476 w 298787"/>
                <a:gd name="connsiteY2" fmla="*/ 270437 h 417095"/>
                <a:gd name="connsiteX3" fmla="*/ 71476 w 298787"/>
                <a:gd name="connsiteY3" fmla="*/ 142815 h 417095"/>
                <a:gd name="connsiteX4" fmla="*/ 298773 w 298787"/>
                <a:gd name="connsiteY4" fmla="*/ 142815 h 417095"/>
                <a:gd name="connsiteX5" fmla="*/ 298773 w 298787"/>
                <a:gd name="connsiteY5" fmla="*/ 80712 h 417095"/>
                <a:gd name="connsiteX6" fmla="*/ 71476 w 298787"/>
                <a:gd name="connsiteY6" fmla="*/ 80712 h 417095"/>
                <a:gd name="connsiteX7" fmla="*/ 71476 w 298787"/>
                <a:gd name="connsiteY7" fmla="*/ -22 h 417095"/>
                <a:gd name="connsiteX8" fmla="*/ 58 w 298787"/>
                <a:gd name="connsiteY8" fmla="*/ -22 h 417095"/>
                <a:gd name="connsiteX9" fmla="*/ 58 w 298787"/>
                <a:gd name="connsiteY9" fmla="*/ 273853 h 417095"/>
                <a:gd name="connsiteX10" fmla="*/ 134368 w 298787"/>
                <a:gd name="connsiteY10" fmla="*/ 417004 h 417095"/>
                <a:gd name="connsiteX11" fmla="*/ 149105 w 298787"/>
                <a:gd name="connsiteY11" fmla="*/ 416690 h 417095"/>
                <a:gd name="connsiteX12" fmla="*/ 297550 w 298787"/>
                <a:gd name="connsiteY12" fmla="*/ 286919 h 417095"/>
                <a:gd name="connsiteX13" fmla="*/ 297842 w 298787"/>
                <a:gd name="connsiteY13" fmla="*/ 275095 h 417095"/>
                <a:gd name="connsiteX14" fmla="*/ 226734 w 298787"/>
                <a:gd name="connsiteY14" fmla="*/ 275095 h 417095"/>
                <a:gd name="connsiteX15" fmla="*/ 150353 w 298787"/>
                <a:gd name="connsiteY15" fmla="*/ 352724 h 417095"/>
                <a:gd name="connsiteX16" fmla="*/ 149105 w 298787"/>
                <a:gd name="connsiteY16" fmla="*/ 352724 h 41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787" h="417095">
                  <a:moveTo>
                    <a:pt x="149105" y="352724"/>
                  </a:moveTo>
                  <a:cubicBezTo>
                    <a:pt x="106232" y="352801"/>
                    <a:pt x="71414" y="318108"/>
                    <a:pt x="71336" y="275235"/>
                  </a:cubicBezTo>
                  <a:cubicBezTo>
                    <a:pt x="71333" y="273636"/>
                    <a:pt x="71380" y="272033"/>
                    <a:pt x="71476" y="270437"/>
                  </a:cubicBezTo>
                  <a:lnTo>
                    <a:pt x="71476" y="142815"/>
                  </a:lnTo>
                  <a:lnTo>
                    <a:pt x="298773" y="142815"/>
                  </a:lnTo>
                  <a:lnTo>
                    <a:pt x="298773" y="80712"/>
                  </a:lnTo>
                  <a:lnTo>
                    <a:pt x="71476" y="80712"/>
                  </a:lnTo>
                  <a:lnTo>
                    <a:pt x="71476" y="-22"/>
                  </a:lnTo>
                  <a:lnTo>
                    <a:pt x="58" y="-22"/>
                  </a:lnTo>
                  <a:lnTo>
                    <a:pt x="58" y="273853"/>
                  </a:lnTo>
                  <a:cubicBezTo>
                    <a:pt x="-2383" y="350473"/>
                    <a:pt x="57748" y="414563"/>
                    <a:pt x="134368" y="417004"/>
                  </a:cubicBezTo>
                  <a:cubicBezTo>
                    <a:pt x="139280" y="417159"/>
                    <a:pt x="144202" y="417056"/>
                    <a:pt x="149105" y="416690"/>
                  </a:cubicBezTo>
                  <a:cubicBezTo>
                    <a:pt x="225933" y="421848"/>
                    <a:pt x="292395" y="363747"/>
                    <a:pt x="297550" y="286919"/>
                  </a:cubicBezTo>
                  <a:cubicBezTo>
                    <a:pt x="297814" y="282985"/>
                    <a:pt x="297913" y="279039"/>
                    <a:pt x="297842" y="275095"/>
                  </a:cubicBezTo>
                  <a:lnTo>
                    <a:pt x="226734" y="275095"/>
                  </a:lnTo>
                  <a:cubicBezTo>
                    <a:pt x="227079" y="317623"/>
                    <a:pt x="192881" y="352379"/>
                    <a:pt x="150353" y="352724"/>
                  </a:cubicBezTo>
                  <a:cubicBezTo>
                    <a:pt x="149937" y="352727"/>
                    <a:pt x="149521" y="352727"/>
                    <a:pt x="149105" y="352724"/>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01" name="Freeform: Shape 100">
              <a:extLst>
                <a:ext uri="{FF2B5EF4-FFF2-40B4-BE49-F238E27FC236}">
                  <a16:creationId xmlns:a16="http://schemas.microsoft.com/office/drawing/2014/main" id="{17033242-DDEB-FD60-AD8D-45ED48D3B751}"/>
                </a:ext>
              </a:extLst>
            </p:cNvPr>
            <p:cNvSpPr/>
            <p:nvPr/>
          </p:nvSpPr>
          <p:spPr>
            <a:xfrm>
              <a:off x="4785070" y="-3058946"/>
              <a:ext cx="1465341" cy="1381020"/>
            </a:xfrm>
            <a:custGeom>
              <a:avLst/>
              <a:gdLst>
                <a:gd name="connsiteX0" fmla="*/ 77338 w 356826"/>
                <a:gd name="connsiteY0" fmla="*/ 202130 h 336293"/>
                <a:gd name="connsiteX1" fmla="*/ 356802 w 356826"/>
                <a:gd name="connsiteY1" fmla="*/ 202130 h 336293"/>
                <a:gd name="connsiteX2" fmla="*/ 356802 w 356826"/>
                <a:gd name="connsiteY2" fmla="*/ 199025 h 336293"/>
                <a:gd name="connsiteX3" fmla="*/ 356802 w 356826"/>
                <a:gd name="connsiteY3" fmla="*/ 199025 h 336293"/>
                <a:gd name="connsiteX4" fmla="*/ 356802 w 356826"/>
                <a:gd name="connsiteY4" fmla="*/ 171699 h 336293"/>
                <a:gd name="connsiteX5" fmla="*/ 354628 w 356826"/>
                <a:gd name="connsiteY5" fmla="*/ 140648 h 336293"/>
                <a:gd name="connsiteX6" fmla="*/ 354628 w 356826"/>
                <a:gd name="connsiteY6" fmla="*/ 140648 h 336293"/>
                <a:gd name="connsiteX7" fmla="*/ 354628 w 356826"/>
                <a:gd name="connsiteY7" fmla="*/ 140648 h 336293"/>
                <a:gd name="connsiteX8" fmla="*/ 179187 w 356826"/>
                <a:gd name="connsiteY8" fmla="*/ 295 h 336293"/>
                <a:gd name="connsiteX9" fmla="*/ 262 w 356826"/>
                <a:gd name="connsiteY9" fmla="*/ 159900 h 336293"/>
                <a:gd name="connsiteX10" fmla="*/ 20 w 356826"/>
                <a:gd name="connsiteY10" fmla="*/ 172941 h 336293"/>
                <a:gd name="connsiteX11" fmla="*/ 179187 w 356826"/>
                <a:gd name="connsiteY11" fmla="*/ 336272 h 336293"/>
                <a:gd name="connsiteX12" fmla="*/ 313019 w 356826"/>
                <a:gd name="connsiteY12" fmla="*/ 336272 h 336293"/>
                <a:gd name="connsiteX13" fmla="*/ 313019 w 356826"/>
                <a:gd name="connsiteY13" fmla="*/ 274169 h 336293"/>
                <a:gd name="connsiteX14" fmla="*/ 179498 w 356826"/>
                <a:gd name="connsiteY14" fmla="*/ 274169 h 336293"/>
                <a:gd name="connsiteX15" fmla="*/ 77338 w 356826"/>
                <a:gd name="connsiteY15" fmla="*/ 202751 h 336293"/>
                <a:gd name="connsiteX16" fmla="*/ 179187 w 356826"/>
                <a:gd name="connsiteY16" fmla="*/ 62398 h 336293"/>
                <a:gd name="connsiteX17" fmla="*/ 280726 w 356826"/>
                <a:gd name="connsiteY17" fmla="*/ 138785 h 336293"/>
                <a:gd name="connsiteX18" fmla="*/ 280726 w 356826"/>
                <a:gd name="connsiteY18" fmla="*/ 141579 h 336293"/>
                <a:gd name="connsiteX19" fmla="*/ 76096 w 356826"/>
                <a:gd name="connsiteY19" fmla="*/ 141579 h 336293"/>
                <a:gd name="connsiteX20" fmla="*/ 76096 w 356826"/>
                <a:gd name="connsiteY20" fmla="*/ 138785 h 336293"/>
                <a:gd name="connsiteX21" fmla="*/ 179187 w 356826"/>
                <a:gd name="connsiteY21" fmla="*/ 62398 h 33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826" h="336293">
                  <a:moveTo>
                    <a:pt x="77338" y="202130"/>
                  </a:moveTo>
                  <a:lnTo>
                    <a:pt x="356802" y="202130"/>
                  </a:lnTo>
                  <a:lnTo>
                    <a:pt x="356802" y="199025"/>
                  </a:lnTo>
                  <a:lnTo>
                    <a:pt x="356802" y="199025"/>
                  </a:lnTo>
                  <a:lnTo>
                    <a:pt x="356802" y="171699"/>
                  </a:lnTo>
                  <a:cubicBezTo>
                    <a:pt x="356911" y="161306"/>
                    <a:pt x="356184" y="150923"/>
                    <a:pt x="354628" y="140648"/>
                  </a:cubicBezTo>
                  <a:lnTo>
                    <a:pt x="354628" y="140648"/>
                  </a:lnTo>
                  <a:lnTo>
                    <a:pt x="354628" y="140648"/>
                  </a:lnTo>
                  <a:cubicBezTo>
                    <a:pt x="340904" y="55731"/>
                    <a:pt x="265045" y="-4956"/>
                    <a:pt x="179187" y="295"/>
                  </a:cubicBezTo>
                  <a:cubicBezTo>
                    <a:pt x="85703" y="-5040"/>
                    <a:pt x="5596" y="66419"/>
                    <a:pt x="262" y="159900"/>
                  </a:cubicBezTo>
                  <a:cubicBezTo>
                    <a:pt x="13" y="164244"/>
                    <a:pt x="-67" y="168594"/>
                    <a:pt x="20" y="172941"/>
                  </a:cubicBezTo>
                  <a:cubicBezTo>
                    <a:pt x="20" y="268580"/>
                    <a:pt x="74854" y="336272"/>
                    <a:pt x="179187" y="336272"/>
                  </a:cubicBezTo>
                  <a:lnTo>
                    <a:pt x="313019" y="336272"/>
                  </a:lnTo>
                  <a:lnTo>
                    <a:pt x="313019" y="274169"/>
                  </a:lnTo>
                  <a:lnTo>
                    <a:pt x="179498" y="274169"/>
                  </a:lnTo>
                  <a:cubicBezTo>
                    <a:pt x="133088" y="276638"/>
                    <a:pt x="90957" y="247185"/>
                    <a:pt x="77338" y="202751"/>
                  </a:cubicBezTo>
                  <a:close/>
                  <a:moveTo>
                    <a:pt x="179187" y="62398"/>
                  </a:moveTo>
                  <a:cubicBezTo>
                    <a:pt x="226752" y="60920"/>
                    <a:pt x="268960" y="92673"/>
                    <a:pt x="280726" y="138785"/>
                  </a:cubicBezTo>
                  <a:cubicBezTo>
                    <a:pt x="280872" y="139710"/>
                    <a:pt x="280872" y="140654"/>
                    <a:pt x="280726" y="141579"/>
                  </a:cubicBezTo>
                  <a:lnTo>
                    <a:pt x="76096" y="141579"/>
                  </a:lnTo>
                  <a:cubicBezTo>
                    <a:pt x="76096" y="141579"/>
                    <a:pt x="76096" y="139716"/>
                    <a:pt x="76096" y="138785"/>
                  </a:cubicBezTo>
                  <a:cubicBezTo>
                    <a:pt x="87979" y="92086"/>
                    <a:pt x="131051" y="60171"/>
                    <a:pt x="179187" y="62398"/>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02" name="Freeform: Shape 101">
              <a:extLst>
                <a:ext uri="{FF2B5EF4-FFF2-40B4-BE49-F238E27FC236}">
                  <a16:creationId xmlns:a16="http://schemas.microsoft.com/office/drawing/2014/main" id="{27B03A06-B2EF-86C3-62A9-034303D1709D}"/>
                </a:ext>
              </a:extLst>
            </p:cNvPr>
            <p:cNvSpPr/>
            <p:nvPr/>
          </p:nvSpPr>
          <p:spPr>
            <a:xfrm>
              <a:off x="-393221" y="-3361134"/>
              <a:ext cx="307313" cy="113486"/>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03" name="Freeform: Shape 102">
              <a:extLst>
                <a:ext uri="{FF2B5EF4-FFF2-40B4-BE49-F238E27FC236}">
                  <a16:creationId xmlns:a16="http://schemas.microsoft.com/office/drawing/2014/main" id="{D1ABE11C-15D1-3C65-D211-DF7313377A1A}"/>
                </a:ext>
              </a:extLst>
            </p:cNvPr>
            <p:cNvSpPr/>
            <p:nvPr/>
          </p:nvSpPr>
          <p:spPr>
            <a:xfrm>
              <a:off x="1808983" y="-3063385"/>
              <a:ext cx="1425630" cy="1419622"/>
            </a:xfrm>
            <a:custGeom>
              <a:avLst/>
              <a:gdLst>
                <a:gd name="connsiteX0" fmla="*/ 174185 w 347156"/>
                <a:gd name="connsiteY0" fmla="*/ 283013 h 345693"/>
                <a:gd name="connsiteX1" fmla="*/ 67548 w 347156"/>
                <a:gd name="connsiteY1" fmla="*/ 180403 h 345693"/>
                <a:gd name="connsiteX2" fmla="*/ 67678 w 347156"/>
                <a:gd name="connsiteY2" fmla="*/ 172780 h 345693"/>
                <a:gd name="connsiteX3" fmla="*/ 167540 w 347156"/>
                <a:gd name="connsiteY3" fmla="*/ 63565 h 345693"/>
                <a:gd name="connsiteX4" fmla="*/ 174185 w 347156"/>
                <a:gd name="connsiteY4" fmla="*/ 63478 h 345693"/>
                <a:gd name="connsiteX5" fmla="*/ 265787 w 347156"/>
                <a:gd name="connsiteY5" fmla="*/ 110677 h 345693"/>
                <a:gd name="connsiteX6" fmla="*/ 327890 w 347156"/>
                <a:gd name="connsiteY6" fmla="*/ 84593 h 345693"/>
                <a:gd name="connsiteX7" fmla="*/ 172632 w 347156"/>
                <a:gd name="connsiteY7" fmla="*/ 133 h 345693"/>
                <a:gd name="connsiteX8" fmla="*/ -14 w 347156"/>
                <a:gd name="connsiteY8" fmla="*/ 172780 h 345693"/>
                <a:gd name="connsiteX9" fmla="*/ 172632 w 347156"/>
                <a:gd name="connsiteY9" fmla="*/ 345426 h 345693"/>
                <a:gd name="connsiteX10" fmla="*/ 347142 w 347156"/>
                <a:gd name="connsiteY10" fmla="*/ 203210 h 345693"/>
                <a:gd name="connsiteX11" fmla="*/ 275724 w 347156"/>
                <a:gd name="connsiteY11" fmla="*/ 203210 h 345693"/>
                <a:gd name="connsiteX12" fmla="*/ 172632 w 347156"/>
                <a:gd name="connsiteY12" fmla="*/ 283013 h 3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56" h="345693">
                  <a:moveTo>
                    <a:pt x="174185" y="283013"/>
                  </a:moveTo>
                  <a:cubicBezTo>
                    <a:pt x="116401" y="284124"/>
                    <a:pt x="68659" y="238183"/>
                    <a:pt x="67548" y="180403"/>
                  </a:cubicBezTo>
                  <a:cubicBezTo>
                    <a:pt x="67498" y="177860"/>
                    <a:pt x="67542" y="175316"/>
                    <a:pt x="67678" y="172780"/>
                  </a:cubicBezTo>
                  <a:cubicBezTo>
                    <a:pt x="65095" y="115045"/>
                    <a:pt x="109806" y="66145"/>
                    <a:pt x="167540" y="63565"/>
                  </a:cubicBezTo>
                  <a:cubicBezTo>
                    <a:pt x="169754" y="63466"/>
                    <a:pt x="171971" y="63438"/>
                    <a:pt x="174185" y="63478"/>
                  </a:cubicBezTo>
                  <a:cubicBezTo>
                    <a:pt x="210984" y="61596"/>
                    <a:pt x="245961" y="79619"/>
                    <a:pt x="265787" y="110677"/>
                  </a:cubicBezTo>
                  <a:lnTo>
                    <a:pt x="327890" y="84593"/>
                  </a:lnTo>
                  <a:cubicBezTo>
                    <a:pt x="295711" y="29921"/>
                    <a:pt x="236012" y="-2553"/>
                    <a:pt x="172632" y="133"/>
                  </a:cubicBezTo>
                  <a:cubicBezTo>
                    <a:pt x="77282" y="133"/>
                    <a:pt x="-14" y="77430"/>
                    <a:pt x="-14" y="172780"/>
                  </a:cubicBezTo>
                  <a:cubicBezTo>
                    <a:pt x="-14" y="268129"/>
                    <a:pt x="77282" y="345426"/>
                    <a:pt x="172632" y="345426"/>
                  </a:cubicBezTo>
                  <a:cubicBezTo>
                    <a:pt x="258757" y="350068"/>
                    <a:pt x="334305" y="288499"/>
                    <a:pt x="347142" y="203210"/>
                  </a:cubicBezTo>
                  <a:lnTo>
                    <a:pt x="275724" y="203210"/>
                  </a:lnTo>
                  <a:cubicBezTo>
                    <a:pt x="265116" y="251200"/>
                    <a:pt x="221750" y="284770"/>
                    <a:pt x="172632" y="283013"/>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pSp>
      <p:grpSp>
        <p:nvGrpSpPr>
          <p:cNvPr id="104" name="Group 103">
            <a:extLst>
              <a:ext uri="{FF2B5EF4-FFF2-40B4-BE49-F238E27FC236}">
                <a16:creationId xmlns:a16="http://schemas.microsoft.com/office/drawing/2014/main" id="{ED54DA40-0822-9132-0EA7-DE7D4069103E}"/>
              </a:ext>
            </a:extLst>
          </p:cNvPr>
          <p:cNvGrpSpPr/>
          <p:nvPr/>
        </p:nvGrpSpPr>
        <p:grpSpPr>
          <a:xfrm>
            <a:off x="718924" y="570933"/>
            <a:ext cx="2238889" cy="578750"/>
            <a:chOff x="-393221" y="-3361134"/>
            <a:chExt cx="6643632" cy="1717371"/>
          </a:xfrm>
          <a:solidFill>
            <a:schemeClr val="bg1"/>
          </a:solidFill>
        </p:grpSpPr>
        <p:sp>
          <p:nvSpPr>
            <p:cNvPr id="105" name="Freeform: Shape 104">
              <a:extLst>
                <a:ext uri="{FF2B5EF4-FFF2-40B4-BE49-F238E27FC236}">
                  <a16:creationId xmlns:a16="http://schemas.microsoft.com/office/drawing/2014/main" id="{7C63D0E0-4724-A9A1-DFA5-6FE6D93BB538}"/>
                </a:ext>
              </a:extLst>
            </p:cNvPr>
            <p:cNvSpPr/>
            <p:nvPr/>
          </p:nvSpPr>
          <p:spPr>
            <a:xfrm>
              <a:off x="-393221" y="-3061471"/>
              <a:ext cx="307313" cy="1378449"/>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06" name="Freeform: Shape 105">
              <a:extLst>
                <a:ext uri="{FF2B5EF4-FFF2-40B4-BE49-F238E27FC236}">
                  <a16:creationId xmlns:a16="http://schemas.microsoft.com/office/drawing/2014/main" id="{A6BC5173-C77A-41DC-B601-0CA76CE62E90}"/>
                </a:ext>
              </a:extLst>
            </p:cNvPr>
            <p:cNvSpPr/>
            <p:nvPr/>
          </p:nvSpPr>
          <p:spPr>
            <a:xfrm>
              <a:off x="116843" y="-3027042"/>
              <a:ext cx="1532742" cy="1347843"/>
            </a:xfrm>
            <a:custGeom>
              <a:avLst/>
              <a:gdLst>
                <a:gd name="connsiteX0" fmla="*/ 246225 w 373239"/>
                <a:gd name="connsiteY0" fmla="*/ 133190 h 328214"/>
                <a:gd name="connsiteX1" fmla="*/ 127918 w 373239"/>
                <a:gd name="connsiteY1" fmla="*/ 133190 h 328214"/>
                <a:gd name="connsiteX2" fmla="*/ 77615 w 373239"/>
                <a:gd name="connsiteY2" fmla="*/ 95617 h 328214"/>
                <a:gd name="connsiteX3" fmla="*/ 127918 w 373239"/>
                <a:gd name="connsiteY3" fmla="*/ 62081 h 328214"/>
                <a:gd name="connsiteX4" fmla="*/ 342484 w 373239"/>
                <a:gd name="connsiteY4" fmla="*/ 62081 h 328214"/>
                <a:gd name="connsiteX5" fmla="*/ 342484 w 373239"/>
                <a:gd name="connsiteY5" fmla="*/ -22 h 328214"/>
                <a:gd name="connsiteX6" fmla="*/ 118913 w 373239"/>
                <a:gd name="connsiteY6" fmla="*/ -22 h 328214"/>
                <a:gd name="connsiteX7" fmla="*/ -14 w 373239"/>
                <a:gd name="connsiteY7" fmla="*/ 96549 h 328214"/>
                <a:gd name="connsiteX8" fmla="*/ 118913 w 373239"/>
                <a:gd name="connsiteY8" fmla="*/ 194361 h 328214"/>
                <a:gd name="connsiteX9" fmla="*/ 247156 w 373239"/>
                <a:gd name="connsiteY9" fmla="*/ 194361 h 328214"/>
                <a:gd name="connsiteX10" fmla="*/ 297149 w 373239"/>
                <a:gd name="connsiteY10" fmla="*/ 232244 h 328214"/>
                <a:gd name="connsiteX11" fmla="*/ 247156 w 373239"/>
                <a:gd name="connsiteY11" fmla="*/ 266090 h 328214"/>
                <a:gd name="connsiteX12" fmla="*/ 23274 w 373239"/>
                <a:gd name="connsiteY12" fmla="*/ 266090 h 328214"/>
                <a:gd name="connsiteX13" fmla="*/ 23274 w 373239"/>
                <a:gd name="connsiteY13" fmla="*/ 328193 h 328214"/>
                <a:gd name="connsiteX14" fmla="*/ 246225 w 373239"/>
                <a:gd name="connsiteY14" fmla="*/ 328193 h 328214"/>
                <a:gd name="connsiteX15" fmla="*/ 373225 w 373239"/>
                <a:gd name="connsiteY15" fmla="*/ 230691 h 328214"/>
                <a:gd name="connsiteX16" fmla="*/ 246225 w 373239"/>
                <a:gd name="connsiteY16" fmla="*/ 134121 h 32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239" h="328214">
                  <a:moveTo>
                    <a:pt x="246225" y="133190"/>
                  </a:moveTo>
                  <a:lnTo>
                    <a:pt x="127918" y="133190"/>
                  </a:lnTo>
                  <a:cubicBezTo>
                    <a:pt x="96867" y="133190"/>
                    <a:pt x="77615" y="118595"/>
                    <a:pt x="77615" y="95617"/>
                  </a:cubicBezTo>
                  <a:cubicBezTo>
                    <a:pt x="77615" y="72639"/>
                    <a:pt x="96867" y="62081"/>
                    <a:pt x="127918" y="62081"/>
                  </a:cubicBezTo>
                  <a:lnTo>
                    <a:pt x="342484" y="62081"/>
                  </a:lnTo>
                  <a:lnTo>
                    <a:pt x="342484" y="-22"/>
                  </a:lnTo>
                  <a:lnTo>
                    <a:pt x="118913" y="-22"/>
                  </a:lnTo>
                  <a:cubicBezTo>
                    <a:pt x="45942" y="-22"/>
                    <a:pt x="-14" y="36619"/>
                    <a:pt x="-14" y="96549"/>
                  </a:cubicBezTo>
                  <a:cubicBezTo>
                    <a:pt x="-14" y="156478"/>
                    <a:pt x="45942" y="194361"/>
                    <a:pt x="118913" y="194361"/>
                  </a:cubicBezTo>
                  <a:lnTo>
                    <a:pt x="247156" y="194361"/>
                  </a:lnTo>
                  <a:cubicBezTo>
                    <a:pt x="278208" y="194361"/>
                    <a:pt x="297149" y="208955"/>
                    <a:pt x="297149" y="232244"/>
                  </a:cubicBezTo>
                  <a:cubicBezTo>
                    <a:pt x="297149" y="255533"/>
                    <a:pt x="277897" y="266090"/>
                    <a:pt x="247156" y="266090"/>
                  </a:cubicBezTo>
                  <a:lnTo>
                    <a:pt x="23274" y="266090"/>
                  </a:lnTo>
                  <a:lnTo>
                    <a:pt x="23274" y="328193"/>
                  </a:lnTo>
                  <a:lnTo>
                    <a:pt x="246225" y="328193"/>
                  </a:lnTo>
                  <a:cubicBezTo>
                    <a:pt x="324164" y="328193"/>
                    <a:pt x="373225" y="290310"/>
                    <a:pt x="373225" y="230691"/>
                  </a:cubicBezTo>
                  <a:cubicBezTo>
                    <a:pt x="373225" y="171072"/>
                    <a:pt x="324164" y="134121"/>
                    <a:pt x="246225" y="134121"/>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07" name="Freeform: Shape 106">
              <a:extLst>
                <a:ext uri="{FF2B5EF4-FFF2-40B4-BE49-F238E27FC236}">
                  <a16:creationId xmlns:a16="http://schemas.microsoft.com/office/drawing/2014/main" id="{E9CCA5F5-519B-61AC-477A-346DEB6B9B05}"/>
                </a:ext>
              </a:extLst>
            </p:cNvPr>
            <p:cNvSpPr/>
            <p:nvPr/>
          </p:nvSpPr>
          <p:spPr>
            <a:xfrm>
              <a:off x="3372035" y="-3358584"/>
              <a:ext cx="1226998" cy="1712841"/>
            </a:xfrm>
            <a:custGeom>
              <a:avLst/>
              <a:gdLst>
                <a:gd name="connsiteX0" fmla="*/ 149105 w 298787"/>
                <a:gd name="connsiteY0" fmla="*/ 352724 h 417095"/>
                <a:gd name="connsiteX1" fmla="*/ 71336 w 298787"/>
                <a:gd name="connsiteY1" fmla="*/ 275235 h 417095"/>
                <a:gd name="connsiteX2" fmla="*/ 71476 w 298787"/>
                <a:gd name="connsiteY2" fmla="*/ 270437 h 417095"/>
                <a:gd name="connsiteX3" fmla="*/ 71476 w 298787"/>
                <a:gd name="connsiteY3" fmla="*/ 142815 h 417095"/>
                <a:gd name="connsiteX4" fmla="*/ 298773 w 298787"/>
                <a:gd name="connsiteY4" fmla="*/ 142815 h 417095"/>
                <a:gd name="connsiteX5" fmla="*/ 298773 w 298787"/>
                <a:gd name="connsiteY5" fmla="*/ 80712 h 417095"/>
                <a:gd name="connsiteX6" fmla="*/ 71476 w 298787"/>
                <a:gd name="connsiteY6" fmla="*/ 80712 h 417095"/>
                <a:gd name="connsiteX7" fmla="*/ 71476 w 298787"/>
                <a:gd name="connsiteY7" fmla="*/ -22 h 417095"/>
                <a:gd name="connsiteX8" fmla="*/ 58 w 298787"/>
                <a:gd name="connsiteY8" fmla="*/ -22 h 417095"/>
                <a:gd name="connsiteX9" fmla="*/ 58 w 298787"/>
                <a:gd name="connsiteY9" fmla="*/ 273853 h 417095"/>
                <a:gd name="connsiteX10" fmla="*/ 134368 w 298787"/>
                <a:gd name="connsiteY10" fmla="*/ 417004 h 417095"/>
                <a:gd name="connsiteX11" fmla="*/ 149105 w 298787"/>
                <a:gd name="connsiteY11" fmla="*/ 416690 h 417095"/>
                <a:gd name="connsiteX12" fmla="*/ 297550 w 298787"/>
                <a:gd name="connsiteY12" fmla="*/ 286919 h 417095"/>
                <a:gd name="connsiteX13" fmla="*/ 297842 w 298787"/>
                <a:gd name="connsiteY13" fmla="*/ 275095 h 417095"/>
                <a:gd name="connsiteX14" fmla="*/ 226734 w 298787"/>
                <a:gd name="connsiteY14" fmla="*/ 275095 h 417095"/>
                <a:gd name="connsiteX15" fmla="*/ 150353 w 298787"/>
                <a:gd name="connsiteY15" fmla="*/ 352724 h 417095"/>
                <a:gd name="connsiteX16" fmla="*/ 149105 w 298787"/>
                <a:gd name="connsiteY16" fmla="*/ 352724 h 41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787" h="417095">
                  <a:moveTo>
                    <a:pt x="149105" y="352724"/>
                  </a:moveTo>
                  <a:cubicBezTo>
                    <a:pt x="106232" y="352801"/>
                    <a:pt x="71414" y="318108"/>
                    <a:pt x="71336" y="275235"/>
                  </a:cubicBezTo>
                  <a:cubicBezTo>
                    <a:pt x="71333" y="273636"/>
                    <a:pt x="71380" y="272033"/>
                    <a:pt x="71476" y="270437"/>
                  </a:cubicBezTo>
                  <a:lnTo>
                    <a:pt x="71476" y="142815"/>
                  </a:lnTo>
                  <a:lnTo>
                    <a:pt x="298773" y="142815"/>
                  </a:lnTo>
                  <a:lnTo>
                    <a:pt x="298773" y="80712"/>
                  </a:lnTo>
                  <a:lnTo>
                    <a:pt x="71476" y="80712"/>
                  </a:lnTo>
                  <a:lnTo>
                    <a:pt x="71476" y="-22"/>
                  </a:lnTo>
                  <a:lnTo>
                    <a:pt x="58" y="-22"/>
                  </a:lnTo>
                  <a:lnTo>
                    <a:pt x="58" y="273853"/>
                  </a:lnTo>
                  <a:cubicBezTo>
                    <a:pt x="-2383" y="350473"/>
                    <a:pt x="57748" y="414563"/>
                    <a:pt x="134368" y="417004"/>
                  </a:cubicBezTo>
                  <a:cubicBezTo>
                    <a:pt x="139280" y="417159"/>
                    <a:pt x="144202" y="417056"/>
                    <a:pt x="149105" y="416690"/>
                  </a:cubicBezTo>
                  <a:cubicBezTo>
                    <a:pt x="225933" y="421848"/>
                    <a:pt x="292395" y="363747"/>
                    <a:pt x="297550" y="286919"/>
                  </a:cubicBezTo>
                  <a:cubicBezTo>
                    <a:pt x="297814" y="282985"/>
                    <a:pt x="297913" y="279039"/>
                    <a:pt x="297842" y="275095"/>
                  </a:cubicBezTo>
                  <a:lnTo>
                    <a:pt x="226734" y="275095"/>
                  </a:lnTo>
                  <a:cubicBezTo>
                    <a:pt x="227079" y="317623"/>
                    <a:pt x="192881" y="352379"/>
                    <a:pt x="150353" y="352724"/>
                  </a:cubicBezTo>
                  <a:cubicBezTo>
                    <a:pt x="149937" y="352727"/>
                    <a:pt x="149521" y="352727"/>
                    <a:pt x="149105" y="352724"/>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08" name="Freeform: Shape 107">
              <a:extLst>
                <a:ext uri="{FF2B5EF4-FFF2-40B4-BE49-F238E27FC236}">
                  <a16:creationId xmlns:a16="http://schemas.microsoft.com/office/drawing/2014/main" id="{62FCAE83-CC79-A900-AF25-E44AD8237CCD}"/>
                </a:ext>
              </a:extLst>
            </p:cNvPr>
            <p:cNvSpPr/>
            <p:nvPr/>
          </p:nvSpPr>
          <p:spPr>
            <a:xfrm>
              <a:off x="4785070" y="-3058946"/>
              <a:ext cx="1465341" cy="1381020"/>
            </a:xfrm>
            <a:custGeom>
              <a:avLst/>
              <a:gdLst>
                <a:gd name="connsiteX0" fmla="*/ 77338 w 356826"/>
                <a:gd name="connsiteY0" fmla="*/ 202130 h 336293"/>
                <a:gd name="connsiteX1" fmla="*/ 356802 w 356826"/>
                <a:gd name="connsiteY1" fmla="*/ 202130 h 336293"/>
                <a:gd name="connsiteX2" fmla="*/ 356802 w 356826"/>
                <a:gd name="connsiteY2" fmla="*/ 199025 h 336293"/>
                <a:gd name="connsiteX3" fmla="*/ 356802 w 356826"/>
                <a:gd name="connsiteY3" fmla="*/ 199025 h 336293"/>
                <a:gd name="connsiteX4" fmla="*/ 356802 w 356826"/>
                <a:gd name="connsiteY4" fmla="*/ 171699 h 336293"/>
                <a:gd name="connsiteX5" fmla="*/ 354628 w 356826"/>
                <a:gd name="connsiteY5" fmla="*/ 140648 h 336293"/>
                <a:gd name="connsiteX6" fmla="*/ 354628 w 356826"/>
                <a:gd name="connsiteY6" fmla="*/ 140648 h 336293"/>
                <a:gd name="connsiteX7" fmla="*/ 354628 w 356826"/>
                <a:gd name="connsiteY7" fmla="*/ 140648 h 336293"/>
                <a:gd name="connsiteX8" fmla="*/ 179187 w 356826"/>
                <a:gd name="connsiteY8" fmla="*/ 295 h 336293"/>
                <a:gd name="connsiteX9" fmla="*/ 262 w 356826"/>
                <a:gd name="connsiteY9" fmla="*/ 159900 h 336293"/>
                <a:gd name="connsiteX10" fmla="*/ 20 w 356826"/>
                <a:gd name="connsiteY10" fmla="*/ 172941 h 336293"/>
                <a:gd name="connsiteX11" fmla="*/ 179187 w 356826"/>
                <a:gd name="connsiteY11" fmla="*/ 336272 h 336293"/>
                <a:gd name="connsiteX12" fmla="*/ 313019 w 356826"/>
                <a:gd name="connsiteY12" fmla="*/ 336272 h 336293"/>
                <a:gd name="connsiteX13" fmla="*/ 313019 w 356826"/>
                <a:gd name="connsiteY13" fmla="*/ 274169 h 336293"/>
                <a:gd name="connsiteX14" fmla="*/ 179498 w 356826"/>
                <a:gd name="connsiteY14" fmla="*/ 274169 h 336293"/>
                <a:gd name="connsiteX15" fmla="*/ 77338 w 356826"/>
                <a:gd name="connsiteY15" fmla="*/ 202751 h 336293"/>
                <a:gd name="connsiteX16" fmla="*/ 179187 w 356826"/>
                <a:gd name="connsiteY16" fmla="*/ 62398 h 336293"/>
                <a:gd name="connsiteX17" fmla="*/ 280726 w 356826"/>
                <a:gd name="connsiteY17" fmla="*/ 138785 h 336293"/>
                <a:gd name="connsiteX18" fmla="*/ 280726 w 356826"/>
                <a:gd name="connsiteY18" fmla="*/ 141579 h 336293"/>
                <a:gd name="connsiteX19" fmla="*/ 76096 w 356826"/>
                <a:gd name="connsiteY19" fmla="*/ 141579 h 336293"/>
                <a:gd name="connsiteX20" fmla="*/ 76096 w 356826"/>
                <a:gd name="connsiteY20" fmla="*/ 138785 h 336293"/>
                <a:gd name="connsiteX21" fmla="*/ 179187 w 356826"/>
                <a:gd name="connsiteY21" fmla="*/ 62398 h 33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826" h="336293">
                  <a:moveTo>
                    <a:pt x="77338" y="202130"/>
                  </a:moveTo>
                  <a:lnTo>
                    <a:pt x="356802" y="202130"/>
                  </a:lnTo>
                  <a:lnTo>
                    <a:pt x="356802" y="199025"/>
                  </a:lnTo>
                  <a:lnTo>
                    <a:pt x="356802" y="199025"/>
                  </a:lnTo>
                  <a:lnTo>
                    <a:pt x="356802" y="171699"/>
                  </a:lnTo>
                  <a:cubicBezTo>
                    <a:pt x="356911" y="161306"/>
                    <a:pt x="356184" y="150923"/>
                    <a:pt x="354628" y="140648"/>
                  </a:cubicBezTo>
                  <a:lnTo>
                    <a:pt x="354628" y="140648"/>
                  </a:lnTo>
                  <a:lnTo>
                    <a:pt x="354628" y="140648"/>
                  </a:lnTo>
                  <a:cubicBezTo>
                    <a:pt x="340904" y="55731"/>
                    <a:pt x="265045" y="-4956"/>
                    <a:pt x="179187" y="295"/>
                  </a:cubicBezTo>
                  <a:cubicBezTo>
                    <a:pt x="85703" y="-5040"/>
                    <a:pt x="5596" y="66419"/>
                    <a:pt x="262" y="159900"/>
                  </a:cubicBezTo>
                  <a:cubicBezTo>
                    <a:pt x="13" y="164244"/>
                    <a:pt x="-67" y="168594"/>
                    <a:pt x="20" y="172941"/>
                  </a:cubicBezTo>
                  <a:cubicBezTo>
                    <a:pt x="20" y="268580"/>
                    <a:pt x="74854" y="336272"/>
                    <a:pt x="179187" y="336272"/>
                  </a:cubicBezTo>
                  <a:lnTo>
                    <a:pt x="313019" y="336272"/>
                  </a:lnTo>
                  <a:lnTo>
                    <a:pt x="313019" y="274169"/>
                  </a:lnTo>
                  <a:lnTo>
                    <a:pt x="179498" y="274169"/>
                  </a:lnTo>
                  <a:cubicBezTo>
                    <a:pt x="133088" y="276638"/>
                    <a:pt x="90957" y="247185"/>
                    <a:pt x="77338" y="202751"/>
                  </a:cubicBezTo>
                  <a:close/>
                  <a:moveTo>
                    <a:pt x="179187" y="62398"/>
                  </a:moveTo>
                  <a:cubicBezTo>
                    <a:pt x="226752" y="60920"/>
                    <a:pt x="268960" y="92673"/>
                    <a:pt x="280726" y="138785"/>
                  </a:cubicBezTo>
                  <a:cubicBezTo>
                    <a:pt x="280872" y="139710"/>
                    <a:pt x="280872" y="140654"/>
                    <a:pt x="280726" y="141579"/>
                  </a:cubicBezTo>
                  <a:lnTo>
                    <a:pt x="76096" y="141579"/>
                  </a:lnTo>
                  <a:cubicBezTo>
                    <a:pt x="76096" y="141579"/>
                    <a:pt x="76096" y="139716"/>
                    <a:pt x="76096" y="138785"/>
                  </a:cubicBezTo>
                  <a:cubicBezTo>
                    <a:pt x="87979" y="92086"/>
                    <a:pt x="131051" y="60171"/>
                    <a:pt x="179187" y="62398"/>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09" name="Freeform: Shape 108">
              <a:extLst>
                <a:ext uri="{FF2B5EF4-FFF2-40B4-BE49-F238E27FC236}">
                  <a16:creationId xmlns:a16="http://schemas.microsoft.com/office/drawing/2014/main" id="{CC890961-2CFF-F50E-817B-C66247640D98}"/>
                </a:ext>
              </a:extLst>
            </p:cNvPr>
            <p:cNvSpPr/>
            <p:nvPr/>
          </p:nvSpPr>
          <p:spPr>
            <a:xfrm>
              <a:off x="-393221" y="-3361134"/>
              <a:ext cx="307313" cy="113486"/>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10" name="Freeform: Shape 109">
              <a:extLst>
                <a:ext uri="{FF2B5EF4-FFF2-40B4-BE49-F238E27FC236}">
                  <a16:creationId xmlns:a16="http://schemas.microsoft.com/office/drawing/2014/main" id="{74FD5AF9-ED4A-7FE8-A56F-B794F0B0FDC0}"/>
                </a:ext>
              </a:extLst>
            </p:cNvPr>
            <p:cNvSpPr/>
            <p:nvPr/>
          </p:nvSpPr>
          <p:spPr>
            <a:xfrm>
              <a:off x="1808983" y="-3063385"/>
              <a:ext cx="1425630" cy="1419622"/>
            </a:xfrm>
            <a:custGeom>
              <a:avLst/>
              <a:gdLst>
                <a:gd name="connsiteX0" fmla="*/ 174185 w 347156"/>
                <a:gd name="connsiteY0" fmla="*/ 283013 h 345693"/>
                <a:gd name="connsiteX1" fmla="*/ 67548 w 347156"/>
                <a:gd name="connsiteY1" fmla="*/ 180403 h 345693"/>
                <a:gd name="connsiteX2" fmla="*/ 67678 w 347156"/>
                <a:gd name="connsiteY2" fmla="*/ 172780 h 345693"/>
                <a:gd name="connsiteX3" fmla="*/ 167540 w 347156"/>
                <a:gd name="connsiteY3" fmla="*/ 63565 h 345693"/>
                <a:gd name="connsiteX4" fmla="*/ 174185 w 347156"/>
                <a:gd name="connsiteY4" fmla="*/ 63478 h 345693"/>
                <a:gd name="connsiteX5" fmla="*/ 265787 w 347156"/>
                <a:gd name="connsiteY5" fmla="*/ 110677 h 345693"/>
                <a:gd name="connsiteX6" fmla="*/ 327890 w 347156"/>
                <a:gd name="connsiteY6" fmla="*/ 84593 h 345693"/>
                <a:gd name="connsiteX7" fmla="*/ 172632 w 347156"/>
                <a:gd name="connsiteY7" fmla="*/ 133 h 345693"/>
                <a:gd name="connsiteX8" fmla="*/ -14 w 347156"/>
                <a:gd name="connsiteY8" fmla="*/ 172780 h 345693"/>
                <a:gd name="connsiteX9" fmla="*/ 172632 w 347156"/>
                <a:gd name="connsiteY9" fmla="*/ 345426 h 345693"/>
                <a:gd name="connsiteX10" fmla="*/ 347142 w 347156"/>
                <a:gd name="connsiteY10" fmla="*/ 203210 h 345693"/>
                <a:gd name="connsiteX11" fmla="*/ 275724 w 347156"/>
                <a:gd name="connsiteY11" fmla="*/ 203210 h 345693"/>
                <a:gd name="connsiteX12" fmla="*/ 172632 w 347156"/>
                <a:gd name="connsiteY12" fmla="*/ 283013 h 3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56" h="345693">
                  <a:moveTo>
                    <a:pt x="174185" y="283013"/>
                  </a:moveTo>
                  <a:cubicBezTo>
                    <a:pt x="116401" y="284124"/>
                    <a:pt x="68659" y="238183"/>
                    <a:pt x="67548" y="180403"/>
                  </a:cubicBezTo>
                  <a:cubicBezTo>
                    <a:pt x="67498" y="177860"/>
                    <a:pt x="67542" y="175316"/>
                    <a:pt x="67678" y="172780"/>
                  </a:cubicBezTo>
                  <a:cubicBezTo>
                    <a:pt x="65095" y="115045"/>
                    <a:pt x="109806" y="66145"/>
                    <a:pt x="167540" y="63565"/>
                  </a:cubicBezTo>
                  <a:cubicBezTo>
                    <a:pt x="169754" y="63466"/>
                    <a:pt x="171971" y="63438"/>
                    <a:pt x="174185" y="63478"/>
                  </a:cubicBezTo>
                  <a:cubicBezTo>
                    <a:pt x="210984" y="61596"/>
                    <a:pt x="245961" y="79619"/>
                    <a:pt x="265787" y="110677"/>
                  </a:cubicBezTo>
                  <a:lnTo>
                    <a:pt x="327890" y="84593"/>
                  </a:lnTo>
                  <a:cubicBezTo>
                    <a:pt x="295711" y="29921"/>
                    <a:pt x="236012" y="-2553"/>
                    <a:pt x="172632" y="133"/>
                  </a:cubicBezTo>
                  <a:cubicBezTo>
                    <a:pt x="77282" y="133"/>
                    <a:pt x="-14" y="77430"/>
                    <a:pt x="-14" y="172780"/>
                  </a:cubicBezTo>
                  <a:cubicBezTo>
                    <a:pt x="-14" y="268129"/>
                    <a:pt x="77282" y="345426"/>
                    <a:pt x="172632" y="345426"/>
                  </a:cubicBezTo>
                  <a:cubicBezTo>
                    <a:pt x="258757" y="350068"/>
                    <a:pt x="334305" y="288499"/>
                    <a:pt x="347142" y="203210"/>
                  </a:cubicBezTo>
                  <a:lnTo>
                    <a:pt x="275724" y="203210"/>
                  </a:lnTo>
                  <a:cubicBezTo>
                    <a:pt x="265116" y="251200"/>
                    <a:pt x="221750" y="284770"/>
                    <a:pt x="172632" y="283013"/>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pSp>
      <p:graphicFrame>
        <p:nvGraphicFramePr>
          <p:cNvPr id="115" name="Table 115">
            <a:extLst>
              <a:ext uri="{FF2B5EF4-FFF2-40B4-BE49-F238E27FC236}">
                <a16:creationId xmlns:a16="http://schemas.microsoft.com/office/drawing/2014/main" id="{C0FF802C-9068-F176-90B8-1394EC40F688}"/>
              </a:ext>
            </a:extLst>
          </p:cNvPr>
          <p:cNvGraphicFramePr>
            <a:graphicFrameLocks noGrp="1"/>
          </p:cNvGraphicFramePr>
          <p:nvPr>
            <p:extLst>
              <p:ext uri="{D42A27DB-BD31-4B8C-83A1-F6EECF244321}">
                <p14:modId xmlns:p14="http://schemas.microsoft.com/office/powerpoint/2010/main" val="3274113093"/>
              </p:ext>
            </p:extLst>
          </p:nvPr>
        </p:nvGraphicFramePr>
        <p:xfrm>
          <a:off x="2359225" y="1498408"/>
          <a:ext cx="9009815" cy="4356174"/>
        </p:xfrm>
        <a:graphic>
          <a:graphicData uri="http://schemas.openxmlformats.org/drawingml/2006/table">
            <a:tbl>
              <a:tblPr firstRow="1" bandRow="1">
                <a:tableStyleId>{5C22544A-7EE6-4342-B048-85BDC9FD1C3A}</a:tableStyleId>
              </a:tblPr>
              <a:tblGrid>
                <a:gridCol w="1106905">
                  <a:extLst>
                    <a:ext uri="{9D8B030D-6E8A-4147-A177-3AD203B41FA5}">
                      <a16:colId xmlns:a16="http://schemas.microsoft.com/office/drawing/2014/main" val="750493671"/>
                    </a:ext>
                  </a:extLst>
                </a:gridCol>
                <a:gridCol w="369295">
                  <a:extLst>
                    <a:ext uri="{9D8B030D-6E8A-4147-A177-3AD203B41FA5}">
                      <a16:colId xmlns:a16="http://schemas.microsoft.com/office/drawing/2014/main" val="3283398010"/>
                    </a:ext>
                  </a:extLst>
                </a:gridCol>
                <a:gridCol w="2585064">
                  <a:extLst>
                    <a:ext uri="{9D8B030D-6E8A-4147-A177-3AD203B41FA5}">
                      <a16:colId xmlns:a16="http://schemas.microsoft.com/office/drawing/2014/main" val="730922082"/>
                    </a:ext>
                  </a:extLst>
                </a:gridCol>
                <a:gridCol w="1994192">
                  <a:extLst>
                    <a:ext uri="{9D8B030D-6E8A-4147-A177-3AD203B41FA5}">
                      <a16:colId xmlns:a16="http://schemas.microsoft.com/office/drawing/2014/main" val="2578542179"/>
                    </a:ext>
                  </a:extLst>
                </a:gridCol>
                <a:gridCol w="369295">
                  <a:extLst>
                    <a:ext uri="{9D8B030D-6E8A-4147-A177-3AD203B41FA5}">
                      <a16:colId xmlns:a16="http://schemas.microsoft.com/office/drawing/2014/main" val="969636889"/>
                    </a:ext>
                  </a:extLst>
                </a:gridCol>
                <a:gridCol w="2585064">
                  <a:extLst>
                    <a:ext uri="{9D8B030D-6E8A-4147-A177-3AD203B41FA5}">
                      <a16:colId xmlns:a16="http://schemas.microsoft.com/office/drawing/2014/main" val="632790128"/>
                    </a:ext>
                  </a:extLst>
                </a:gridCol>
              </a:tblGrid>
              <a:tr h="1092058">
                <a:tc>
                  <a:txBody>
                    <a:bodyPr/>
                    <a:lstStyle/>
                    <a:p>
                      <a:pPr algn="ctr"/>
                      <a:r>
                        <a:rPr lang="en-US" sz="5400" noProof="0" dirty="0">
                          <a:solidFill>
                            <a:srgbClr val="E21F1B"/>
                          </a:solidFill>
                        </a:rPr>
                        <a:t>01</a:t>
                      </a:r>
                    </a:p>
                  </a:txBody>
                  <a:tcPr vert="vert27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US" sz="5400" noProof="0" dirty="0">
                        <a:solidFill>
                          <a:schemeClr val="tx2"/>
                        </a:solidFill>
                      </a:endParaRPr>
                    </a:p>
                  </a:txBody>
                  <a:tcPr vert="vert27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Verdana" panose="020B0604030504040204" pitchFamily="34" charset="0"/>
                          <a:cs typeface="+mn-cs"/>
                        </a:rPr>
                        <a:t>Introduction</a:t>
                      </a:r>
                      <a:endParaRPr lang="en-US" sz="1800" b="1" kern="1200" noProof="0" dirty="0">
                        <a:solidFill>
                          <a:schemeClr val="tx1"/>
                        </a:solidFill>
                        <a:latin typeface="+mn-lt"/>
                        <a:ea typeface="Verdana" panose="020B0604030504040204" pitchFamily="34" charset="0"/>
                        <a:cs typeface="+mn-cs"/>
                      </a:endParaRPr>
                    </a:p>
                  </a:txBody>
                  <a:tcPr marL="144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ctr"/>
                      <a:r>
                        <a:rPr lang="en-US" sz="5400" noProof="0" dirty="0">
                          <a:solidFill>
                            <a:srgbClr val="E21F1B"/>
                          </a:solidFill>
                        </a:rPr>
                        <a:t>04</a:t>
                      </a:r>
                    </a:p>
                  </a:txBody>
                  <a:tcPr vert="vert27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noProof="0" dirty="0">
                        <a:solidFill>
                          <a:schemeClr val="tx1"/>
                        </a:solidFill>
                        <a:latin typeface="+mn-lt"/>
                        <a:ea typeface="Verdana" panose="020B0604030504040204" pitchFamily="34" charset="0"/>
                      </a:endParaRPr>
                    </a:p>
                  </a:txBody>
                  <a:tcPr marL="144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21F1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noProof="0" dirty="0">
                          <a:solidFill>
                            <a:schemeClr val="tx1"/>
                          </a:solidFill>
                          <a:latin typeface="+mn-lt"/>
                          <a:ea typeface="Verdana" panose="020B0604030504040204" pitchFamily="34" charset="0"/>
                          <a:cs typeface="+mn-cs"/>
                        </a:rPr>
                        <a:t>Platform Architecture</a:t>
                      </a:r>
                    </a:p>
                  </a:txBody>
                  <a:tcPr marL="144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9637237"/>
                  </a:ext>
                </a:extLst>
              </a:tr>
              <a:tr h="540000">
                <a:tc>
                  <a:txBody>
                    <a:bodyPr/>
                    <a:lstStyle/>
                    <a:p>
                      <a:pPr algn="ctr"/>
                      <a:endParaRPr lang="en-US" sz="5400" noProof="0" dirty="0">
                        <a:solidFill>
                          <a:schemeClr val="tx2"/>
                        </a:solidFill>
                      </a:endParaRPr>
                    </a:p>
                  </a:txBody>
                  <a:tcPr vert="vert27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5400" noProof="0" dirty="0">
                        <a:solidFill>
                          <a:schemeClr val="tx2"/>
                        </a:solidFill>
                      </a:endParaRPr>
                    </a:p>
                  </a:txBody>
                  <a:tcPr vert="vert27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en-US" sz="1200" noProof="0" dirty="0">
                        <a:solidFill>
                          <a:schemeClr val="tx1"/>
                        </a:solidFill>
                      </a:endParaRPr>
                    </a:p>
                  </a:txBody>
                  <a:tcPr marL="144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5400" noProof="0" dirty="0">
                        <a:solidFill>
                          <a:schemeClr val="tx2"/>
                        </a:solidFill>
                      </a:endParaRPr>
                    </a:p>
                  </a:txBody>
                  <a:tcPr vert="vert27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en-US" sz="1200" noProof="0" dirty="0">
                        <a:solidFill>
                          <a:schemeClr val="tx1"/>
                        </a:solidFill>
                      </a:endParaRPr>
                    </a:p>
                  </a:txBody>
                  <a:tcPr marL="144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en-US" sz="1200" noProof="0" dirty="0">
                        <a:solidFill>
                          <a:schemeClr val="tx1"/>
                        </a:solidFill>
                      </a:endParaRPr>
                    </a:p>
                  </a:txBody>
                  <a:tcPr marL="144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9920047"/>
                  </a:ext>
                </a:extLst>
              </a:tr>
              <a:tr h="1092058">
                <a:tc>
                  <a:txBody>
                    <a:bodyPr/>
                    <a:lstStyle/>
                    <a:p>
                      <a:pPr marL="0" algn="ctr" defTabSz="914400" rtl="0" eaLnBrk="1" latinLnBrk="0" hangingPunct="1"/>
                      <a:r>
                        <a:rPr lang="en-US" sz="5400" b="1" kern="1200" noProof="0" dirty="0">
                          <a:solidFill>
                            <a:srgbClr val="E21F1B"/>
                          </a:solidFill>
                          <a:latin typeface="+mn-lt"/>
                          <a:ea typeface="+mn-ea"/>
                          <a:cs typeface="+mn-cs"/>
                        </a:rPr>
                        <a:t>02</a:t>
                      </a:r>
                    </a:p>
                  </a:txBody>
                  <a:tcPr vert="vert27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5400" b="1" kern="1200" noProof="0" dirty="0">
                        <a:solidFill>
                          <a:schemeClr val="tx2"/>
                        </a:solidFill>
                        <a:latin typeface="+mn-lt"/>
                        <a:ea typeface="+mn-ea"/>
                        <a:cs typeface="+mn-cs"/>
                      </a:endParaRPr>
                    </a:p>
                  </a:txBody>
                  <a:tcPr vert="vert27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indent="0" algn="l">
                        <a:lnSpc>
                          <a:spcPct val="104000"/>
                        </a:lnSpc>
                        <a:buNone/>
                      </a:pPr>
                      <a:r>
                        <a:rPr lang="en-US" sz="1800" b="1" kern="1200" dirty="0">
                          <a:solidFill>
                            <a:schemeClr val="tx1"/>
                          </a:solidFill>
                          <a:latin typeface="+mn-lt"/>
                          <a:ea typeface="Verdana" panose="020B0604030504040204" pitchFamily="34" charset="0"/>
                          <a:cs typeface="+mn-cs"/>
                        </a:rPr>
                        <a:t>Problem &amp; Expert Evidence</a:t>
                      </a:r>
                    </a:p>
                  </a:txBody>
                  <a:tcPr marL="144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5400" b="1" kern="1200" noProof="0" dirty="0">
                          <a:solidFill>
                            <a:srgbClr val="E21F1B"/>
                          </a:solidFill>
                          <a:latin typeface="+mn-lt"/>
                          <a:ea typeface="+mn-ea"/>
                          <a:cs typeface="+mn-cs"/>
                        </a:rPr>
                        <a:t>05</a:t>
                      </a:r>
                    </a:p>
                  </a:txBody>
                  <a:tcPr vert="vert27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l"/>
                      <a:endParaRPr lang="en-US" sz="1200" noProof="0" dirty="0">
                        <a:solidFill>
                          <a:schemeClr val="tx1"/>
                        </a:solidFill>
                      </a:endParaRPr>
                    </a:p>
                  </a:txBody>
                  <a:tcPr marL="144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21F1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noProof="0" dirty="0">
                          <a:solidFill>
                            <a:schemeClr val="tx1"/>
                          </a:solidFill>
                          <a:latin typeface="+mn-lt"/>
                          <a:ea typeface="Verdana" panose="020B0604030504040204" pitchFamily="34" charset="0"/>
                          <a:cs typeface="+mn-cs"/>
                        </a:rPr>
                        <a:t>Contribution</a:t>
                      </a:r>
                    </a:p>
                  </a:txBody>
                  <a:tcPr marL="144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33753818"/>
                  </a:ext>
                </a:extLst>
              </a:tr>
              <a:tr h="540000">
                <a:tc>
                  <a:txBody>
                    <a:bodyPr/>
                    <a:lstStyle/>
                    <a:p>
                      <a:pPr marL="0" algn="ctr" defTabSz="914400" rtl="0" eaLnBrk="1" latinLnBrk="0" hangingPunct="1"/>
                      <a:endParaRPr lang="en-US" sz="5400" b="1" kern="1200" noProof="0" dirty="0">
                        <a:solidFill>
                          <a:schemeClr val="tx2"/>
                        </a:solidFill>
                        <a:latin typeface="+mn-lt"/>
                        <a:ea typeface="+mn-ea"/>
                        <a:cs typeface="+mn-cs"/>
                      </a:endParaRPr>
                    </a:p>
                  </a:txBody>
                  <a:tcPr vert="vert27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5400" b="1" kern="1200" noProof="0" dirty="0">
                        <a:solidFill>
                          <a:schemeClr val="tx2"/>
                        </a:solidFill>
                        <a:latin typeface="+mn-lt"/>
                        <a:ea typeface="+mn-ea"/>
                        <a:cs typeface="+mn-cs"/>
                      </a:endParaRPr>
                    </a:p>
                  </a:txBody>
                  <a:tcPr vert="vert27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en-US" sz="1200" noProof="0" dirty="0">
                        <a:solidFill>
                          <a:schemeClr val="tx1"/>
                        </a:solidFill>
                      </a:endParaRPr>
                    </a:p>
                  </a:txBody>
                  <a:tcPr marL="144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en-US" sz="5400" b="1" kern="1200" noProof="0" dirty="0">
                        <a:solidFill>
                          <a:schemeClr val="tx2"/>
                        </a:solidFill>
                        <a:latin typeface="+mn-lt"/>
                        <a:ea typeface="+mn-ea"/>
                        <a:cs typeface="+mn-cs"/>
                      </a:endParaRPr>
                    </a:p>
                  </a:txBody>
                  <a:tcPr vert="vert27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en-US" sz="1200" noProof="0" dirty="0">
                        <a:solidFill>
                          <a:schemeClr val="tx1"/>
                        </a:solidFill>
                      </a:endParaRPr>
                    </a:p>
                  </a:txBody>
                  <a:tcPr marL="144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en-US" sz="1200" noProof="0" dirty="0">
                        <a:solidFill>
                          <a:schemeClr val="tx1"/>
                        </a:solidFill>
                      </a:endParaRPr>
                    </a:p>
                  </a:txBody>
                  <a:tcPr marL="144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393125"/>
                  </a:ext>
                </a:extLst>
              </a:tr>
              <a:tr h="1092058">
                <a:tc>
                  <a:txBody>
                    <a:bodyPr/>
                    <a:lstStyle/>
                    <a:p>
                      <a:pPr marL="0" algn="ctr" defTabSz="914400" rtl="0" eaLnBrk="1" latinLnBrk="0" hangingPunct="1"/>
                      <a:r>
                        <a:rPr lang="en-US" sz="5400" b="1" kern="1200" noProof="0" dirty="0">
                          <a:solidFill>
                            <a:srgbClr val="E21F1B"/>
                          </a:solidFill>
                          <a:latin typeface="+mn-lt"/>
                          <a:ea typeface="+mn-ea"/>
                          <a:cs typeface="+mn-cs"/>
                        </a:rPr>
                        <a:t>03</a:t>
                      </a:r>
                    </a:p>
                  </a:txBody>
                  <a:tcPr vert="vert27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5400" b="1" kern="1200" noProof="0" dirty="0">
                        <a:solidFill>
                          <a:schemeClr val="tx2"/>
                        </a:solidFill>
                        <a:latin typeface="+mn-lt"/>
                        <a:ea typeface="+mn-ea"/>
                        <a:cs typeface="+mn-cs"/>
                      </a:endParaRPr>
                    </a:p>
                  </a:txBody>
                  <a:tcPr vert="vert27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noProof="0" dirty="0">
                          <a:solidFill>
                            <a:schemeClr val="tx1"/>
                          </a:solidFill>
                          <a:latin typeface="+mn-lt"/>
                          <a:ea typeface="Verdana" panose="020B0604030504040204" pitchFamily="34" charset="0"/>
                          <a:cs typeface="+mn-cs"/>
                        </a:rPr>
                        <a:t>Methodology</a:t>
                      </a:r>
                    </a:p>
                  </a:txBody>
                  <a:tcPr marL="144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5400" b="1" kern="1200" noProof="0" dirty="0">
                          <a:solidFill>
                            <a:srgbClr val="E21F1B"/>
                          </a:solidFill>
                          <a:latin typeface="+mn-lt"/>
                          <a:ea typeface="+mn-ea"/>
                          <a:cs typeface="+mn-cs"/>
                        </a:rPr>
                        <a:t>06</a:t>
                      </a:r>
                    </a:p>
                  </a:txBody>
                  <a:tcPr vert="vert27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l"/>
                      <a:endParaRPr lang="en-US" sz="1200" noProof="0" dirty="0">
                        <a:solidFill>
                          <a:schemeClr val="tx1"/>
                        </a:solidFill>
                      </a:endParaRPr>
                    </a:p>
                  </a:txBody>
                  <a:tcPr marL="144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21F1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noProof="0" dirty="0">
                          <a:solidFill>
                            <a:schemeClr val="tx1"/>
                          </a:solidFill>
                          <a:latin typeface="+mn-lt"/>
                          <a:ea typeface="Verdana" panose="020B0604030504040204" pitchFamily="34" charset="0"/>
                          <a:cs typeface="+mn-cs"/>
                        </a:rPr>
                        <a:t>Next Steps</a:t>
                      </a:r>
                    </a:p>
                  </a:txBody>
                  <a:tcPr marL="144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05827565"/>
                  </a:ext>
                </a:extLst>
              </a:tr>
            </a:tbl>
          </a:graphicData>
        </a:graphic>
      </p:graphicFrame>
      <p:pic>
        <p:nvPicPr>
          <p:cNvPr id="25" name="Picture 24">
            <a:extLst>
              <a:ext uri="{FF2B5EF4-FFF2-40B4-BE49-F238E27FC236}">
                <a16:creationId xmlns:a16="http://schemas.microsoft.com/office/drawing/2014/main" id="{408BD6A1-FDC5-49C9-B77F-E9B663D809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071209" y="5757785"/>
            <a:ext cx="1402582" cy="449503"/>
          </a:xfrm>
          <a:prstGeom prst="rect">
            <a:avLst/>
          </a:prstGeom>
        </p:spPr>
      </p:pic>
      <p:sp>
        <p:nvSpPr>
          <p:cNvPr id="2" name="Rectangle 1">
            <a:extLst>
              <a:ext uri="{FF2B5EF4-FFF2-40B4-BE49-F238E27FC236}">
                <a16:creationId xmlns:a16="http://schemas.microsoft.com/office/drawing/2014/main" id="{06BAB603-6FD6-C5BD-31D9-020608B1B809}"/>
              </a:ext>
            </a:extLst>
          </p:cNvPr>
          <p:cNvSpPr>
            <a:spLocks noGrp="1" noRot="1" noMove="1" noResize="1" noEditPoints="1" noAdjustHandles="1" noChangeArrowheads="1" noChangeShapeType="1"/>
          </p:cNvSpPr>
          <p:nvPr/>
        </p:nvSpPr>
        <p:spPr>
          <a:xfrm>
            <a:off x="10728960" y="35218"/>
            <a:ext cx="1463040" cy="3561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42892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uilding, outdoor&#10;&#10;Description automatically generated">
            <a:extLst>
              <a:ext uri="{FF2B5EF4-FFF2-40B4-BE49-F238E27FC236}">
                <a16:creationId xmlns:a16="http://schemas.microsoft.com/office/drawing/2014/main" id="{CB89A209-D1F2-FFEA-1081-129A27C254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968" r="18089"/>
          <a:stretch/>
        </p:blipFill>
        <p:spPr>
          <a:xfrm>
            <a:off x="0" y="0"/>
            <a:ext cx="6166338" cy="6858000"/>
          </a:xfrm>
          <a:prstGeom prst="rect">
            <a:avLst/>
          </a:prstGeom>
        </p:spPr>
      </p:pic>
      <p:sp>
        <p:nvSpPr>
          <p:cNvPr id="80" name="Freeform: Shape 79">
            <a:extLst>
              <a:ext uri="{FF2B5EF4-FFF2-40B4-BE49-F238E27FC236}">
                <a16:creationId xmlns:a16="http://schemas.microsoft.com/office/drawing/2014/main" id="{690F6EF2-E413-EC4A-A8AF-2D36CC1681F2}"/>
              </a:ext>
            </a:extLst>
          </p:cNvPr>
          <p:cNvSpPr/>
          <p:nvPr/>
        </p:nvSpPr>
        <p:spPr>
          <a:xfrm rot="19410528">
            <a:off x="-512161" y="1617554"/>
            <a:ext cx="6264293" cy="7031032"/>
          </a:xfrm>
          <a:custGeom>
            <a:avLst/>
            <a:gdLst>
              <a:gd name="connsiteX0" fmla="*/ 1071516 w 6264293"/>
              <a:gd name="connsiteY0" fmla="*/ 1895631 h 7031032"/>
              <a:gd name="connsiteX1" fmla="*/ 1071516 w 6264293"/>
              <a:gd name="connsiteY1" fmla="*/ 4136793 h 7031032"/>
              <a:gd name="connsiteX2" fmla="*/ 0 w 6264293"/>
              <a:gd name="connsiteY2" fmla="*/ 3344168 h 7031032"/>
              <a:gd name="connsiteX3" fmla="*/ 6243023 w 6264293"/>
              <a:gd name="connsiteY3" fmla="*/ 4440817 h 7031032"/>
              <a:gd name="connsiteX4" fmla="*/ 6236353 w 6264293"/>
              <a:gd name="connsiteY4" fmla="*/ 4710945 h 7031032"/>
              <a:gd name="connsiteX5" fmla="*/ 5154717 w 6264293"/>
              <a:gd name="connsiteY5" fmla="*/ 6895685 h 7031032"/>
              <a:gd name="connsiteX6" fmla="*/ 4984112 w 6264293"/>
              <a:gd name="connsiteY6" fmla="*/ 7031032 h 7031032"/>
              <a:gd name="connsiteX7" fmla="*/ 3634324 w 6264293"/>
              <a:gd name="connsiteY7" fmla="*/ 6032562 h 7031032"/>
              <a:gd name="connsiteX8" fmla="*/ 3710354 w 6264293"/>
              <a:gd name="connsiteY8" fmla="*/ 5995174 h 7031032"/>
              <a:gd name="connsiteX9" fmla="*/ 4618506 w 6264293"/>
              <a:gd name="connsiteY9" fmla="*/ 4440816 h 7031032"/>
              <a:gd name="connsiteX10" fmla="*/ 6264293 w 6264293"/>
              <a:gd name="connsiteY10" fmla="*/ 0 h 7031032"/>
              <a:gd name="connsiteX11" fmla="*/ 6264293 w 6264293"/>
              <a:gd name="connsiteY11" fmla="*/ 1418787 h 7031032"/>
              <a:gd name="connsiteX12" fmla="*/ 1424249 w 6264293"/>
              <a:gd name="connsiteY12" fmla="*/ 1418787 h 7031032"/>
              <a:gd name="connsiteX13" fmla="*/ 2473759 w 6264293"/>
              <a:gd name="connsiteY13" fmla="*/ 0 h 703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64293" h="7031032">
                <a:moveTo>
                  <a:pt x="1071516" y="1895631"/>
                </a:moveTo>
                <a:lnTo>
                  <a:pt x="1071516" y="4136793"/>
                </a:lnTo>
                <a:lnTo>
                  <a:pt x="0" y="3344168"/>
                </a:lnTo>
                <a:close/>
                <a:moveTo>
                  <a:pt x="6243023" y="4440817"/>
                </a:moveTo>
                <a:cubicBezTo>
                  <a:pt x="6244646" y="4530920"/>
                  <a:pt x="6242384" y="4621070"/>
                  <a:pt x="6236353" y="4710945"/>
                </a:cubicBezTo>
                <a:cubicBezTo>
                  <a:pt x="6177468" y="5588540"/>
                  <a:pt x="5768432" y="6359176"/>
                  <a:pt x="5154717" y="6895685"/>
                </a:cubicBezTo>
                <a:lnTo>
                  <a:pt x="4984112" y="7031032"/>
                </a:lnTo>
                <a:lnTo>
                  <a:pt x="3634324" y="6032562"/>
                </a:lnTo>
                <a:lnTo>
                  <a:pt x="3710354" y="5995174"/>
                </a:lnTo>
                <a:cubicBezTo>
                  <a:pt x="4256341" y="5692819"/>
                  <a:pt x="4623925" y="5108779"/>
                  <a:pt x="4618506" y="4440816"/>
                </a:cubicBezTo>
                <a:close/>
                <a:moveTo>
                  <a:pt x="6264293" y="0"/>
                </a:moveTo>
                <a:lnTo>
                  <a:pt x="6264293" y="1418787"/>
                </a:lnTo>
                <a:lnTo>
                  <a:pt x="1424249" y="1418787"/>
                </a:lnTo>
                <a:lnTo>
                  <a:pt x="2473759" y="0"/>
                </a:lnTo>
                <a:close/>
              </a:path>
            </a:pathLst>
          </a:custGeom>
          <a:solidFill>
            <a:srgbClr val="E21F1B"/>
          </a:solidFill>
          <a:ln w="3104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pSp>
        <p:nvGrpSpPr>
          <p:cNvPr id="61" name="Group 60">
            <a:extLst>
              <a:ext uri="{FF2B5EF4-FFF2-40B4-BE49-F238E27FC236}">
                <a16:creationId xmlns:a16="http://schemas.microsoft.com/office/drawing/2014/main" id="{BAF9D0EA-82B0-1726-D95B-E8B15CAF4F83}"/>
              </a:ext>
            </a:extLst>
          </p:cNvPr>
          <p:cNvGrpSpPr/>
          <p:nvPr/>
        </p:nvGrpSpPr>
        <p:grpSpPr>
          <a:xfrm rot="16200000">
            <a:off x="9746201" y="945290"/>
            <a:ext cx="586462" cy="4305135"/>
            <a:chOff x="1406152" y="4603606"/>
            <a:chExt cx="253346" cy="1614222"/>
          </a:xfrm>
          <a:solidFill>
            <a:srgbClr val="E21F1B"/>
          </a:solidFill>
        </p:grpSpPr>
        <p:sp>
          <p:nvSpPr>
            <p:cNvPr id="70" name="Freeform: Shape 69">
              <a:extLst>
                <a:ext uri="{FF2B5EF4-FFF2-40B4-BE49-F238E27FC236}">
                  <a16:creationId xmlns:a16="http://schemas.microsoft.com/office/drawing/2014/main" id="{828F5CD7-2067-8A60-CF39-CC9F97144499}"/>
                </a:ext>
              </a:extLst>
            </p:cNvPr>
            <p:cNvSpPr/>
            <p:nvPr/>
          </p:nvSpPr>
          <p:spPr>
            <a:xfrm>
              <a:off x="1406152" y="4850645"/>
              <a:ext cx="253346" cy="1367183"/>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B2C438BF-7A64-B237-4685-12DBAB3FA674}"/>
                </a:ext>
              </a:extLst>
            </p:cNvPr>
            <p:cNvSpPr/>
            <p:nvPr/>
          </p:nvSpPr>
          <p:spPr>
            <a:xfrm>
              <a:off x="1406152" y="4603606"/>
              <a:ext cx="253346" cy="93555"/>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5" name="CaixaDeTexto 14">
            <a:extLst>
              <a:ext uri="{FF2B5EF4-FFF2-40B4-BE49-F238E27FC236}">
                <a16:creationId xmlns:a16="http://schemas.microsoft.com/office/drawing/2014/main" id="{3811C922-5941-52D4-E65E-EF69909FB8B6}"/>
              </a:ext>
            </a:extLst>
          </p:cNvPr>
          <p:cNvSpPr txBox="1"/>
          <p:nvPr/>
        </p:nvSpPr>
        <p:spPr>
          <a:xfrm>
            <a:off x="7739218" y="1922230"/>
            <a:ext cx="3364928" cy="58477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ea typeface="Verdana" panose="020B0604030504040204" pitchFamily="34" charset="0"/>
              </a:rPr>
              <a:t>Next Steps</a:t>
            </a:r>
          </a:p>
        </p:txBody>
      </p:sp>
      <p:sp>
        <p:nvSpPr>
          <p:cNvPr id="76" name="CaixaDeTexto 14">
            <a:extLst>
              <a:ext uri="{FF2B5EF4-FFF2-40B4-BE49-F238E27FC236}">
                <a16:creationId xmlns:a16="http://schemas.microsoft.com/office/drawing/2014/main" id="{B88B210E-D357-D0C9-EB40-478465CB11BC}"/>
              </a:ext>
            </a:extLst>
          </p:cNvPr>
          <p:cNvSpPr txBox="1"/>
          <p:nvPr/>
        </p:nvSpPr>
        <p:spPr>
          <a:xfrm>
            <a:off x="7810664" y="3158553"/>
            <a:ext cx="4099982" cy="3770263"/>
          </a:xfrm>
          <a:prstGeom prst="rect">
            <a:avLst/>
          </a:prstGeom>
          <a:noFill/>
        </p:spPr>
        <p:txBody>
          <a:bodyPr wrap="square" rtlCol="0" anchor="b">
            <a:spAutoFit/>
          </a:bodyPr>
          <a:lstStyle/>
          <a:p>
            <a:pPr marL="0" marR="0" lvl="0" indent="0" algn="l" defTabSz="509351"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srgbClr val="E21F1B"/>
                </a:solidFill>
                <a:effectLst/>
                <a:uLnTx/>
                <a:uFillTx/>
                <a:latin typeface="Century Gothic" panose="020F0302020204030204"/>
                <a:ea typeface="Verdana" panose="020B0604030504040204" pitchFamily="34" charset="0"/>
                <a:cs typeface="Arial" panose="020B0604020202020204" pitchFamily="34" charset="0"/>
              </a:rPr>
              <a:t>06</a:t>
            </a:r>
          </a:p>
        </p:txBody>
      </p:sp>
      <p:pic>
        <p:nvPicPr>
          <p:cNvPr id="81" name="Picture 80">
            <a:extLst>
              <a:ext uri="{FF2B5EF4-FFF2-40B4-BE49-F238E27FC236}">
                <a16:creationId xmlns:a16="http://schemas.microsoft.com/office/drawing/2014/main" id="{5466B50F-832C-A21D-EB08-6E60C94A2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1071209" y="5757785"/>
            <a:ext cx="1402582" cy="449503"/>
          </a:xfrm>
          <a:prstGeom prst="rect">
            <a:avLst/>
          </a:prstGeom>
        </p:spPr>
      </p:pic>
      <p:sp>
        <p:nvSpPr>
          <p:cNvPr id="3" name="Rectangle 2">
            <a:extLst>
              <a:ext uri="{FF2B5EF4-FFF2-40B4-BE49-F238E27FC236}">
                <a16:creationId xmlns:a16="http://schemas.microsoft.com/office/drawing/2014/main" id="{7471A231-6CCE-14C1-8E32-4A12B9167F20}"/>
              </a:ext>
            </a:extLst>
          </p:cNvPr>
          <p:cNvSpPr/>
          <p:nvPr/>
        </p:nvSpPr>
        <p:spPr>
          <a:xfrm>
            <a:off x="10624458" y="32074"/>
            <a:ext cx="1567542" cy="3338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356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325B00E6-CFC9-A0D4-2120-256DC26EFEA2}"/>
              </a:ext>
            </a:extLst>
          </p:cNvPr>
          <p:cNvSpPr>
            <a:spLocks noGrp="1" noRot="1" noMove="1" noResize="1" noEditPoints="1" noAdjustHandles="1" noChangeArrowheads="1" noChangeShapeType="1"/>
          </p:cNvSpPr>
          <p:nvPr/>
        </p:nvSpPr>
        <p:spPr>
          <a:xfrm>
            <a:off x="11390709" y="0"/>
            <a:ext cx="801292" cy="6858000"/>
          </a:xfrm>
          <a:prstGeom prst="rect">
            <a:avLst/>
          </a:prstGeom>
          <a:solidFill>
            <a:srgbClr val="E21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54CB9094-282B-EF06-A4CF-DFB531D9A901}"/>
              </a:ext>
            </a:extLst>
          </p:cNvPr>
          <p:cNvGrpSpPr/>
          <p:nvPr/>
        </p:nvGrpSpPr>
        <p:grpSpPr>
          <a:xfrm rot="5400000" flipH="1">
            <a:off x="306413" y="76225"/>
            <a:ext cx="298804" cy="911638"/>
            <a:chOff x="1406152" y="4603606"/>
            <a:chExt cx="253346" cy="772948"/>
          </a:xfrm>
          <a:solidFill>
            <a:srgbClr val="E21F1B"/>
          </a:solidFill>
        </p:grpSpPr>
        <p:sp>
          <p:nvSpPr>
            <p:cNvPr id="6" name="Freeform: Shape 5">
              <a:extLst>
                <a:ext uri="{FF2B5EF4-FFF2-40B4-BE49-F238E27FC236}">
                  <a16:creationId xmlns:a16="http://schemas.microsoft.com/office/drawing/2014/main" id="{D8193AE2-16AB-6864-4223-147B2E72D59B}"/>
                </a:ext>
              </a:extLst>
            </p:cNvPr>
            <p:cNvSpPr/>
            <p:nvPr/>
          </p:nvSpPr>
          <p:spPr>
            <a:xfrm>
              <a:off x="1406152" y="4850646"/>
              <a:ext cx="253346" cy="525908"/>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21F1B"/>
                </a:solidFill>
                <a:effectLst/>
                <a:uLnTx/>
                <a:uFillTx/>
                <a:latin typeface="Century Gothic" panose="020F0302020204030204"/>
                <a:ea typeface="+mn-ea"/>
                <a:cs typeface="+mn-cs"/>
              </a:endParaRPr>
            </a:p>
          </p:txBody>
        </p:sp>
        <p:sp>
          <p:nvSpPr>
            <p:cNvPr id="7" name="Freeform: Shape 6">
              <a:extLst>
                <a:ext uri="{FF2B5EF4-FFF2-40B4-BE49-F238E27FC236}">
                  <a16:creationId xmlns:a16="http://schemas.microsoft.com/office/drawing/2014/main" id="{5AE763EC-8BC2-67B8-1C6A-823E6D16F7CB}"/>
                </a:ext>
              </a:extLst>
            </p:cNvPr>
            <p:cNvSpPr/>
            <p:nvPr/>
          </p:nvSpPr>
          <p:spPr>
            <a:xfrm>
              <a:off x="1406152" y="4603606"/>
              <a:ext cx="253346" cy="93555"/>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21F1B"/>
                </a:solidFill>
                <a:effectLst/>
                <a:uLnTx/>
                <a:uFillTx/>
                <a:latin typeface="Century Gothic" panose="020F0302020204030204"/>
                <a:ea typeface="+mn-ea"/>
                <a:cs typeface="+mn-cs"/>
              </a:endParaRPr>
            </a:p>
          </p:txBody>
        </p:sp>
      </p:grpSp>
      <p:sp>
        <p:nvSpPr>
          <p:cNvPr id="8" name="CaixaDeTexto 14">
            <a:extLst>
              <a:ext uri="{FF2B5EF4-FFF2-40B4-BE49-F238E27FC236}">
                <a16:creationId xmlns:a16="http://schemas.microsoft.com/office/drawing/2014/main" id="{90AB0208-1BED-1600-CBF6-47E9FCD0E96C}"/>
              </a:ext>
            </a:extLst>
          </p:cNvPr>
          <p:cNvSpPr txBox="1"/>
          <p:nvPr/>
        </p:nvSpPr>
        <p:spPr>
          <a:xfrm>
            <a:off x="1029502" y="282201"/>
            <a:ext cx="9028898" cy="461665"/>
          </a:xfrm>
          <a:prstGeom prst="rect">
            <a:avLst/>
          </a:prstGeom>
          <a:noFill/>
        </p:spPr>
        <p:txBody>
          <a:bodyPr wrap="square" rtlCol="0">
            <a:spAutoFit/>
          </a:bodyPr>
          <a:lstStyle/>
          <a:p>
            <a:pPr marL="0" marR="0" lvl="0" indent="0" algn="l" defTabSz="50935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21F1B"/>
                </a:solidFill>
                <a:effectLst/>
                <a:uLnTx/>
                <a:uFillTx/>
                <a:latin typeface="Century Gothic" panose="020F0302020204030204"/>
                <a:ea typeface="Verdana" panose="020B0604030504040204" pitchFamily="34" charset="0"/>
                <a:cs typeface="Arial" panose="020B0604020202020204" pitchFamily="34" charset="0"/>
              </a:rPr>
              <a:t>Next Steps</a:t>
            </a:r>
          </a:p>
        </p:txBody>
      </p:sp>
      <p:pic>
        <p:nvPicPr>
          <p:cNvPr id="15" name="Picture 14">
            <a:extLst>
              <a:ext uri="{FF2B5EF4-FFF2-40B4-BE49-F238E27FC236}">
                <a16:creationId xmlns:a16="http://schemas.microsoft.com/office/drawing/2014/main" id="{2984C633-290A-493D-835A-6B52CB1AF29C}"/>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rot="16200000">
            <a:off x="11090064" y="5757785"/>
            <a:ext cx="1402582" cy="449503"/>
          </a:xfrm>
          <a:prstGeom prst="rect">
            <a:avLst/>
          </a:prstGeom>
        </p:spPr>
      </p:pic>
      <p:sp>
        <p:nvSpPr>
          <p:cNvPr id="17" name="Rectangle 16">
            <a:extLst>
              <a:ext uri="{FF2B5EF4-FFF2-40B4-BE49-F238E27FC236}">
                <a16:creationId xmlns:a16="http://schemas.microsoft.com/office/drawing/2014/main" id="{E32AD444-BC50-BF7C-6626-56923EF98751}"/>
              </a:ext>
            </a:extLst>
          </p:cNvPr>
          <p:cNvSpPr>
            <a:spLocks noGrp="1" noRot="1" noMove="1" noResize="1" noEditPoints="1" noAdjustHandles="1" noChangeArrowheads="1" noChangeShapeType="1"/>
          </p:cNvSpPr>
          <p:nvPr/>
        </p:nvSpPr>
        <p:spPr>
          <a:xfrm>
            <a:off x="10589417" y="0"/>
            <a:ext cx="801292" cy="2822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a16="http://schemas.microsoft.com/office/drawing/2014/main" id="{B96227E5-C700-C129-8677-41E73FD5298F}"/>
              </a:ext>
            </a:extLst>
          </p:cNvPr>
          <p:cNvGrpSpPr/>
          <p:nvPr/>
        </p:nvGrpSpPr>
        <p:grpSpPr>
          <a:xfrm>
            <a:off x="620268" y="1897009"/>
            <a:ext cx="2270761" cy="878848"/>
            <a:chOff x="620268" y="1897009"/>
            <a:chExt cx="2270761" cy="878848"/>
          </a:xfrm>
        </p:grpSpPr>
        <p:sp>
          <p:nvSpPr>
            <p:cNvPr id="3" name="Arrow: Chevron 2">
              <a:extLst>
                <a:ext uri="{FF2B5EF4-FFF2-40B4-BE49-F238E27FC236}">
                  <a16:creationId xmlns:a16="http://schemas.microsoft.com/office/drawing/2014/main" id="{FCACE748-CB0F-4068-7277-07128437DDF6}"/>
                </a:ext>
              </a:extLst>
            </p:cNvPr>
            <p:cNvSpPr>
              <a:spLocks/>
            </p:cNvSpPr>
            <p:nvPr/>
          </p:nvSpPr>
          <p:spPr>
            <a:xfrm>
              <a:off x="620268" y="1897009"/>
              <a:ext cx="2270761" cy="878848"/>
            </a:xfrm>
            <a:prstGeom prst="chevron">
              <a:avLst/>
            </a:prstGeom>
            <a:solidFill>
              <a:srgbClr val="E21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18" name="TextBox 17">
              <a:extLst>
                <a:ext uri="{FF2B5EF4-FFF2-40B4-BE49-F238E27FC236}">
                  <a16:creationId xmlns:a16="http://schemas.microsoft.com/office/drawing/2014/main" id="{BF130E45-1A2E-DE10-7047-BDDDFADB5C16}"/>
                </a:ext>
              </a:extLst>
            </p:cNvPr>
            <p:cNvSpPr txBox="1"/>
            <p:nvPr/>
          </p:nvSpPr>
          <p:spPr>
            <a:xfrm>
              <a:off x="930540" y="2063495"/>
              <a:ext cx="1713698" cy="523220"/>
            </a:xfrm>
            <a:prstGeom prst="rect">
              <a:avLst/>
            </a:prstGeom>
            <a:noFill/>
          </p:spPr>
          <p:txBody>
            <a:bodyPr wrap="square">
              <a:spAutoFit/>
            </a:bodyPr>
            <a:lstStyle/>
            <a:p>
              <a:pPr lvl="0" algn="ctr" defTabSz="914126">
                <a:defRPr/>
              </a:pPr>
              <a:r>
                <a:rPr lang="en-GB" sz="1400" b="1" dirty="0">
                  <a:solidFill>
                    <a:schemeClr val="bg1"/>
                  </a:solidFill>
                </a:rPr>
                <a:t>Define platform requirements</a:t>
              </a:r>
              <a:endParaRPr lang="en-US" sz="1400" b="1" dirty="0">
                <a:solidFill>
                  <a:schemeClr val="bg1"/>
                </a:solidFill>
              </a:endParaRPr>
            </a:p>
          </p:txBody>
        </p:sp>
      </p:grpSp>
      <p:grpSp>
        <p:nvGrpSpPr>
          <p:cNvPr id="24" name="Group 23">
            <a:extLst>
              <a:ext uri="{FF2B5EF4-FFF2-40B4-BE49-F238E27FC236}">
                <a16:creationId xmlns:a16="http://schemas.microsoft.com/office/drawing/2014/main" id="{AF130AA0-6F89-56B7-DA5A-58282E778210}"/>
              </a:ext>
            </a:extLst>
          </p:cNvPr>
          <p:cNvGrpSpPr/>
          <p:nvPr/>
        </p:nvGrpSpPr>
        <p:grpSpPr>
          <a:xfrm>
            <a:off x="2639080" y="1894115"/>
            <a:ext cx="2270762" cy="878848"/>
            <a:chOff x="2639080" y="1894115"/>
            <a:chExt cx="2270762" cy="878848"/>
          </a:xfrm>
        </p:grpSpPr>
        <p:sp>
          <p:nvSpPr>
            <p:cNvPr id="4" name="Arrow: Chevron 3">
              <a:extLst>
                <a:ext uri="{FF2B5EF4-FFF2-40B4-BE49-F238E27FC236}">
                  <a16:creationId xmlns:a16="http://schemas.microsoft.com/office/drawing/2014/main" id="{A1253027-CF6B-91DE-99C6-3DB3526D0F6F}"/>
                </a:ext>
              </a:extLst>
            </p:cNvPr>
            <p:cNvSpPr>
              <a:spLocks/>
            </p:cNvSpPr>
            <p:nvPr/>
          </p:nvSpPr>
          <p:spPr>
            <a:xfrm>
              <a:off x="2639080" y="1894115"/>
              <a:ext cx="2270762" cy="878848"/>
            </a:xfrm>
            <a:prstGeom prst="chevron">
              <a:avLst/>
            </a:prstGeom>
            <a:solidFill>
              <a:srgbClr val="E21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19" name="TextBox 18">
              <a:extLst>
                <a:ext uri="{FF2B5EF4-FFF2-40B4-BE49-F238E27FC236}">
                  <a16:creationId xmlns:a16="http://schemas.microsoft.com/office/drawing/2014/main" id="{55827DBD-2327-8916-B89A-113686EC8FDA}"/>
                </a:ext>
              </a:extLst>
            </p:cNvPr>
            <p:cNvSpPr txBox="1"/>
            <p:nvPr/>
          </p:nvSpPr>
          <p:spPr>
            <a:xfrm>
              <a:off x="2954510" y="1949787"/>
              <a:ext cx="1713698" cy="738664"/>
            </a:xfrm>
            <a:prstGeom prst="rect">
              <a:avLst/>
            </a:prstGeom>
            <a:noFill/>
          </p:spPr>
          <p:txBody>
            <a:bodyPr wrap="square">
              <a:spAutoFit/>
            </a:bodyPr>
            <a:lstStyle>
              <a:defPPr>
                <a:defRPr lang="pt-PT"/>
              </a:defPPr>
              <a:lvl1pPr lvl="0" algn="ctr" defTabSz="914126">
                <a:defRPr sz="1400" b="1">
                  <a:solidFill>
                    <a:schemeClr val="bg1"/>
                  </a:solidFill>
                </a:defRPr>
              </a:lvl1pPr>
            </a:lstStyle>
            <a:p>
              <a:r>
                <a:rPr lang="en-GB" dirty="0"/>
                <a:t>Design the prototype structure</a:t>
              </a:r>
              <a:endParaRPr lang="en-US" dirty="0"/>
            </a:p>
          </p:txBody>
        </p:sp>
      </p:grpSp>
      <p:grpSp>
        <p:nvGrpSpPr>
          <p:cNvPr id="29" name="Group 28">
            <a:extLst>
              <a:ext uri="{FF2B5EF4-FFF2-40B4-BE49-F238E27FC236}">
                <a16:creationId xmlns:a16="http://schemas.microsoft.com/office/drawing/2014/main" id="{6ABDBE87-D23D-7CD1-6D53-8D409D4969F8}"/>
              </a:ext>
            </a:extLst>
          </p:cNvPr>
          <p:cNvGrpSpPr/>
          <p:nvPr/>
        </p:nvGrpSpPr>
        <p:grpSpPr>
          <a:xfrm>
            <a:off x="4657891" y="1894115"/>
            <a:ext cx="2270762" cy="878848"/>
            <a:chOff x="4657891" y="1894115"/>
            <a:chExt cx="2270762" cy="878848"/>
          </a:xfrm>
        </p:grpSpPr>
        <p:sp>
          <p:nvSpPr>
            <p:cNvPr id="11" name="Arrow: Chevron 10">
              <a:extLst>
                <a:ext uri="{FF2B5EF4-FFF2-40B4-BE49-F238E27FC236}">
                  <a16:creationId xmlns:a16="http://schemas.microsoft.com/office/drawing/2014/main" id="{119C52A7-721B-D5CB-68B6-C28A53ED2D3F}"/>
                </a:ext>
              </a:extLst>
            </p:cNvPr>
            <p:cNvSpPr>
              <a:spLocks/>
            </p:cNvSpPr>
            <p:nvPr/>
          </p:nvSpPr>
          <p:spPr>
            <a:xfrm>
              <a:off x="4657891" y="1894115"/>
              <a:ext cx="2270762" cy="878848"/>
            </a:xfrm>
            <a:prstGeom prst="chevron">
              <a:avLst/>
            </a:prstGeom>
            <a:solidFill>
              <a:srgbClr val="E21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20" name="TextBox 19">
              <a:extLst>
                <a:ext uri="{FF2B5EF4-FFF2-40B4-BE49-F238E27FC236}">
                  <a16:creationId xmlns:a16="http://schemas.microsoft.com/office/drawing/2014/main" id="{CCB8D20F-0F72-1F5D-9112-789FEF156929}"/>
                </a:ext>
              </a:extLst>
            </p:cNvPr>
            <p:cNvSpPr txBox="1"/>
            <p:nvPr/>
          </p:nvSpPr>
          <p:spPr>
            <a:xfrm>
              <a:off x="4973321" y="2035002"/>
              <a:ext cx="1713698" cy="523220"/>
            </a:xfrm>
            <a:prstGeom prst="rect">
              <a:avLst/>
            </a:prstGeom>
            <a:noFill/>
          </p:spPr>
          <p:txBody>
            <a:bodyPr wrap="square">
              <a:spAutoFit/>
            </a:bodyPr>
            <a:lstStyle/>
            <a:p>
              <a:pPr lvl="0" algn="ctr" defTabSz="914126">
                <a:defRPr/>
              </a:pPr>
              <a:r>
                <a:rPr lang="en-GB" sz="1400" b="1" dirty="0">
                  <a:solidFill>
                    <a:schemeClr val="bg1"/>
                  </a:solidFill>
                </a:rPr>
                <a:t>Build the evaluation logic</a:t>
              </a:r>
              <a:endParaRPr lang="en-US" sz="1400" b="1" dirty="0">
                <a:solidFill>
                  <a:schemeClr val="bg1"/>
                </a:solidFill>
              </a:endParaRPr>
            </a:p>
          </p:txBody>
        </p:sp>
      </p:grpSp>
      <p:grpSp>
        <p:nvGrpSpPr>
          <p:cNvPr id="30" name="Group 29">
            <a:extLst>
              <a:ext uri="{FF2B5EF4-FFF2-40B4-BE49-F238E27FC236}">
                <a16:creationId xmlns:a16="http://schemas.microsoft.com/office/drawing/2014/main" id="{DAAC16FD-EEFC-6B89-7680-E22EC0AB1A6D}"/>
              </a:ext>
            </a:extLst>
          </p:cNvPr>
          <p:cNvGrpSpPr/>
          <p:nvPr/>
        </p:nvGrpSpPr>
        <p:grpSpPr>
          <a:xfrm>
            <a:off x="6676703" y="1894115"/>
            <a:ext cx="2270762" cy="878848"/>
            <a:chOff x="6676703" y="1894115"/>
            <a:chExt cx="2270762" cy="878848"/>
          </a:xfrm>
        </p:grpSpPr>
        <p:sp>
          <p:nvSpPr>
            <p:cNvPr id="14" name="Arrow: Chevron 13">
              <a:extLst>
                <a:ext uri="{FF2B5EF4-FFF2-40B4-BE49-F238E27FC236}">
                  <a16:creationId xmlns:a16="http://schemas.microsoft.com/office/drawing/2014/main" id="{83C9B2B1-50C9-8035-0DFB-7A45257ECCFD}"/>
                </a:ext>
              </a:extLst>
            </p:cNvPr>
            <p:cNvSpPr>
              <a:spLocks/>
            </p:cNvSpPr>
            <p:nvPr/>
          </p:nvSpPr>
          <p:spPr>
            <a:xfrm>
              <a:off x="6676703" y="1894115"/>
              <a:ext cx="2270762" cy="878848"/>
            </a:xfrm>
            <a:prstGeom prst="chevron">
              <a:avLst/>
            </a:prstGeom>
            <a:solidFill>
              <a:srgbClr val="E21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21" name="TextBox 20">
              <a:extLst>
                <a:ext uri="{FF2B5EF4-FFF2-40B4-BE49-F238E27FC236}">
                  <a16:creationId xmlns:a16="http://schemas.microsoft.com/office/drawing/2014/main" id="{ABB11D42-907B-C043-43FB-08602F93526B}"/>
                </a:ext>
              </a:extLst>
            </p:cNvPr>
            <p:cNvSpPr txBox="1"/>
            <p:nvPr/>
          </p:nvSpPr>
          <p:spPr>
            <a:xfrm>
              <a:off x="7111452" y="1949787"/>
              <a:ext cx="1543734" cy="738664"/>
            </a:xfrm>
            <a:prstGeom prst="rect">
              <a:avLst/>
            </a:prstGeom>
            <a:noFill/>
          </p:spPr>
          <p:txBody>
            <a:bodyPr wrap="square">
              <a:spAutoFit/>
            </a:bodyPr>
            <a:lstStyle/>
            <a:p>
              <a:pPr algn="ctr" defTabSz="914126">
                <a:defRPr/>
              </a:pPr>
              <a:r>
                <a:rPr lang="en-GB" sz="1400" b="1" dirty="0">
                  <a:solidFill>
                    <a:schemeClr val="bg1"/>
                  </a:solidFill>
                </a:rPr>
                <a:t>Create dashboard views</a:t>
              </a:r>
              <a:endParaRPr lang="en-US" sz="1400" b="1" dirty="0">
                <a:solidFill>
                  <a:schemeClr val="bg1"/>
                </a:solidFill>
              </a:endParaRPr>
            </a:p>
          </p:txBody>
        </p:sp>
      </p:grpSp>
      <p:grpSp>
        <p:nvGrpSpPr>
          <p:cNvPr id="27" name="Group 26">
            <a:extLst>
              <a:ext uri="{FF2B5EF4-FFF2-40B4-BE49-F238E27FC236}">
                <a16:creationId xmlns:a16="http://schemas.microsoft.com/office/drawing/2014/main" id="{4FCA7FD6-9860-C9A2-9590-D36E86B90944}"/>
              </a:ext>
            </a:extLst>
          </p:cNvPr>
          <p:cNvGrpSpPr/>
          <p:nvPr/>
        </p:nvGrpSpPr>
        <p:grpSpPr>
          <a:xfrm>
            <a:off x="8695514" y="1894115"/>
            <a:ext cx="2270762" cy="878848"/>
            <a:chOff x="8695514" y="1894115"/>
            <a:chExt cx="2270762" cy="878848"/>
          </a:xfrm>
        </p:grpSpPr>
        <p:sp>
          <p:nvSpPr>
            <p:cNvPr id="16" name="Arrow: Chevron 15">
              <a:extLst>
                <a:ext uri="{FF2B5EF4-FFF2-40B4-BE49-F238E27FC236}">
                  <a16:creationId xmlns:a16="http://schemas.microsoft.com/office/drawing/2014/main" id="{825B0BE3-BDB0-C262-76FA-C05646DA967D}"/>
                </a:ext>
              </a:extLst>
            </p:cNvPr>
            <p:cNvSpPr>
              <a:spLocks/>
            </p:cNvSpPr>
            <p:nvPr/>
          </p:nvSpPr>
          <p:spPr>
            <a:xfrm>
              <a:off x="8695514" y="1894115"/>
              <a:ext cx="2270762" cy="878848"/>
            </a:xfrm>
            <a:prstGeom prst="chevron">
              <a:avLst/>
            </a:prstGeom>
            <a:solidFill>
              <a:srgbClr val="E21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22" name="TextBox 21">
              <a:extLst>
                <a:ext uri="{FF2B5EF4-FFF2-40B4-BE49-F238E27FC236}">
                  <a16:creationId xmlns:a16="http://schemas.microsoft.com/office/drawing/2014/main" id="{C5761E73-17FD-8DB8-BA88-4CD6A43C66A4}"/>
                </a:ext>
              </a:extLst>
            </p:cNvPr>
            <p:cNvSpPr txBox="1"/>
            <p:nvPr/>
          </p:nvSpPr>
          <p:spPr>
            <a:xfrm>
              <a:off x="8974046" y="2094170"/>
              <a:ext cx="1713698" cy="523220"/>
            </a:xfrm>
            <a:prstGeom prst="rect">
              <a:avLst/>
            </a:prstGeom>
            <a:noFill/>
          </p:spPr>
          <p:txBody>
            <a:bodyPr wrap="square">
              <a:spAutoFit/>
            </a:bodyPr>
            <a:lstStyle/>
            <a:p>
              <a:pPr lvl="0" algn="ctr" defTabSz="914126">
                <a:defRPr/>
              </a:pPr>
              <a:r>
                <a:rPr lang="en-GB" sz="1400" b="1" dirty="0">
                  <a:solidFill>
                    <a:schemeClr val="bg1"/>
                  </a:solidFill>
                </a:rPr>
                <a:t>Validate and refine</a:t>
              </a:r>
              <a:endParaRPr lang="en-US" sz="1400" b="1" dirty="0">
                <a:solidFill>
                  <a:schemeClr val="bg1"/>
                </a:solidFill>
              </a:endParaRPr>
            </a:p>
          </p:txBody>
        </p:sp>
      </p:grpSp>
      <p:grpSp>
        <p:nvGrpSpPr>
          <p:cNvPr id="41" name="Group 40">
            <a:extLst>
              <a:ext uri="{FF2B5EF4-FFF2-40B4-BE49-F238E27FC236}">
                <a16:creationId xmlns:a16="http://schemas.microsoft.com/office/drawing/2014/main" id="{F07AD4BC-A50E-85F0-B27D-07363ABCF415}"/>
              </a:ext>
            </a:extLst>
          </p:cNvPr>
          <p:cNvGrpSpPr/>
          <p:nvPr/>
        </p:nvGrpSpPr>
        <p:grpSpPr>
          <a:xfrm>
            <a:off x="620185" y="2926583"/>
            <a:ext cx="1948231" cy="2311121"/>
            <a:chOff x="620185" y="2926583"/>
            <a:chExt cx="1948231" cy="2311121"/>
          </a:xfrm>
        </p:grpSpPr>
        <p:sp>
          <p:nvSpPr>
            <p:cNvPr id="32" name="Rectangle 31">
              <a:extLst>
                <a:ext uri="{FF2B5EF4-FFF2-40B4-BE49-F238E27FC236}">
                  <a16:creationId xmlns:a16="http://schemas.microsoft.com/office/drawing/2014/main" id="{788248C8-0027-3D3E-FBC5-533D84DDFE60}"/>
                </a:ext>
              </a:extLst>
            </p:cNvPr>
            <p:cNvSpPr/>
            <p:nvPr/>
          </p:nvSpPr>
          <p:spPr>
            <a:xfrm>
              <a:off x="620185" y="2926583"/>
              <a:ext cx="1839903" cy="23111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20474794-B6C8-97C1-1D1F-008359B95DDA}"/>
                </a:ext>
              </a:extLst>
            </p:cNvPr>
            <p:cNvSpPr txBox="1"/>
            <p:nvPr/>
          </p:nvSpPr>
          <p:spPr>
            <a:xfrm>
              <a:off x="657128" y="2963634"/>
              <a:ext cx="1911288" cy="1384995"/>
            </a:xfrm>
            <a:prstGeom prst="rect">
              <a:avLst/>
            </a:prstGeom>
            <a:noFill/>
          </p:spPr>
          <p:txBody>
            <a:bodyPr wrap="square">
              <a:spAutoFit/>
            </a:bodyPr>
            <a:lstStyle/>
            <a:p>
              <a:r>
                <a:rPr lang="en-GB" sz="1400" dirty="0"/>
                <a:t>Identify the required data, supplier evaluation criteria, tendering information and auditability needs.</a:t>
              </a:r>
              <a:endParaRPr lang="en-US" sz="1400" noProof="0" dirty="0"/>
            </a:p>
          </p:txBody>
        </p:sp>
      </p:grpSp>
      <p:grpSp>
        <p:nvGrpSpPr>
          <p:cNvPr id="42" name="Group 41">
            <a:extLst>
              <a:ext uri="{FF2B5EF4-FFF2-40B4-BE49-F238E27FC236}">
                <a16:creationId xmlns:a16="http://schemas.microsoft.com/office/drawing/2014/main" id="{F36D5FF9-AD73-63CC-70FA-BAC362C18A60}"/>
              </a:ext>
            </a:extLst>
          </p:cNvPr>
          <p:cNvGrpSpPr/>
          <p:nvPr/>
        </p:nvGrpSpPr>
        <p:grpSpPr>
          <a:xfrm>
            <a:off x="2658781" y="2926580"/>
            <a:ext cx="1882386" cy="2311121"/>
            <a:chOff x="2658781" y="2926580"/>
            <a:chExt cx="1882386" cy="2311121"/>
          </a:xfrm>
        </p:grpSpPr>
        <p:sp>
          <p:nvSpPr>
            <p:cNvPr id="33" name="Rectangle 32">
              <a:extLst>
                <a:ext uri="{FF2B5EF4-FFF2-40B4-BE49-F238E27FC236}">
                  <a16:creationId xmlns:a16="http://schemas.microsoft.com/office/drawing/2014/main" id="{E9EA1E89-A220-AC81-39CD-5198EF80F80C}"/>
                </a:ext>
              </a:extLst>
            </p:cNvPr>
            <p:cNvSpPr/>
            <p:nvPr/>
          </p:nvSpPr>
          <p:spPr>
            <a:xfrm>
              <a:off x="2658781" y="2926580"/>
              <a:ext cx="1839903" cy="23111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B337DB27-ABA5-363B-CB99-FB4F788812E0}"/>
                </a:ext>
              </a:extLst>
            </p:cNvPr>
            <p:cNvSpPr txBox="1"/>
            <p:nvPr/>
          </p:nvSpPr>
          <p:spPr>
            <a:xfrm>
              <a:off x="2701264" y="2955895"/>
              <a:ext cx="1839903" cy="1815882"/>
            </a:xfrm>
            <a:prstGeom prst="rect">
              <a:avLst/>
            </a:prstGeom>
            <a:noFill/>
          </p:spPr>
          <p:txBody>
            <a:bodyPr wrap="square">
              <a:spAutoFit/>
            </a:bodyPr>
            <a:lstStyle/>
            <a:p>
              <a:r>
                <a:rPr lang="en-GB" sz="1400" dirty="0"/>
                <a:t>Define the main platform modules: supplier database, tendering workflow, evaluation model, dashboards and audit trail.</a:t>
              </a:r>
              <a:endParaRPr lang="en-US" sz="1400" noProof="0" dirty="0"/>
            </a:p>
          </p:txBody>
        </p:sp>
      </p:grpSp>
      <p:grpSp>
        <p:nvGrpSpPr>
          <p:cNvPr id="43" name="Group 42">
            <a:extLst>
              <a:ext uri="{FF2B5EF4-FFF2-40B4-BE49-F238E27FC236}">
                <a16:creationId xmlns:a16="http://schemas.microsoft.com/office/drawing/2014/main" id="{D12E42B1-3316-5FD0-BA7E-69E40DE8199F}"/>
              </a:ext>
            </a:extLst>
          </p:cNvPr>
          <p:cNvGrpSpPr/>
          <p:nvPr/>
        </p:nvGrpSpPr>
        <p:grpSpPr>
          <a:xfrm>
            <a:off x="4657891" y="2926580"/>
            <a:ext cx="1839903" cy="2311121"/>
            <a:chOff x="4657891" y="2926580"/>
            <a:chExt cx="1839903" cy="2311121"/>
          </a:xfrm>
        </p:grpSpPr>
        <p:sp>
          <p:nvSpPr>
            <p:cNvPr id="35" name="Rectangle 34">
              <a:extLst>
                <a:ext uri="{FF2B5EF4-FFF2-40B4-BE49-F238E27FC236}">
                  <a16:creationId xmlns:a16="http://schemas.microsoft.com/office/drawing/2014/main" id="{62299245-6C73-2A61-B8A8-C395205A3A09}"/>
                </a:ext>
              </a:extLst>
            </p:cNvPr>
            <p:cNvSpPr/>
            <p:nvPr/>
          </p:nvSpPr>
          <p:spPr>
            <a:xfrm>
              <a:off x="4657891" y="2926580"/>
              <a:ext cx="1839903" cy="23111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9BC467C8-06DC-F977-7973-32A9785D453C}"/>
                </a:ext>
              </a:extLst>
            </p:cNvPr>
            <p:cNvSpPr txBox="1"/>
            <p:nvPr/>
          </p:nvSpPr>
          <p:spPr>
            <a:xfrm>
              <a:off x="4657891" y="2955895"/>
              <a:ext cx="1839903" cy="1815882"/>
            </a:xfrm>
            <a:prstGeom prst="rect">
              <a:avLst/>
            </a:prstGeom>
            <a:noFill/>
          </p:spPr>
          <p:txBody>
            <a:bodyPr wrap="square">
              <a:spAutoFit/>
            </a:bodyPr>
            <a:lstStyle/>
            <a:p>
              <a:r>
                <a:rPr lang="en-GB" sz="1400" dirty="0"/>
                <a:t>Develop the scoring and ranking approach using standardised criteria such as cost, quality, delivery, risk and compliance.</a:t>
              </a:r>
              <a:endParaRPr lang="en-US" sz="1400" noProof="0" dirty="0"/>
            </a:p>
          </p:txBody>
        </p:sp>
      </p:grpSp>
      <p:grpSp>
        <p:nvGrpSpPr>
          <p:cNvPr id="44" name="Group 43">
            <a:extLst>
              <a:ext uri="{FF2B5EF4-FFF2-40B4-BE49-F238E27FC236}">
                <a16:creationId xmlns:a16="http://schemas.microsoft.com/office/drawing/2014/main" id="{1169F06C-3649-1724-97A9-A2F21067572C}"/>
              </a:ext>
            </a:extLst>
          </p:cNvPr>
          <p:cNvGrpSpPr/>
          <p:nvPr/>
        </p:nvGrpSpPr>
        <p:grpSpPr>
          <a:xfrm>
            <a:off x="6676703" y="2948350"/>
            <a:ext cx="1845940" cy="2311121"/>
            <a:chOff x="6676703" y="2948350"/>
            <a:chExt cx="1845940" cy="2311121"/>
          </a:xfrm>
        </p:grpSpPr>
        <p:sp>
          <p:nvSpPr>
            <p:cNvPr id="36" name="Rectangle 35">
              <a:extLst>
                <a:ext uri="{FF2B5EF4-FFF2-40B4-BE49-F238E27FC236}">
                  <a16:creationId xmlns:a16="http://schemas.microsoft.com/office/drawing/2014/main" id="{53DBFE19-8A55-9CC6-94AA-3250213E94FA}"/>
                </a:ext>
              </a:extLst>
            </p:cNvPr>
            <p:cNvSpPr/>
            <p:nvPr/>
          </p:nvSpPr>
          <p:spPr>
            <a:xfrm>
              <a:off x="6682740" y="2948350"/>
              <a:ext cx="1839903" cy="23111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2F696861-04C8-FF69-3AE3-A879D449D604}"/>
                </a:ext>
              </a:extLst>
            </p:cNvPr>
            <p:cNvSpPr txBox="1"/>
            <p:nvPr/>
          </p:nvSpPr>
          <p:spPr>
            <a:xfrm>
              <a:off x="6676703" y="2963634"/>
              <a:ext cx="1839903" cy="1600438"/>
            </a:xfrm>
            <a:prstGeom prst="rect">
              <a:avLst/>
            </a:prstGeom>
            <a:noFill/>
          </p:spPr>
          <p:txBody>
            <a:bodyPr wrap="square">
              <a:spAutoFit/>
            </a:bodyPr>
            <a:lstStyle/>
            <a:p>
              <a:r>
                <a:rPr lang="en-GB" sz="1400" dirty="0"/>
                <a:t>Design visual outputs to support supplier comparison, tender monitoring, risk visibility and decision-making.</a:t>
              </a:r>
              <a:endParaRPr lang="en-US" sz="1400" noProof="0" dirty="0"/>
            </a:p>
          </p:txBody>
        </p:sp>
      </p:grpSp>
      <p:grpSp>
        <p:nvGrpSpPr>
          <p:cNvPr id="45" name="Group 44">
            <a:extLst>
              <a:ext uri="{FF2B5EF4-FFF2-40B4-BE49-F238E27FC236}">
                <a16:creationId xmlns:a16="http://schemas.microsoft.com/office/drawing/2014/main" id="{082C7CB3-B0D6-BB9D-EE85-21869CB058DA}"/>
              </a:ext>
            </a:extLst>
          </p:cNvPr>
          <p:cNvGrpSpPr/>
          <p:nvPr/>
        </p:nvGrpSpPr>
        <p:grpSpPr>
          <a:xfrm>
            <a:off x="8707588" y="2926580"/>
            <a:ext cx="1839904" cy="2311121"/>
            <a:chOff x="8707588" y="2937466"/>
            <a:chExt cx="1839904" cy="2311121"/>
          </a:xfrm>
        </p:grpSpPr>
        <p:sp>
          <p:nvSpPr>
            <p:cNvPr id="37" name="Rectangle 36">
              <a:extLst>
                <a:ext uri="{FF2B5EF4-FFF2-40B4-BE49-F238E27FC236}">
                  <a16:creationId xmlns:a16="http://schemas.microsoft.com/office/drawing/2014/main" id="{60CC501A-D3D4-EC85-14E6-784358265B7B}"/>
                </a:ext>
              </a:extLst>
            </p:cNvPr>
            <p:cNvSpPr/>
            <p:nvPr/>
          </p:nvSpPr>
          <p:spPr>
            <a:xfrm>
              <a:off x="8707589" y="2937466"/>
              <a:ext cx="1839903" cy="23111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C2E343A2-ADC2-B2C6-89EB-04FD079AD972}"/>
                </a:ext>
              </a:extLst>
            </p:cNvPr>
            <p:cNvSpPr txBox="1"/>
            <p:nvPr/>
          </p:nvSpPr>
          <p:spPr>
            <a:xfrm>
              <a:off x="8707588" y="2976222"/>
              <a:ext cx="1839903" cy="1815882"/>
            </a:xfrm>
            <a:prstGeom prst="rect">
              <a:avLst/>
            </a:prstGeom>
            <a:noFill/>
          </p:spPr>
          <p:txBody>
            <a:bodyPr wrap="square">
              <a:spAutoFit/>
            </a:bodyPr>
            <a:lstStyle/>
            <a:p>
              <a:r>
                <a:rPr lang="en-GB" sz="1400" dirty="0"/>
                <a:t>Present the prototype to stakeholders, collect feedback on usability and relevance, and refine the platform design.</a:t>
              </a:r>
              <a:endParaRPr lang="en-US" sz="1400" noProof="0" dirty="0"/>
            </a:p>
          </p:txBody>
        </p:sp>
      </p:grpSp>
    </p:spTree>
    <p:extLst>
      <p:ext uri="{BB962C8B-B14F-4D97-AF65-F5344CB8AC3E}">
        <p14:creationId xmlns:p14="http://schemas.microsoft.com/office/powerpoint/2010/main" val="320482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F7E9F-EA91-70B4-6F72-28AA61832DA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A491D81-9EF6-C542-53E0-B568E8D2F4FB}"/>
              </a:ext>
            </a:extLst>
          </p:cNvPr>
          <p:cNvSpPr/>
          <p:nvPr/>
        </p:nvSpPr>
        <p:spPr>
          <a:xfrm>
            <a:off x="0" y="0"/>
            <a:ext cx="12192000" cy="6858000"/>
          </a:xfrm>
          <a:prstGeom prst="rect">
            <a:avLst/>
          </a:prstGeom>
          <a:solidFill>
            <a:srgbClr val="E21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dirty="0">
                <a:solidFill>
                  <a:prstClr val="white"/>
                </a:solidFill>
                <a:latin typeface="Calibri" panose="020F0502020204030204"/>
              </a:rPr>
              <a:t>Thank You!</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68F4F681-B738-6010-3CFC-DEB9105C7C9D}"/>
              </a:ext>
            </a:extLst>
          </p:cNvPr>
          <p:cNvGrpSpPr/>
          <p:nvPr/>
        </p:nvGrpSpPr>
        <p:grpSpPr>
          <a:xfrm>
            <a:off x="0" y="3781538"/>
            <a:ext cx="3114499" cy="3010192"/>
            <a:chOff x="45917" y="2750820"/>
            <a:chExt cx="4507034" cy="3938743"/>
          </a:xfrm>
        </p:grpSpPr>
        <p:grpSp>
          <p:nvGrpSpPr>
            <p:cNvPr id="10" name="Group 9">
              <a:extLst>
                <a:ext uri="{FF2B5EF4-FFF2-40B4-BE49-F238E27FC236}">
                  <a16:creationId xmlns:a16="http://schemas.microsoft.com/office/drawing/2014/main" id="{06274C83-88D1-013D-9DA9-E60E8B4E5AEE}"/>
                </a:ext>
              </a:extLst>
            </p:cNvPr>
            <p:cNvGrpSpPr/>
            <p:nvPr/>
          </p:nvGrpSpPr>
          <p:grpSpPr>
            <a:xfrm>
              <a:off x="45917" y="5524500"/>
              <a:ext cx="4507034" cy="1165063"/>
              <a:chOff x="-393221" y="-3361134"/>
              <a:chExt cx="6643632" cy="1717371"/>
            </a:xfrm>
            <a:solidFill>
              <a:schemeClr val="bg1">
                <a:alpha val="7000"/>
              </a:schemeClr>
            </a:solidFill>
          </p:grpSpPr>
          <p:sp>
            <p:nvSpPr>
              <p:cNvPr id="11" name="Freeform: Shape 10">
                <a:extLst>
                  <a:ext uri="{FF2B5EF4-FFF2-40B4-BE49-F238E27FC236}">
                    <a16:creationId xmlns:a16="http://schemas.microsoft.com/office/drawing/2014/main" id="{B4798202-573A-CB3F-A12B-D3FFE231FD83}"/>
                  </a:ext>
                </a:extLst>
              </p:cNvPr>
              <p:cNvSpPr/>
              <p:nvPr/>
            </p:nvSpPr>
            <p:spPr>
              <a:xfrm>
                <a:off x="-393221" y="-3061471"/>
                <a:ext cx="307313" cy="1378449"/>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503095A-E9C7-2A12-046C-B650C9176E6C}"/>
                  </a:ext>
                </a:extLst>
              </p:cNvPr>
              <p:cNvSpPr/>
              <p:nvPr/>
            </p:nvSpPr>
            <p:spPr>
              <a:xfrm>
                <a:off x="116843" y="-3027042"/>
                <a:ext cx="1532742" cy="1347843"/>
              </a:xfrm>
              <a:custGeom>
                <a:avLst/>
                <a:gdLst>
                  <a:gd name="connsiteX0" fmla="*/ 246225 w 373239"/>
                  <a:gd name="connsiteY0" fmla="*/ 133190 h 328214"/>
                  <a:gd name="connsiteX1" fmla="*/ 127918 w 373239"/>
                  <a:gd name="connsiteY1" fmla="*/ 133190 h 328214"/>
                  <a:gd name="connsiteX2" fmla="*/ 77615 w 373239"/>
                  <a:gd name="connsiteY2" fmla="*/ 95617 h 328214"/>
                  <a:gd name="connsiteX3" fmla="*/ 127918 w 373239"/>
                  <a:gd name="connsiteY3" fmla="*/ 62081 h 328214"/>
                  <a:gd name="connsiteX4" fmla="*/ 342484 w 373239"/>
                  <a:gd name="connsiteY4" fmla="*/ 62081 h 328214"/>
                  <a:gd name="connsiteX5" fmla="*/ 342484 w 373239"/>
                  <a:gd name="connsiteY5" fmla="*/ -22 h 328214"/>
                  <a:gd name="connsiteX6" fmla="*/ 118913 w 373239"/>
                  <a:gd name="connsiteY6" fmla="*/ -22 h 328214"/>
                  <a:gd name="connsiteX7" fmla="*/ -14 w 373239"/>
                  <a:gd name="connsiteY7" fmla="*/ 96549 h 328214"/>
                  <a:gd name="connsiteX8" fmla="*/ 118913 w 373239"/>
                  <a:gd name="connsiteY8" fmla="*/ 194361 h 328214"/>
                  <a:gd name="connsiteX9" fmla="*/ 247156 w 373239"/>
                  <a:gd name="connsiteY9" fmla="*/ 194361 h 328214"/>
                  <a:gd name="connsiteX10" fmla="*/ 297149 w 373239"/>
                  <a:gd name="connsiteY10" fmla="*/ 232244 h 328214"/>
                  <a:gd name="connsiteX11" fmla="*/ 247156 w 373239"/>
                  <a:gd name="connsiteY11" fmla="*/ 266090 h 328214"/>
                  <a:gd name="connsiteX12" fmla="*/ 23274 w 373239"/>
                  <a:gd name="connsiteY12" fmla="*/ 266090 h 328214"/>
                  <a:gd name="connsiteX13" fmla="*/ 23274 w 373239"/>
                  <a:gd name="connsiteY13" fmla="*/ 328193 h 328214"/>
                  <a:gd name="connsiteX14" fmla="*/ 246225 w 373239"/>
                  <a:gd name="connsiteY14" fmla="*/ 328193 h 328214"/>
                  <a:gd name="connsiteX15" fmla="*/ 373225 w 373239"/>
                  <a:gd name="connsiteY15" fmla="*/ 230691 h 328214"/>
                  <a:gd name="connsiteX16" fmla="*/ 246225 w 373239"/>
                  <a:gd name="connsiteY16" fmla="*/ 134121 h 32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239" h="328214">
                    <a:moveTo>
                      <a:pt x="246225" y="133190"/>
                    </a:moveTo>
                    <a:lnTo>
                      <a:pt x="127918" y="133190"/>
                    </a:lnTo>
                    <a:cubicBezTo>
                      <a:pt x="96867" y="133190"/>
                      <a:pt x="77615" y="118595"/>
                      <a:pt x="77615" y="95617"/>
                    </a:cubicBezTo>
                    <a:cubicBezTo>
                      <a:pt x="77615" y="72639"/>
                      <a:pt x="96867" y="62081"/>
                      <a:pt x="127918" y="62081"/>
                    </a:cubicBezTo>
                    <a:lnTo>
                      <a:pt x="342484" y="62081"/>
                    </a:lnTo>
                    <a:lnTo>
                      <a:pt x="342484" y="-22"/>
                    </a:lnTo>
                    <a:lnTo>
                      <a:pt x="118913" y="-22"/>
                    </a:lnTo>
                    <a:cubicBezTo>
                      <a:pt x="45942" y="-22"/>
                      <a:pt x="-14" y="36619"/>
                      <a:pt x="-14" y="96549"/>
                    </a:cubicBezTo>
                    <a:cubicBezTo>
                      <a:pt x="-14" y="156478"/>
                      <a:pt x="45942" y="194361"/>
                      <a:pt x="118913" y="194361"/>
                    </a:cubicBezTo>
                    <a:lnTo>
                      <a:pt x="247156" y="194361"/>
                    </a:lnTo>
                    <a:cubicBezTo>
                      <a:pt x="278208" y="194361"/>
                      <a:pt x="297149" y="208955"/>
                      <a:pt x="297149" y="232244"/>
                    </a:cubicBezTo>
                    <a:cubicBezTo>
                      <a:pt x="297149" y="255533"/>
                      <a:pt x="277897" y="266090"/>
                      <a:pt x="247156" y="266090"/>
                    </a:cubicBezTo>
                    <a:lnTo>
                      <a:pt x="23274" y="266090"/>
                    </a:lnTo>
                    <a:lnTo>
                      <a:pt x="23274" y="328193"/>
                    </a:lnTo>
                    <a:lnTo>
                      <a:pt x="246225" y="328193"/>
                    </a:lnTo>
                    <a:cubicBezTo>
                      <a:pt x="324164" y="328193"/>
                      <a:pt x="373225" y="290310"/>
                      <a:pt x="373225" y="230691"/>
                    </a:cubicBezTo>
                    <a:cubicBezTo>
                      <a:pt x="373225" y="171072"/>
                      <a:pt x="324164" y="134121"/>
                      <a:pt x="246225" y="134121"/>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9E3A9D20-BEEC-33B4-8393-954AFE2DD46B}"/>
                  </a:ext>
                </a:extLst>
              </p:cNvPr>
              <p:cNvSpPr/>
              <p:nvPr/>
            </p:nvSpPr>
            <p:spPr>
              <a:xfrm>
                <a:off x="3372035" y="-3358584"/>
                <a:ext cx="1226998" cy="1712841"/>
              </a:xfrm>
              <a:custGeom>
                <a:avLst/>
                <a:gdLst>
                  <a:gd name="connsiteX0" fmla="*/ 149105 w 298787"/>
                  <a:gd name="connsiteY0" fmla="*/ 352724 h 417095"/>
                  <a:gd name="connsiteX1" fmla="*/ 71336 w 298787"/>
                  <a:gd name="connsiteY1" fmla="*/ 275235 h 417095"/>
                  <a:gd name="connsiteX2" fmla="*/ 71476 w 298787"/>
                  <a:gd name="connsiteY2" fmla="*/ 270437 h 417095"/>
                  <a:gd name="connsiteX3" fmla="*/ 71476 w 298787"/>
                  <a:gd name="connsiteY3" fmla="*/ 142815 h 417095"/>
                  <a:gd name="connsiteX4" fmla="*/ 298773 w 298787"/>
                  <a:gd name="connsiteY4" fmla="*/ 142815 h 417095"/>
                  <a:gd name="connsiteX5" fmla="*/ 298773 w 298787"/>
                  <a:gd name="connsiteY5" fmla="*/ 80712 h 417095"/>
                  <a:gd name="connsiteX6" fmla="*/ 71476 w 298787"/>
                  <a:gd name="connsiteY6" fmla="*/ 80712 h 417095"/>
                  <a:gd name="connsiteX7" fmla="*/ 71476 w 298787"/>
                  <a:gd name="connsiteY7" fmla="*/ -22 h 417095"/>
                  <a:gd name="connsiteX8" fmla="*/ 58 w 298787"/>
                  <a:gd name="connsiteY8" fmla="*/ -22 h 417095"/>
                  <a:gd name="connsiteX9" fmla="*/ 58 w 298787"/>
                  <a:gd name="connsiteY9" fmla="*/ 273853 h 417095"/>
                  <a:gd name="connsiteX10" fmla="*/ 134368 w 298787"/>
                  <a:gd name="connsiteY10" fmla="*/ 417004 h 417095"/>
                  <a:gd name="connsiteX11" fmla="*/ 149105 w 298787"/>
                  <a:gd name="connsiteY11" fmla="*/ 416690 h 417095"/>
                  <a:gd name="connsiteX12" fmla="*/ 297550 w 298787"/>
                  <a:gd name="connsiteY12" fmla="*/ 286919 h 417095"/>
                  <a:gd name="connsiteX13" fmla="*/ 297842 w 298787"/>
                  <a:gd name="connsiteY13" fmla="*/ 275095 h 417095"/>
                  <a:gd name="connsiteX14" fmla="*/ 226734 w 298787"/>
                  <a:gd name="connsiteY14" fmla="*/ 275095 h 417095"/>
                  <a:gd name="connsiteX15" fmla="*/ 150353 w 298787"/>
                  <a:gd name="connsiteY15" fmla="*/ 352724 h 417095"/>
                  <a:gd name="connsiteX16" fmla="*/ 149105 w 298787"/>
                  <a:gd name="connsiteY16" fmla="*/ 352724 h 41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787" h="417095">
                    <a:moveTo>
                      <a:pt x="149105" y="352724"/>
                    </a:moveTo>
                    <a:cubicBezTo>
                      <a:pt x="106232" y="352801"/>
                      <a:pt x="71414" y="318108"/>
                      <a:pt x="71336" y="275235"/>
                    </a:cubicBezTo>
                    <a:cubicBezTo>
                      <a:pt x="71333" y="273636"/>
                      <a:pt x="71380" y="272033"/>
                      <a:pt x="71476" y="270437"/>
                    </a:cubicBezTo>
                    <a:lnTo>
                      <a:pt x="71476" y="142815"/>
                    </a:lnTo>
                    <a:lnTo>
                      <a:pt x="298773" y="142815"/>
                    </a:lnTo>
                    <a:lnTo>
                      <a:pt x="298773" y="80712"/>
                    </a:lnTo>
                    <a:lnTo>
                      <a:pt x="71476" y="80712"/>
                    </a:lnTo>
                    <a:lnTo>
                      <a:pt x="71476" y="-22"/>
                    </a:lnTo>
                    <a:lnTo>
                      <a:pt x="58" y="-22"/>
                    </a:lnTo>
                    <a:lnTo>
                      <a:pt x="58" y="273853"/>
                    </a:lnTo>
                    <a:cubicBezTo>
                      <a:pt x="-2383" y="350473"/>
                      <a:pt x="57748" y="414563"/>
                      <a:pt x="134368" y="417004"/>
                    </a:cubicBezTo>
                    <a:cubicBezTo>
                      <a:pt x="139280" y="417159"/>
                      <a:pt x="144202" y="417056"/>
                      <a:pt x="149105" y="416690"/>
                    </a:cubicBezTo>
                    <a:cubicBezTo>
                      <a:pt x="225933" y="421848"/>
                      <a:pt x="292395" y="363747"/>
                      <a:pt x="297550" y="286919"/>
                    </a:cubicBezTo>
                    <a:cubicBezTo>
                      <a:pt x="297814" y="282985"/>
                      <a:pt x="297913" y="279039"/>
                      <a:pt x="297842" y="275095"/>
                    </a:cubicBezTo>
                    <a:lnTo>
                      <a:pt x="226734" y="275095"/>
                    </a:lnTo>
                    <a:cubicBezTo>
                      <a:pt x="227079" y="317623"/>
                      <a:pt x="192881" y="352379"/>
                      <a:pt x="150353" y="352724"/>
                    </a:cubicBezTo>
                    <a:cubicBezTo>
                      <a:pt x="149937" y="352727"/>
                      <a:pt x="149521" y="352727"/>
                      <a:pt x="149105" y="352724"/>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C96B216-A435-117F-7530-608580BCD51A}"/>
                  </a:ext>
                </a:extLst>
              </p:cNvPr>
              <p:cNvSpPr/>
              <p:nvPr/>
            </p:nvSpPr>
            <p:spPr>
              <a:xfrm>
                <a:off x="4785070" y="-3058946"/>
                <a:ext cx="1465341" cy="1381020"/>
              </a:xfrm>
              <a:custGeom>
                <a:avLst/>
                <a:gdLst>
                  <a:gd name="connsiteX0" fmla="*/ 77338 w 356826"/>
                  <a:gd name="connsiteY0" fmla="*/ 202130 h 336293"/>
                  <a:gd name="connsiteX1" fmla="*/ 356802 w 356826"/>
                  <a:gd name="connsiteY1" fmla="*/ 202130 h 336293"/>
                  <a:gd name="connsiteX2" fmla="*/ 356802 w 356826"/>
                  <a:gd name="connsiteY2" fmla="*/ 199025 h 336293"/>
                  <a:gd name="connsiteX3" fmla="*/ 356802 w 356826"/>
                  <a:gd name="connsiteY3" fmla="*/ 199025 h 336293"/>
                  <a:gd name="connsiteX4" fmla="*/ 356802 w 356826"/>
                  <a:gd name="connsiteY4" fmla="*/ 171699 h 336293"/>
                  <a:gd name="connsiteX5" fmla="*/ 354628 w 356826"/>
                  <a:gd name="connsiteY5" fmla="*/ 140648 h 336293"/>
                  <a:gd name="connsiteX6" fmla="*/ 354628 w 356826"/>
                  <a:gd name="connsiteY6" fmla="*/ 140648 h 336293"/>
                  <a:gd name="connsiteX7" fmla="*/ 354628 w 356826"/>
                  <a:gd name="connsiteY7" fmla="*/ 140648 h 336293"/>
                  <a:gd name="connsiteX8" fmla="*/ 179187 w 356826"/>
                  <a:gd name="connsiteY8" fmla="*/ 295 h 336293"/>
                  <a:gd name="connsiteX9" fmla="*/ 262 w 356826"/>
                  <a:gd name="connsiteY9" fmla="*/ 159900 h 336293"/>
                  <a:gd name="connsiteX10" fmla="*/ 20 w 356826"/>
                  <a:gd name="connsiteY10" fmla="*/ 172941 h 336293"/>
                  <a:gd name="connsiteX11" fmla="*/ 179187 w 356826"/>
                  <a:gd name="connsiteY11" fmla="*/ 336272 h 336293"/>
                  <a:gd name="connsiteX12" fmla="*/ 313019 w 356826"/>
                  <a:gd name="connsiteY12" fmla="*/ 336272 h 336293"/>
                  <a:gd name="connsiteX13" fmla="*/ 313019 w 356826"/>
                  <a:gd name="connsiteY13" fmla="*/ 274169 h 336293"/>
                  <a:gd name="connsiteX14" fmla="*/ 179498 w 356826"/>
                  <a:gd name="connsiteY14" fmla="*/ 274169 h 336293"/>
                  <a:gd name="connsiteX15" fmla="*/ 77338 w 356826"/>
                  <a:gd name="connsiteY15" fmla="*/ 202751 h 336293"/>
                  <a:gd name="connsiteX16" fmla="*/ 179187 w 356826"/>
                  <a:gd name="connsiteY16" fmla="*/ 62398 h 336293"/>
                  <a:gd name="connsiteX17" fmla="*/ 280726 w 356826"/>
                  <a:gd name="connsiteY17" fmla="*/ 138785 h 336293"/>
                  <a:gd name="connsiteX18" fmla="*/ 280726 w 356826"/>
                  <a:gd name="connsiteY18" fmla="*/ 141579 h 336293"/>
                  <a:gd name="connsiteX19" fmla="*/ 76096 w 356826"/>
                  <a:gd name="connsiteY19" fmla="*/ 141579 h 336293"/>
                  <a:gd name="connsiteX20" fmla="*/ 76096 w 356826"/>
                  <a:gd name="connsiteY20" fmla="*/ 138785 h 336293"/>
                  <a:gd name="connsiteX21" fmla="*/ 179187 w 356826"/>
                  <a:gd name="connsiteY21" fmla="*/ 62398 h 33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826" h="336293">
                    <a:moveTo>
                      <a:pt x="77338" y="202130"/>
                    </a:moveTo>
                    <a:lnTo>
                      <a:pt x="356802" y="202130"/>
                    </a:lnTo>
                    <a:lnTo>
                      <a:pt x="356802" y="199025"/>
                    </a:lnTo>
                    <a:lnTo>
                      <a:pt x="356802" y="199025"/>
                    </a:lnTo>
                    <a:lnTo>
                      <a:pt x="356802" y="171699"/>
                    </a:lnTo>
                    <a:cubicBezTo>
                      <a:pt x="356911" y="161306"/>
                      <a:pt x="356184" y="150923"/>
                      <a:pt x="354628" y="140648"/>
                    </a:cubicBezTo>
                    <a:lnTo>
                      <a:pt x="354628" y="140648"/>
                    </a:lnTo>
                    <a:lnTo>
                      <a:pt x="354628" y="140648"/>
                    </a:lnTo>
                    <a:cubicBezTo>
                      <a:pt x="340904" y="55731"/>
                      <a:pt x="265045" y="-4956"/>
                      <a:pt x="179187" y="295"/>
                    </a:cubicBezTo>
                    <a:cubicBezTo>
                      <a:pt x="85703" y="-5040"/>
                      <a:pt x="5596" y="66419"/>
                      <a:pt x="262" y="159900"/>
                    </a:cubicBezTo>
                    <a:cubicBezTo>
                      <a:pt x="13" y="164244"/>
                      <a:pt x="-67" y="168594"/>
                      <a:pt x="20" y="172941"/>
                    </a:cubicBezTo>
                    <a:cubicBezTo>
                      <a:pt x="20" y="268580"/>
                      <a:pt x="74854" y="336272"/>
                      <a:pt x="179187" y="336272"/>
                    </a:cubicBezTo>
                    <a:lnTo>
                      <a:pt x="313019" y="336272"/>
                    </a:lnTo>
                    <a:lnTo>
                      <a:pt x="313019" y="274169"/>
                    </a:lnTo>
                    <a:lnTo>
                      <a:pt x="179498" y="274169"/>
                    </a:lnTo>
                    <a:cubicBezTo>
                      <a:pt x="133088" y="276638"/>
                      <a:pt x="90957" y="247185"/>
                      <a:pt x="77338" y="202751"/>
                    </a:cubicBezTo>
                    <a:close/>
                    <a:moveTo>
                      <a:pt x="179187" y="62398"/>
                    </a:moveTo>
                    <a:cubicBezTo>
                      <a:pt x="226752" y="60920"/>
                      <a:pt x="268960" y="92673"/>
                      <a:pt x="280726" y="138785"/>
                    </a:cubicBezTo>
                    <a:cubicBezTo>
                      <a:pt x="280872" y="139710"/>
                      <a:pt x="280872" y="140654"/>
                      <a:pt x="280726" y="141579"/>
                    </a:cubicBezTo>
                    <a:lnTo>
                      <a:pt x="76096" y="141579"/>
                    </a:lnTo>
                    <a:cubicBezTo>
                      <a:pt x="76096" y="141579"/>
                      <a:pt x="76096" y="139716"/>
                      <a:pt x="76096" y="138785"/>
                    </a:cubicBezTo>
                    <a:cubicBezTo>
                      <a:pt x="87979" y="92086"/>
                      <a:pt x="131051" y="60171"/>
                      <a:pt x="179187" y="62398"/>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FAC2B56-F728-514A-880E-83CBC7E57817}"/>
                  </a:ext>
                </a:extLst>
              </p:cNvPr>
              <p:cNvSpPr/>
              <p:nvPr/>
            </p:nvSpPr>
            <p:spPr>
              <a:xfrm>
                <a:off x="-393221" y="-3361134"/>
                <a:ext cx="307313" cy="113486"/>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3BAD557D-15C7-F627-EA0C-231952285DD8}"/>
                  </a:ext>
                </a:extLst>
              </p:cNvPr>
              <p:cNvSpPr/>
              <p:nvPr/>
            </p:nvSpPr>
            <p:spPr>
              <a:xfrm>
                <a:off x="1808983" y="-3063385"/>
                <a:ext cx="1425630" cy="1419622"/>
              </a:xfrm>
              <a:custGeom>
                <a:avLst/>
                <a:gdLst>
                  <a:gd name="connsiteX0" fmla="*/ 174185 w 347156"/>
                  <a:gd name="connsiteY0" fmla="*/ 283013 h 345693"/>
                  <a:gd name="connsiteX1" fmla="*/ 67548 w 347156"/>
                  <a:gd name="connsiteY1" fmla="*/ 180403 h 345693"/>
                  <a:gd name="connsiteX2" fmla="*/ 67678 w 347156"/>
                  <a:gd name="connsiteY2" fmla="*/ 172780 h 345693"/>
                  <a:gd name="connsiteX3" fmla="*/ 167540 w 347156"/>
                  <a:gd name="connsiteY3" fmla="*/ 63565 h 345693"/>
                  <a:gd name="connsiteX4" fmla="*/ 174185 w 347156"/>
                  <a:gd name="connsiteY4" fmla="*/ 63478 h 345693"/>
                  <a:gd name="connsiteX5" fmla="*/ 265787 w 347156"/>
                  <a:gd name="connsiteY5" fmla="*/ 110677 h 345693"/>
                  <a:gd name="connsiteX6" fmla="*/ 327890 w 347156"/>
                  <a:gd name="connsiteY6" fmla="*/ 84593 h 345693"/>
                  <a:gd name="connsiteX7" fmla="*/ 172632 w 347156"/>
                  <a:gd name="connsiteY7" fmla="*/ 133 h 345693"/>
                  <a:gd name="connsiteX8" fmla="*/ -14 w 347156"/>
                  <a:gd name="connsiteY8" fmla="*/ 172780 h 345693"/>
                  <a:gd name="connsiteX9" fmla="*/ 172632 w 347156"/>
                  <a:gd name="connsiteY9" fmla="*/ 345426 h 345693"/>
                  <a:gd name="connsiteX10" fmla="*/ 347142 w 347156"/>
                  <a:gd name="connsiteY10" fmla="*/ 203210 h 345693"/>
                  <a:gd name="connsiteX11" fmla="*/ 275724 w 347156"/>
                  <a:gd name="connsiteY11" fmla="*/ 203210 h 345693"/>
                  <a:gd name="connsiteX12" fmla="*/ 172632 w 347156"/>
                  <a:gd name="connsiteY12" fmla="*/ 283013 h 3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56" h="345693">
                    <a:moveTo>
                      <a:pt x="174185" y="283013"/>
                    </a:moveTo>
                    <a:cubicBezTo>
                      <a:pt x="116401" y="284124"/>
                      <a:pt x="68659" y="238183"/>
                      <a:pt x="67548" y="180403"/>
                    </a:cubicBezTo>
                    <a:cubicBezTo>
                      <a:pt x="67498" y="177860"/>
                      <a:pt x="67542" y="175316"/>
                      <a:pt x="67678" y="172780"/>
                    </a:cubicBezTo>
                    <a:cubicBezTo>
                      <a:pt x="65095" y="115045"/>
                      <a:pt x="109806" y="66145"/>
                      <a:pt x="167540" y="63565"/>
                    </a:cubicBezTo>
                    <a:cubicBezTo>
                      <a:pt x="169754" y="63466"/>
                      <a:pt x="171971" y="63438"/>
                      <a:pt x="174185" y="63478"/>
                    </a:cubicBezTo>
                    <a:cubicBezTo>
                      <a:pt x="210984" y="61596"/>
                      <a:pt x="245961" y="79619"/>
                      <a:pt x="265787" y="110677"/>
                    </a:cubicBezTo>
                    <a:lnTo>
                      <a:pt x="327890" y="84593"/>
                    </a:lnTo>
                    <a:cubicBezTo>
                      <a:pt x="295711" y="29921"/>
                      <a:pt x="236012" y="-2553"/>
                      <a:pt x="172632" y="133"/>
                    </a:cubicBezTo>
                    <a:cubicBezTo>
                      <a:pt x="77282" y="133"/>
                      <a:pt x="-14" y="77430"/>
                      <a:pt x="-14" y="172780"/>
                    </a:cubicBezTo>
                    <a:cubicBezTo>
                      <a:pt x="-14" y="268129"/>
                      <a:pt x="77282" y="345426"/>
                      <a:pt x="172632" y="345426"/>
                    </a:cubicBezTo>
                    <a:cubicBezTo>
                      <a:pt x="258757" y="350068"/>
                      <a:pt x="334305" y="288499"/>
                      <a:pt x="347142" y="203210"/>
                    </a:cubicBezTo>
                    <a:lnTo>
                      <a:pt x="275724" y="203210"/>
                    </a:lnTo>
                    <a:cubicBezTo>
                      <a:pt x="265116" y="251200"/>
                      <a:pt x="221750" y="284770"/>
                      <a:pt x="172632" y="283013"/>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8A012A28-327B-E83F-89E4-DEE4ED600AEF}"/>
                </a:ext>
              </a:extLst>
            </p:cNvPr>
            <p:cNvGrpSpPr/>
            <p:nvPr/>
          </p:nvGrpSpPr>
          <p:grpSpPr>
            <a:xfrm>
              <a:off x="45917" y="4137660"/>
              <a:ext cx="4507034" cy="1165063"/>
              <a:chOff x="-393221" y="-3361134"/>
              <a:chExt cx="6643632" cy="1717371"/>
            </a:xfrm>
            <a:solidFill>
              <a:schemeClr val="bg1">
                <a:alpha val="3000"/>
              </a:schemeClr>
            </a:solidFill>
          </p:grpSpPr>
          <p:sp>
            <p:nvSpPr>
              <p:cNvPr id="25" name="Freeform: Shape 24">
                <a:extLst>
                  <a:ext uri="{FF2B5EF4-FFF2-40B4-BE49-F238E27FC236}">
                    <a16:creationId xmlns:a16="http://schemas.microsoft.com/office/drawing/2014/main" id="{7CA80206-9EC3-F5C0-72AD-AC41E26B9133}"/>
                  </a:ext>
                </a:extLst>
              </p:cNvPr>
              <p:cNvSpPr/>
              <p:nvPr/>
            </p:nvSpPr>
            <p:spPr>
              <a:xfrm>
                <a:off x="-393221" y="-3061471"/>
                <a:ext cx="307313" cy="1378449"/>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5C17F03-8DB1-7D40-4082-5EB9F3077F7B}"/>
                  </a:ext>
                </a:extLst>
              </p:cNvPr>
              <p:cNvSpPr/>
              <p:nvPr/>
            </p:nvSpPr>
            <p:spPr>
              <a:xfrm>
                <a:off x="116843" y="-3027042"/>
                <a:ext cx="1532742" cy="1347843"/>
              </a:xfrm>
              <a:custGeom>
                <a:avLst/>
                <a:gdLst>
                  <a:gd name="connsiteX0" fmla="*/ 246225 w 373239"/>
                  <a:gd name="connsiteY0" fmla="*/ 133190 h 328214"/>
                  <a:gd name="connsiteX1" fmla="*/ 127918 w 373239"/>
                  <a:gd name="connsiteY1" fmla="*/ 133190 h 328214"/>
                  <a:gd name="connsiteX2" fmla="*/ 77615 w 373239"/>
                  <a:gd name="connsiteY2" fmla="*/ 95617 h 328214"/>
                  <a:gd name="connsiteX3" fmla="*/ 127918 w 373239"/>
                  <a:gd name="connsiteY3" fmla="*/ 62081 h 328214"/>
                  <a:gd name="connsiteX4" fmla="*/ 342484 w 373239"/>
                  <a:gd name="connsiteY4" fmla="*/ 62081 h 328214"/>
                  <a:gd name="connsiteX5" fmla="*/ 342484 w 373239"/>
                  <a:gd name="connsiteY5" fmla="*/ -22 h 328214"/>
                  <a:gd name="connsiteX6" fmla="*/ 118913 w 373239"/>
                  <a:gd name="connsiteY6" fmla="*/ -22 h 328214"/>
                  <a:gd name="connsiteX7" fmla="*/ -14 w 373239"/>
                  <a:gd name="connsiteY7" fmla="*/ 96549 h 328214"/>
                  <a:gd name="connsiteX8" fmla="*/ 118913 w 373239"/>
                  <a:gd name="connsiteY8" fmla="*/ 194361 h 328214"/>
                  <a:gd name="connsiteX9" fmla="*/ 247156 w 373239"/>
                  <a:gd name="connsiteY9" fmla="*/ 194361 h 328214"/>
                  <a:gd name="connsiteX10" fmla="*/ 297149 w 373239"/>
                  <a:gd name="connsiteY10" fmla="*/ 232244 h 328214"/>
                  <a:gd name="connsiteX11" fmla="*/ 247156 w 373239"/>
                  <a:gd name="connsiteY11" fmla="*/ 266090 h 328214"/>
                  <a:gd name="connsiteX12" fmla="*/ 23274 w 373239"/>
                  <a:gd name="connsiteY12" fmla="*/ 266090 h 328214"/>
                  <a:gd name="connsiteX13" fmla="*/ 23274 w 373239"/>
                  <a:gd name="connsiteY13" fmla="*/ 328193 h 328214"/>
                  <a:gd name="connsiteX14" fmla="*/ 246225 w 373239"/>
                  <a:gd name="connsiteY14" fmla="*/ 328193 h 328214"/>
                  <a:gd name="connsiteX15" fmla="*/ 373225 w 373239"/>
                  <a:gd name="connsiteY15" fmla="*/ 230691 h 328214"/>
                  <a:gd name="connsiteX16" fmla="*/ 246225 w 373239"/>
                  <a:gd name="connsiteY16" fmla="*/ 134121 h 32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239" h="328214">
                    <a:moveTo>
                      <a:pt x="246225" y="133190"/>
                    </a:moveTo>
                    <a:lnTo>
                      <a:pt x="127918" y="133190"/>
                    </a:lnTo>
                    <a:cubicBezTo>
                      <a:pt x="96867" y="133190"/>
                      <a:pt x="77615" y="118595"/>
                      <a:pt x="77615" y="95617"/>
                    </a:cubicBezTo>
                    <a:cubicBezTo>
                      <a:pt x="77615" y="72639"/>
                      <a:pt x="96867" y="62081"/>
                      <a:pt x="127918" y="62081"/>
                    </a:cubicBezTo>
                    <a:lnTo>
                      <a:pt x="342484" y="62081"/>
                    </a:lnTo>
                    <a:lnTo>
                      <a:pt x="342484" y="-22"/>
                    </a:lnTo>
                    <a:lnTo>
                      <a:pt x="118913" y="-22"/>
                    </a:lnTo>
                    <a:cubicBezTo>
                      <a:pt x="45942" y="-22"/>
                      <a:pt x="-14" y="36619"/>
                      <a:pt x="-14" y="96549"/>
                    </a:cubicBezTo>
                    <a:cubicBezTo>
                      <a:pt x="-14" y="156478"/>
                      <a:pt x="45942" y="194361"/>
                      <a:pt x="118913" y="194361"/>
                    </a:cubicBezTo>
                    <a:lnTo>
                      <a:pt x="247156" y="194361"/>
                    </a:lnTo>
                    <a:cubicBezTo>
                      <a:pt x="278208" y="194361"/>
                      <a:pt x="297149" y="208955"/>
                      <a:pt x="297149" y="232244"/>
                    </a:cubicBezTo>
                    <a:cubicBezTo>
                      <a:pt x="297149" y="255533"/>
                      <a:pt x="277897" y="266090"/>
                      <a:pt x="247156" y="266090"/>
                    </a:cubicBezTo>
                    <a:lnTo>
                      <a:pt x="23274" y="266090"/>
                    </a:lnTo>
                    <a:lnTo>
                      <a:pt x="23274" y="328193"/>
                    </a:lnTo>
                    <a:lnTo>
                      <a:pt x="246225" y="328193"/>
                    </a:lnTo>
                    <a:cubicBezTo>
                      <a:pt x="324164" y="328193"/>
                      <a:pt x="373225" y="290310"/>
                      <a:pt x="373225" y="230691"/>
                    </a:cubicBezTo>
                    <a:cubicBezTo>
                      <a:pt x="373225" y="171072"/>
                      <a:pt x="324164" y="134121"/>
                      <a:pt x="246225" y="134121"/>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332286F6-8D1A-01AA-DF7B-E163F81FCAF9}"/>
                  </a:ext>
                </a:extLst>
              </p:cNvPr>
              <p:cNvSpPr/>
              <p:nvPr/>
            </p:nvSpPr>
            <p:spPr>
              <a:xfrm>
                <a:off x="3372035" y="-3358584"/>
                <a:ext cx="1226998" cy="1712841"/>
              </a:xfrm>
              <a:custGeom>
                <a:avLst/>
                <a:gdLst>
                  <a:gd name="connsiteX0" fmla="*/ 149105 w 298787"/>
                  <a:gd name="connsiteY0" fmla="*/ 352724 h 417095"/>
                  <a:gd name="connsiteX1" fmla="*/ 71336 w 298787"/>
                  <a:gd name="connsiteY1" fmla="*/ 275235 h 417095"/>
                  <a:gd name="connsiteX2" fmla="*/ 71476 w 298787"/>
                  <a:gd name="connsiteY2" fmla="*/ 270437 h 417095"/>
                  <a:gd name="connsiteX3" fmla="*/ 71476 w 298787"/>
                  <a:gd name="connsiteY3" fmla="*/ 142815 h 417095"/>
                  <a:gd name="connsiteX4" fmla="*/ 298773 w 298787"/>
                  <a:gd name="connsiteY4" fmla="*/ 142815 h 417095"/>
                  <a:gd name="connsiteX5" fmla="*/ 298773 w 298787"/>
                  <a:gd name="connsiteY5" fmla="*/ 80712 h 417095"/>
                  <a:gd name="connsiteX6" fmla="*/ 71476 w 298787"/>
                  <a:gd name="connsiteY6" fmla="*/ 80712 h 417095"/>
                  <a:gd name="connsiteX7" fmla="*/ 71476 w 298787"/>
                  <a:gd name="connsiteY7" fmla="*/ -22 h 417095"/>
                  <a:gd name="connsiteX8" fmla="*/ 58 w 298787"/>
                  <a:gd name="connsiteY8" fmla="*/ -22 h 417095"/>
                  <a:gd name="connsiteX9" fmla="*/ 58 w 298787"/>
                  <a:gd name="connsiteY9" fmla="*/ 273853 h 417095"/>
                  <a:gd name="connsiteX10" fmla="*/ 134368 w 298787"/>
                  <a:gd name="connsiteY10" fmla="*/ 417004 h 417095"/>
                  <a:gd name="connsiteX11" fmla="*/ 149105 w 298787"/>
                  <a:gd name="connsiteY11" fmla="*/ 416690 h 417095"/>
                  <a:gd name="connsiteX12" fmla="*/ 297550 w 298787"/>
                  <a:gd name="connsiteY12" fmla="*/ 286919 h 417095"/>
                  <a:gd name="connsiteX13" fmla="*/ 297842 w 298787"/>
                  <a:gd name="connsiteY13" fmla="*/ 275095 h 417095"/>
                  <a:gd name="connsiteX14" fmla="*/ 226734 w 298787"/>
                  <a:gd name="connsiteY14" fmla="*/ 275095 h 417095"/>
                  <a:gd name="connsiteX15" fmla="*/ 150353 w 298787"/>
                  <a:gd name="connsiteY15" fmla="*/ 352724 h 417095"/>
                  <a:gd name="connsiteX16" fmla="*/ 149105 w 298787"/>
                  <a:gd name="connsiteY16" fmla="*/ 352724 h 41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787" h="417095">
                    <a:moveTo>
                      <a:pt x="149105" y="352724"/>
                    </a:moveTo>
                    <a:cubicBezTo>
                      <a:pt x="106232" y="352801"/>
                      <a:pt x="71414" y="318108"/>
                      <a:pt x="71336" y="275235"/>
                    </a:cubicBezTo>
                    <a:cubicBezTo>
                      <a:pt x="71333" y="273636"/>
                      <a:pt x="71380" y="272033"/>
                      <a:pt x="71476" y="270437"/>
                    </a:cubicBezTo>
                    <a:lnTo>
                      <a:pt x="71476" y="142815"/>
                    </a:lnTo>
                    <a:lnTo>
                      <a:pt x="298773" y="142815"/>
                    </a:lnTo>
                    <a:lnTo>
                      <a:pt x="298773" y="80712"/>
                    </a:lnTo>
                    <a:lnTo>
                      <a:pt x="71476" y="80712"/>
                    </a:lnTo>
                    <a:lnTo>
                      <a:pt x="71476" y="-22"/>
                    </a:lnTo>
                    <a:lnTo>
                      <a:pt x="58" y="-22"/>
                    </a:lnTo>
                    <a:lnTo>
                      <a:pt x="58" y="273853"/>
                    </a:lnTo>
                    <a:cubicBezTo>
                      <a:pt x="-2383" y="350473"/>
                      <a:pt x="57748" y="414563"/>
                      <a:pt x="134368" y="417004"/>
                    </a:cubicBezTo>
                    <a:cubicBezTo>
                      <a:pt x="139280" y="417159"/>
                      <a:pt x="144202" y="417056"/>
                      <a:pt x="149105" y="416690"/>
                    </a:cubicBezTo>
                    <a:cubicBezTo>
                      <a:pt x="225933" y="421848"/>
                      <a:pt x="292395" y="363747"/>
                      <a:pt x="297550" y="286919"/>
                    </a:cubicBezTo>
                    <a:cubicBezTo>
                      <a:pt x="297814" y="282985"/>
                      <a:pt x="297913" y="279039"/>
                      <a:pt x="297842" y="275095"/>
                    </a:cubicBezTo>
                    <a:lnTo>
                      <a:pt x="226734" y="275095"/>
                    </a:lnTo>
                    <a:cubicBezTo>
                      <a:pt x="227079" y="317623"/>
                      <a:pt x="192881" y="352379"/>
                      <a:pt x="150353" y="352724"/>
                    </a:cubicBezTo>
                    <a:cubicBezTo>
                      <a:pt x="149937" y="352727"/>
                      <a:pt x="149521" y="352727"/>
                      <a:pt x="149105" y="352724"/>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BFBC2946-B9F8-38BB-6D73-07EF5DA9E010}"/>
                  </a:ext>
                </a:extLst>
              </p:cNvPr>
              <p:cNvSpPr/>
              <p:nvPr/>
            </p:nvSpPr>
            <p:spPr>
              <a:xfrm>
                <a:off x="4785070" y="-3058946"/>
                <a:ext cx="1465341" cy="1381020"/>
              </a:xfrm>
              <a:custGeom>
                <a:avLst/>
                <a:gdLst>
                  <a:gd name="connsiteX0" fmla="*/ 77338 w 356826"/>
                  <a:gd name="connsiteY0" fmla="*/ 202130 h 336293"/>
                  <a:gd name="connsiteX1" fmla="*/ 356802 w 356826"/>
                  <a:gd name="connsiteY1" fmla="*/ 202130 h 336293"/>
                  <a:gd name="connsiteX2" fmla="*/ 356802 w 356826"/>
                  <a:gd name="connsiteY2" fmla="*/ 199025 h 336293"/>
                  <a:gd name="connsiteX3" fmla="*/ 356802 w 356826"/>
                  <a:gd name="connsiteY3" fmla="*/ 199025 h 336293"/>
                  <a:gd name="connsiteX4" fmla="*/ 356802 w 356826"/>
                  <a:gd name="connsiteY4" fmla="*/ 171699 h 336293"/>
                  <a:gd name="connsiteX5" fmla="*/ 354628 w 356826"/>
                  <a:gd name="connsiteY5" fmla="*/ 140648 h 336293"/>
                  <a:gd name="connsiteX6" fmla="*/ 354628 w 356826"/>
                  <a:gd name="connsiteY6" fmla="*/ 140648 h 336293"/>
                  <a:gd name="connsiteX7" fmla="*/ 354628 w 356826"/>
                  <a:gd name="connsiteY7" fmla="*/ 140648 h 336293"/>
                  <a:gd name="connsiteX8" fmla="*/ 179187 w 356826"/>
                  <a:gd name="connsiteY8" fmla="*/ 295 h 336293"/>
                  <a:gd name="connsiteX9" fmla="*/ 262 w 356826"/>
                  <a:gd name="connsiteY9" fmla="*/ 159900 h 336293"/>
                  <a:gd name="connsiteX10" fmla="*/ 20 w 356826"/>
                  <a:gd name="connsiteY10" fmla="*/ 172941 h 336293"/>
                  <a:gd name="connsiteX11" fmla="*/ 179187 w 356826"/>
                  <a:gd name="connsiteY11" fmla="*/ 336272 h 336293"/>
                  <a:gd name="connsiteX12" fmla="*/ 313019 w 356826"/>
                  <a:gd name="connsiteY12" fmla="*/ 336272 h 336293"/>
                  <a:gd name="connsiteX13" fmla="*/ 313019 w 356826"/>
                  <a:gd name="connsiteY13" fmla="*/ 274169 h 336293"/>
                  <a:gd name="connsiteX14" fmla="*/ 179498 w 356826"/>
                  <a:gd name="connsiteY14" fmla="*/ 274169 h 336293"/>
                  <a:gd name="connsiteX15" fmla="*/ 77338 w 356826"/>
                  <a:gd name="connsiteY15" fmla="*/ 202751 h 336293"/>
                  <a:gd name="connsiteX16" fmla="*/ 179187 w 356826"/>
                  <a:gd name="connsiteY16" fmla="*/ 62398 h 336293"/>
                  <a:gd name="connsiteX17" fmla="*/ 280726 w 356826"/>
                  <a:gd name="connsiteY17" fmla="*/ 138785 h 336293"/>
                  <a:gd name="connsiteX18" fmla="*/ 280726 w 356826"/>
                  <a:gd name="connsiteY18" fmla="*/ 141579 h 336293"/>
                  <a:gd name="connsiteX19" fmla="*/ 76096 w 356826"/>
                  <a:gd name="connsiteY19" fmla="*/ 141579 h 336293"/>
                  <a:gd name="connsiteX20" fmla="*/ 76096 w 356826"/>
                  <a:gd name="connsiteY20" fmla="*/ 138785 h 336293"/>
                  <a:gd name="connsiteX21" fmla="*/ 179187 w 356826"/>
                  <a:gd name="connsiteY21" fmla="*/ 62398 h 33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826" h="336293">
                    <a:moveTo>
                      <a:pt x="77338" y="202130"/>
                    </a:moveTo>
                    <a:lnTo>
                      <a:pt x="356802" y="202130"/>
                    </a:lnTo>
                    <a:lnTo>
                      <a:pt x="356802" y="199025"/>
                    </a:lnTo>
                    <a:lnTo>
                      <a:pt x="356802" y="199025"/>
                    </a:lnTo>
                    <a:lnTo>
                      <a:pt x="356802" y="171699"/>
                    </a:lnTo>
                    <a:cubicBezTo>
                      <a:pt x="356911" y="161306"/>
                      <a:pt x="356184" y="150923"/>
                      <a:pt x="354628" y="140648"/>
                    </a:cubicBezTo>
                    <a:lnTo>
                      <a:pt x="354628" y="140648"/>
                    </a:lnTo>
                    <a:lnTo>
                      <a:pt x="354628" y="140648"/>
                    </a:lnTo>
                    <a:cubicBezTo>
                      <a:pt x="340904" y="55731"/>
                      <a:pt x="265045" y="-4956"/>
                      <a:pt x="179187" y="295"/>
                    </a:cubicBezTo>
                    <a:cubicBezTo>
                      <a:pt x="85703" y="-5040"/>
                      <a:pt x="5596" y="66419"/>
                      <a:pt x="262" y="159900"/>
                    </a:cubicBezTo>
                    <a:cubicBezTo>
                      <a:pt x="13" y="164244"/>
                      <a:pt x="-67" y="168594"/>
                      <a:pt x="20" y="172941"/>
                    </a:cubicBezTo>
                    <a:cubicBezTo>
                      <a:pt x="20" y="268580"/>
                      <a:pt x="74854" y="336272"/>
                      <a:pt x="179187" y="336272"/>
                    </a:cubicBezTo>
                    <a:lnTo>
                      <a:pt x="313019" y="336272"/>
                    </a:lnTo>
                    <a:lnTo>
                      <a:pt x="313019" y="274169"/>
                    </a:lnTo>
                    <a:lnTo>
                      <a:pt x="179498" y="274169"/>
                    </a:lnTo>
                    <a:cubicBezTo>
                      <a:pt x="133088" y="276638"/>
                      <a:pt x="90957" y="247185"/>
                      <a:pt x="77338" y="202751"/>
                    </a:cubicBezTo>
                    <a:close/>
                    <a:moveTo>
                      <a:pt x="179187" y="62398"/>
                    </a:moveTo>
                    <a:cubicBezTo>
                      <a:pt x="226752" y="60920"/>
                      <a:pt x="268960" y="92673"/>
                      <a:pt x="280726" y="138785"/>
                    </a:cubicBezTo>
                    <a:cubicBezTo>
                      <a:pt x="280872" y="139710"/>
                      <a:pt x="280872" y="140654"/>
                      <a:pt x="280726" y="141579"/>
                    </a:cubicBezTo>
                    <a:lnTo>
                      <a:pt x="76096" y="141579"/>
                    </a:lnTo>
                    <a:cubicBezTo>
                      <a:pt x="76096" y="141579"/>
                      <a:pt x="76096" y="139716"/>
                      <a:pt x="76096" y="138785"/>
                    </a:cubicBezTo>
                    <a:cubicBezTo>
                      <a:pt x="87979" y="92086"/>
                      <a:pt x="131051" y="60171"/>
                      <a:pt x="179187" y="62398"/>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6FD55590-B2AC-FB34-2950-4124AAE0B82C}"/>
                  </a:ext>
                </a:extLst>
              </p:cNvPr>
              <p:cNvSpPr/>
              <p:nvPr/>
            </p:nvSpPr>
            <p:spPr>
              <a:xfrm>
                <a:off x="-393221" y="-3361134"/>
                <a:ext cx="307313" cy="113486"/>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F469AD9-9B58-06D9-34B1-116FE4ABCE0F}"/>
                  </a:ext>
                </a:extLst>
              </p:cNvPr>
              <p:cNvSpPr/>
              <p:nvPr/>
            </p:nvSpPr>
            <p:spPr>
              <a:xfrm>
                <a:off x="1808983" y="-3063385"/>
                <a:ext cx="1425630" cy="1419622"/>
              </a:xfrm>
              <a:custGeom>
                <a:avLst/>
                <a:gdLst>
                  <a:gd name="connsiteX0" fmla="*/ 174185 w 347156"/>
                  <a:gd name="connsiteY0" fmla="*/ 283013 h 345693"/>
                  <a:gd name="connsiteX1" fmla="*/ 67548 w 347156"/>
                  <a:gd name="connsiteY1" fmla="*/ 180403 h 345693"/>
                  <a:gd name="connsiteX2" fmla="*/ 67678 w 347156"/>
                  <a:gd name="connsiteY2" fmla="*/ 172780 h 345693"/>
                  <a:gd name="connsiteX3" fmla="*/ 167540 w 347156"/>
                  <a:gd name="connsiteY3" fmla="*/ 63565 h 345693"/>
                  <a:gd name="connsiteX4" fmla="*/ 174185 w 347156"/>
                  <a:gd name="connsiteY4" fmla="*/ 63478 h 345693"/>
                  <a:gd name="connsiteX5" fmla="*/ 265787 w 347156"/>
                  <a:gd name="connsiteY5" fmla="*/ 110677 h 345693"/>
                  <a:gd name="connsiteX6" fmla="*/ 327890 w 347156"/>
                  <a:gd name="connsiteY6" fmla="*/ 84593 h 345693"/>
                  <a:gd name="connsiteX7" fmla="*/ 172632 w 347156"/>
                  <a:gd name="connsiteY7" fmla="*/ 133 h 345693"/>
                  <a:gd name="connsiteX8" fmla="*/ -14 w 347156"/>
                  <a:gd name="connsiteY8" fmla="*/ 172780 h 345693"/>
                  <a:gd name="connsiteX9" fmla="*/ 172632 w 347156"/>
                  <a:gd name="connsiteY9" fmla="*/ 345426 h 345693"/>
                  <a:gd name="connsiteX10" fmla="*/ 347142 w 347156"/>
                  <a:gd name="connsiteY10" fmla="*/ 203210 h 345693"/>
                  <a:gd name="connsiteX11" fmla="*/ 275724 w 347156"/>
                  <a:gd name="connsiteY11" fmla="*/ 203210 h 345693"/>
                  <a:gd name="connsiteX12" fmla="*/ 172632 w 347156"/>
                  <a:gd name="connsiteY12" fmla="*/ 283013 h 3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56" h="345693">
                    <a:moveTo>
                      <a:pt x="174185" y="283013"/>
                    </a:moveTo>
                    <a:cubicBezTo>
                      <a:pt x="116401" y="284124"/>
                      <a:pt x="68659" y="238183"/>
                      <a:pt x="67548" y="180403"/>
                    </a:cubicBezTo>
                    <a:cubicBezTo>
                      <a:pt x="67498" y="177860"/>
                      <a:pt x="67542" y="175316"/>
                      <a:pt x="67678" y="172780"/>
                    </a:cubicBezTo>
                    <a:cubicBezTo>
                      <a:pt x="65095" y="115045"/>
                      <a:pt x="109806" y="66145"/>
                      <a:pt x="167540" y="63565"/>
                    </a:cubicBezTo>
                    <a:cubicBezTo>
                      <a:pt x="169754" y="63466"/>
                      <a:pt x="171971" y="63438"/>
                      <a:pt x="174185" y="63478"/>
                    </a:cubicBezTo>
                    <a:cubicBezTo>
                      <a:pt x="210984" y="61596"/>
                      <a:pt x="245961" y="79619"/>
                      <a:pt x="265787" y="110677"/>
                    </a:cubicBezTo>
                    <a:lnTo>
                      <a:pt x="327890" y="84593"/>
                    </a:lnTo>
                    <a:cubicBezTo>
                      <a:pt x="295711" y="29921"/>
                      <a:pt x="236012" y="-2553"/>
                      <a:pt x="172632" y="133"/>
                    </a:cubicBezTo>
                    <a:cubicBezTo>
                      <a:pt x="77282" y="133"/>
                      <a:pt x="-14" y="77430"/>
                      <a:pt x="-14" y="172780"/>
                    </a:cubicBezTo>
                    <a:cubicBezTo>
                      <a:pt x="-14" y="268129"/>
                      <a:pt x="77282" y="345426"/>
                      <a:pt x="172632" y="345426"/>
                    </a:cubicBezTo>
                    <a:cubicBezTo>
                      <a:pt x="258757" y="350068"/>
                      <a:pt x="334305" y="288499"/>
                      <a:pt x="347142" y="203210"/>
                    </a:cubicBezTo>
                    <a:lnTo>
                      <a:pt x="275724" y="203210"/>
                    </a:lnTo>
                    <a:cubicBezTo>
                      <a:pt x="265116" y="251200"/>
                      <a:pt x="221750" y="284770"/>
                      <a:pt x="172632" y="283013"/>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58205DB1-D2ED-0A31-EC16-D6C5A55714F2}"/>
                </a:ext>
              </a:extLst>
            </p:cNvPr>
            <p:cNvGrpSpPr/>
            <p:nvPr/>
          </p:nvGrpSpPr>
          <p:grpSpPr>
            <a:xfrm>
              <a:off x="45917" y="2750820"/>
              <a:ext cx="4507034" cy="1165063"/>
              <a:chOff x="-393221" y="-3361134"/>
              <a:chExt cx="6643632" cy="1717371"/>
            </a:xfrm>
            <a:solidFill>
              <a:schemeClr val="bg1">
                <a:alpha val="2000"/>
              </a:schemeClr>
            </a:solidFill>
          </p:grpSpPr>
          <p:sp>
            <p:nvSpPr>
              <p:cNvPr id="32" name="Freeform: Shape 31">
                <a:extLst>
                  <a:ext uri="{FF2B5EF4-FFF2-40B4-BE49-F238E27FC236}">
                    <a16:creationId xmlns:a16="http://schemas.microsoft.com/office/drawing/2014/main" id="{599ED717-B6ED-FE9C-D47A-09DE02854FFB}"/>
                  </a:ext>
                </a:extLst>
              </p:cNvPr>
              <p:cNvSpPr/>
              <p:nvPr/>
            </p:nvSpPr>
            <p:spPr>
              <a:xfrm>
                <a:off x="-393221" y="-3061471"/>
                <a:ext cx="307313" cy="1378449"/>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721146C7-D4F0-7118-92FC-0E910A9D6D44}"/>
                  </a:ext>
                </a:extLst>
              </p:cNvPr>
              <p:cNvSpPr/>
              <p:nvPr/>
            </p:nvSpPr>
            <p:spPr>
              <a:xfrm>
                <a:off x="116843" y="-3027042"/>
                <a:ext cx="1532742" cy="1347843"/>
              </a:xfrm>
              <a:custGeom>
                <a:avLst/>
                <a:gdLst>
                  <a:gd name="connsiteX0" fmla="*/ 246225 w 373239"/>
                  <a:gd name="connsiteY0" fmla="*/ 133190 h 328214"/>
                  <a:gd name="connsiteX1" fmla="*/ 127918 w 373239"/>
                  <a:gd name="connsiteY1" fmla="*/ 133190 h 328214"/>
                  <a:gd name="connsiteX2" fmla="*/ 77615 w 373239"/>
                  <a:gd name="connsiteY2" fmla="*/ 95617 h 328214"/>
                  <a:gd name="connsiteX3" fmla="*/ 127918 w 373239"/>
                  <a:gd name="connsiteY3" fmla="*/ 62081 h 328214"/>
                  <a:gd name="connsiteX4" fmla="*/ 342484 w 373239"/>
                  <a:gd name="connsiteY4" fmla="*/ 62081 h 328214"/>
                  <a:gd name="connsiteX5" fmla="*/ 342484 w 373239"/>
                  <a:gd name="connsiteY5" fmla="*/ -22 h 328214"/>
                  <a:gd name="connsiteX6" fmla="*/ 118913 w 373239"/>
                  <a:gd name="connsiteY6" fmla="*/ -22 h 328214"/>
                  <a:gd name="connsiteX7" fmla="*/ -14 w 373239"/>
                  <a:gd name="connsiteY7" fmla="*/ 96549 h 328214"/>
                  <a:gd name="connsiteX8" fmla="*/ 118913 w 373239"/>
                  <a:gd name="connsiteY8" fmla="*/ 194361 h 328214"/>
                  <a:gd name="connsiteX9" fmla="*/ 247156 w 373239"/>
                  <a:gd name="connsiteY9" fmla="*/ 194361 h 328214"/>
                  <a:gd name="connsiteX10" fmla="*/ 297149 w 373239"/>
                  <a:gd name="connsiteY10" fmla="*/ 232244 h 328214"/>
                  <a:gd name="connsiteX11" fmla="*/ 247156 w 373239"/>
                  <a:gd name="connsiteY11" fmla="*/ 266090 h 328214"/>
                  <a:gd name="connsiteX12" fmla="*/ 23274 w 373239"/>
                  <a:gd name="connsiteY12" fmla="*/ 266090 h 328214"/>
                  <a:gd name="connsiteX13" fmla="*/ 23274 w 373239"/>
                  <a:gd name="connsiteY13" fmla="*/ 328193 h 328214"/>
                  <a:gd name="connsiteX14" fmla="*/ 246225 w 373239"/>
                  <a:gd name="connsiteY14" fmla="*/ 328193 h 328214"/>
                  <a:gd name="connsiteX15" fmla="*/ 373225 w 373239"/>
                  <a:gd name="connsiteY15" fmla="*/ 230691 h 328214"/>
                  <a:gd name="connsiteX16" fmla="*/ 246225 w 373239"/>
                  <a:gd name="connsiteY16" fmla="*/ 134121 h 32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239" h="328214">
                    <a:moveTo>
                      <a:pt x="246225" y="133190"/>
                    </a:moveTo>
                    <a:lnTo>
                      <a:pt x="127918" y="133190"/>
                    </a:lnTo>
                    <a:cubicBezTo>
                      <a:pt x="96867" y="133190"/>
                      <a:pt x="77615" y="118595"/>
                      <a:pt x="77615" y="95617"/>
                    </a:cubicBezTo>
                    <a:cubicBezTo>
                      <a:pt x="77615" y="72639"/>
                      <a:pt x="96867" y="62081"/>
                      <a:pt x="127918" y="62081"/>
                    </a:cubicBezTo>
                    <a:lnTo>
                      <a:pt x="342484" y="62081"/>
                    </a:lnTo>
                    <a:lnTo>
                      <a:pt x="342484" y="-22"/>
                    </a:lnTo>
                    <a:lnTo>
                      <a:pt x="118913" y="-22"/>
                    </a:lnTo>
                    <a:cubicBezTo>
                      <a:pt x="45942" y="-22"/>
                      <a:pt x="-14" y="36619"/>
                      <a:pt x="-14" y="96549"/>
                    </a:cubicBezTo>
                    <a:cubicBezTo>
                      <a:pt x="-14" y="156478"/>
                      <a:pt x="45942" y="194361"/>
                      <a:pt x="118913" y="194361"/>
                    </a:cubicBezTo>
                    <a:lnTo>
                      <a:pt x="247156" y="194361"/>
                    </a:lnTo>
                    <a:cubicBezTo>
                      <a:pt x="278208" y="194361"/>
                      <a:pt x="297149" y="208955"/>
                      <a:pt x="297149" y="232244"/>
                    </a:cubicBezTo>
                    <a:cubicBezTo>
                      <a:pt x="297149" y="255533"/>
                      <a:pt x="277897" y="266090"/>
                      <a:pt x="247156" y="266090"/>
                    </a:cubicBezTo>
                    <a:lnTo>
                      <a:pt x="23274" y="266090"/>
                    </a:lnTo>
                    <a:lnTo>
                      <a:pt x="23274" y="328193"/>
                    </a:lnTo>
                    <a:lnTo>
                      <a:pt x="246225" y="328193"/>
                    </a:lnTo>
                    <a:cubicBezTo>
                      <a:pt x="324164" y="328193"/>
                      <a:pt x="373225" y="290310"/>
                      <a:pt x="373225" y="230691"/>
                    </a:cubicBezTo>
                    <a:cubicBezTo>
                      <a:pt x="373225" y="171072"/>
                      <a:pt x="324164" y="134121"/>
                      <a:pt x="246225" y="134121"/>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80CBB48E-09C7-0858-9B59-343B0DE2CD04}"/>
                  </a:ext>
                </a:extLst>
              </p:cNvPr>
              <p:cNvSpPr/>
              <p:nvPr/>
            </p:nvSpPr>
            <p:spPr>
              <a:xfrm>
                <a:off x="3372035" y="-3358584"/>
                <a:ext cx="1226998" cy="1712841"/>
              </a:xfrm>
              <a:custGeom>
                <a:avLst/>
                <a:gdLst>
                  <a:gd name="connsiteX0" fmla="*/ 149105 w 298787"/>
                  <a:gd name="connsiteY0" fmla="*/ 352724 h 417095"/>
                  <a:gd name="connsiteX1" fmla="*/ 71336 w 298787"/>
                  <a:gd name="connsiteY1" fmla="*/ 275235 h 417095"/>
                  <a:gd name="connsiteX2" fmla="*/ 71476 w 298787"/>
                  <a:gd name="connsiteY2" fmla="*/ 270437 h 417095"/>
                  <a:gd name="connsiteX3" fmla="*/ 71476 w 298787"/>
                  <a:gd name="connsiteY3" fmla="*/ 142815 h 417095"/>
                  <a:gd name="connsiteX4" fmla="*/ 298773 w 298787"/>
                  <a:gd name="connsiteY4" fmla="*/ 142815 h 417095"/>
                  <a:gd name="connsiteX5" fmla="*/ 298773 w 298787"/>
                  <a:gd name="connsiteY5" fmla="*/ 80712 h 417095"/>
                  <a:gd name="connsiteX6" fmla="*/ 71476 w 298787"/>
                  <a:gd name="connsiteY6" fmla="*/ 80712 h 417095"/>
                  <a:gd name="connsiteX7" fmla="*/ 71476 w 298787"/>
                  <a:gd name="connsiteY7" fmla="*/ -22 h 417095"/>
                  <a:gd name="connsiteX8" fmla="*/ 58 w 298787"/>
                  <a:gd name="connsiteY8" fmla="*/ -22 h 417095"/>
                  <a:gd name="connsiteX9" fmla="*/ 58 w 298787"/>
                  <a:gd name="connsiteY9" fmla="*/ 273853 h 417095"/>
                  <a:gd name="connsiteX10" fmla="*/ 134368 w 298787"/>
                  <a:gd name="connsiteY10" fmla="*/ 417004 h 417095"/>
                  <a:gd name="connsiteX11" fmla="*/ 149105 w 298787"/>
                  <a:gd name="connsiteY11" fmla="*/ 416690 h 417095"/>
                  <a:gd name="connsiteX12" fmla="*/ 297550 w 298787"/>
                  <a:gd name="connsiteY12" fmla="*/ 286919 h 417095"/>
                  <a:gd name="connsiteX13" fmla="*/ 297842 w 298787"/>
                  <a:gd name="connsiteY13" fmla="*/ 275095 h 417095"/>
                  <a:gd name="connsiteX14" fmla="*/ 226734 w 298787"/>
                  <a:gd name="connsiteY14" fmla="*/ 275095 h 417095"/>
                  <a:gd name="connsiteX15" fmla="*/ 150353 w 298787"/>
                  <a:gd name="connsiteY15" fmla="*/ 352724 h 417095"/>
                  <a:gd name="connsiteX16" fmla="*/ 149105 w 298787"/>
                  <a:gd name="connsiteY16" fmla="*/ 352724 h 41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787" h="417095">
                    <a:moveTo>
                      <a:pt x="149105" y="352724"/>
                    </a:moveTo>
                    <a:cubicBezTo>
                      <a:pt x="106232" y="352801"/>
                      <a:pt x="71414" y="318108"/>
                      <a:pt x="71336" y="275235"/>
                    </a:cubicBezTo>
                    <a:cubicBezTo>
                      <a:pt x="71333" y="273636"/>
                      <a:pt x="71380" y="272033"/>
                      <a:pt x="71476" y="270437"/>
                    </a:cubicBezTo>
                    <a:lnTo>
                      <a:pt x="71476" y="142815"/>
                    </a:lnTo>
                    <a:lnTo>
                      <a:pt x="298773" y="142815"/>
                    </a:lnTo>
                    <a:lnTo>
                      <a:pt x="298773" y="80712"/>
                    </a:lnTo>
                    <a:lnTo>
                      <a:pt x="71476" y="80712"/>
                    </a:lnTo>
                    <a:lnTo>
                      <a:pt x="71476" y="-22"/>
                    </a:lnTo>
                    <a:lnTo>
                      <a:pt x="58" y="-22"/>
                    </a:lnTo>
                    <a:lnTo>
                      <a:pt x="58" y="273853"/>
                    </a:lnTo>
                    <a:cubicBezTo>
                      <a:pt x="-2383" y="350473"/>
                      <a:pt x="57748" y="414563"/>
                      <a:pt x="134368" y="417004"/>
                    </a:cubicBezTo>
                    <a:cubicBezTo>
                      <a:pt x="139280" y="417159"/>
                      <a:pt x="144202" y="417056"/>
                      <a:pt x="149105" y="416690"/>
                    </a:cubicBezTo>
                    <a:cubicBezTo>
                      <a:pt x="225933" y="421848"/>
                      <a:pt x="292395" y="363747"/>
                      <a:pt x="297550" y="286919"/>
                    </a:cubicBezTo>
                    <a:cubicBezTo>
                      <a:pt x="297814" y="282985"/>
                      <a:pt x="297913" y="279039"/>
                      <a:pt x="297842" y="275095"/>
                    </a:cubicBezTo>
                    <a:lnTo>
                      <a:pt x="226734" y="275095"/>
                    </a:lnTo>
                    <a:cubicBezTo>
                      <a:pt x="227079" y="317623"/>
                      <a:pt x="192881" y="352379"/>
                      <a:pt x="150353" y="352724"/>
                    </a:cubicBezTo>
                    <a:cubicBezTo>
                      <a:pt x="149937" y="352727"/>
                      <a:pt x="149521" y="352727"/>
                      <a:pt x="149105" y="352724"/>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380A1FD1-88FF-6B69-CA16-12A88F3768EF}"/>
                  </a:ext>
                </a:extLst>
              </p:cNvPr>
              <p:cNvSpPr/>
              <p:nvPr/>
            </p:nvSpPr>
            <p:spPr>
              <a:xfrm>
                <a:off x="4785070" y="-3058946"/>
                <a:ext cx="1465341" cy="1381020"/>
              </a:xfrm>
              <a:custGeom>
                <a:avLst/>
                <a:gdLst>
                  <a:gd name="connsiteX0" fmla="*/ 77338 w 356826"/>
                  <a:gd name="connsiteY0" fmla="*/ 202130 h 336293"/>
                  <a:gd name="connsiteX1" fmla="*/ 356802 w 356826"/>
                  <a:gd name="connsiteY1" fmla="*/ 202130 h 336293"/>
                  <a:gd name="connsiteX2" fmla="*/ 356802 w 356826"/>
                  <a:gd name="connsiteY2" fmla="*/ 199025 h 336293"/>
                  <a:gd name="connsiteX3" fmla="*/ 356802 w 356826"/>
                  <a:gd name="connsiteY3" fmla="*/ 199025 h 336293"/>
                  <a:gd name="connsiteX4" fmla="*/ 356802 w 356826"/>
                  <a:gd name="connsiteY4" fmla="*/ 171699 h 336293"/>
                  <a:gd name="connsiteX5" fmla="*/ 354628 w 356826"/>
                  <a:gd name="connsiteY5" fmla="*/ 140648 h 336293"/>
                  <a:gd name="connsiteX6" fmla="*/ 354628 w 356826"/>
                  <a:gd name="connsiteY6" fmla="*/ 140648 h 336293"/>
                  <a:gd name="connsiteX7" fmla="*/ 354628 w 356826"/>
                  <a:gd name="connsiteY7" fmla="*/ 140648 h 336293"/>
                  <a:gd name="connsiteX8" fmla="*/ 179187 w 356826"/>
                  <a:gd name="connsiteY8" fmla="*/ 295 h 336293"/>
                  <a:gd name="connsiteX9" fmla="*/ 262 w 356826"/>
                  <a:gd name="connsiteY9" fmla="*/ 159900 h 336293"/>
                  <a:gd name="connsiteX10" fmla="*/ 20 w 356826"/>
                  <a:gd name="connsiteY10" fmla="*/ 172941 h 336293"/>
                  <a:gd name="connsiteX11" fmla="*/ 179187 w 356826"/>
                  <a:gd name="connsiteY11" fmla="*/ 336272 h 336293"/>
                  <a:gd name="connsiteX12" fmla="*/ 313019 w 356826"/>
                  <a:gd name="connsiteY12" fmla="*/ 336272 h 336293"/>
                  <a:gd name="connsiteX13" fmla="*/ 313019 w 356826"/>
                  <a:gd name="connsiteY13" fmla="*/ 274169 h 336293"/>
                  <a:gd name="connsiteX14" fmla="*/ 179498 w 356826"/>
                  <a:gd name="connsiteY14" fmla="*/ 274169 h 336293"/>
                  <a:gd name="connsiteX15" fmla="*/ 77338 w 356826"/>
                  <a:gd name="connsiteY15" fmla="*/ 202751 h 336293"/>
                  <a:gd name="connsiteX16" fmla="*/ 179187 w 356826"/>
                  <a:gd name="connsiteY16" fmla="*/ 62398 h 336293"/>
                  <a:gd name="connsiteX17" fmla="*/ 280726 w 356826"/>
                  <a:gd name="connsiteY17" fmla="*/ 138785 h 336293"/>
                  <a:gd name="connsiteX18" fmla="*/ 280726 w 356826"/>
                  <a:gd name="connsiteY18" fmla="*/ 141579 h 336293"/>
                  <a:gd name="connsiteX19" fmla="*/ 76096 w 356826"/>
                  <a:gd name="connsiteY19" fmla="*/ 141579 h 336293"/>
                  <a:gd name="connsiteX20" fmla="*/ 76096 w 356826"/>
                  <a:gd name="connsiteY20" fmla="*/ 138785 h 336293"/>
                  <a:gd name="connsiteX21" fmla="*/ 179187 w 356826"/>
                  <a:gd name="connsiteY21" fmla="*/ 62398 h 33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826" h="336293">
                    <a:moveTo>
                      <a:pt x="77338" y="202130"/>
                    </a:moveTo>
                    <a:lnTo>
                      <a:pt x="356802" y="202130"/>
                    </a:lnTo>
                    <a:lnTo>
                      <a:pt x="356802" y="199025"/>
                    </a:lnTo>
                    <a:lnTo>
                      <a:pt x="356802" y="199025"/>
                    </a:lnTo>
                    <a:lnTo>
                      <a:pt x="356802" y="171699"/>
                    </a:lnTo>
                    <a:cubicBezTo>
                      <a:pt x="356911" y="161306"/>
                      <a:pt x="356184" y="150923"/>
                      <a:pt x="354628" y="140648"/>
                    </a:cubicBezTo>
                    <a:lnTo>
                      <a:pt x="354628" y="140648"/>
                    </a:lnTo>
                    <a:lnTo>
                      <a:pt x="354628" y="140648"/>
                    </a:lnTo>
                    <a:cubicBezTo>
                      <a:pt x="340904" y="55731"/>
                      <a:pt x="265045" y="-4956"/>
                      <a:pt x="179187" y="295"/>
                    </a:cubicBezTo>
                    <a:cubicBezTo>
                      <a:pt x="85703" y="-5040"/>
                      <a:pt x="5596" y="66419"/>
                      <a:pt x="262" y="159900"/>
                    </a:cubicBezTo>
                    <a:cubicBezTo>
                      <a:pt x="13" y="164244"/>
                      <a:pt x="-67" y="168594"/>
                      <a:pt x="20" y="172941"/>
                    </a:cubicBezTo>
                    <a:cubicBezTo>
                      <a:pt x="20" y="268580"/>
                      <a:pt x="74854" y="336272"/>
                      <a:pt x="179187" y="336272"/>
                    </a:cubicBezTo>
                    <a:lnTo>
                      <a:pt x="313019" y="336272"/>
                    </a:lnTo>
                    <a:lnTo>
                      <a:pt x="313019" y="274169"/>
                    </a:lnTo>
                    <a:lnTo>
                      <a:pt x="179498" y="274169"/>
                    </a:lnTo>
                    <a:cubicBezTo>
                      <a:pt x="133088" y="276638"/>
                      <a:pt x="90957" y="247185"/>
                      <a:pt x="77338" y="202751"/>
                    </a:cubicBezTo>
                    <a:close/>
                    <a:moveTo>
                      <a:pt x="179187" y="62398"/>
                    </a:moveTo>
                    <a:cubicBezTo>
                      <a:pt x="226752" y="60920"/>
                      <a:pt x="268960" y="92673"/>
                      <a:pt x="280726" y="138785"/>
                    </a:cubicBezTo>
                    <a:cubicBezTo>
                      <a:pt x="280872" y="139710"/>
                      <a:pt x="280872" y="140654"/>
                      <a:pt x="280726" y="141579"/>
                    </a:cubicBezTo>
                    <a:lnTo>
                      <a:pt x="76096" y="141579"/>
                    </a:lnTo>
                    <a:cubicBezTo>
                      <a:pt x="76096" y="141579"/>
                      <a:pt x="76096" y="139716"/>
                      <a:pt x="76096" y="138785"/>
                    </a:cubicBezTo>
                    <a:cubicBezTo>
                      <a:pt x="87979" y="92086"/>
                      <a:pt x="131051" y="60171"/>
                      <a:pt x="179187" y="62398"/>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B121C5CC-D6B1-3BD5-1511-47B85029EC59}"/>
                  </a:ext>
                </a:extLst>
              </p:cNvPr>
              <p:cNvSpPr/>
              <p:nvPr/>
            </p:nvSpPr>
            <p:spPr>
              <a:xfrm>
                <a:off x="-393221" y="-3361134"/>
                <a:ext cx="307313" cy="113486"/>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8336AD60-BA3D-8D67-91DF-B37E653E9828}"/>
                  </a:ext>
                </a:extLst>
              </p:cNvPr>
              <p:cNvSpPr/>
              <p:nvPr/>
            </p:nvSpPr>
            <p:spPr>
              <a:xfrm>
                <a:off x="1808983" y="-3063385"/>
                <a:ext cx="1425630" cy="1419622"/>
              </a:xfrm>
              <a:custGeom>
                <a:avLst/>
                <a:gdLst>
                  <a:gd name="connsiteX0" fmla="*/ 174185 w 347156"/>
                  <a:gd name="connsiteY0" fmla="*/ 283013 h 345693"/>
                  <a:gd name="connsiteX1" fmla="*/ 67548 w 347156"/>
                  <a:gd name="connsiteY1" fmla="*/ 180403 h 345693"/>
                  <a:gd name="connsiteX2" fmla="*/ 67678 w 347156"/>
                  <a:gd name="connsiteY2" fmla="*/ 172780 h 345693"/>
                  <a:gd name="connsiteX3" fmla="*/ 167540 w 347156"/>
                  <a:gd name="connsiteY3" fmla="*/ 63565 h 345693"/>
                  <a:gd name="connsiteX4" fmla="*/ 174185 w 347156"/>
                  <a:gd name="connsiteY4" fmla="*/ 63478 h 345693"/>
                  <a:gd name="connsiteX5" fmla="*/ 265787 w 347156"/>
                  <a:gd name="connsiteY5" fmla="*/ 110677 h 345693"/>
                  <a:gd name="connsiteX6" fmla="*/ 327890 w 347156"/>
                  <a:gd name="connsiteY6" fmla="*/ 84593 h 345693"/>
                  <a:gd name="connsiteX7" fmla="*/ 172632 w 347156"/>
                  <a:gd name="connsiteY7" fmla="*/ 133 h 345693"/>
                  <a:gd name="connsiteX8" fmla="*/ -14 w 347156"/>
                  <a:gd name="connsiteY8" fmla="*/ 172780 h 345693"/>
                  <a:gd name="connsiteX9" fmla="*/ 172632 w 347156"/>
                  <a:gd name="connsiteY9" fmla="*/ 345426 h 345693"/>
                  <a:gd name="connsiteX10" fmla="*/ 347142 w 347156"/>
                  <a:gd name="connsiteY10" fmla="*/ 203210 h 345693"/>
                  <a:gd name="connsiteX11" fmla="*/ 275724 w 347156"/>
                  <a:gd name="connsiteY11" fmla="*/ 203210 h 345693"/>
                  <a:gd name="connsiteX12" fmla="*/ 172632 w 347156"/>
                  <a:gd name="connsiteY12" fmla="*/ 283013 h 3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56" h="345693">
                    <a:moveTo>
                      <a:pt x="174185" y="283013"/>
                    </a:moveTo>
                    <a:cubicBezTo>
                      <a:pt x="116401" y="284124"/>
                      <a:pt x="68659" y="238183"/>
                      <a:pt x="67548" y="180403"/>
                    </a:cubicBezTo>
                    <a:cubicBezTo>
                      <a:pt x="67498" y="177860"/>
                      <a:pt x="67542" y="175316"/>
                      <a:pt x="67678" y="172780"/>
                    </a:cubicBezTo>
                    <a:cubicBezTo>
                      <a:pt x="65095" y="115045"/>
                      <a:pt x="109806" y="66145"/>
                      <a:pt x="167540" y="63565"/>
                    </a:cubicBezTo>
                    <a:cubicBezTo>
                      <a:pt x="169754" y="63466"/>
                      <a:pt x="171971" y="63438"/>
                      <a:pt x="174185" y="63478"/>
                    </a:cubicBezTo>
                    <a:cubicBezTo>
                      <a:pt x="210984" y="61596"/>
                      <a:pt x="245961" y="79619"/>
                      <a:pt x="265787" y="110677"/>
                    </a:cubicBezTo>
                    <a:lnTo>
                      <a:pt x="327890" y="84593"/>
                    </a:lnTo>
                    <a:cubicBezTo>
                      <a:pt x="295711" y="29921"/>
                      <a:pt x="236012" y="-2553"/>
                      <a:pt x="172632" y="133"/>
                    </a:cubicBezTo>
                    <a:cubicBezTo>
                      <a:pt x="77282" y="133"/>
                      <a:pt x="-14" y="77430"/>
                      <a:pt x="-14" y="172780"/>
                    </a:cubicBezTo>
                    <a:cubicBezTo>
                      <a:pt x="-14" y="268129"/>
                      <a:pt x="77282" y="345426"/>
                      <a:pt x="172632" y="345426"/>
                    </a:cubicBezTo>
                    <a:cubicBezTo>
                      <a:pt x="258757" y="350068"/>
                      <a:pt x="334305" y="288499"/>
                      <a:pt x="347142" y="203210"/>
                    </a:cubicBezTo>
                    <a:lnTo>
                      <a:pt x="275724" y="203210"/>
                    </a:lnTo>
                    <a:cubicBezTo>
                      <a:pt x="265116" y="251200"/>
                      <a:pt x="221750" y="284770"/>
                      <a:pt x="172632" y="283013"/>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pic>
        <p:nvPicPr>
          <p:cNvPr id="7" name="Picture 6">
            <a:extLst>
              <a:ext uri="{FF2B5EF4-FFF2-40B4-BE49-F238E27FC236}">
                <a16:creationId xmlns:a16="http://schemas.microsoft.com/office/drawing/2014/main" id="{44D24BF6-2838-0EC8-90E2-1065DA06ED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385" y="5216289"/>
            <a:ext cx="2348793" cy="1390119"/>
          </a:xfrm>
          <a:prstGeom prst="rect">
            <a:avLst/>
          </a:prstGeom>
        </p:spPr>
      </p:pic>
      <p:sp>
        <p:nvSpPr>
          <p:cNvPr id="39" name="Text 14">
            <a:extLst>
              <a:ext uri="{FF2B5EF4-FFF2-40B4-BE49-F238E27FC236}">
                <a16:creationId xmlns:a16="http://schemas.microsoft.com/office/drawing/2014/main" id="{4AF18894-2958-477D-2F28-9B8F70A7FB7D}"/>
              </a:ext>
            </a:extLst>
          </p:cNvPr>
          <p:cNvSpPr/>
          <p:nvPr/>
        </p:nvSpPr>
        <p:spPr>
          <a:xfrm>
            <a:off x="1556041" y="6511239"/>
            <a:ext cx="8412480" cy="274320"/>
          </a:xfrm>
          <a:prstGeom prst="rect">
            <a:avLst/>
          </a:prstGeom>
          <a:noFill/>
          <a:ln/>
        </p:spPr>
        <p:txBody>
          <a:bodyPr wrap="square" rtlCol="0" anchor="ctr"/>
          <a:lstStyle/>
          <a:p>
            <a:pPr marL="0" indent="0" algn="ctr">
              <a:buNone/>
            </a:pPr>
            <a:r>
              <a:rPr lang="en-US" sz="1000" b="1" dirty="0">
                <a:solidFill>
                  <a:schemeClr val="bg1"/>
                </a:solidFill>
              </a:rPr>
              <a:t>mafalda_santorum@iscte-iul.pt •  ISCTE Business School  •  May 22, 2026</a:t>
            </a:r>
          </a:p>
        </p:txBody>
      </p:sp>
    </p:spTree>
    <p:extLst>
      <p:ext uri="{BB962C8B-B14F-4D97-AF65-F5344CB8AC3E}">
        <p14:creationId xmlns:p14="http://schemas.microsoft.com/office/powerpoint/2010/main" val="210694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a:extLst>
              <a:ext uri="{FF2B5EF4-FFF2-40B4-BE49-F238E27FC236}">
                <a16:creationId xmlns:a16="http://schemas.microsoft.com/office/drawing/2014/main" id="{79202002-E9DC-4335-B322-9AA7E964632F}"/>
              </a:ext>
            </a:extLst>
          </p:cNvPr>
          <p:cNvSpPr/>
          <p:nvPr/>
        </p:nvSpPr>
        <p:spPr>
          <a:xfrm>
            <a:off x="0" y="0"/>
            <a:ext cx="12192000" cy="6879690"/>
          </a:xfrm>
          <a:prstGeom prst="rect">
            <a:avLst/>
          </a:prstGeom>
          <a:solidFill>
            <a:srgbClr val="E21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07" name="Freeform: Shape 106">
            <a:extLst>
              <a:ext uri="{FF2B5EF4-FFF2-40B4-BE49-F238E27FC236}">
                <a16:creationId xmlns:a16="http://schemas.microsoft.com/office/drawing/2014/main" id="{00AA1FE1-EFE7-4430-84F7-5BC4AED3A789}"/>
              </a:ext>
            </a:extLst>
          </p:cNvPr>
          <p:cNvSpPr/>
          <p:nvPr/>
        </p:nvSpPr>
        <p:spPr>
          <a:xfrm>
            <a:off x="6206971" y="4720410"/>
            <a:ext cx="2075368" cy="1825009"/>
          </a:xfrm>
          <a:custGeom>
            <a:avLst/>
            <a:gdLst>
              <a:gd name="connsiteX0" fmla="*/ 209044 w 316882"/>
              <a:gd name="connsiteY0" fmla="*/ 113076 h 278656"/>
              <a:gd name="connsiteX1" fmla="*/ 108601 w 316882"/>
              <a:gd name="connsiteY1" fmla="*/ 113076 h 278656"/>
              <a:gd name="connsiteX2" fmla="*/ 65893 w 316882"/>
              <a:gd name="connsiteY2" fmla="*/ 81176 h 278656"/>
              <a:gd name="connsiteX3" fmla="*/ 108601 w 316882"/>
              <a:gd name="connsiteY3" fmla="*/ 52704 h 278656"/>
              <a:gd name="connsiteX4" fmla="*/ 290769 w 316882"/>
              <a:gd name="connsiteY4" fmla="*/ 52704 h 278656"/>
              <a:gd name="connsiteX5" fmla="*/ 290769 w 316882"/>
              <a:gd name="connsiteY5" fmla="*/ -22 h 278656"/>
              <a:gd name="connsiteX6" fmla="*/ 100956 w 316882"/>
              <a:gd name="connsiteY6" fmla="*/ -22 h 278656"/>
              <a:gd name="connsiteX7" fmla="*/ -14 w 316882"/>
              <a:gd name="connsiteY7" fmla="*/ 81967 h 278656"/>
              <a:gd name="connsiteX8" fmla="*/ 100956 w 316882"/>
              <a:gd name="connsiteY8" fmla="*/ 165011 h 278656"/>
              <a:gd name="connsiteX9" fmla="*/ 209835 w 316882"/>
              <a:gd name="connsiteY9" fmla="*/ 165011 h 278656"/>
              <a:gd name="connsiteX10" fmla="*/ 252279 w 316882"/>
              <a:gd name="connsiteY10" fmla="*/ 197173 h 278656"/>
              <a:gd name="connsiteX11" fmla="*/ 209835 w 316882"/>
              <a:gd name="connsiteY11" fmla="*/ 225909 h 278656"/>
              <a:gd name="connsiteX12" fmla="*/ 19758 w 316882"/>
              <a:gd name="connsiteY12" fmla="*/ 225909 h 278656"/>
              <a:gd name="connsiteX13" fmla="*/ 19758 w 316882"/>
              <a:gd name="connsiteY13" fmla="*/ 278635 h 278656"/>
              <a:gd name="connsiteX14" fmla="*/ 209044 w 316882"/>
              <a:gd name="connsiteY14" fmla="*/ 278635 h 278656"/>
              <a:gd name="connsiteX15" fmla="*/ 316869 w 316882"/>
              <a:gd name="connsiteY15" fmla="*/ 195855 h 278656"/>
              <a:gd name="connsiteX16" fmla="*/ 209044 w 316882"/>
              <a:gd name="connsiteY16" fmla="*/ 113866 h 27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882" h="278656">
                <a:moveTo>
                  <a:pt x="209044" y="113076"/>
                </a:moveTo>
                <a:lnTo>
                  <a:pt x="108601" y="113076"/>
                </a:lnTo>
                <a:cubicBezTo>
                  <a:pt x="82238" y="113076"/>
                  <a:pt x="65893" y="100685"/>
                  <a:pt x="65893" y="81176"/>
                </a:cubicBezTo>
                <a:cubicBezTo>
                  <a:pt x="65893" y="61668"/>
                  <a:pt x="82238" y="52704"/>
                  <a:pt x="108601" y="52704"/>
                </a:cubicBezTo>
                <a:lnTo>
                  <a:pt x="290769" y="52704"/>
                </a:lnTo>
                <a:lnTo>
                  <a:pt x="290769" y="-22"/>
                </a:lnTo>
                <a:lnTo>
                  <a:pt x="100956" y="-22"/>
                </a:lnTo>
                <a:cubicBezTo>
                  <a:pt x="39003" y="-22"/>
                  <a:pt x="-14" y="31087"/>
                  <a:pt x="-14" y="81967"/>
                </a:cubicBezTo>
                <a:cubicBezTo>
                  <a:pt x="-14" y="132848"/>
                  <a:pt x="39003" y="165011"/>
                  <a:pt x="100956" y="165011"/>
                </a:cubicBezTo>
                <a:lnTo>
                  <a:pt x="209835" y="165011"/>
                </a:lnTo>
                <a:cubicBezTo>
                  <a:pt x="236198" y="165011"/>
                  <a:pt x="252279" y="177401"/>
                  <a:pt x="252279" y="197173"/>
                </a:cubicBezTo>
                <a:cubicBezTo>
                  <a:pt x="252279" y="216946"/>
                  <a:pt x="235934" y="225909"/>
                  <a:pt x="209835" y="225909"/>
                </a:cubicBezTo>
                <a:lnTo>
                  <a:pt x="19758" y="225909"/>
                </a:lnTo>
                <a:lnTo>
                  <a:pt x="19758" y="278635"/>
                </a:lnTo>
                <a:lnTo>
                  <a:pt x="209044" y="278635"/>
                </a:lnTo>
                <a:cubicBezTo>
                  <a:pt x="275215" y="278635"/>
                  <a:pt x="316869" y="246472"/>
                  <a:pt x="316869" y="195855"/>
                </a:cubicBezTo>
                <a:cubicBezTo>
                  <a:pt x="316869" y="145238"/>
                  <a:pt x="275215" y="113866"/>
                  <a:pt x="209044" y="113866"/>
                </a:cubicBezTo>
                <a:close/>
              </a:path>
            </a:pathLst>
          </a:custGeom>
          <a:solidFill>
            <a:schemeClr val="bg1"/>
          </a:solidFill>
          <a:ln w="261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08" name="Freeform: Shape 107">
            <a:extLst>
              <a:ext uri="{FF2B5EF4-FFF2-40B4-BE49-F238E27FC236}">
                <a16:creationId xmlns:a16="http://schemas.microsoft.com/office/drawing/2014/main" id="{F503AFE8-4F9C-4183-B021-7EAE9FD1AD66}"/>
              </a:ext>
            </a:extLst>
          </p:cNvPr>
          <p:cNvSpPr/>
          <p:nvPr/>
        </p:nvSpPr>
        <p:spPr>
          <a:xfrm>
            <a:off x="8658992" y="4317059"/>
            <a:ext cx="1661385" cy="2319224"/>
          </a:xfrm>
          <a:custGeom>
            <a:avLst/>
            <a:gdLst>
              <a:gd name="connsiteX0" fmla="*/ 126589 w 253672"/>
              <a:gd name="connsiteY0" fmla="*/ 299462 h 354116"/>
              <a:gd name="connsiteX1" fmla="*/ 60563 w 253672"/>
              <a:gd name="connsiteY1" fmla="*/ 233673 h 354116"/>
              <a:gd name="connsiteX2" fmla="*/ 60682 w 253672"/>
              <a:gd name="connsiteY2" fmla="*/ 229600 h 354116"/>
              <a:gd name="connsiteX3" fmla="*/ 60682 w 253672"/>
              <a:gd name="connsiteY3" fmla="*/ 121248 h 354116"/>
              <a:gd name="connsiteX4" fmla="*/ 253658 w 253672"/>
              <a:gd name="connsiteY4" fmla="*/ 121248 h 354116"/>
              <a:gd name="connsiteX5" fmla="*/ 253658 w 253672"/>
              <a:gd name="connsiteY5" fmla="*/ 68522 h 354116"/>
              <a:gd name="connsiteX6" fmla="*/ 60682 w 253672"/>
              <a:gd name="connsiteY6" fmla="*/ 68522 h 354116"/>
              <a:gd name="connsiteX7" fmla="*/ 60682 w 253672"/>
              <a:gd name="connsiteY7" fmla="*/ -22 h 354116"/>
              <a:gd name="connsiteX8" fmla="*/ 47 w 253672"/>
              <a:gd name="connsiteY8" fmla="*/ -22 h 354116"/>
              <a:gd name="connsiteX9" fmla="*/ 47 w 253672"/>
              <a:gd name="connsiteY9" fmla="*/ 232500 h 354116"/>
              <a:gd name="connsiteX10" fmla="*/ 114077 w 253672"/>
              <a:gd name="connsiteY10" fmla="*/ 354036 h 354116"/>
              <a:gd name="connsiteX11" fmla="*/ 126589 w 253672"/>
              <a:gd name="connsiteY11" fmla="*/ 353769 h 354116"/>
              <a:gd name="connsiteX12" fmla="*/ 252620 w 253672"/>
              <a:gd name="connsiteY12" fmla="*/ 243593 h 354116"/>
              <a:gd name="connsiteX13" fmla="*/ 252868 w 253672"/>
              <a:gd name="connsiteY13" fmla="*/ 233554 h 354116"/>
              <a:gd name="connsiteX14" fmla="*/ 192496 w 253672"/>
              <a:gd name="connsiteY14" fmla="*/ 233554 h 354116"/>
              <a:gd name="connsiteX15" fmla="*/ 127649 w 253672"/>
              <a:gd name="connsiteY15" fmla="*/ 299462 h 354116"/>
              <a:gd name="connsiteX16" fmla="*/ 126589 w 253672"/>
              <a:gd name="connsiteY16" fmla="*/ 299462 h 35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72" h="354116">
                <a:moveTo>
                  <a:pt x="126589" y="299462"/>
                </a:moveTo>
                <a:cubicBezTo>
                  <a:pt x="90190" y="299528"/>
                  <a:pt x="60629" y="270072"/>
                  <a:pt x="60563" y="233673"/>
                </a:cubicBezTo>
                <a:cubicBezTo>
                  <a:pt x="60560" y="232315"/>
                  <a:pt x="60600" y="230955"/>
                  <a:pt x="60682" y="229600"/>
                </a:cubicBezTo>
                <a:lnTo>
                  <a:pt x="60682" y="121248"/>
                </a:lnTo>
                <a:lnTo>
                  <a:pt x="253658" y="121248"/>
                </a:lnTo>
                <a:lnTo>
                  <a:pt x="253658" y="68522"/>
                </a:lnTo>
                <a:lnTo>
                  <a:pt x="60682" y="68522"/>
                </a:lnTo>
                <a:lnTo>
                  <a:pt x="60682" y="-22"/>
                </a:lnTo>
                <a:lnTo>
                  <a:pt x="47" y="-22"/>
                </a:lnTo>
                <a:lnTo>
                  <a:pt x="47" y="232500"/>
                </a:lnTo>
                <a:cubicBezTo>
                  <a:pt x="-2025" y="297550"/>
                  <a:pt x="49026" y="351964"/>
                  <a:pt x="114077" y="354036"/>
                </a:cubicBezTo>
                <a:cubicBezTo>
                  <a:pt x="118248" y="354168"/>
                  <a:pt x="122426" y="354081"/>
                  <a:pt x="126589" y="353769"/>
                </a:cubicBezTo>
                <a:cubicBezTo>
                  <a:pt x="191816" y="358148"/>
                  <a:pt x="248243" y="308821"/>
                  <a:pt x="252620" y="243593"/>
                </a:cubicBezTo>
                <a:cubicBezTo>
                  <a:pt x="252844" y="240253"/>
                  <a:pt x="252928" y="236902"/>
                  <a:pt x="252868" y="233554"/>
                </a:cubicBezTo>
                <a:lnTo>
                  <a:pt x="192496" y="233554"/>
                </a:lnTo>
                <a:cubicBezTo>
                  <a:pt x="192789" y="269661"/>
                  <a:pt x="163755" y="299169"/>
                  <a:pt x="127649" y="299462"/>
                </a:cubicBezTo>
                <a:cubicBezTo>
                  <a:pt x="127295" y="299464"/>
                  <a:pt x="126942" y="299464"/>
                  <a:pt x="126589" y="299462"/>
                </a:cubicBezTo>
                <a:close/>
              </a:path>
            </a:pathLst>
          </a:custGeom>
          <a:solidFill>
            <a:schemeClr val="bg1"/>
          </a:solidFill>
          <a:ln w="261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09" name="Freeform: Shape 108">
            <a:extLst>
              <a:ext uri="{FF2B5EF4-FFF2-40B4-BE49-F238E27FC236}">
                <a16:creationId xmlns:a16="http://schemas.microsoft.com/office/drawing/2014/main" id="{D9A2AE3B-753D-4642-AD78-A9B64A987BA9}"/>
              </a:ext>
            </a:extLst>
          </p:cNvPr>
          <p:cNvSpPr/>
          <p:nvPr/>
        </p:nvSpPr>
        <p:spPr>
          <a:xfrm>
            <a:off x="457988" y="1560734"/>
            <a:ext cx="1984111" cy="1869935"/>
          </a:xfrm>
          <a:custGeom>
            <a:avLst/>
            <a:gdLst>
              <a:gd name="connsiteX0" fmla="*/ 65658 w 302948"/>
              <a:gd name="connsiteY0" fmla="*/ 171606 h 285515"/>
              <a:gd name="connsiteX1" fmla="*/ 302925 w 302948"/>
              <a:gd name="connsiteY1" fmla="*/ 171606 h 285515"/>
              <a:gd name="connsiteX2" fmla="*/ 302925 w 302948"/>
              <a:gd name="connsiteY2" fmla="*/ 168970 h 285515"/>
              <a:gd name="connsiteX3" fmla="*/ 302925 w 302948"/>
              <a:gd name="connsiteY3" fmla="*/ 168970 h 285515"/>
              <a:gd name="connsiteX4" fmla="*/ 302925 w 302948"/>
              <a:gd name="connsiteY4" fmla="*/ 145771 h 285515"/>
              <a:gd name="connsiteX5" fmla="*/ 301080 w 302948"/>
              <a:gd name="connsiteY5" fmla="*/ 119408 h 285515"/>
              <a:gd name="connsiteX6" fmla="*/ 301080 w 302948"/>
              <a:gd name="connsiteY6" fmla="*/ 119408 h 285515"/>
              <a:gd name="connsiteX7" fmla="*/ 301080 w 302948"/>
              <a:gd name="connsiteY7" fmla="*/ 119408 h 285515"/>
              <a:gd name="connsiteX8" fmla="*/ 152129 w 302948"/>
              <a:gd name="connsiteY8" fmla="*/ 247 h 285515"/>
              <a:gd name="connsiteX9" fmla="*/ 220 w 302948"/>
              <a:gd name="connsiteY9" fmla="*/ 135753 h 285515"/>
              <a:gd name="connsiteX10" fmla="*/ 15 w 302948"/>
              <a:gd name="connsiteY10" fmla="*/ 146825 h 285515"/>
              <a:gd name="connsiteX11" fmla="*/ 152129 w 302948"/>
              <a:gd name="connsiteY11" fmla="*/ 285494 h 285515"/>
              <a:gd name="connsiteX12" fmla="*/ 265753 w 302948"/>
              <a:gd name="connsiteY12" fmla="*/ 285494 h 285515"/>
              <a:gd name="connsiteX13" fmla="*/ 265753 w 302948"/>
              <a:gd name="connsiteY13" fmla="*/ 232768 h 285515"/>
              <a:gd name="connsiteX14" fmla="*/ 152393 w 302948"/>
              <a:gd name="connsiteY14" fmla="*/ 232768 h 285515"/>
              <a:gd name="connsiteX15" fmla="*/ 65658 w 302948"/>
              <a:gd name="connsiteY15" fmla="*/ 172133 h 285515"/>
              <a:gd name="connsiteX16" fmla="*/ 152129 w 302948"/>
              <a:gd name="connsiteY16" fmla="*/ 52973 h 285515"/>
              <a:gd name="connsiteX17" fmla="*/ 238336 w 302948"/>
              <a:gd name="connsiteY17" fmla="*/ 117826 h 285515"/>
              <a:gd name="connsiteX18" fmla="*/ 238336 w 302948"/>
              <a:gd name="connsiteY18" fmla="*/ 120198 h 285515"/>
              <a:gd name="connsiteX19" fmla="*/ 64604 w 302948"/>
              <a:gd name="connsiteY19" fmla="*/ 120198 h 285515"/>
              <a:gd name="connsiteX20" fmla="*/ 64604 w 302948"/>
              <a:gd name="connsiteY20" fmla="*/ 117826 h 285515"/>
              <a:gd name="connsiteX21" fmla="*/ 152129 w 302948"/>
              <a:gd name="connsiteY21" fmla="*/ 52973 h 28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2948" h="285515">
                <a:moveTo>
                  <a:pt x="65658" y="171606"/>
                </a:moveTo>
                <a:lnTo>
                  <a:pt x="302925" y="171606"/>
                </a:lnTo>
                <a:lnTo>
                  <a:pt x="302925" y="168970"/>
                </a:lnTo>
                <a:lnTo>
                  <a:pt x="302925" y="168970"/>
                </a:lnTo>
                <a:lnTo>
                  <a:pt x="302925" y="145771"/>
                </a:lnTo>
                <a:cubicBezTo>
                  <a:pt x="303017" y="136947"/>
                  <a:pt x="302400" y="128131"/>
                  <a:pt x="301080" y="119408"/>
                </a:cubicBezTo>
                <a:lnTo>
                  <a:pt x="301080" y="119408"/>
                </a:lnTo>
                <a:lnTo>
                  <a:pt x="301080" y="119408"/>
                </a:lnTo>
                <a:cubicBezTo>
                  <a:pt x="289427" y="47313"/>
                  <a:pt x="225022" y="-4211"/>
                  <a:pt x="152129" y="247"/>
                </a:cubicBezTo>
                <a:cubicBezTo>
                  <a:pt x="72760" y="-4282"/>
                  <a:pt x="4749" y="56387"/>
                  <a:pt x="220" y="135753"/>
                </a:cubicBezTo>
                <a:cubicBezTo>
                  <a:pt x="9" y="139441"/>
                  <a:pt x="-59" y="143134"/>
                  <a:pt x="15" y="146825"/>
                </a:cubicBezTo>
                <a:cubicBezTo>
                  <a:pt x="15" y="228023"/>
                  <a:pt x="63549" y="285494"/>
                  <a:pt x="152129" y="285494"/>
                </a:cubicBezTo>
                <a:lnTo>
                  <a:pt x="265753" y="285494"/>
                </a:lnTo>
                <a:lnTo>
                  <a:pt x="265753" y="232768"/>
                </a:lnTo>
                <a:lnTo>
                  <a:pt x="152393" y="232768"/>
                </a:lnTo>
                <a:cubicBezTo>
                  <a:pt x="112990" y="234864"/>
                  <a:pt x="77221" y="209859"/>
                  <a:pt x="65658" y="172133"/>
                </a:cubicBezTo>
                <a:close/>
                <a:moveTo>
                  <a:pt x="152129" y="52973"/>
                </a:moveTo>
                <a:cubicBezTo>
                  <a:pt x="192512" y="51718"/>
                  <a:pt x="228347" y="78677"/>
                  <a:pt x="238336" y="117826"/>
                </a:cubicBezTo>
                <a:cubicBezTo>
                  <a:pt x="238460" y="118611"/>
                  <a:pt x="238460" y="119413"/>
                  <a:pt x="238336" y="120198"/>
                </a:cubicBezTo>
                <a:lnTo>
                  <a:pt x="64604" y="120198"/>
                </a:lnTo>
                <a:cubicBezTo>
                  <a:pt x="64604" y="120198"/>
                  <a:pt x="64604" y="118617"/>
                  <a:pt x="64604" y="117826"/>
                </a:cubicBezTo>
                <a:cubicBezTo>
                  <a:pt x="74693" y="78178"/>
                  <a:pt x="111261" y="51083"/>
                  <a:pt x="152129" y="52973"/>
                </a:cubicBezTo>
                <a:close/>
              </a:path>
            </a:pathLst>
          </a:custGeom>
          <a:solidFill>
            <a:schemeClr val="bg1"/>
          </a:solidFill>
          <a:ln w="261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11" name="Freeform: Shape 110">
            <a:extLst>
              <a:ext uri="{FF2B5EF4-FFF2-40B4-BE49-F238E27FC236}">
                <a16:creationId xmlns:a16="http://schemas.microsoft.com/office/drawing/2014/main" id="{D08A9715-A9E5-4ACE-9B68-8D1648A0D8A9}"/>
              </a:ext>
            </a:extLst>
          </p:cNvPr>
          <p:cNvSpPr/>
          <p:nvPr/>
        </p:nvSpPr>
        <p:spPr>
          <a:xfrm>
            <a:off x="3621894" y="223335"/>
            <a:ext cx="1930334" cy="1922203"/>
          </a:xfrm>
          <a:custGeom>
            <a:avLst/>
            <a:gdLst>
              <a:gd name="connsiteX0" fmla="*/ 147882 w 294737"/>
              <a:gd name="connsiteY0" fmla="*/ 240276 h 293496"/>
              <a:gd name="connsiteX1" fmla="*/ 57346 w 294737"/>
              <a:gd name="connsiteY1" fmla="*/ 153160 h 293496"/>
              <a:gd name="connsiteX2" fmla="*/ 57457 w 294737"/>
              <a:gd name="connsiteY2" fmla="*/ 146688 h 293496"/>
              <a:gd name="connsiteX3" fmla="*/ 142240 w 294737"/>
              <a:gd name="connsiteY3" fmla="*/ 53964 h 293496"/>
              <a:gd name="connsiteX4" fmla="*/ 147882 w 294737"/>
              <a:gd name="connsiteY4" fmla="*/ 53890 h 293496"/>
              <a:gd name="connsiteX5" fmla="*/ 225653 w 294737"/>
              <a:gd name="connsiteY5" fmla="*/ 93962 h 293496"/>
              <a:gd name="connsiteX6" fmla="*/ 278379 w 294737"/>
              <a:gd name="connsiteY6" fmla="*/ 71817 h 293496"/>
              <a:gd name="connsiteX7" fmla="*/ 146564 w 294737"/>
              <a:gd name="connsiteY7" fmla="*/ 110 h 293496"/>
              <a:gd name="connsiteX8" fmla="*/ -14 w 294737"/>
              <a:gd name="connsiteY8" fmla="*/ 146688 h 293496"/>
              <a:gd name="connsiteX9" fmla="*/ 146564 w 294737"/>
              <a:gd name="connsiteY9" fmla="*/ 293266 h 293496"/>
              <a:gd name="connsiteX10" fmla="*/ 294724 w 294737"/>
              <a:gd name="connsiteY10" fmla="*/ 172523 h 293496"/>
              <a:gd name="connsiteX11" fmla="*/ 234089 w 294737"/>
              <a:gd name="connsiteY11" fmla="*/ 172523 h 293496"/>
              <a:gd name="connsiteX12" fmla="*/ 146564 w 294737"/>
              <a:gd name="connsiteY12" fmla="*/ 240276 h 29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37" h="293496">
                <a:moveTo>
                  <a:pt x="147882" y="240276"/>
                </a:moveTo>
                <a:cubicBezTo>
                  <a:pt x="98823" y="241220"/>
                  <a:pt x="58290" y="202216"/>
                  <a:pt x="57346" y="153160"/>
                </a:cubicBezTo>
                <a:cubicBezTo>
                  <a:pt x="57304" y="151001"/>
                  <a:pt x="57341" y="148842"/>
                  <a:pt x="57457" y="146688"/>
                </a:cubicBezTo>
                <a:cubicBezTo>
                  <a:pt x="55264" y="97671"/>
                  <a:pt x="93224" y="56155"/>
                  <a:pt x="142240" y="53964"/>
                </a:cubicBezTo>
                <a:cubicBezTo>
                  <a:pt x="144120" y="53880"/>
                  <a:pt x="146002" y="53856"/>
                  <a:pt x="147882" y="53890"/>
                </a:cubicBezTo>
                <a:cubicBezTo>
                  <a:pt x="179125" y="52293"/>
                  <a:pt x="208820" y="67594"/>
                  <a:pt x="225653" y="93962"/>
                </a:cubicBezTo>
                <a:lnTo>
                  <a:pt x="278379" y="71817"/>
                </a:lnTo>
                <a:cubicBezTo>
                  <a:pt x="251059" y="25400"/>
                  <a:pt x="200373" y="-2171"/>
                  <a:pt x="146564" y="110"/>
                </a:cubicBezTo>
                <a:cubicBezTo>
                  <a:pt x="65611" y="110"/>
                  <a:pt x="-14" y="65735"/>
                  <a:pt x="-14" y="146688"/>
                </a:cubicBezTo>
                <a:cubicBezTo>
                  <a:pt x="-14" y="227640"/>
                  <a:pt x="65611" y="293266"/>
                  <a:pt x="146564" y="293266"/>
                </a:cubicBezTo>
                <a:cubicBezTo>
                  <a:pt x="219684" y="297207"/>
                  <a:pt x="283825" y="244935"/>
                  <a:pt x="294724" y="172523"/>
                </a:cubicBezTo>
                <a:lnTo>
                  <a:pt x="234089" y="172523"/>
                </a:lnTo>
                <a:cubicBezTo>
                  <a:pt x="225083" y="213267"/>
                  <a:pt x="188265" y="241768"/>
                  <a:pt x="146564" y="240276"/>
                </a:cubicBezTo>
                <a:close/>
              </a:path>
            </a:pathLst>
          </a:custGeom>
          <a:solidFill>
            <a:schemeClr val="bg1"/>
          </a:solidFill>
          <a:ln w="261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9" name="Freeform: Shape 8">
            <a:extLst>
              <a:ext uri="{FF2B5EF4-FFF2-40B4-BE49-F238E27FC236}">
                <a16:creationId xmlns:a16="http://schemas.microsoft.com/office/drawing/2014/main" id="{E1A154D2-B837-40D6-9C9C-AEE4193941DB}"/>
              </a:ext>
            </a:extLst>
          </p:cNvPr>
          <p:cNvSpPr/>
          <p:nvPr/>
        </p:nvSpPr>
        <p:spPr>
          <a:xfrm>
            <a:off x="4188803" y="2718437"/>
            <a:ext cx="2276481" cy="1628915"/>
          </a:xfrm>
          <a:custGeom>
            <a:avLst/>
            <a:gdLst>
              <a:gd name="connsiteX0" fmla="*/ 175624 w 1164852"/>
              <a:gd name="connsiteY0" fmla="*/ 415359 h 833499"/>
              <a:gd name="connsiteX1" fmla="*/ 408617 w 1164852"/>
              <a:gd name="connsiteY1" fmla="*/ 637003 h 833499"/>
              <a:gd name="connsiteX2" fmla="*/ 765561 w 1164852"/>
              <a:gd name="connsiteY2" fmla="*/ 637003 h 833499"/>
              <a:gd name="connsiteX3" fmla="*/ 765561 w 1164852"/>
              <a:gd name="connsiteY3" fmla="*/ 1891 h 833499"/>
              <a:gd name="connsiteX4" fmla="*/ 936689 w 1164852"/>
              <a:gd name="connsiteY4" fmla="*/ 1891 h 833499"/>
              <a:gd name="connsiteX5" fmla="*/ 936689 w 1164852"/>
              <a:gd name="connsiteY5" fmla="*/ 637893 h 833499"/>
              <a:gd name="connsiteX6" fmla="*/ 1164897 w 1164852"/>
              <a:gd name="connsiteY6" fmla="*/ 637893 h 833499"/>
              <a:gd name="connsiteX7" fmla="*/ 1164897 w 1164852"/>
              <a:gd name="connsiteY7" fmla="*/ 833500 h 833499"/>
              <a:gd name="connsiteX8" fmla="*/ 398825 w 1164852"/>
              <a:gd name="connsiteY8" fmla="*/ 833500 h 833499"/>
              <a:gd name="connsiteX9" fmla="*/ 45 w 1164852"/>
              <a:gd name="connsiteY9" fmla="*/ 415359 h 833499"/>
              <a:gd name="connsiteX10" fmla="*/ 395487 w 1164852"/>
              <a:gd name="connsiteY10" fmla="*/ 0 h 833499"/>
              <a:gd name="connsiteX11" fmla="*/ 395487 w 1164852"/>
              <a:gd name="connsiteY11" fmla="*/ 195607 h 833499"/>
              <a:gd name="connsiteX12" fmla="*/ 176069 w 1164852"/>
              <a:gd name="connsiteY12" fmla="*/ 415359 h 83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4852" h="833499">
                <a:moveTo>
                  <a:pt x="175624" y="415359"/>
                </a:moveTo>
                <a:cubicBezTo>
                  <a:pt x="175624" y="547321"/>
                  <a:pt x="271758" y="637003"/>
                  <a:pt x="408617" y="637003"/>
                </a:cubicBezTo>
                <a:lnTo>
                  <a:pt x="765561" y="637003"/>
                </a:lnTo>
                <a:lnTo>
                  <a:pt x="765561" y="1891"/>
                </a:lnTo>
                <a:lnTo>
                  <a:pt x="936689" y="1891"/>
                </a:lnTo>
                <a:lnTo>
                  <a:pt x="936689" y="637893"/>
                </a:lnTo>
                <a:lnTo>
                  <a:pt x="1164897" y="637893"/>
                </a:lnTo>
                <a:lnTo>
                  <a:pt x="1164897" y="833500"/>
                </a:lnTo>
                <a:lnTo>
                  <a:pt x="398825" y="833500"/>
                </a:lnTo>
                <a:cubicBezTo>
                  <a:pt x="160937" y="833055"/>
                  <a:pt x="45" y="663484"/>
                  <a:pt x="45" y="415359"/>
                </a:cubicBezTo>
                <a:cubicBezTo>
                  <a:pt x="45" y="167234"/>
                  <a:pt x="160046" y="6008"/>
                  <a:pt x="395487" y="0"/>
                </a:cubicBezTo>
                <a:lnTo>
                  <a:pt x="395487" y="195607"/>
                </a:lnTo>
                <a:cubicBezTo>
                  <a:pt x="265861" y="201393"/>
                  <a:pt x="176069" y="289405"/>
                  <a:pt x="176069" y="415359"/>
                </a:cubicBezTo>
              </a:path>
            </a:pathLst>
          </a:custGeom>
          <a:solidFill>
            <a:schemeClr val="bg1"/>
          </a:solidFill>
          <a:ln w="111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3" name="Freeform: Shape 12">
            <a:extLst>
              <a:ext uri="{FF2B5EF4-FFF2-40B4-BE49-F238E27FC236}">
                <a16:creationId xmlns:a16="http://schemas.microsoft.com/office/drawing/2014/main" id="{71D3613E-C065-45F6-8B70-26277120020E}"/>
              </a:ext>
            </a:extLst>
          </p:cNvPr>
          <p:cNvSpPr/>
          <p:nvPr/>
        </p:nvSpPr>
        <p:spPr>
          <a:xfrm rot="18900000">
            <a:off x="7184162" y="2326162"/>
            <a:ext cx="408370" cy="1834623"/>
          </a:xfrm>
          <a:custGeom>
            <a:avLst/>
            <a:gdLst>
              <a:gd name="connsiteX0" fmla="*/ 45 w 208959"/>
              <a:gd name="connsiteY0" fmla="*/ 0 h 938758"/>
              <a:gd name="connsiteX1" fmla="*/ 209004 w 208959"/>
              <a:gd name="connsiteY1" fmla="*/ 0 h 938758"/>
              <a:gd name="connsiteX2" fmla="*/ 209004 w 208959"/>
              <a:gd name="connsiteY2" fmla="*/ 938759 h 938758"/>
              <a:gd name="connsiteX3" fmla="*/ 45 w 208959"/>
              <a:gd name="connsiteY3" fmla="*/ 938759 h 938758"/>
            </a:gdLst>
            <a:ahLst/>
            <a:cxnLst>
              <a:cxn ang="0">
                <a:pos x="connsiteX0" y="connsiteY0"/>
              </a:cxn>
              <a:cxn ang="0">
                <a:pos x="connsiteX1" y="connsiteY1"/>
              </a:cxn>
              <a:cxn ang="0">
                <a:pos x="connsiteX2" y="connsiteY2"/>
              </a:cxn>
              <a:cxn ang="0">
                <a:pos x="connsiteX3" y="connsiteY3"/>
              </a:cxn>
            </a:cxnLst>
            <a:rect l="l" t="t" r="r" b="b"/>
            <a:pathLst>
              <a:path w="208959" h="938758">
                <a:moveTo>
                  <a:pt x="45" y="0"/>
                </a:moveTo>
                <a:lnTo>
                  <a:pt x="209004" y="0"/>
                </a:lnTo>
                <a:lnTo>
                  <a:pt x="209004" y="938759"/>
                </a:lnTo>
                <a:lnTo>
                  <a:pt x="45" y="938759"/>
                </a:lnTo>
                <a:close/>
              </a:path>
            </a:pathLst>
          </a:custGeom>
          <a:solidFill>
            <a:schemeClr val="bg1"/>
          </a:solidFill>
          <a:ln w="111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pSp>
        <p:nvGrpSpPr>
          <p:cNvPr id="20" name="Group 19">
            <a:extLst>
              <a:ext uri="{FF2B5EF4-FFF2-40B4-BE49-F238E27FC236}">
                <a16:creationId xmlns:a16="http://schemas.microsoft.com/office/drawing/2014/main" id="{86034FC0-A3FA-46B8-8955-4517BAB4724E}"/>
              </a:ext>
            </a:extLst>
          </p:cNvPr>
          <p:cNvGrpSpPr/>
          <p:nvPr/>
        </p:nvGrpSpPr>
        <p:grpSpPr>
          <a:xfrm>
            <a:off x="2921228" y="2085859"/>
            <a:ext cx="428653" cy="2260622"/>
            <a:chOff x="2921228" y="2085859"/>
            <a:chExt cx="428653" cy="2260622"/>
          </a:xfrm>
        </p:grpSpPr>
        <p:sp>
          <p:nvSpPr>
            <p:cNvPr id="11" name="Freeform: Shape 10">
              <a:extLst>
                <a:ext uri="{FF2B5EF4-FFF2-40B4-BE49-F238E27FC236}">
                  <a16:creationId xmlns:a16="http://schemas.microsoft.com/office/drawing/2014/main" id="{88C1135F-D180-43B5-BCB2-D40DC1DAC423}"/>
                </a:ext>
              </a:extLst>
            </p:cNvPr>
            <p:cNvSpPr/>
            <p:nvPr/>
          </p:nvSpPr>
          <p:spPr>
            <a:xfrm>
              <a:off x="2941511" y="2511858"/>
              <a:ext cx="408370" cy="1834623"/>
            </a:xfrm>
            <a:custGeom>
              <a:avLst/>
              <a:gdLst>
                <a:gd name="connsiteX0" fmla="*/ 0 w 208959"/>
                <a:gd name="connsiteY0" fmla="*/ 0 h 938758"/>
                <a:gd name="connsiteX1" fmla="*/ 208959 w 208959"/>
                <a:gd name="connsiteY1" fmla="*/ 0 h 938758"/>
                <a:gd name="connsiteX2" fmla="*/ 208959 w 208959"/>
                <a:gd name="connsiteY2" fmla="*/ 938758 h 938758"/>
                <a:gd name="connsiteX3" fmla="*/ 0 w 208959"/>
                <a:gd name="connsiteY3" fmla="*/ 938758 h 938758"/>
              </a:gdLst>
              <a:ahLst/>
              <a:cxnLst>
                <a:cxn ang="0">
                  <a:pos x="connsiteX0" y="connsiteY0"/>
                </a:cxn>
                <a:cxn ang="0">
                  <a:pos x="connsiteX1" y="connsiteY1"/>
                </a:cxn>
                <a:cxn ang="0">
                  <a:pos x="connsiteX2" y="connsiteY2"/>
                </a:cxn>
                <a:cxn ang="0">
                  <a:pos x="connsiteX3" y="connsiteY3"/>
                </a:cxn>
              </a:cxnLst>
              <a:rect l="l" t="t" r="r" b="b"/>
              <a:pathLst>
                <a:path w="208959" h="938758">
                  <a:moveTo>
                    <a:pt x="0" y="0"/>
                  </a:moveTo>
                  <a:lnTo>
                    <a:pt x="208959" y="0"/>
                  </a:lnTo>
                  <a:lnTo>
                    <a:pt x="208959" y="938758"/>
                  </a:lnTo>
                  <a:lnTo>
                    <a:pt x="0" y="938758"/>
                  </a:lnTo>
                  <a:close/>
                </a:path>
              </a:pathLst>
            </a:custGeom>
            <a:solidFill>
              <a:schemeClr val="bg1"/>
            </a:solidFill>
            <a:ln w="111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02" name="Freeform: Shape 101">
              <a:extLst>
                <a:ext uri="{FF2B5EF4-FFF2-40B4-BE49-F238E27FC236}">
                  <a16:creationId xmlns:a16="http://schemas.microsoft.com/office/drawing/2014/main" id="{E43759FC-C182-4F07-8F3B-8DCDC351937E}"/>
                </a:ext>
              </a:extLst>
            </p:cNvPr>
            <p:cNvSpPr/>
            <p:nvPr/>
          </p:nvSpPr>
          <p:spPr>
            <a:xfrm>
              <a:off x="2921228" y="2085859"/>
              <a:ext cx="428653" cy="216128"/>
            </a:xfrm>
            <a:custGeom>
              <a:avLst/>
              <a:gdLst>
                <a:gd name="connsiteX0" fmla="*/ 0 w 63534"/>
                <a:gd name="connsiteY0" fmla="*/ 0 h 23463"/>
                <a:gd name="connsiteX1" fmla="*/ 63535 w 63534"/>
                <a:gd name="connsiteY1" fmla="*/ 0 h 23463"/>
                <a:gd name="connsiteX2" fmla="*/ 63535 w 63534"/>
                <a:gd name="connsiteY2" fmla="*/ 23463 h 23463"/>
                <a:gd name="connsiteX3" fmla="*/ 0 w 63534"/>
                <a:gd name="connsiteY3" fmla="*/ 23463 h 23463"/>
              </a:gdLst>
              <a:ahLst/>
              <a:cxnLst>
                <a:cxn ang="0">
                  <a:pos x="connsiteX0" y="connsiteY0"/>
                </a:cxn>
                <a:cxn ang="0">
                  <a:pos x="connsiteX1" y="connsiteY1"/>
                </a:cxn>
                <a:cxn ang="0">
                  <a:pos x="connsiteX2" y="connsiteY2"/>
                </a:cxn>
                <a:cxn ang="0">
                  <a:pos x="connsiteX3" y="connsiteY3"/>
                </a:cxn>
              </a:cxnLst>
              <a:rect l="l" t="t" r="r" b="b"/>
              <a:pathLst>
                <a:path w="63534" h="23463">
                  <a:moveTo>
                    <a:pt x="0" y="0"/>
                  </a:moveTo>
                  <a:lnTo>
                    <a:pt x="63535" y="0"/>
                  </a:lnTo>
                  <a:lnTo>
                    <a:pt x="63535" y="23463"/>
                  </a:lnTo>
                  <a:lnTo>
                    <a:pt x="0" y="23463"/>
                  </a:lnTo>
                  <a:close/>
                </a:path>
              </a:pathLst>
            </a:custGeom>
            <a:solidFill>
              <a:schemeClr val="bg1"/>
            </a:solidFill>
            <a:ln w="261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pSp>
      <p:sp>
        <p:nvSpPr>
          <p:cNvPr id="103" name="Freeform: Shape 102">
            <a:extLst>
              <a:ext uri="{FF2B5EF4-FFF2-40B4-BE49-F238E27FC236}">
                <a16:creationId xmlns:a16="http://schemas.microsoft.com/office/drawing/2014/main" id="{66D076B4-2ADA-45DB-B5A8-57884452DFFB}"/>
              </a:ext>
            </a:extLst>
          </p:cNvPr>
          <p:cNvSpPr/>
          <p:nvPr/>
        </p:nvSpPr>
        <p:spPr>
          <a:xfrm rot="18885037">
            <a:off x="6322393" y="2280057"/>
            <a:ext cx="434757" cy="216128"/>
          </a:xfrm>
          <a:custGeom>
            <a:avLst/>
            <a:gdLst>
              <a:gd name="connsiteX0" fmla="*/ 0 w 63534"/>
              <a:gd name="connsiteY0" fmla="*/ 0 h 23463"/>
              <a:gd name="connsiteX1" fmla="*/ 63535 w 63534"/>
              <a:gd name="connsiteY1" fmla="*/ 0 h 23463"/>
              <a:gd name="connsiteX2" fmla="*/ 63535 w 63534"/>
              <a:gd name="connsiteY2" fmla="*/ 23463 h 23463"/>
              <a:gd name="connsiteX3" fmla="*/ 0 w 63534"/>
              <a:gd name="connsiteY3" fmla="*/ 23463 h 23463"/>
            </a:gdLst>
            <a:ahLst/>
            <a:cxnLst>
              <a:cxn ang="0">
                <a:pos x="connsiteX0" y="connsiteY0"/>
              </a:cxn>
              <a:cxn ang="0">
                <a:pos x="connsiteX1" y="connsiteY1"/>
              </a:cxn>
              <a:cxn ang="0">
                <a:pos x="connsiteX2" y="connsiteY2"/>
              </a:cxn>
              <a:cxn ang="0">
                <a:pos x="connsiteX3" y="connsiteY3"/>
              </a:cxn>
            </a:cxnLst>
            <a:rect l="l" t="t" r="r" b="b"/>
            <a:pathLst>
              <a:path w="63534" h="23463">
                <a:moveTo>
                  <a:pt x="0" y="0"/>
                </a:moveTo>
                <a:lnTo>
                  <a:pt x="63535" y="0"/>
                </a:lnTo>
                <a:lnTo>
                  <a:pt x="63535" y="23463"/>
                </a:lnTo>
                <a:lnTo>
                  <a:pt x="0" y="23463"/>
                </a:lnTo>
                <a:close/>
              </a:path>
            </a:pathLst>
          </a:custGeom>
          <a:solidFill>
            <a:schemeClr val="bg1"/>
          </a:solidFill>
          <a:ln w="261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13" name="Freeform: Shape 112">
            <a:extLst>
              <a:ext uri="{FF2B5EF4-FFF2-40B4-BE49-F238E27FC236}">
                <a16:creationId xmlns:a16="http://schemas.microsoft.com/office/drawing/2014/main" id="{C8E1A48A-A19D-449E-87BB-88E52C639C68}"/>
              </a:ext>
            </a:extLst>
          </p:cNvPr>
          <p:cNvSpPr/>
          <p:nvPr/>
        </p:nvSpPr>
        <p:spPr>
          <a:xfrm>
            <a:off x="9725676" y="1563205"/>
            <a:ext cx="1984111" cy="1869935"/>
          </a:xfrm>
          <a:custGeom>
            <a:avLst/>
            <a:gdLst>
              <a:gd name="connsiteX0" fmla="*/ 65658 w 302948"/>
              <a:gd name="connsiteY0" fmla="*/ 171606 h 285515"/>
              <a:gd name="connsiteX1" fmla="*/ 302925 w 302948"/>
              <a:gd name="connsiteY1" fmla="*/ 171606 h 285515"/>
              <a:gd name="connsiteX2" fmla="*/ 302925 w 302948"/>
              <a:gd name="connsiteY2" fmla="*/ 168970 h 285515"/>
              <a:gd name="connsiteX3" fmla="*/ 302925 w 302948"/>
              <a:gd name="connsiteY3" fmla="*/ 168970 h 285515"/>
              <a:gd name="connsiteX4" fmla="*/ 302925 w 302948"/>
              <a:gd name="connsiteY4" fmla="*/ 145771 h 285515"/>
              <a:gd name="connsiteX5" fmla="*/ 301080 w 302948"/>
              <a:gd name="connsiteY5" fmla="*/ 119408 h 285515"/>
              <a:gd name="connsiteX6" fmla="*/ 301080 w 302948"/>
              <a:gd name="connsiteY6" fmla="*/ 119408 h 285515"/>
              <a:gd name="connsiteX7" fmla="*/ 301080 w 302948"/>
              <a:gd name="connsiteY7" fmla="*/ 119408 h 285515"/>
              <a:gd name="connsiteX8" fmla="*/ 152129 w 302948"/>
              <a:gd name="connsiteY8" fmla="*/ 247 h 285515"/>
              <a:gd name="connsiteX9" fmla="*/ 220 w 302948"/>
              <a:gd name="connsiteY9" fmla="*/ 135753 h 285515"/>
              <a:gd name="connsiteX10" fmla="*/ 15 w 302948"/>
              <a:gd name="connsiteY10" fmla="*/ 146825 h 285515"/>
              <a:gd name="connsiteX11" fmla="*/ 152129 w 302948"/>
              <a:gd name="connsiteY11" fmla="*/ 285494 h 285515"/>
              <a:gd name="connsiteX12" fmla="*/ 265753 w 302948"/>
              <a:gd name="connsiteY12" fmla="*/ 285494 h 285515"/>
              <a:gd name="connsiteX13" fmla="*/ 265753 w 302948"/>
              <a:gd name="connsiteY13" fmla="*/ 232768 h 285515"/>
              <a:gd name="connsiteX14" fmla="*/ 152393 w 302948"/>
              <a:gd name="connsiteY14" fmla="*/ 232768 h 285515"/>
              <a:gd name="connsiteX15" fmla="*/ 65658 w 302948"/>
              <a:gd name="connsiteY15" fmla="*/ 172133 h 285515"/>
              <a:gd name="connsiteX16" fmla="*/ 152129 w 302948"/>
              <a:gd name="connsiteY16" fmla="*/ 52973 h 285515"/>
              <a:gd name="connsiteX17" fmla="*/ 238336 w 302948"/>
              <a:gd name="connsiteY17" fmla="*/ 117826 h 285515"/>
              <a:gd name="connsiteX18" fmla="*/ 238336 w 302948"/>
              <a:gd name="connsiteY18" fmla="*/ 120198 h 285515"/>
              <a:gd name="connsiteX19" fmla="*/ 64604 w 302948"/>
              <a:gd name="connsiteY19" fmla="*/ 120198 h 285515"/>
              <a:gd name="connsiteX20" fmla="*/ 64604 w 302948"/>
              <a:gd name="connsiteY20" fmla="*/ 117826 h 285515"/>
              <a:gd name="connsiteX21" fmla="*/ 152129 w 302948"/>
              <a:gd name="connsiteY21" fmla="*/ 52973 h 28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2948" h="285515">
                <a:moveTo>
                  <a:pt x="65658" y="171606"/>
                </a:moveTo>
                <a:lnTo>
                  <a:pt x="302925" y="171606"/>
                </a:lnTo>
                <a:lnTo>
                  <a:pt x="302925" y="168970"/>
                </a:lnTo>
                <a:lnTo>
                  <a:pt x="302925" y="168970"/>
                </a:lnTo>
                <a:lnTo>
                  <a:pt x="302925" y="145771"/>
                </a:lnTo>
                <a:cubicBezTo>
                  <a:pt x="303017" y="136947"/>
                  <a:pt x="302400" y="128131"/>
                  <a:pt x="301080" y="119408"/>
                </a:cubicBezTo>
                <a:lnTo>
                  <a:pt x="301080" y="119408"/>
                </a:lnTo>
                <a:lnTo>
                  <a:pt x="301080" y="119408"/>
                </a:lnTo>
                <a:cubicBezTo>
                  <a:pt x="289427" y="47313"/>
                  <a:pt x="225022" y="-4211"/>
                  <a:pt x="152129" y="247"/>
                </a:cubicBezTo>
                <a:cubicBezTo>
                  <a:pt x="72760" y="-4282"/>
                  <a:pt x="4749" y="56387"/>
                  <a:pt x="220" y="135753"/>
                </a:cubicBezTo>
                <a:cubicBezTo>
                  <a:pt x="9" y="139441"/>
                  <a:pt x="-59" y="143134"/>
                  <a:pt x="15" y="146825"/>
                </a:cubicBezTo>
                <a:cubicBezTo>
                  <a:pt x="15" y="228023"/>
                  <a:pt x="63549" y="285494"/>
                  <a:pt x="152129" y="285494"/>
                </a:cubicBezTo>
                <a:lnTo>
                  <a:pt x="265753" y="285494"/>
                </a:lnTo>
                <a:lnTo>
                  <a:pt x="265753" y="232768"/>
                </a:lnTo>
                <a:lnTo>
                  <a:pt x="152393" y="232768"/>
                </a:lnTo>
                <a:cubicBezTo>
                  <a:pt x="112990" y="234864"/>
                  <a:pt x="77221" y="209859"/>
                  <a:pt x="65658" y="172133"/>
                </a:cubicBezTo>
                <a:close/>
                <a:moveTo>
                  <a:pt x="152129" y="52973"/>
                </a:moveTo>
                <a:cubicBezTo>
                  <a:pt x="192512" y="51718"/>
                  <a:pt x="228347" y="78677"/>
                  <a:pt x="238336" y="117826"/>
                </a:cubicBezTo>
                <a:cubicBezTo>
                  <a:pt x="238460" y="118611"/>
                  <a:pt x="238460" y="119413"/>
                  <a:pt x="238336" y="120198"/>
                </a:cubicBezTo>
                <a:lnTo>
                  <a:pt x="64604" y="120198"/>
                </a:lnTo>
                <a:cubicBezTo>
                  <a:pt x="64604" y="120198"/>
                  <a:pt x="64604" y="118617"/>
                  <a:pt x="64604" y="117826"/>
                </a:cubicBezTo>
                <a:cubicBezTo>
                  <a:pt x="74693" y="78178"/>
                  <a:pt x="111261" y="51083"/>
                  <a:pt x="152129" y="52973"/>
                </a:cubicBezTo>
                <a:close/>
              </a:path>
            </a:pathLst>
          </a:custGeom>
          <a:solidFill>
            <a:schemeClr val="bg1"/>
          </a:solidFill>
          <a:ln w="261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pic>
        <p:nvPicPr>
          <p:cNvPr id="53" name="Picture 52">
            <a:extLst>
              <a:ext uri="{FF2B5EF4-FFF2-40B4-BE49-F238E27FC236}">
                <a16:creationId xmlns:a16="http://schemas.microsoft.com/office/drawing/2014/main" id="{1D9039E3-AB8B-40E6-97E2-1239C5B7B5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3658" y="4791577"/>
            <a:ext cx="2348793" cy="1390119"/>
          </a:xfrm>
          <a:prstGeom prst="rect">
            <a:avLst/>
          </a:prstGeom>
        </p:spPr>
      </p:pic>
    </p:spTree>
    <p:extLst>
      <p:ext uri="{BB962C8B-B14F-4D97-AF65-F5344CB8AC3E}">
        <p14:creationId xmlns:p14="http://schemas.microsoft.com/office/powerpoint/2010/main" val="69170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uilding, outdoor&#10;&#10;Description automatically generated">
            <a:extLst>
              <a:ext uri="{FF2B5EF4-FFF2-40B4-BE49-F238E27FC236}">
                <a16:creationId xmlns:a16="http://schemas.microsoft.com/office/drawing/2014/main" id="{CB89A209-D1F2-FFEA-1081-129A27C254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968" r="18089"/>
          <a:stretch/>
        </p:blipFill>
        <p:spPr>
          <a:xfrm>
            <a:off x="0" y="0"/>
            <a:ext cx="6166338" cy="6858000"/>
          </a:xfrm>
          <a:prstGeom prst="rect">
            <a:avLst/>
          </a:prstGeom>
        </p:spPr>
      </p:pic>
      <p:sp>
        <p:nvSpPr>
          <p:cNvPr id="80" name="Freeform: Shape 79">
            <a:extLst>
              <a:ext uri="{FF2B5EF4-FFF2-40B4-BE49-F238E27FC236}">
                <a16:creationId xmlns:a16="http://schemas.microsoft.com/office/drawing/2014/main" id="{690F6EF2-E413-EC4A-A8AF-2D36CC1681F2}"/>
              </a:ext>
            </a:extLst>
          </p:cNvPr>
          <p:cNvSpPr/>
          <p:nvPr/>
        </p:nvSpPr>
        <p:spPr>
          <a:xfrm rot="19410528">
            <a:off x="-512161" y="1617554"/>
            <a:ext cx="6264293" cy="7031032"/>
          </a:xfrm>
          <a:custGeom>
            <a:avLst/>
            <a:gdLst>
              <a:gd name="connsiteX0" fmla="*/ 1071516 w 6264293"/>
              <a:gd name="connsiteY0" fmla="*/ 1895631 h 7031032"/>
              <a:gd name="connsiteX1" fmla="*/ 1071516 w 6264293"/>
              <a:gd name="connsiteY1" fmla="*/ 4136793 h 7031032"/>
              <a:gd name="connsiteX2" fmla="*/ 0 w 6264293"/>
              <a:gd name="connsiteY2" fmla="*/ 3344168 h 7031032"/>
              <a:gd name="connsiteX3" fmla="*/ 6243023 w 6264293"/>
              <a:gd name="connsiteY3" fmla="*/ 4440817 h 7031032"/>
              <a:gd name="connsiteX4" fmla="*/ 6236353 w 6264293"/>
              <a:gd name="connsiteY4" fmla="*/ 4710945 h 7031032"/>
              <a:gd name="connsiteX5" fmla="*/ 5154717 w 6264293"/>
              <a:gd name="connsiteY5" fmla="*/ 6895685 h 7031032"/>
              <a:gd name="connsiteX6" fmla="*/ 4984112 w 6264293"/>
              <a:gd name="connsiteY6" fmla="*/ 7031032 h 7031032"/>
              <a:gd name="connsiteX7" fmla="*/ 3634324 w 6264293"/>
              <a:gd name="connsiteY7" fmla="*/ 6032562 h 7031032"/>
              <a:gd name="connsiteX8" fmla="*/ 3710354 w 6264293"/>
              <a:gd name="connsiteY8" fmla="*/ 5995174 h 7031032"/>
              <a:gd name="connsiteX9" fmla="*/ 4618506 w 6264293"/>
              <a:gd name="connsiteY9" fmla="*/ 4440816 h 7031032"/>
              <a:gd name="connsiteX10" fmla="*/ 6264293 w 6264293"/>
              <a:gd name="connsiteY10" fmla="*/ 0 h 7031032"/>
              <a:gd name="connsiteX11" fmla="*/ 6264293 w 6264293"/>
              <a:gd name="connsiteY11" fmla="*/ 1418787 h 7031032"/>
              <a:gd name="connsiteX12" fmla="*/ 1424249 w 6264293"/>
              <a:gd name="connsiteY12" fmla="*/ 1418787 h 7031032"/>
              <a:gd name="connsiteX13" fmla="*/ 2473759 w 6264293"/>
              <a:gd name="connsiteY13" fmla="*/ 0 h 703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64293" h="7031032">
                <a:moveTo>
                  <a:pt x="1071516" y="1895631"/>
                </a:moveTo>
                <a:lnTo>
                  <a:pt x="1071516" y="4136793"/>
                </a:lnTo>
                <a:lnTo>
                  <a:pt x="0" y="3344168"/>
                </a:lnTo>
                <a:close/>
                <a:moveTo>
                  <a:pt x="6243023" y="4440817"/>
                </a:moveTo>
                <a:cubicBezTo>
                  <a:pt x="6244646" y="4530920"/>
                  <a:pt x="6242384" y="4621070"/>
                  <a:pt x="6236353" y="4710945"/>
                </a:cubicBezTo>
                <a:cubicBezTo>
                  <a:pt x="6177468" y="5588540"/>
                  <a:pt x="5768432" y="6359176"/>
                  <a:pt x="5154717" y="6895685"/>
                </a:cubicBezTo>
                <a:lnTo>
                  <a:pt x="4984112" y="7031032"/>
                </a:lnTo>
                <a:lnTo>
                  <a:pt x="3634324" y="6032562"/>
                </a:lnTo>
                <a:lnTo>
                  <a:pt x="3710354" y="5995174"/>
                </a:lnTo>
                <a:cubicBezTo>
                  <a:pt x="4256341" y="5692819"/>
                  <a:pt x="4623925" y="5108779"/>
                  <a:pt x="4618506" y="4440816"/>
                </a:cubicBezTo>
                <a:close/>
                <a:moveTo>
                  <a:pt x="6264293" y="0"/>
                </a:moveTo>
                <a:lnTo>
                  <a:pt x="6264293" y="1418787"/>
                </a:lnTo>
                <a:lnTo>
                  <a:pt x="1424249" y="1418787"/>
                </a:lnTo>
                <a:lnTo>
                  <a:pt x="2473759" y="0"/>
                </a:lnTo>
                <a:close/>
              </a:path>
            </a:pathLst>
          </a:custGeom>
          <a:solidFill>
            <a:srgbClr val="E21F1B"/>
          </a:solidFill>
          <a:ln w="3104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pSp>
        <p:nvGrpSpPr>
          <p:cNvPr id="61" name="Group 60">
            <a:extLst>
              <a:ext uri="{FF2B5EF4-FFF2-40B4-BE49-F238E27FC236}">
                <a16:creationId xmlns:a16="http://schemas.microsoft.com/office/drawing/2014/main" id="{BAF9D0EA-82B0-1726-D95B-E8B15CAF4F83}"/>
              </a:ext>
            </a:extLst>
          </p:cNvPr>
          <p:cNvGrpSpPr/>
          <p:nvPr/>
        </p:nvGrpSpPr>
        <p:grpSpPr>
          <a:xfrm rot="16200000">
            <a:off x="9746201" y="945290"/>
            <a:ext cx="586462" cy="4305135"/>
            <a:chOff x="1406152" y="4603606"/>
            <a:chExt cx="253346" cy="1614222"/>
          </a:xfrm>
          <a:solidFill>
            <a:srgbClr val="E21F1B"/>
          </a:solidFill>
        </p:grpSpPr>
        <p:sp>
          <p:nvSpPr>
            <p:cNvPr id="70" name="Freeform: Shape 69">
              <a:extLst>
                <a:ext uri="{FF2B5EF4-FFF2-40B4-BE49-F238E27FC236}">
                  <a16:creationId xmlns:a16="http://schemas.microsoft.com/office/drawing/2014/main" id="{828F5CD7-2067-8A60-CF39-CC9F97144499}"/>
                </a:ext>
              </a:extLst>
            </p:cNvPr>
            <p:cNvSpPr/>
            <p:nvPr/>
          </p:nvSpPr>
          <p:spPr>
            <a:xfrm>
              <a:off x="1406152" y="4850645"/>
              <a:ext cx="253346" cy="1367183"/>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B2C438BF-7A64-B237-4685-12DBAB3FA674}"/>
                </a:ext>
              </a:extLst>
            </p:cNvPr>
            <p:cNvSpPr/>
            <p:nvPr/>
          </p:nvSpPr>
          <p:spPr>
            <a:xfrm>
              <a:off x="1406152" y="4603606"/>
              <a:ext cx="253346" cy="93555"/>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5" name="CaixaDeTexto 14">
            <a:extLst>
              <a:ext uri="{FF2B5EF4-FFF2-40B4-BE49-F238E27FC236}">
                <a16:creationId xmlns:a16="http://schemas.microsoft.com/office/drawing/2014/main" id="{3811C922-5941-52D4-E65E-EF69909FB8B6}"/>
              </a:ext>
            </a:extLst>
          </p:cNvPr>
          <p:cNvSpPr txBox="1"/>
          <p:nvPr/>
        </p:nvSpPr>
        <p:spPr>
          <a:xfrm>
            <a:off x="7739218" y="1922230"/>
            <a:ext cx="3646282" cy="58477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noProof="0" dirty="0">
                <a:ea typeface="Verdana" panose="020B0604030504040204" pitchFamily="34" charset="0"/>
              </a:rPr>
              <a:t>Introduction</a:t>
            </a:r>
            <a:endParaRPr lang="en-US" sz="3200" b="1" kern="1200" noProof="0" dirty="0">
              <a:solidFill>
                <a:schemeClr val="tx1"/>
              </a:solidFill>
              <a:latin typeface="+mn-lt"/>
              <a:ea typeface="Verdana" panose="020B0604030504040204" pitchFamily="34" charset="0"/>
              <a:cs typeface="+mn-cs"/>
            </a:endParaRPr>
          </a:p>
        </p:txBody>
      </p:sp>
      <p:sp>
        <p:nvSpPr>
          <p:cNvPr id="76" name="CaixaDeTexto 14">
            <a:extLst>
              <a:ext uri="{FF2B5EF4-FFF2-40B4-BE49-F238E27FC236}">
                <a16:creationId xmlns:a16="http://schemas.microsoft.com/office/drawing/2014/main" id="{B88B210E-D357-D0C9-EB40-478465CB11BC}"/>
              </a:ext>
            </a:extLst>
          </p:cNvPr>
          <p:cNvSpPr txBox="1"/>
          <p:nvPr/>
        </p:nvSpPr>
        <p:spPr>
          <a:xfrm>
            <a:off x="7810664" y="3158553"/>
            <a:ext cx="4099982" cy="3770263"/>
          </a:xfrm>
          <a:prstGeom prst="rect">
            <a:avLst/>
          </a:prstGeom>
          <a:noFill/>
        </p:spPr>
        <p:txBody>
          <a:bodyPr wrap="square" rtlCol="0" anchor="b">
            <a:spAutoFit/>
          </a:bodyPr>
          <a:lstStyle/>
          <a:p>
            <a:pPr marL="0" marR="0" lvl="0" indent="0" algn="l" defTabSz="509351"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srgbClr val="E21F1B"/>
                </a:solidFill>
                <a:effectLst/>
                <a:uLnTx/>
                <a:uFillTx/>
                <a:latin typeface="Century Gothic" panose="020F0302020204030204"/>
                <a:ea typeface="Verdana" panose="020B0604030504040204" pitchFamily="34" charset="0"/>
                <a:cs typeface="Arial" panose="020B0604020202020204" pitchFamily="34" charset="0"/>
              </a:rPr>
              <a:t>01</a:t>
            </a:r>
          </a:p>
        </p:txBody>
      </p:sp>
      <p:pic>
        <p:nvPicPr>
          <p:cNvPr id="81" name="Picture 80">
            <a:extLst>
              <a:ext uri="{FF2B5EF4-FFF2-40B4-BE49-F238E27FC236}">
                <a16:creationId xmlns:a16="http://schemas.microsoft.com/office/drawing/2014/main" id="{5466B50F-832C-A21D-EB08-6E60C94A2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1071209" y="5757785"/>
            <a:ext cx="1402582" cy="449503"/>
          </a:xfrm>
          <a:prstGeom prst="rect">
            <a:avLst/>
          </a:prstGeom>
        </p:spPr>
      </p:pic>
      <p:sp>
        <p:nvSpPr>
          <p:cNvPr id="2" name="Rectangle 1">
            <a:extLst>
              <a:ext uri="{FF2B5EF4-FFF2-40B4-BE49-F238E27FC236}">
                <a16:creationId xmlns:a16="http://schemas.microsoft.com/office/drawing/2014/main" id="{AB27C02C-F959-3B10-E899-F9C1DE1F6146}"/>
              </a:ext>
            </a:extLst>
          </p:cNvPr>
          <p:cNvSpPr/>
          <p:nvPr/>
        </p:nvSpPr>
        <p:spPr>
          <a:xfrm>
            <a:off x="10624458" y="32074"/>
            <a:ext cx="1567542" cy="3338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494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228C5-E0B2-3227-F57D-7ACB7E95A920}"/>
            </a:ext>
          </a:extLst>
        </p:cNvPr>
        <p:cNvGrpSpPr/>
        <p:nvPr/>
      </p:nvGrpSpPr>
      <p:grpSpPr>
        <a:xfrm>
          <a:off x="0" y="0"/>
          <a:ext cx="0" cy="0"/>
          <a:chOff x="0" y="0"/>
          <a:chExt cx="0" cy="0"/>
        </a:xfrm>
      </p:grpSpPr>
      <p:sp>
        <p:nvSpPr>
          <p:cNvPr id="127" name="Rectangle 126">
            <a:extLst>
              <a:ext uri="{FF2B5EF4-FFF2-40B4-BE49-F238E27FC236}">
                <a16:creationId xmlns:a16="http://schemas.microsoft.com/office/drawing/2014/main" id="{5D9435F0-13A3-D3B2-FFA8-D40445DFA190}"/>
              </a:ext>
            </a:extLst>
          </p:cNvPr>
          <p:cNvSpPr/>
          <p:nvPr/>
        </p:nvSpPr>
        <p:spPr>
          <a:xfrm>
            <a:off x="-1" y="0"/>
            <a:ext cx="4857135" cy="6858000"/>
          </a:xfrm>
          <a:prstGeom prst="rect">
            <a:avLst/>
          </a:prstGeom>
          <a:solidFill>
            <a:srgbClr val="E21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9DD3512-BA3E-EC05-69BF-20F6F553AC88}"/>
              </a:ext>
            </a:extLst>
          </p:cNvPr>
          <p:cNvPicPr>
            <a:picLocks noChangeAspect="1"/>
          </p:cNvPicPr>
          <p:nvPr/>
        </p:nvPicPr>
        <p:blipFill rotWithShape="1">
          <a:blip r:embed="rId3">
            <a:alphaModFix amt="50000"/>
          </a:blip>
          <a:srcRect l="23385" t="8054" b="8054"/>
          <a:stretch/>
        </p:blipFill>
        <p:spPr>
          <a:xfrm>
            <a:off x="-250881" y="-27315"/>
            <a:ext cx="4493745" cy="6858000"/>
          </a:xfrm>
          <a:prstGeom prst="rect">
            <a:avLst/>
          </a:prstGeom>
        </p:spPr>
      </p:pic>
      <p:cxnSp>
        <p:nvCxnSpPr>
          <p:cNvPr id="199" name="Straight Connector 198">
            <a:extLst>
              <a:ext uri="{FF2B5EF4-FFF2-40B4-BE49-F238E27FC236}">
                <a16:creationId xmlns:a16="http://schemas.microsoft.com/office/drawing/2014/main" id="{2E0C14F3-1866-71FF-8829-D7B6A92EF99F}"/>
              </a:ext>
            </a:extLst>
          </p:cNvPr>
          <p:cNvCxnSpPr>
            <a:cxnSpLocks/>
          </p:cNvCxnSpPr>
          <p:nvPr/>
        </p:nvCxnSpPr>
        <p:spPr>
          <a:xfrm flipV="1">
            <a:off x="339687" y="736242"/>
            <a:ext cx="0" cy="2155962"/>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212" name="Rectangle 211">
            <a:extLst>
              <a:ext uri="{FF2B5EF4-FFF2-40B4-BE49-F238E27FC236}">
                <a16:creationId xmlns:a16="http://schemas.microsoft.com/office/drawing/2014/main" id="{EAF2F300-DE3B-81E8-0155-9B0122D732A4}"/>
              </a:ext>
            </a:extLst>
          </p:cNvPr>
          <p:cNvSpPr/>
          <p:nvPr/>
        </p:nvSpPr>
        <p:spPr>
          <a:xfrm>
            <a:off x="11903217" y="0"/>
            <a:ext cx="288783" cy="1625600"/>
          </a:xfrm>
          <a:prstGeom prst="rect">
            <a:avLst/>
          </a:prstGeom>
          <a:solidFill>
            <a:srgbClr val="E21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24" name="Straight Connector 223">
            <a:extLst>
              <a:ext uri="{FF2B5EF4-FFF2-40B4-BE49-F238E27FC236}">
                <a16:creationId xmlns:a16="http://schemas.microsoft.com/office/drawing/2014/main" id="{2C2396AB-6331-D330-A62F-9894483E0FC9}"/>
              </a:ext>
            </a:extLst>
          </p:cNvPr>
          <p:cNvCxnSpPr>
            <a:cxnSpLocks/>
          </p:cNvCxnSpPr>
          <p:nvPr/>
        </p:nvCxnSpPr>
        <p:spPr>
          <a:xfrm flipV="1">
            <a:off x="339687" y="3965795"/>
            <a:ext cx="0" cy="2155962"/>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325592FE-7C33-927D-F2A4-19560CCBE3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1071209" y="5757785"/>
            <a:ext cx="1402582" cy="449503"/>
          </a:xfrm>
          <a:prstGeom prst="rect">
            <a:avLst/>
          </a:prstGeom>
        </p:spPr>
      </p:pic>
      <p:sp>
        <p:nvSpPr>
          <p:cNvPr id="3" name="Rectangle 2">
            <a:extLst>
              <a:ext uri="{FF2B5EF4-FFF2-40B4-BE49-F238E27FC236}">
                <a16:creationId xmlns:a16="http://schemas.microsoft.com/office/drawing/2014/main" id="{74B795C0-7F7D-9717-D351-D0E93EF5B4B1}"/>
              </a:ext>
            </a:extLst>
          </p:cNvPr>
          <p:cNvSpPr/>
          <p:nvPr/>
        </p:nvSpPr>
        <p:spPr>
          <a:xfrm flipH="1" flipV="1">
            <a:off x="10222030" y="0"/>
            <a:ext cx="1681187" cy="288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9" name="Chart 8">
            <a:extLst>
              <a:ext uri="{FF2B5EF4-FFF2-40B4-BE49-F238E27FC236}">
                <a16:creationId xmlns:a16="http://schemas.microsoft.com/office/drawing/2014/main" id="{184C6315-5D49-75C6-01CE-F23F52F7944F}"/>
              </a:ext>
            </a:extLst>
          </p:cNvPr>
          <p:cNvGraphicFramePr>
            <a:graphicFrameLocks/>
          </p:cNvGraphicFramePr>
          <p:nvPr/>
        </p:nvGraphicFramePr>
        <p:xfrm>
          <a:off x="-10676" y="493992"/>
          <a:ext cx="4662264" cy="2817763"/>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86A195B5-F6F6-3963-0038-3B13C6ADF996}"/>
              </a:ext>
            </a:extLst>
          </p:cNvPr>
          <p:cNvSpPr/>
          <p:nvPr/>
        </p:nvSpPr>
        <p:spPr>
          <a:xfrm>
            <a:off x="2961550" y="3067331"/>
            <a:ext cx="414867" cy="140810"/>
          </a:xfrm>
          <a:prstGeom prst="rect">
            <a:avLst/>
          </a:prstGeom>
          <a:solidFill>
            <a:srgbClr val="E21F1B"/>
          </a:solidFill>
          <a:ln>
            <a:solidFill>
              <a:srgbClr val="E21F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Shape 47">
            <a:extLst>
              <a:ext uri="{FF2B5EF4-FFF2-40B4-BE49-F238E27FC236}">
                <a16:creationId xmlns:a16="http://schemas.microsoft.com/office/drawing/2014/main" id="{49EFC859-B7A8-4482-BC32-5DA147B8C5E7}"/>
              </a:ext>
            </a:extLst>
          </p:cNvPr>
          <p:cNvSpPr/>
          <p:nvPr/>
        </p:nvSpPr>
        <p:spPr>
          <a:xfrm>
            <a:off x="1424274" y="2065475"/>
            <a:ext cx="502920" cy="502920"/>
          </a:xfrm>
          <a:prstGeom prst="ellipse">
            <a:avLst/>
          </a:prstGeom>
          <a:solidFill>
            <a:schemeClr val="bg1">
              <a:alpha val="80000"/>
            </a:schemeClr>
          </a:solidFill>
          <a:ln w="12700">
            <a:solidFill>
              <a:schemeClr val="bg1"/>
            </a:solidFill>
            <a:prstDash val="solid"/>
          </a:ln>
        </p:spPr>
        <p:txBody>
          <a:bodyPr/>
          <a:lstStyle/>
          <a:p>
            <a:endParaRPr lang="en-GB"/>
          </a:p>
        </p:txBody>
      </p:sp>
      <p:sp>
        <p:nvSpPr>
          <p:cNvPr id="23" name="Shape 50">
            <a:extLst>
              <a:ext uri="{FF2B5EF4-FFF2-40B4-BE49-F238E27FC236}">
                <a16:creationId xmlns:a16="http://schemas.microsoft.com/office/drawing/2014/main" id="{281482B8-DA6D-A579-1056-23ECB30C5BFD}"/>
              </a:ext>
            </a:extLst>
          </p:cNvPr>
          <p:cNvSpPr/>
          <p:nvPr/>
        </p:nvSpPr>
        <p:spPr>
          <a:xfrm>
            <a:off x="1424274" y="2870147"/>
            <a:ext cx="502920" cy="502920"/>
          </a:xfrm>
          <a:prstGeom prst="ellipse">
            <a:avLst/>
          </a:prstGeom>
          <a:solidFill>
            <a:schemeClr val="bg1">
              <a:alpha val="80000"/>
            </a:schemeClr>
          </a:solidFill>
          <a:ln w="12700">
            <a:solidFill>
              <a:schemeClr val="bg1"/>
            </a:solidFill>
            <a:prstDash val="solid"/>
          </a:ln>
        </p:spPr>
        <p:txBody>
          <a:bodyPr/>
          <a:lstStyle/>
          <a:p>
            <a:endParaRPr lang="en-GB"/>
          </a:p>
        </p:txBody>
      </p:sp>
      <p:sp>
        <p:nvSpPr>
          <p:cNvPr id="25" name="Shape 53">
            <a:extLst>
              <a:ext uri="{FF2B5EF4-FFF2-40B4-BE49-F238E27FC236}">
                <a16:creationId xmlns:a16="http://schemas.microsoft.com/office/drawing/2014/main" id="{567005C3-51C0-E93C-AD23-0F4C3E051E55}"/>
              </a:ext>
            </a:extLst>
          </p:cNvPr>
          <p:cNvSpPr/>
          <p:nvPr/>
        </p:nvSpPr>
        <p:spPr>
          <a:xfrm>
            <a:off x="1424274" y="3674819"/>
            <a:ext cx="502920" cy="502920"/>
          </a:xfrm>
          <a:prstGeom prst="ellipse">
            <a:avLst/>
          </a:prstGeom>
          <a:solidFill>
            <a:schemeClr val="bg1">
              <a:alpha val="80000"/>
            </a:schemeClr>
          </a:solidFill>
          <a:ln w="12700">
            <a:solidFill>
              <a:schemeClr val="bg1"/>
            </a:solidFill>
            <a:prstDash val="solid"/>
          </a:ln>
        </p:spPr>
        <p:txBody>
          <a:bodyPr/>
          <a:lstStyle/>
          <a:p>
            <a:endParaRPr lang="en-GB"/>
          </a:p>
        </p:txBody>
      </p:sp>
      <p:sp>
        <p:nvSpPr>
          <p:cNvPr id="27" name="Text 54">
            <a:extLst>
              <a:ext uri="{FF2B5EF4-FFF2-40B4-BE49-F238E27FC236}">
                <a16:creationId xmlns:a16="http://schemas.microsoft.com/office/drawing/2014/main" id="{2EA514E9-3FBB-D63D-19C2-94BF229ABABD}"/>
              </a:ext>
            </a:extLst>
          </p:cNvPr>
          <p:cNvSpPr/>
          <p:nvPr/>
        </p:nvSpPr>
        <p:spPr>
          <a:xfrm>
            <a:off x="1424274" y="3674819"/>
            <a:ext cx="502920" cy="502920"/>
          </a:xfrm>
          <a:prstGeom prst="rect">
            <a:avLst/>
          </a:prstGeom>
          <a:noFill/>
          <a:ln/>
        </p:spPr>
        <p:txBody>
          <a:bodyPr wrap="square" lIns="0" tIns="0" rIns="0" bIns="0" rtlCol="0" anchor="ctr"/>
          <a:lstStyle/>
          <a:p>
            <a:pPr marL="0" indent="0" algn="ctr">
              <a:buNone/>
            </a:pPr>
            <a:endParaRPr lang="en-US" sz="1600" dirty="0"/>
          </a:p>
        </p:txBody>
      </p:sp>
      <p:sp>
        <p:nvSpPr>
          <p:cNvPr id="31" name="Shape 56">
            <a:extLst>
              <a:ext uri="{FF2B5EF4-FFF2-40B4-BE49-F238E27FC236}">
                <a16:creationId xmlns:a16="http://schemas.microsoft.com/office/drawing/2014/main" id="{4CCC2CF7-BE30-F958-54AA-FBCAC7FCF80C}"/>
              </a:ext>
            </a:extLst>
          </p:cNvPr>
          <p:cNvSpPr/>
          <p:nvPr/>
        </p:nvSpPr>
        <p:spPr>
          <a:xfrm>
            <a:off x="1424274" y="4479491"/>
            <a:ext cx="502920" cy="502920"/>
          </a:xfrm>
          <a:prstGeom prst="ellipse">
            <a:avLst/>
          </a:prstGeom>
          <a:solidFill>
            <a:schemeClr val="bg1">
              <a:alpha val="80000"/>
            </a:schemeClr>
          </a:solidFill>
          <a:ln w="12700">
            <a:solidFill>
              <a:schemeClr val="bg1"/>
            </a:solidFill>
            <a:prstDash val="solid"/>
          </a:ln>
        </p:spPr>
        <p:txBody>
          <a:bodyPr/>
          <a:lstStyle/>
          <a:p>
            <a:endParaRPr lang="en-GB"/>
          </a:p>
        </p:txBody>
      </p:sp>
      <p:sp>
        <p:nvSpPr>
          <p:cNvPr id="34" name="Text 57">
            <a:extLst>
              <a:ext uri="{FF2B5EF4-FFF2-40B4-BE49-F238E27FC236}">
                <a16:creationId xmlns:a16="http://schemas.microsoft.com/office/drawing/2014/main" id="{B6227194-D4C2-F771-240D-45BC4A6D0026}"/>
              </a:ext>
            </a:extLst>
          </p:cNvPr>
          <p:cNvSpPr/>
          <p:nvPr/>
        </p:nvSpPr>
        <p:spPr>
          <a:xfrm>
            <a:off x="1424274" y="4479491"/>
            <a:ext cx="502920" cy="502920"/>
          </a:xfrm>
          <a:prstGeom prst="rect">
            <a:avLst/>
          </a:prstGeom>
          <a:noFill/>
          <a:ln/>
        </p:spPr>
        <p:txBody>
          <a:bodyPr wrap="square" lIns="0" tIns="0" rIns="0" bIns="0" rtlCol="0" anchor="ctr"/>
          <a:lstStyle/>
          <a:p>
            <a:pPr marL="0" indent="0" algn="ctr">
              <a:buNone/>
            </a:pPr>
            <a:endParaRPr lang="en-US" sz="1600" dirty="0"/>
          </a:p>
        </p:txBody>
      </p:sp>
      <p:sp>
        <p:nvSpPr>
          <p:cNvPr id="36" name="Text 49">
            <a:extLst>
              <a:ext uri="{FF2B5EF4-FFF2-40B4-BE49-F238E27FC236}">
                <a16:creationId xmlns:a16="http://schemas.microsoft.com/office/drawing/2014/main" id="{FC7453FA-EAA8-DCC5-8EE7-ECC09BD1B4F9}"/>
              </a:ext>
            </a:extLst>
          </p:cNvPr>
          <p:cNvSpPr/>
          <p:nvPr/>
        </p:nvSpPr>
        <p:spPr>
          <a:xfrm>
            <a:off x="2018634" y="2156915"/>
            <a:ext cx="2926080" cy="320040"/>
          </a:xfrm>
          <a:prstGeom prst="rect">
            <a:avLst/>
          </a:prstGeom>
          <a:noFill/>
          <a:ln/>
        </p:spPr>
        <p:txBody>
          <a:bodyPr wrap="square" rtlCol="0" anchor="ctr"/>
          <a:lstStyle/>
          <a:p>
            <a:pPr marL="0" indent="0">
              <a:buNone/>
            </a:pPr>
            <a:r>
              <a:rPr lang="en-US" sz="2000" b="1" dirty="0"/>
              <a:t>Analytics</a:t>
            </a:r>
            <a:endParaRPr lang="en-US" sz="2000" dirty="0"/>
          </a:p>
        </p:txBody>
      </p:sp>
      <p:sp>
        <p:nvSpPr>
          <p:cNvPr id="39" name="Text 52">
            <a:extLst>
              <a:ext uri="{FF2B5EF4-FFF2-40B4-BE49-F238E27FC236}">
                <a16:creationId xmlns:a16="http://schemas.microsoft.com/office/drawing/2014/main" id="{6EAF5B70-A942-58BA-B056-0292E37C2EA7}"/>
              </a:ext>
            </a:extLst>
          </p:cNvPr>
          <p:cNvSpPr/>
          <p:nvPr/>
        </p:nvSpPr>
        <p:spPr>
          <a:xfrm>
            <a:off x="2018634" y="2961587"/>
            <a:ext cx="2926080" cy="320040"/>
          </a:xfrm>
          <a:prstGeom prst="rect">
            <a:avLst/>
          </a:prstGeom>
          <a:noFill/>
          <a:ln/>
        </p:spPr>
        <p:txBody>
          <a:bodyPr wrap="square" rtlCol="0" anchor="ctr"/>
          <a:lstStyle/>
          <a:p>
            <a:pPr marL="0" indent="0">
              <a:buNone/>
            </a:pPr>
            <a:r>
              <a:rPr lang="en-US" sz="2000" b="1" dirty="0"/>
              <a:t>Visibility</a:t>
            </a:r>
            <a:endParaRPr lang="en-US" sz="2000" dirty="0"/>
          </a:p>
        </p:txBody>
      </p:sp>
      <p:sp>
        <p:nvSpPr>
          <p:cNvPr id="41" name="Text 55">
            <a:extLst>
              <a:ext uri="{FF2B5EF4-FFF2-40B4-BE49-F238E27FC236}">
                <a16:creationId xmlns:a16="http://schemas.microsoft.com/office/drawing/2014/main" id="{C22C3522-35CE-6B38-7862-E697C79F66F1}"/>
              </a:ext>
            </a:extLst>
          </p:cNvPr>
          <p:cNvSpPr/>
          <p:nvPr/>
        </p:nvSpPr>
        <p:spPr>
          <a:xfrm>
            <a:off x="2018634" y="3766259"/>
            <a:ext cx="2926080" cy="320040"/>
          </a:xfrm>
          <a:prstGeom prst="rect">
            <a:avLst/>
          </a:prstGeom>
          <a:noFill/>
          <a:ln/>
        </p:spPr>
        <p:txBody>
          <a:bodyPr wrap="square" rtlCol="0" anchor="ctr"/>
          <a:lstStyle/>
          <a:p>
            <a:pPr marL="0" indent="0">
              <a:buNone/>
            </a:pPr>
            <a:r>
              <a:rPr lang="en-US" sz="2000" b="1" dirty="0"/>
              <a:t>Assurance</a:t>
            </a:r>
            <a:endParaRPr lang="en-US" sz="2000" dirty="0"/>
          </a:p>
        </p:txBody>
      </p:sp>
      <p:sp>
        <p:nvSpPr>
          <p:cNvPr id="43" name="Text 58">
            <a:extLst>
              <a:ext uri="{FF2B5EF4-FFF2-40B4-BE49-F238E27FC236}">
                <a16:creationId xmlns:a16="http://schemas.microsoft.com/office/drawing/2014/main" id="{E160C6CE-5449-E9F5-3424-F03A24E032CC}"/>
              </a:ext>
            </a:extLst>
          </p:cNvPr>
          <p:cNvSpPr/>
          <p:nvPr/>
        </p:nvSpPr>
        <p:spPr>
          <a:xfrm>
            <a:off x="2018634" y="4570931"/>
            <a:ext cx="2926080" cy="320040"/>
          </a:xfrm>
          <a:prstGeom prst="rect">
            <a:avLst/>
          </a:prstGeom>
          <a:noFill/>
          <a:ln/>
        </p:spPr>
        <p:txBody>
          <a:bodyPr wrap="square" rtlCol="0" anchor="ctr"/>
          <a:lstStyle/>
          <a:p>
            <a:pPr marL="0" indent="0">
              <a:buNone/>
            </a:pPr>
            <a:r>
              <a:rPr lang="en-US" sz="2000" b="1" dirty="0"/>
              <a:t>Digital</a:t>
            </a:r>
            <a:endParaRPr lang="en-US" sz="2000" dirty="0"/>
          </a:p>
        </p:txBody>
      </p:sp>
      <p:pic>
        <p:nvPicPr>
          <p:cNvPr id="45" name="Graphic 44" descr="Bar chart with solid fill">
            <a:extLst>
              <a:ext uri="{FF2B5EF4-FFF2-40B4-BE49-F238E27FC236}">
                <a16:creationId xmlns:a16="http://schemas.microsoft.com/office/drawing/2014/main" id="{8AD82B16-F4AB-6EA2-5479-8C37D147711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469994" y="2111195"/>
            <a:ext cx="411480" cy="411480"/>
          </a:xfrm>
          <a:prstGeom prst="rect">
            <a:avLst/>
          </a:prstGeom>
        </p:spPr>
      </p:pic>
      <p:pic>
        <p:nvPicPr>
          <p:cNvPr id="47" name="Graphic 46" descr="Magnifying glass with solid fill">
            <a:extLst>
              <a:ext uri="{FF2B5EF4-FFF2-40B4-BE49-F238E27FC236}">
                <a16:creationId xmlns:a16="http://schemas.microsoft.com/office/drawing/2014/main" id="{22DAD05D-55CC-693C-91D6-6BFBD230EF9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492128" y="2938727"/>
            <a:ext cx="379476" cy="379476"/>
          </a:xfrm>
          <a:prstGeom prst="rect">
            <a:avLst/>
          </a:prstGeom>
        </p:spPr>
      </p:pic>
      <p:pic>
        <p:nvPicPr>
          <p:cNvPr id="49" name="Graphic 48" descr="Lock with solid fill">
            <a:extLst>
              <a:ext uri="{FF2B5EF4-FFF2-40B4-BE49-F238E27FC236}">
                <a16:creationId xmlns:a16="http://schemas.microsoft.com/office/drawing/2014/main" id="{B23255AE-013F-CAAA-5B6C-073961C24B0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447134" y="3697679"/>
            <a:ext cx="457200" cy="457200"/>
          </a:xfrm>
          <a:prstGeom prst="rect">
            <a:avLst/>
          </a:prstGeom>
        </p:spPr>
      </p:pic>
      <p:pic>
        <p:nvPicPr>
          <p:cNvPr id="51" name="Graphic 50" descr="World with solid fill">
            <a:extLst>
              <a:ext uri="{FF2B5EF4-FFF2-40B4-BE49-F238E27FC236}">
                <a16:creationId xmlns:a16="http://schemas.microsoft.com/office/drawing/2014/main" id="{D606B193-18A4-7510-EF21-6FFF354C8F6A}"/>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456205" y="4502351"/>
            <a:ext cx="457200" cy="457200"/>
          </a:xfrm>
          <a:prstGeom prst="rect">
            <a:avLst/>
          </a:prstGeom>
        </p:spPr>
      </p:pic>
      <p:sp>
        <p:nvSpPr>
          <p:cNvPr id="53" name="Shape 31">
            <a:extLst>
              <a:ext uri="{FF2B5EF4-FFF2-40B4-BE49-F238E27FC236}">
                <a16:creationId xmlns:a16="http://schemas.microsoft.com/office/drawing/2014/main" id="{35C81212-E62C-D729-927F-F0569F966DA5}"/>
              </a:ext>
            </a:extLst>
          </p:cNvPr>
          <p:cNvSpPr/>
          <p:nvPr/>
        </p:nvSpPr>
        <p:spPr>
          <a:xfrm>
            <a:off x="8168716" y="4304001"/>
            <a:ext cx="54864" cy="54864"/>
          </a:xfrm>
          <a:prstGeom prst="ellipse">
            <a:avLst/>
          </a:prstGeom>
          <a:solidFill>
            <a:srgbClr val="00C9B1">
              <a:alpha val="30000"/>
            </a:srgbClr>
          </a:solidFill>
          <a:ln w="12700">
            <a:solidFill>
              <a:srgbClr val="00C9B1">
                <a:alpha val="30000"/>
              </a:srgbClr>
            </a:solidFill>
            <a:prstDash val="solid"/>
          </a:ln>
        </p:spPr>
        <p:txBody>
          <a:bodyPr/>
          <a:lstStyle/>
          <a:p>
            <a:endParaRPr lang="en-GB"/>
          </a:p>
        </p:txBody>
      </p:sp>
      <p:sp>
        <p:nvSpPr>
          <p:cNvPr id="55" name="Shape 32">
            <a:extLst>
              <a:ext uri="{FF2B5EF4-FFF2-40B4-BE49-F238E27FC236}">
                <a16:creationId xmlns:a16="http://schemas.microsoft.com/office/drawing/2014/main" id="{D4FD4B19-FA2F-3C6F-291D-817061AF9422}"/>
              </a:ext>
            </a:extLst>
          </p:cNvPr>
          <p:cNvSpPr/>
          <p:nvPr/>
        </p:nvSpPr>
        <p:spPr>
          <a:xfrm>
            <a:off x="8580196" y="4304001"/>
            <a:ext cx="54864" cy="54864"/>
          </a:xfrm>
          <a:prstGeom prst="ellipse">
            <a:avLst/>
          </a:prstGeom>
          <a:solidFill>
            <a:srgbClr val="00C9B1">
              <a:alpha val="30000"/>
            </a:srgbClr>
          </a:solidFill>
          <a:ln w="12700">
            <a:solidFill>
              <a:srgbClr val="00C9B1">
                <a:alpha val="30000"/>
              </a:srgbClr>
            </a:solidFill>
            <a:prstDash val="solid"/>
          </a:ln>
        </p:spPr>
        <p:txBody>
          <a:bodyPr/>
          <a:lstStyle/>
          <a:p>
            <a:endParaRPr lang="en-GB"/>
          </a:p>
        </p:txBody>
      </p:sp>
      <p:sp>
        <p:nvSpPr>
          <p:cNvPr id="57" name="Shape 33">
            <a:extLst>
              <a:ext uri="{FF2B5EF4-FFF2-40B4-BE49-F238E27FC236}">
                <a16:creationId xmlns:a16="http://schemas.microsoft.com/office/drawing/2014/main" id="{BF5EC536-16BD-4815-470B-A5E9DBC09D1B}"/>
              </a:ext>
            </a:extLst>
          </p:cNvPr>
          <p:cNvSpPr/>
          <p:nvPr/>
        </p:nvSpPr>
        <p:spPr>
          <a:xfrm>
            <a:off x="8991676" y="4304001"/>
            <a:ext cx="54864" cy="54864"/>
          </a:xfrm>
          <a:prstGeom prst="ellipse">
            <a:avLst/>
          </a:prstGeom>
          <a:solidFill>
            <a:srgbClr val="00C9B1">
              <a:alpha val="30000"/>
            </a:srgbClr>
          </a:solidFill>
          <a:ln w="12700">
            <a:solidFill>
              <a:srgbClr val="00C9B1">
                <a:alpha val="30000"/>
              </a:srgbClr>
            </a:solidFill>
            <a:prstDash val="solid"/>
          </a:ln>
        </p:spPr>
        <p:txBody>
          <a:bodyPr/>
          <a:lstStyle/>
          <a:p>
            <a:endParaRPr lang="en-GB"/>
          </a:p>
        </p:txBody>
      </p:sp>
      <p:sp>
        <p:nvSpPr>
          <p:cNvPr id="59" name="Shape 34">
            <a:extLst>
              <a:ext uri="{FF2B5EF4-FFF2-40B4-BE49-F238E27FC236}">
                <a16:creationId xmlns:a16="http://schemas.microsoft.com/office/drawing/2014/main" id="{243C971F-2EEA-6D1B-10D4-476C55F28219}"/>
              </a:ext>
            </a:extLst>
          </p:cNvPr>
          <p:cNvSpPr/>
          <p:nvPr/>
        </p:nvSpPr>
        <p:spPr>
          <a:xfrm>
            <a:off x="9403156" y="4304001"/>
            <a:ext cx="54864" cy="54864"/>
          </a:xfrm>
          <a:prstGeom prst="ellipse">
            <a:avLst/>
          </a:prstGeom>
          <a:solidFill>
            <a:srgbClr val="00C9B1">
              <a:alpha val="30000"/>
            </a:srgbClr>
          </a:solidFill>
          <a:ln w="12700">
            <a:solidFill>
              <a:srgbClr val="00C9B1">
                <a:alpha val="30000"/>
              </a:srgbClr>
            </a:solidFill>
            <a:prstDash val="solid"/>
          </a:ln>
        </p:spPr>
        <p:txBody>
          <a:bodyPr/>
          <a:lstStyle/>
          <a:p>
            <a:endParaRPr lang="en-GB"/>
          </a:p>
        </p:txBody>
      </p:sp>
      <p:sp>
        <p:nvSpPr>
          <p:cNvPr id="61" name="Shape 35">
            <a:extLst>
              <a:ext uri="{FF2B5EF4-FFF2-40B4-BE49-F238E27FC236}">
                <a16:creationId xmlns:a16="http://schemas.microsoft.com/office/drawing/2014/main" id="{D8B650FB-F6C4-709B-88D1-EEE932A2FBC8}"/>
              </a:ext>
            </a:extLst>
          </p:cNvPr>
          <p:cNvSpPr/>
          <p:nvPr/>
        </p:nvSpPr>
        <p:spPr>
          <a:xfrm>
            <a:off x="9814636" y="4304001"/>
            <a:ext cx="54864" cy="54864"/>
          </a:xfrm>
          <a:prstGeom prst="ellipse">
            <a:avLst/>
          </a:prstGeom>
          <a:solidFill>
            <a:srgbClr val="00C9B1">
              <a:alpha val="30000"/>
            </a:srgbClr>
          </a:solidFill>
          <a:ln w="12700">
            <a:solidFill>
              <a:srgbClr val="00C9B1">
                <a:alpha val="30000"/>
              </a:srgbClr>
            </a:solidFill>
            <a:prstDash val="solid"/>
          </a:ln>
        </p:spPr>
        <p:txBody>
          <a:bodyPr/>
          <a:lstStyle/>
          <a:p>
            <a:endParaRPr lang="en-GB"/>
          </a:p>
        </p:txBody>
      </p:sp>
      <p:sp>
        <p:nvSpPr>
          <p:cNvPr id="63" name="Shape 36">
            <a:extLst>
              <a:ext uri="{FF2B5EF4-FFF2-40B4-BE49-F238E27FC236}">
                <a16:creationId xmlns:a16="http://schemas.microsoft.com/office/drawing/2014/main" id="{E9B02FAE-BB96-6D7E-1C69-B04CAA2C53CA}"/>
              </a:ext>
            </a:extLst>
          </p:cNvPr>
          <p:cNvSpPr/>
          <p:nvPr/>
        </p:nvSpPr>
        <p:spPr>
          <a:xfrm>
            <a:off x="8168716" y="4870929"/>
            <a:ext cx="54864" cy="54864"/>
          </a:xfrm>
          <a:prstGeom prst="ellipse">
            <a:avLst/>
          </a:prstGeom>
          <a:solidFill>
            <a:srgbClr val="00C9B1">
              <a:alpha val="30000"/>
            </a:srgbClr>
          </a:solidFill>
          <a:ln w="12700">
            <a:solidFill>
              <a:srgbClr val="00C9B1">
                <a:alpha val="30000"/>
              </a:srgbClr>
            </a:solidFill>
            <a:prstDash val="solid"/>
          </a:ln>
        </p:spPr>
        <p:txBody>
          <a:bodyPr/>
          <a:lstStyle/>
          <a:p>
            <a:endParaRPr lang="en-GB"/>
          </a:p>
        </p:txBody>
      </p:sp>
      <p:sp>
        <p:nvSpPr>
          <p:cNvPr id="65" name="Shape 37">
            <a:extLst>
              <a:ext uri="{FF2B5EF4-FFF2-40B4-BE49-F238E27FC236}">
                <a16:creationId xmlns:a16="http://schemas.microsoft.com/office/drawing/2014/main" id="{E80886FE-09C1-B403-C70A-790A355BCA1D}"/>
              </a:ext>
            </a:extLst>
          </p:cNvPr>
          <p:cNvSpPr/>
          <p:nvPr/>
        </p:nvSpPr>
        <p:spPr>
          <a:xfrm>
            <a:off x="8580196" y="4870929"/>
            <a:ext cx="54864" cy="54864"/>
          </a:xfrm>
          <a:prstGeom prst="ellipse">
            <a:avLst/>
          </a:prstGeom>
          <a:solidFill>
            <a:srgbClr val="00C9B1">
              <a:alpha val="30000"/>
            </a:srgbClr>
          </a:solidFill>
          <a:ln w="12700">
            <a:solidFill>
              <a:srgbClr val="00C9B1">
                <a:alpha val="30000"/>
              </a:srgbClr>
            </a:solidFill>
            <a:prstDash val="solid"/>
          </a:ln>
        </p:spPr>
        <p:txBody>
          <a:bodyPr/>
          <a:lstStyle/>
          <a:p>
            <a:endParaRPr lang="en-GB"/>
          </a:p>
        </p:txBody>
      </p:sp>
      <p:sp>
        <p:nvSpPr>
          <p:cNvPr id="67" name="Shape 38">
            <a:extLst>
              <a:ext uri="{FF2B5EF4-FFF2-40B4-BE49-F238E27FC236}">
                <a16:creationId xmlns:a16="http://schemas.microsoft.com/office/drawing/2014/main" id="{1037DB18-A0E1-5A1E-91BA-2775FD1F126F}"/>
              </a:ext>
            </a:extLst>
          </p:cNvPr>
          <p:cNvSpPr/>
          <p:nvPr/>
        </p:nvSpPr>
        <p:spPr>
          <a:xfrm>
            <a:off x="8991676" y="4870929"/>
            <a:ext cx="54864" cy="54864"/>
          </a:xfrm>
          <a:prstGeom prst="ellipse">
            <a:avLst/>
          </a:prstGeom>
          <a:solidFill>
            <a:srgbClr val="00C9B1">
              <a:alpha val="30000"/>
            </a:srgbClr>
          </a:solidFill>
          <a:ln w="12700">
            <a:solidFill>
              <a:srgbClr val="00C9B1">
                <a:alpha val="30000"/>
              </a:srgbClr>
            </a:solidFill>
            <a:prstDash val="solid"/>
          </a:ln>
        </p:spPr>
        <p:txBody>
          <a:bodyPr/>
          <a:lstStyle/>
          <a:p>
            <a:endParaRPr lang="en-GB"/>
          </a:p>
        </p:txBody>
      </p:sp>
      <p:sp>
        <p:nvSpPr>
          <p:cNvPr id="69" name="Shape 39">
            <a:extLst>
              <a:ext uri="{FF2B5EF4-FFF2-40B4-BE49-F238E27FC236}">
                <a16:creationId xmlns:a16="http://schemas.microsoft.com/office/drawing/2014/main" id="{F1C782AB-9F58-C9EF-726B-F33840D64C33}"/>
              </a:ext>
            </a:extLst>
          </p:cNvPr>
          <p:cNvSpPr/>
          <p:nvPr/>
        </p:nvSpPr>
        <p:spPr>
          <a:xfrm>
            <a:off x="9403156" y="4870929"/>
            <a:ext cx="54864" cy="54864"/>
          </a:xfrm>
          <a:prstGeom prst="ellipse">
            <a:avLst/>
          </a:prstGeom>
          <a:solidFill>
            <a:srgbClr val="00C9B1">
              <a:alpha val="30000"/>
            </a:srgbClr>
          </a:solidFill>
          <a:ln w="12700">
            <a:solidFill>
              <a:srgbClr val="00C9B1">
                <a:alpha val="30000"/>
              </a:srgbClr>
            </a:solidFill>
            <a:prstDash val="solid"/>
          </a:ln>
        </p:spPr>
        <p:txBody>
          <a:bodyPr/>
          <a:lstStyle/>
          <a:p>
            <a:endParaRPr lang="en-GB"/>
          </a:p>
        </p:txBody>
      </p:sp>
      <p:sp>
        <p:nvSpPr>
          <p:cNvPr id="71" name="Shape 40">
            <a:extLst>
              <a:ext uri="{FF2B5EF4-FFF2-40B4-BE49-F238E27FC236}">
                <a16:creationId xmlns:a16="http://schemas.microsoft.com/office/drawing/2014/main" id="{473881CB-8A42-58A6-8E9C-A1E4D72F87DD}"/>
              </a:ext>
            </a:extLst>
          </p:cNvPr>
          <p:cNvSpPr/>
          <p:nvPr/>
        </p:nvSpPr>
        <p:spPr>
          <a:xfrm>
            <a:off x="9814636" y="4870929"/>
            <a:ext cx="54864" cy="54864"/>
          </a:xfrm>
          <a:prstGeom prst="ellipse">
            <a:avLst/>
          </a:prstGeom>
          <a:solidFill>
            <a:srgbClr val="00C9B1">
              <a:alpha val="30000"/>
            </a:srgbClr>
          </a:solidFill>
          <a:ln w="12700">
            <a:solidFill>
              <a:srgbClr val="00C9B1">
                <a:alpha val="30000"/>
              </a:srgbClr>
            </a:solidFill>
            <a:prstDash val="solid"/>
          </a:ln>
        </p:spPr>
        <p:txBody>
          <a:bodyPr/>
          <a:lstStyle/>
          <a:p>
            <a:endParaRPr lang="en-GB"/>
          </a:p>
        </p:txBody>
      </p:sp>
      <p:sp>
        <p:nvSpPr>
          <p:cNvPr id="73" name="Shape 30">
            <a:extLst>
              <a:ext uri="{FF2B5EF4-FFF2-40B4-BE49-F238E27FC236}">
                <a16:creationId xmlns:a16="http://schemas.microsoft.com/office/drawing/2014/main" id="{ACBC75CE-FEE5-3B05-6152-5E884298BF93}"/>
              </a:ext>
            </a:extLst>
          </p:cNvPr>
          <p:cNvSpPr/>
          <p:nvPr/>
        </p:nvSpPr>
        <p:spPr>
          <a:xfrm>
            <a:off x="8168716" y="4258281"/>
            <a:ext cx="59436" cy="59436"/>
          </a:xfrm>
          <a:prstGeom prst="ellipse">
            <a:avLst/>
          </a:prstGeom>
          <a:solidFill>
            <a:srgbClr val="00C9B1">
              <a:alpha val="18000"/>
            </a:srgbClr>
          </a:solidFill>
          <a:ln w="12700">
            <a:solidFill>
              <a:srgbClr val="00C9B1">
                <a:alpha val="18000"/>
              </a:srgbClr>
            </a:solidFill>
            <a:prstDash val="solid"/>
          </a:ln>
        </p:spPr>
        <p:txBody>
          <a:bodyPr/>
          <a:lstStyle/>
          <a:p>
            <a:endParaRPr lang="en-GB"/>
          </a:p>
        </p:txBody>
      </p:sp>
      <p:sp>
        <p:nvSpPr>
          <p:cNvPr id="75" name="Shape 31">
            <a:extLst>
              <a:ext uri="{FF2B5EF4-FFF2-40B4-BE49-F238E27FC236}">
                <a16:creationId xmlns:a16="http://schemas.microsoft.com/office/drawing/2014/main" id="{9EA0B06B-BF32-2D19-061E-BDE1F5E1E573}"/>
              </a:ext>
            </a:extLst>
          </p:cNvPr>
          <p:cNvSpPr/>
          <p:nvPr/>
        </p:nvSpPr>
        <p:spPr>
          <a:xfrm>
            <a:off x="8580196" y="4258281"/>
            <a:ext cx="59436" cy="59436"/>
          </a:xfrm>
          <a:prstGeom prst="ellipse">
            <a:avLst/>
          </a:prstGeom>
          <a:solidFill>
            <a:srgbClr val="00C9B1">
              <a:alpha val="18000"/>
            </a:srgbClr>
          </a:solidFill>
          <a:ln w="12700">
            <a:solidFill>
              <a:srgbClr val="00C9B1">
                <a:alpha val="18000"/>
              </a:srgbClr>
            </a:solidFill>
            <a:prstDash val="solid"/>
          </a:ln>
        </p:spPr>
        <p:txBody>
          <a:bodyPr/>
          <a:lstStyle/>
          <a:p>
            <a:endParaRPr lang="en-GB"/>
          </a:p>
        </p:txBody>
      </p:sp>
      <p:sp>
        <p:nvSpPr>
          <p:cNvPr id="77" name="Shape 32">
            <a:extLst>
              <a:ext uri="{FF2B5EF4-FFF2-40B4-BE49-F238E27FC236}">
                <a16:creationId xmlns:a16="http://schemas.microsoft.com/office/drawing/2014/main" id="{5DC336E2-B49C-F298-C72F-F84264FF3415}"/>
              </a:ext>
            </a:extLst>
          </p:cNvPr>
          <p:cNvSpPr/>
          <p:nvPr/>
        </p:nvSpPr>
        <p:spPr>
          <a:xfrm>
            <a:off x="8991676" y="4258281"/>
            <a:ext cx="59436" cy="59436"/>
          </a:xfrm>
          <a:prstGeom prst="ellipse">
            <a:avLst/>
          </a:prstGeom>
          <a:solidFill>
            <a:srgbClr val="00C9B1">
              <a:alpha val="18000"/>
            </a:srgbClr>
          </a:solidFill>
          <a:ln w="12700">
            <a:solidFill>
              <a:srgbClr val="00C9B1">
                <a:alpha val="18000"/>
              </a:srgbClr>
            </a:solidFill>
            <a:prstDash val="solid"/>
          </a:ln>
        </p:spPr>
        <p:txBody>
          <a:bodyPr/>
          <a:lstStyle/>
          <a:p>
            <a:endParaRPr lang="en-GB"/>
          </a:p>
        </p:txBody>
      </p:sp>
      <p:sp>
        <p:nvSpPr>
          <p:cNvPr id="79" name="Shape 33">
            <a:extLst>
              <a:ext uri="{FF2B5EF4-FFF2-40B4-BE49-F238E27FC236}">
                <a16:creationId xmlns:a16="http://schemas.microsoft.com/office/drawing/2014/main" id="{9F9E085D-79BD-0014-C2F5-23CE7986487C}"/>
              </a:ext>
            </a:extLst>
          </p:cNvPr>
          <p:cNvSpPr/>
          <p:nvPr/>
        </p:nvSpPr>
        <p:spPr>
          <a:xfrm>
            <a:off x="9403156" y="4258281"/>
            <a:ext cx="59436" cy="59436"/>
          </a:xfrm>
          <a:prstGeom prst="ellipse">
            <a:avLst/>
          </a:prstGeom>
          <a:solidFill>
            <a:srgbClr val="00C9B1">
              <a:alpha val="18000"/>
            </a:srgbClr>
          </a:solidFill>
          <a:ln w="12700">
            <a:solidFill>
              <a:srgbClr val="00C9B1">
                <a:alpha val="18000"/>
              </a:srgbClr>
            </a:solidFill>
            <a:prstDash val="solid"/>
          </a:ln>
        </p:spPr>
        <p:txBody>
          <a:bodyPr/>
          <a:lstStyle/>
          <a:p>
            <a:endParaRPr lang="en-GB"/>
          </a:p>
        </p:txBody>
      </p:sp>
      <p:sp>
        <p:nvSpPr>
          <p:cNvPr id="81" name="Shape 34">
            <a:extLst>
              <a:ext uri="{FF2B5EF4-FFF2-40B4-BE49-F238E27FC236}">
                <a16:creationId xmlns:a16="http://schemas.microsoft.com/office/drawing/2014/main" id="{A6CFC229-F9D2-68BB-59FE-46313AE59453}"/>
              </a:ext>
            </a:extLst>
          </p:cNvPr>
          <p:cNvSpPr/>
          <p:nvPr/>
        </p:nvSpPr>
        <p:spPr>
          <a:xfrm>
            <a:off x="9814636" y="4258281"/>
            <a:ext cx="59436" cy="59436"/>
          </a:xfrm>
          <a:prstGeom prst="ellipse">
            <a:avLst/>
          </a:prstGeom>
          <a:solidFill>
            <a:srgbClr val="00C9B1">
              <a:alpha val="18000"/>
            </a:srgbClr>
          </a:solidFill>
          <a:ln w="12700">
            <a:solidFill>
              <a:srgbClr val="00C9B1">
                <a:alpha val="18000"/>
              </a:srgbClr>
            </a:solidFill>
            <a:prstDash val="solid"/>
          </a:ln>
        </p:spPr>
        <p:txBody>
          <a:bodyPr/>
          <a:lstStyle/>
          <a:p>
            <a:endParaRPr lang="en-GB"/>
          </a:p>
        </p:txBody>
      </p:sp>
      <p:sp>
        <p:nvSpPr>
          <p:cNvPr id="83" name="Shape 35">
            <a:extLst>
              <a:ext uri="{FF2B5EF4-FFF2-40B4-BE49-F238E27FC236}">
                <a16:creationId xmlns:a16="http://schemas.microsoft.com/office/drawing/2014/main" id="{53CB2645-E49A-E260-C8F2-5ED1D8FAC351}"/>
              </a:ext>
            </a:extLst>
          </p:cNvPr>
          <p:cNvSpPr/>
          <p:nvPr/>
        </p:nvSpPr>
        <p:spPr>
          <a:xfrm>
            <a:off x="8168716" y="4825209"/>
            <a:ext cx="59436" cy="59436"/>
          </a:xfrm>
          <a:prstGeom prst="ellipse">
            <a:avLst/>
          </a:prstGeom>
          <a:solidFill>
            <a:srgbClr val="00C9B1">
              <a:alpha val="18000"/>
            </a:srgbClr>
          </a:solidFill>
          <a:ln w="12700">
            <a:solidFill>
              <a:srgbClr val="00C9B1">
                <a:alpha val="18000"/>
              </a:srgbClr>
            </a:solidFill>
            <a:prstDash val="solid"/>
          </a:ln>
        </p:spPr>
        <p:txBody>
          <a:bodyPr/>
          <a:lstStyle/>
          <a:p>
            <a:endParaRPr lang="en-GB"/>
          </a:p>
        </p:txBody>
      </p:sp>
      <p:sp>
        <p:nvSpPr>
          <p:cNvPr id="85" name="Shape 36">
            <a:extLst>
              <a:ext uri="{FF2B5EF4-FFF2-40B4-BE49-F238E27FC236}">
                <a16:creationId xmlns:a16="http://schemas.microsoft.com/office/drawing/2014/main" id="{913C5958-726C-A34D-E834-0B9645FBD4CE}"/>
              </a:ext>
            </a:extLst>
          </p:cNvPr>
          <p:cNvSpPr/>
          <p:nvPr/>
        </p:nvSpPr>
        <p:spPr>
          <a:xfrm>
            <a:off x="8580196" y="4825209"/>
            <a:ext cx="59436" cy="59436"/>
          </a:xfrm>
          <a:prstGeom prst="ellipse">
            <a:avLst/>
          </a:prstGeom>
          <a:solidFill>
            <a:srgbClr val="00C9B1">
              <a:alpha val="18000"/>
            </a:srgbClr>
          </a:solidFill>
          <a:ln w="12700">
            <a:solidFill>
              <a:srgbClr val="00C9B1">
                <a:alpha val="18000"/>
              </a:srgbClr>
            </a:solidFill>
            <a:prstDash val="solid"/>
          </a:ln>
        </p:spPr>
        <p:txBody>
          <a:bodyPr/>
          <a:lstStyle/>
          <a:p>
            <a:endParaRPr lang="en-GB"/>
          </a:p>
        </p:txBody>
      </p:sp>
      <p:sp>
        <p:nvSpPr>
          <p:cNvPr id="87" name="Shape 37">
            <a:extLst>
              <a:ext uri="{FF2B5EF4-FFF2-40B4-BE49-F238E27FC236}">
                <a16:creationId xmlns:a16="http://schemas.microsoft.com/office/drawing/2014/main" id="{48450311-D251-D862-6601-F5E96502ED92}"/>
              </a:ext>
            </a:extLst>
          </p:cNvPr>
          <p:cNvSpPr/>
          <p:nvPr/>
        </p:nvSpPr>
        <p:spPr>
          <a:xfrm>
            <a:off x="8991676" y="4825209"/>
            <a:ext cx="59436" cy="59436"/>
          </a:xfrm>
          <a:prstGeom prst="ellipse">
            <a:avLst/>
          </a:prstGeom>
          <a:solidFill>
            <a:srgbClr val="00C9B1">
              <a:alpha val="18000"/>
            </a:srgbClr>
          </a:solidFill>
          <a:ln w="12700">
            <a:solidFill>
              <a:srgbClr val="00C9B1">
                <a:alpha val="18000"/>
              </a:srgbClr>
            </a:solidFill>
            <a:prstDash val="solid"/>
          </a:ln>
        </p:spPr>
        <p:txBody>
          <a:bodyPr/>
          <a:lstStyle/>
          <a:p>
            <a:endParaRPr lang="en-GB"/>
          </a:p>
        </p:txBody>
      </p:sp>
      <p:sp>
        <p:nvSpPr>
          <p:cNvPr id="89" name="Shape 38">
            <a:extLst>
              <a:ext uri="{FF2B5EF4-FFF2-40B4-BE49-F238E27FC236}">
                <a16:creationId xmlns:a16="http://schemas.microsoft.com/office/drawing/2014/main" id="{59725707-3BEB-76D9-9608-B4392560568F}"/>
              </a:ext>
            </a:extLst>
          </p:cNvPr>
          <p:cNvSpPr/>
          <p:nvPr/>
        </p:nvSpPr>
        <p:spPr>
          <a:xfrm>
            <a:off x="9403156" y="4825209"/>
            <a:ext cx="59436" cy="59436"/>
          </a:xfrm>
          <a:prstGeom prst="ellipse">
            <a:avLst/>
          </a:prstGeom>
          <a:solidFill>
            <a:srgbClr val="00C9B1">
              <a:alpha val="18000"/>
            </a:srgbClr>
          </a:solidFill>
          <a:ln w="12700">
            <a:solidFill>
              <a:srgbClr val="00C9B1">
                <a:alpha val="18000"/>
              </a:srgbClr>
            </a:solidFill>
            <a:prstDash val="solid"/>
          </a:ln>
        </p:spPr>
        <p:txBody>
          <a:bodyPr/>
          <a:lstStyle/>
          <a:p>
            <a:endParaRPr lang="en-GB"/>
          </a:p>
        </p:txBody>
      </p:sp>
      <p:sp>
        <p:nvSpPr>
          <p:cNvPr id="91" name="Shape 39">
            <a:extLst>
              <a:ext uri="{FF2B5EF4-FFF2-40B4-BE49-F238E27FC236}">
                <a16:creationId xmlns:a16="http://schemas.microsoft.com/office/drawing/2014/main" id="{4C82DCE4-AC0D-3A4E-79DC-0893BDD6E176}"/>
              </a:ext>
            </a:extLst>
          </p:cNvPr>
          <p:cNvSpPr/>
          <p:nvPr/>
        </p:nvSpPr>
        <p:spPr>
          <a:xfrm>
            <a:off x="9814636" y="4825209"/>
            <a:ext cx="59436" cy="59436"/>
          </a:xfrm>
          <a:prstGeom prst="ellipse">
            <a:avLst/>
          </a:prstGeom>
          <a:solidFill>
            <a:srgbClr val="00C9B1">
              <a:alpha val="18000"/>
            </a:srgbClr>
          </a:solidFill>
          <a:ln w="12700">
            <a:solidFill>
              <a:srgbClr val="00C9B1">
                <a:alpha val="18000"/>
              </a:srgbClr>
            </a:solidFill>
            <a:prstDash val="solid"/>
          </a:ln>
        </p:spPr>
        <p:txBody>
          <a:bodyPr/>
          <a:lstStyle/>
          <a:p>
            <a:endParaRPr lang="en-GB"/>
          </a:p>
        </p:txBody>
      </p:sp>
      <p:sp>
        <p:nvSpPr>
          <p:cNvPr id="93" name="Shape 63">
            <a:extLst>
              <a:ext uri="{FF2B5EF4-FFF2-40B4-BE49-F238E27FC236}">
                <a16:creationId xmlns:a16="http://schemas.microsoft.com/office/drawing/2014/main" id="{2D556117-6A22-3874-93D5-D133E5CFE177}"/>
              </a:ext>
            </a:extLst>
          </p:cNvPr>
          <p:cNvSpPr/>
          <p:nvPr/>
        </p:nvSpPr>
        <p:spPr>
          <a:xfrm>
            <a:off x="5882716" y="4011393"/>
            <a:ext cx="4572000" cy="1463040"/>
          </a:xfrm>
          <a:prstGeom prst="rect">
            <a:avLst/>
          </a:prstGeom>
          <a:solidFill>
            <a:schemeClr val="bg1"/>
          </a:solidFill>
          <a:ln w="19050">
            <a:solidFill>
              <a:srgbClr val="EE0000"/>
            </a:solidFill>
            <a:prstDash val="solid"/>
          </a:ln>
        </p:spPr>
        <p:txBody>
          <a:bodyPr/>
          <a:lstStyle/>
          <a:p>
            <a:endParaRPr lang="en-GB"/>
          </a:p>
        </p:txBody>
      </p:sp>
      <p:sp>
        <p:nvSpPr>
          <p:cNvPr id="95" name="Shape 64">
            <a:extLst>
              <a:ext uri="{FF2B5EF4-FFF2-40B4-BE49-F238E27FC236}">
                <a16:creationId xmlns:a16="http://schemas.microsoft.com/office/drawing/2014/main" id="{D751D1E9-9AD2-D49A-8B31-DBE60084B62E}"/>
              </a:ext>
            </a:extLst>
          </p:cNvPr>
          <p:cNvSpPr/>
          <p:nvPr/>
        </p:nvSpPr>
        <p:spPr>
          <a:xfrm>
            <a:off x="5882716" y="4011393"/>
            <a:ext cx="91440" cy="1463040"/>
          </a:xfrm>
          <a:prstGeom prst="rect">
            <a:avLst/>
          </a:prstGeom>
          <a:solidFill>
            <a:srgbClr val="EE0000"/>
          </a:solidFill>
          <a:ln w="12700">
            <a:solidFill>
              <a:srgbClr val="EE0000"/>
            </a:solidFill>
            <a:prstDash val="solid"/>
          </a:ln>
        </p:spPr>
        <p:txBody>
          <a:bodyPr/>
          <a:lstStyle/>
          <a:p>
            <a:endParaRPr lang="en-GB"/>
          </a:p>
        </p:txBody>
      </p:sp>
      <p:sp>
        <p:nvSpPr>
          <p:cNvPr id="97" name="Text 65">
            <a:extLst>
              <a:ext uri="{FF2B5EF4-FFF2-40B4-BE49-F238E27FC236}">
                <a16:creationId xmlns:a16="http://schemas.microsoft.com/office/drawing/2014/main" id="{4383C1B6-6473-60B7-63E8-BB061E1DEA75}"/>
              </a:ext>
            </a:extLst>
          </p:cNvPr>
          <p:cNvSpPr/>
          <p:nvPr/>
        </p:nvSpPr>
        <p:spPr>
          <a:xfrm>
            <a:off x="6065596" y="4249137"/>
            <a:ext cx="4297680" cy="274320"/>
          </a:xfrm>
          <a:prstGeom prst="rect">
            <a:avLst/>
          </a:prstGeom>
          <a:noFill/>
          <a:ln/>
        </p:spPr>
        <p:txBody>
          <a:bodyPr wrap="square" rtlCol="0" anchor="ctr"/>
          <a:lstStyle/>
          <a:p>
            <a:pPr marL="0" indent="0">
              <a:buNone/>
            </a:pPr>
            <a:r>
              <a:rPr lang="en-US" sz="1100" b="1" dirty="0"/>
              <a:t>Why this matters now</a:t>
            </a:r>
            <a:endParaRPr lang="en-US" sz="1100" dirty="0"/>
          </a:p>
        </p:txBody>
      </p:sp>
      <p:sp>
        <p:nvSpPr>
          <p:cNvPr id="99" name="Text 66">
            <a:extLst>
              <a:ext uri="{FF2B5EF4-FFF2-40B4-BE49-F238E27FC236}">
                <a16:creationId xmlns:a16="http://schemas.microsoft.com/office/drawing/2014/main" id="{E9538426-E408-5065-CA02-25843C1D0F28}"/>
              </a:ext>
            </a:extLst>
          </p:cNvPr>
          <p:cNvSpPr/>
          <p:nvPr/>
        </p:nvSpPr>
        <p:spPr>
          <a:xfrm>
            <a:off x="6065596" y="4422873"/>
            <a:ext cx="4297680" cy="914400"/>
          </a:xfrm>
          <a:prstGeom prst="rect">
            <a:avLst/>
          </a:prstGeom>
          <a:noFill/>
          <a:ln/>
        </p:spPr>
        <p:txBody>
          <a:bodyPr wrap="square" rtlCol="0" anchor="ctr"/>
          <a:lstStyle/>
          <a:p>
            <a:r>
              <a:rPr lang="en-GB" sz="1100" dirty="0"/>
              <a:t>Procurement decisions are now exposed to more disruption, more scrutiny and higher expectations for transparency than ever before.</a:t>
            </a:r>
            <a:endParaRPr lang="en-US" sz="1100" dirty="0"/>
          </a:p>
        </p:txBody>
      </p:sp>
      <p:sp>
        <p:nvSpPr>
          <p:cNvPr id="101" name="Text 62">
            <a:extLst>
              <a:ext uri="{FF2B5EF4-FFF2-40B4-BE49-F238E27FC236}">
                <a16:creationId xmlns:a16="http://schemas.microsoft.com/office/drawing/2014/main" id="{906F53CA-10BF-F052-9879-B4A8511B7855}"/>
              </a:ext>
            </a:extLst>
          </p:cNvPr>
          <p:cNvSpPr/>
          <p:nvPr/>
        </p:nvSpPr>
        <p:spPr>
          <a:xfrm>
            <a:off x="5910148" y="2018001"/>
            <a:ext cx="4572000" cy="1645920"/>
          </a:xfrm>
          <a:prstGeom prst="rect">
            <a:avLst/>
          </a:prstGeom>
          <a:noFill/>
          <a:ln/>
        </p:spPr>
        <p:txBody>
          <a:bodyPr wrap="square" rtlCol="0" anchor="ctr"/>
          <a:lstStyle/>
          <a:p>
            <a:pPr marL="0" indent="0">
              <a:buNone/>
            </a:pPr>
            <a:r>
              <a:rPr lang="en-US" sz="1300" dirty="0">
                <a:latin typeface="Calibri" pitchFamily="34" charset="0"/>
                <a:ea typeface="Calibri" pitchFamily="34" charset="-122"/>
                <a:cs typeface="Calibri" pitchFamily="34" charset="-120"/>
              </a:rPr>
              <a:t>Digital technologies and data analytics are reshaping how organisations evaluate suppliers, manage risk and ensure accountability.</a:t>
            </a:r>
          </a:p>
          <a:p>
            <a:pPr marL="0" indent="0">
              <a:buNone/>
            </a:pPr>
            <a:endParaRPr lang="en-US" sz="1300" dirty="0">
              <a:latin typeface="Calibri" pitchFamily="34" charset="0"/>
              <a:ea typeface="Calibri" pitchFamily="34" charset="-122"/>
              <a:cs typeface="Calibri" pitchFamily="34" charset="-120"/>
            </a:endParaRPr>
          </a:p>
          <a:p>
            <a:r>
              <a:rPr lang="en-GB" sz="1300" dirty="0">
                <a:latin typeface="Calibri" pitchFamily="34" charset="0"/>
                <a:ea typeface="Calibri" pitchFamily="34" charset="-122"/>
                <a:cs typeface="Calibri" pitchFamily="34" charset="-120"/>
              </a:rPr>
              <a:t>A data-driven procurement platform can centralize supplier information, support analytical decision-making, improve visibility and create a stronger basis for transparency and control.</a:t>
            </a:r>
            <a:endParaRPr lang="en-US" sz="1300" dirty="0">
              <a:latin typeface="Calibri" pitchFamily="34" charset="0"/>
              <a:ea typeface="Calibri" pitchFamily="34" charset="-122"/>
              <a:cs typeface="Calibri" pitchFamily="34" charset="-120"/>
            </a:endParaRPr>
          </a:p>
        </p:txBody>
      </p:sp>
      <p:sp>
        <p:nvSpPr>
          <p:cNvPr id="103" name="TextBox 102">
            <a:extLst>
              <a:ext uri="{FF2B5EF4-FFF2-40B4-BE49-F238E27FC236}">
                <a16:creationId xmlns:a16="http://schemas.microsoft.com/office/drawing/2014/main" id="{91A4FD7C-485E-DDEE-3AF5-73B89E6E6C41}"/>
              </a:ext>
            </a:extLst>
          </p:cNvPr>
          <p:cNvSpPr txBox="1"/>
          <p:nvPr/>
        </p:nvSpPr>
        <p:spPr>
          <a:xfrm>
            <a:off x="5020299" y="528472"/>
            <a:ext cx="6527449" cy="1200329"/>
          </a:xfrm>
          <a:prstGeom prst="rect">
            <a:avLst/>
          </a:prstGeom>
          <a:noFill/>
        </p:spPr>
        <p:txBody>
          <a:bodyPr wrap="square">
            <a:spAutoFit/>
          </a:bodyPr>
          <a:lstStyle/>
          <a:p>
            <a:pPr marL="0" indent="0">
              <a:buNone/>
            </a:pPr>
            <a:r>
              <a:rPr lang="en-US" sz="2400" b="1" dirty="0"/>
              <a:t>Procurement is evolving from a transactional function into a strategic capability</a:t>
            </a:r>
            <a:endParaRPr lang="en-US" sz="2400" dirty="0"/>
          </a:p>
        </p:txBody>
      </p:sp>
    </p:spTree>
    <p:extLst>
      <p:ext uri="{BB962C8B-B14F-4D97-AF65-F5344CB8AC3E}">
        <p14:creationId xmlns:p14="http://schemas.microsoft.com/office/powerpoint/2010/main" val="293529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45">
            <a:extLst>
              <a:ext uri="{FF2B5EF4-FFF2-40B4-BE49-F238E27FC236}">
                <a16:creationId xmlns:a16="http://schemas.microsoft.com/office/drawing/2014/main" id="{60BF3363-FC17-00EE-D4A3-4C0B68DD6DBC}"/>
              </a:ext>
            </a:extLst>
          </p:cNvPr>
          <p:cNvSpPr/>
          <p:nvPr/>
        </p:nvSpPr>
        <p:spPr>
          <a:xfrm>
            <a:off x="444500" y="872085"/>
            <a:ext cx="2324100" cy="45719"/>
          </a:xfrm>
          <a:prstGeom prst="rect">
            <a:avLst/>
          </a:prstGeom>
          <a:solidFill>
            <a:srgbClr val="EE0000"/>
          </a:solidFill>
          <a:ln w="12700">
            <a:solidFill>
              <a:srgbClr val="E21F1B"/>
            </a:solidFill>
            <a:prstDash val="solid"/>
          </a:ln>
        </p:spPr>
        <p:txBody>
          <a:bodyPr/>
          <a:lstStyle/>
          <a:p>
            <a:endParaRPr lang="en-GB"/>
          </a:p>
        </p:txBody>
      </p:sp>
      <p:sp>
        <p:nvSpPr>
          <p:cNvPr id="90" name="Text 1">
            <a:extLst>
              <a:ext uri="{FF2B5EF4-FFF2-40B4-BE49-F238E27FC236}">
                <a16:creationId xmlns:a16="http://schemas.microsoft.com/office/drawing/2014/main" id="{F36629DC-8FFD-6AF6-B5BE-5C5946CEA158}"/>
              </a:ext>
            </a:extLst>
          </p:cNvPr>
          <p:cNvSpPr/>
          <p:nvPr/>
        </p:nvSpPr>
        <p:spPr>
          <a:xfrm>
            <a:off x="2992960" y="2651553"/>
            <a:ext cx="6874940" cy="1573896"/>
          </a:xfrm>
          <a:prstGeom prst="rect">
            <a:avLst/>
          </a:prstGeom>
          <a:noFill/>
          <a:ln/>
        </p:spPr>
        <p:txBody>
          <a:bodyPr wrap="square" lIns="0" tIns="0" rIns="0" bIns="0" rtlCol="0" anchor="t">
            <a:noAutofit/>
          </a:bodyPr>
          <a:lstStyle/>
          <a:p>
            <a:pPr marL="0" indent="0" algn="l">
              <a:lnSpc>
                <a:spcPct val="133000"/>
              </a:lnSpc>
              <a:buNone/>
            </a:pPr>
            <a:r>
              <a:rPr lang="en-US" sz="1700" dirty="0">
                <a:latin typeface="Century Gothic (Body)"/>
                <a:ea typeface="Arimo" pitchFamily="34" charset="-122"/>
                <a:cs typeface="Arimo" pitchFamily="34" charset="-120"/>
              </a:rPr>
              <a:t>"Procurement is at an exciting turning point, where the benefits of strategic, technological, and operational improvements are potentially significant. If procurement functions can seize these opportunities, they can make a major contribution to organisations' financial and non-financial performance."</a:t>
            </a:r>
            <a:endParaRPr lang="en-US" sz="1700" dirty="0">
              <a:latin typeface="Century Gothic (Body)"/>
            </a:endParaRPr>
          </a:p>
        </p:txBody>
      </p:sp>
      <p:sp>
        <p:nvSpPr>
          <p:cNvPr id="92" name="Text 2">
            <a:extLst>
              <a:ext uri="{FF2B5EF4-FFF2-40B4-BE49-F238E27FC236}">
                <a16:creationId xmlns:a16="http://schemas.microsoft.com/office/drawing/2014/main" id="{0F906A1D-0494-FCAC-1B89-63DC7F9DA36D}"/>
              </a:ext>
            </a:extLst>
          </p:cNvPr>
          <p:cNvSpPr/>
          <p:nvPr/>
        </p:nvSpPr>
        <p:spPr>
          <a:xfrm>
            <a:off x="2992960" y="4350555"/>
            <a:ext cx="6337211" cy="314779"/>
          </a:xfrm>
          <a:prstGeom prst="rect">
            <a:avLst/>
          </a:prstGeom>
          <a:noFill/>
          <a:ln/>
        </p:spPr>
        <p:txBody>
          <a:bodyPr wrap="none" lIns="0" tIns="0" rIns="0" bIns="0" rtlCol="0" anchor="t"/>
          <a:lstStyle/>
          <a:p>
            <a:pPr marL="0" indent="0" algn="l">
              <a:lnSpc>
                <a:spcPct val="133000"/>
              </a:lnSpc>
              <a:buNone/>
            </a:pPr>
            <a:r>
              <a:rPr lang="en-US" sz="1150" b="1" dirty="0">
                <a:latin typeface="Century Gothic (Body)"/>
                <a:ea typeface="Arimo" pitchFamily="34" charset="-122"/>
                <a:cs typeface="Arimo" pitchFamily="34" charset="-120"/>
              </a:rPr>
              <a:t>- KPMG, 2024</a:t>
            </a:r>
            <a:endParaRPr lang="en-US" sz="1150" dirty="0">
              <a:latin typeface="Century Gothic (Body)"/>
            </a:endParaRPr>
          </a:p>
        </p:txBody>
      </p:sp>
      <p:sp>
        <p:nvSpPr>
          <p:cNvPr id="94" name="Shape 3">
            <a:extLst>
              <a:ext uri="{FF2B5EF4-FFF2-40B4-BE49-F238E27FC236}">
                <a16:creationId xmlns:a16="http://schemas.microsoft.com/office/drawing/2014/main" id="{4346A93F-BECF-94A4-52AF-0552BB9EE90C}"/>
              </a:ext>
            </a:extLst>
          </p:cNvPr>
          <p:cNvSpPr/>
          <p:nvPr/>
        </p:nvSpPr>
        <p:spPr>
          <a:xfrm>
            <a:off x="2768600" y="2448805"/>
            <a:ext cx="64854" cy="2216529"/>
          </a:xfrm>
          <a:prstGeom prst="rect">
            <a:avLst/>
          </a:prstGeom>
          <a:solidFill>
            <a:srgbClr val="EE0000"/>
          </a:solidFill>
          <a:ln>
            <a:solidFill>
              <a:srgbClr val="E21F1B"/>
            </a:solidFill>
          </a:ln>
        </p:spPr>
        <p:txBody>
          <a:bodyPr/>
          <a:lstStyle/>
          <a:p>
            <a:endParaRPr lang="en-GB"/>
          </a:p>
        </p:txBody>
      </p:sp>
      <p:sp>
        <p:nvSpPr>
          <p:cNvPr id="96" name="Text 18">
            <a:extLst>
              <a:ext uri="{FF2B5EF4-FFF2-40B4-BE49-F238E27FC236}">
                <a16:creationId xmlns:a16="http://schemas.microsoft.com/office/drawing/2014/main" id="{D8789D19-969E-992E-2C15-51BBA4BC0F77}"/>
              </a:ext>
            </a:extLst>
          </p:cNvPr>
          <p:cNvSpPr/>
          <p:nvPr/>
        </p:nvSpPr>
        <p:spPr>
          <a:xfrm>
            <a:off x="2133600" y="5436966"/>
            <a:ext cx="2478786" cy="314778"/>
          </a:xfrm>
          <a:prstGeom prst="rect">
            <a:avLst/>
          </a:prstGeom>
          <a:solidFill>
            <a:srgbClr val="EE0000"/>
          </a:solidFill>
          <a:ln>
            <a:solidFill>
              <a:srgbClr val="E21F1B"/>
            </a:solidFill>
          </a:ln>
        </p:spPr>
        <p:txBody>
          <a:bodyPr wrap="square" lIns="0" tIns="0" rIns="0" bIns="0" rtlCol="0" anchor="ctr"/>
          <a:lstStyle/>
          <a:p>
            <a:pPr marL="0" indent="0" algn="ctr">
              <a:buNone/>
            </a:pPr>
            <a:r>
              <a:rPr lang="en-US" sz="1400" b="1" dirty="0"/>
              <a:t>Strategic Procurement</a:t>
            </a:r>
            <a:endParaRPr lang="en-US" sz="1400" dirty="0"/>
          </a:p>
        </p:txBody>
      </p:sp>
      <p:sp>
        <p:nvSpPr>
          <p:cNvPr id="97" name="Shape 20">
            <a:extLst>
              <a:ext uri="{FF2B5EF4-FFF2-40B4-BE49-F238E27FC236}">
                <a16:creationId xmlns:a16="http://schemas.microsoft.com/office/drawing/2014/main" id="{867130F6-CC2A-8B77-8BAD-E7CE2786FD56}"/>
              </a:ext>
            </a:extLst>
          </p:cNvPr>
          <p:cNvSpPr/>
          <p:nvPr/>
        </p:nvSpPr>
        <p:spPr>
          <a:xfrm>
            <a:off x="5032248" y="5436965"/>
            <a:ext cx="2308860" cy="314779"/>
          </a:xfrm>
          <a:prstGeom prst="rect">
            <a:avLst/>
          </a:prstGeom>
          <a:solidFill>
            <a:srgbClr val="EE0000"/>
          </a:solidFill>
          <a:ln w="10160">
            <a:solidFill>
              <a:srgbClr val="E21F1B"/>
            </a:solidFill>
            <a:prstDash val="solid"/>
          </a:ln>
        </p:spPr>
        <p:txBody>
          <a:bodyPr/>
          <a:lstStyle/>
          <a:p>
            <a:pPr algn="ctr"/>
            <a:r>
              <a:rPr lang="pt-PT" sz="1400" b="1" dirty="0"/>
              <a:t>Digital</a:t>
            </a:r>
            <a:r>
              <a:rPr lang="pt-PT" sz="1400" dirty="0"/>
              <a:t> </a:t>
            </a:r>
            <a:r>
              <a:rPr lang="pt-PT" sz="1400" b="1" dirty="0" err="1"/>
              <a:t>Analytics</a:t>
            </a:r>
            <a:endParaRPr lang="en-GB" sz="1400" b="1" dirty="0"/>
          </a:p>
        </p:txBody>
      </p:sp>
      <p:cxnSp>
        <p:nvCxnSpPr>
          <p:cNvPr id="99" name="Straight Arrow Connector 98">
            <a:extLst>
              <a:ext uri="{FF2B5EF4-FFF2-40B4-BE49-F238E27FC236}">
                <a16:creationId xmlns:a16="http://schemas.microsoft.com/office/drawing/2014/main" id="{5566A438-E44F-B5BD-5F2A-384F3D827B61}"/>
              </a:ext>
            </a:extLst>
          </p:cNvPr>
          <p:cNvCxnSpPr>
            <a:cxnSpLocks/>
            <a:stCxn id="96" idx="3"/>
            <a:endCxn id="97" idx="1"/>
          </p:cNvCxnSpPr>
          <p:nvPr/>
        </p:nvCxnSpPr>
        <p:spPr>
          <a:xfrm>
            <a:off x="4612386" y="5594355"/>
            <a:ext cx="419862" cy="0"/>
          </a:xfrm>
          <a:prstGeom prst="straightConnector1">
            <a:avLst/>
          </a:prstGeom>
          <a:ln>
            <a:solidFill>
              <a:srgbClr val="E21F1B"/>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53348418-FD07-0FFB-F870-6E8C05E73293}"/>
              </a:ext>
            </a:extLst>
          </p:cNvPr>
          <p:cNvCxnSpPr>
            <a:cxnSpLocks/>
            <a:stCxn id="97" idx="3"/>
            <a:endCxn id="102" idx="1"/>
          </p:cNvCxnSpPr>
          <p:nvPr/>
        </p:nvCxnSpPr>
        <p:spPr>
          <a:xfrm>
            <a:off x="7341108" y="5594355"/>
            <a:ext cx="393203" cy="4070"/>
          </a:xfrm>
          <a:prstGeom prst="straightConnector1">
            <a:avLst/>
          </a:prstGeom>
          <a:ln>
            <a:solidFill>
              <a:srgbClr val="E21F1B"/>
            </a:solidFill>
            <a:tailEnd type="triangle"/>
          </a:ln>
        </p:spPr>
        <p:style>
          <a:lnRef idx="1">
            <a:schemeClr val="accent1"/>
          </a:lnRef>
          <a:fillRef idx="0">
            <a:schemeClr val="accent1"/>
          </a:fillRef>
          <a:effectRef idx="0">
            <a:schemeClr val="accent1"/>
          </a:effectRef>
          <a:fontRef idx="minor">
            <a:schemeClr val="tx1"/>
          </a:fontRef>
        </p:style>
      </p:cxnSp>
      <p:sp>
        <p:nvSpPr>
          <p:cNvPr id="102" name="Text 21">
            <a:extLst>
              <a:ext uri="{FF2B5EF4-FFF2-40B4-BE49-F238E27FC236}">
                <a16:creationId xmlns:a16="http://schemas.microsoft.com/office/drawing/2014/main" id="{6C3AE7CE-77C2-113E-C338-9BD211B9D230}"/>
              </a:ext>
            </a:extLst>
          </p:cNvPr>
          <p:cNvSpPr/>
          <p:nvPr/>
        </p:nvSpPr>
        <p:spPr>
          <a:xfrm>
            <a:off x="7734311" y="5445106"/>
            <a:ext cx="2308860" cy="306637"/>
          </a:xfrm>
          <a:prstGeom prst="rect">
            <a:avLst/>
          </a:prstGeom>
          <a:solidFill>
            <a:srgbClr val="EE0000"/>
          </a:solidFill>
          <a:ln>
            <a:solidFill>
              <a:srgbClr val="E21F1B"/>
            </a:solidFill>
          </a:ln>
        </p:spPr>
        <p:txBody>
          <a:bodyPr wrap="square" lIns="0" tIns="0" rIns="0" bIns="0" rtlCol="0" anchor="ctr"/>
          <a:lstStyle/>
          <a:p>
            <a:pPr algn="ctr"/>
            <a:r>
              <a:rPr lang="en-GB" sz="1400" b="1" dirty="0"/>
              <a:t>Continuous Assurance</a:t>
            </a:r>
            <a:endParaRPr lang="en-US" sz="1400" b="1" dirty="0"/>
          </a:p>
        </p:txBody>
      </p:sp>
      <p:sp>
        <p:nvSpPr>
          <p:cNvPr id="112" name="TextBox 111">
            <a:extLst>
              <a:ext uri="{FF2B5EF4-FFF2-40B4-BE49-F238E27FC236}">
                <a16:creationId xmlns:a16="http://schemas.microsoft.com/office/drawing/2014/main" id="{FC384EC1-6A23-E518-38B4-21E90D585434}"/>
              </a:ext>
            </a:extLst>
          </p:cNvPr>
          <p:cNvSpPr txBox="1"/>
          <p:nvPr/>
        </p:nvSpPr>
        <p:spPr>
          <a:xfrm>
            <a:off x="3571387" y="1384505"/>
            <a:ext cx="5230582" cy="584775"/>
          </a:xfrm>
          <a:prstGeom prst="rect">
            <a:avLst/>
          </a:prstGeom>
          <a:noFill/>
        </p:spPr>
        <p:txBody>
          <a:bodyPr wrap="square" rtlCol="0">
            <a:spAutoFit/>
          </a:bodyPr>
          <a:lstStyle/>
          <a:p>
            <a:r>
              <a:rPr lang="pt-PT" sz="3200" b="1" dirty="0" err="1"/>
              <a:t>The</a:t>
            </a:r>
            <a:r>
              <a:rPr lang="pt-PT" sz="3200" b="1" dirty="0"/>
              <a:t> </a:t>
            </a:r>
            <a:r>
              <a:rPr lang="pt-PT" sz="3200" b="1" dirty="0" err="1"/>
              <a:t>Strategic</a:t>
            </a:r>
            <a:r>
              <a:rPr lang="pt-PT" sz="3200" b="1" dirty="0"/>
              <a:t> </a:t>
            </a:r>
            <a:r>
              <a:rPr lang="pt-PT" sz="3200" b="1" dirty="0" err="1"/>
              <a:t>Opportunity</a:t>
            </a:r>
            <a:endParaRPr lang="en-GB" sz="3200" b="1" dirty="0"/>
          </a:p>
        </p:txBody>
      </p:sp>
      <p:sp>
        <p:nvSpPr>
          <p:cNvPr id="114" name="Rectangle 113">
            <a:extLst>
              <a:ext uri="{FF2B5EF4-FFF2-40B4-BE49-F238E27FC236}">
                <a16:creationId xmlns:a16="http://schemas.microsoft.com/office/drawing/2014/main" id="{E33B9F4A-4D54-8D7F-3BD1-025C01AB0A05}"/>
              </a:ext>
            </a:extLst>
          </p:cNvPr>
          <p:cNvSpPr/>
          <p:nvPr/>
        </p:nvSpPr>
        <p:spPr>
          <a:xfrm>
            <a:off x="10624458" y="32074"/>
            <a:ext cx="1567542" cy="3338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6326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uilding, outdoor&#10;&#10;Description automatically generated">
            <a:extLst>
              <a:ext uri="{FF2B5EF4-FFF2-40B4-BE49-F238E27FC236}">
                <a16:creationId xmlns:a16="http://schemas.microsoft.com/office/drawing/2014/main" id="{CB89A209-D1F2-FFEA-1081-129A27C254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968" r="18089"/>
          <a:stretch/>
        </p:blipFill>
        <p:spPr>
          <a:xfrm>
            <a:off x="0" y="0"/>
            <a:ext cx="6166338" cy="6858000"/>
          </a:xfrm>
          <a:prstGeom prst="rect">
            <a:avLst/>
          </a:prstGeom>
        </p:spPr>
      </p:pic>
      <p:sp>
        <p:nvSpPr>
          <p:cNvPr id="80" name="Freeform: Shape 79">
            <a:extLst>
              <a:ext uri="{FF2B5EF4-FFF2-40B4-BE49-F238E27FC236}">
                <a16:creationId xmlns:a16="http://schemas.microsoft.com/office/drawing/2014/main" id="{690F6EF2-E413-EC4A-A8AF-2D36CC1681F2}"/>
              </a:ext>
            </a:extLst>
          </p:cNvPr>
          <p:cNvSpPr/>
          <p:nvPr/>
        </p:nvSpPr>
        <p:spPr>
          <a:xfrm rot="19410528">
            <a:off x="-512161" y="1617554"/>
            <a:ext cx="6264293" cy="7031032"/>
          </a:xfrm>
          <a:custGeom>
            <a:avLst/>
            <a:gdLst>
              <a:gd name="connsiteX0" fmla="*/ 1071516 w 6264293"/>
              <a:gd name="connsiteY0" fmla="*/ 1895631 h 7031032"/>
              <a:gd name="connsiteX1" fmla="*/ 1071516 w 6264293"/>
              <a:gd name="connsiteY1" fmla="*/ 4136793 h 7031032"/>
              <a:gd name="connsiteX2" fmla="*/ 0 w 6264293"/>
              <a:gd name="connsiteY2" fmla="*/ 3344168 h 7031032"/>
              <a:gd name="connsiteX3" fmla="*/ 6243023 w 6264293"/>
              <a:gd name="connsiteY3" fmla="*/ 4440817 h 7031032"/>
              <a:gd name="connsiteX4" fmla="*/ 6236353 w 6264293"/>
              <a:gd name="connsiteY4" fmla="*/ 4710945 h 7031032"/>
              <a:gd name="connsiteX5" fmla="*/ 5154717 w 6264293"/>
              <a:gd name="connsiteY5" fmla="*/ 6895685 h 7031032"/>
              <a:gd name="connsiteX6" fmla="*/ 4984112 w 6264293"/>
              <a:gd name="connsiteY6" fmla="*/ 7031032 h 7031032"/>
              <a:gd name="connsiteX7" fmla="*/ 3634324 w 6264293"/>
              <a:gd name="connsiteY7" fmla="*/ 6032562 h 7031032"/>
              <a:gd name="connsiteX8" fmla="*/ 3710354 w 6264293"/>
              <a:gd name="connsiteY8" fmla="*/ 5995174 h 7031032"/>
              <a:gd name="connsiteX9" fmla="*/ 4618506 w 6264293"/>
              <a:gd name="connsiteY9" fmla="*/ 4440816 h 7031032"/>
              <a:gd name="connsiteX10" fmla="*/ 6264293 w 6264293"/>
              <a:gd name="connsiteY10" fmla="*/ 0 h 7031032"/>
              <a:gd name="connsiteX11" fmla="*/ 6264293 w 6264293"/>
              <a:gd name="connsiteY11" fmla="*/ 1418787 h 7031032"/>
              <a:gd name="connsiteX12" fmla="*/ 1424249 w 6264293"/>
              <a:gd name="connsiteY12" fmla="*/ 1418787 h 7031032"/>
              <a:gd name="connsiteX13" fmla="*/ 2473759 w 6264293"/>
              <a:gd name="connsiteY13" fmla="*/ 0 h 703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64293" h="7031032">
                <a:moveTo>
                  <a:pt x="1071516" y="1895631"/>
                </a:moveTo>
                <a:lnTo>
                  <a:pt x="1071516" y="4136793"/>
                </a:lnTo>
                <a:lnTo>
                  <a:pt x="0" y="3344168"/>
                </a:lnTo>
                <a:close/>
                <a:moveTo>
                  <a:pt x="6243023" y="4440817"/>
                </a:moveTo>
                <a:cubicBezTo>
                  <a:pt x="6244646" y="4530920"/>
                  <a:pt x="6242384" y="4621070"/>
                  <a:pt x="6236353" y="4710945"/>
                </a:cubicBezTo>
                <a:cubicBezTo>
                  <a:pt x="6177468" y="5588540"/>
                  <a:pt x="5768432" y="6359176"/>
                  <a:pt x="5154717" y="6895685"/>
                </a:cubicBezTo>
                <a:lnTo>
                  <a:pt x="4984112" y="7031032"/>
                </a:lnTo>
                <a:lnTo>
                  <a:pt x="3634324" y="6032562"/>
                </a:lnTo>
                <a:lnTo>
                  <a:pt x="3710354" y="5995174"/>
                </a:lnTo>
                <a:cubicBezTo>
                  <a:pt x="4256341" y="5692819"/>
                  <a:pt x="4623925" y="5108779"/>
                  <a:pt x="4618506" y="4440816"/>
                </a:cubicBezTo>
                <a:close/>
                <a:moveTo>
                  <a:pt x="6264293" y="0"/>
                </a:moveTo>
                <a:lnTo>
                  <a:pt x="6264293" y="1418787"/>
                </a:lnTo>
                <a:lnTo>
                  <a:pt x="1424249" y="1418787"/>
                </a:lnTo>
                <a:lnTo>
                  <a:pt x="2473759" y="0"/>
                </a:lnTo>
                <a:close/>
              </a:path>
            </a:pathLst>
          </a:custGeom>
          <a:solidFill>
            <a:srgbClr val="E21F1B"/>
          </a:solidFill>
          <a:ln w="3104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pSp>
        <p:nvGrpSpPr>
          <p:cNvPr id="61" name="Group 60">
            <a:extLst>
              <a:ext uri="{FF2B5EF4-FFF2-40B4-BE49-F238E27FC236}">
                <a16:creationId xmlns:a16="http://schemas.microsoft.com/office/drawing/2014/main" id="{BAF9D0EA-82B0-1726-D95B-E8B15CAF4F83}"/>
              </a:ext>
            </a:extLst>
          </p:cNvPr>
          <p:cNvGrpSpPr/>
          <p:nvPr/>
        </p:nvGrpSpPr>
        <p:grpSpPr>
          <a:xfrm rot="16200000">
            <a:off x="9746201" y="945290"/>
            <a:ext cx="586462" cy="4305135"/>
            <a:chOff x="1406152" y="4603606"/>
            <a:chExt cx="253346" cy="1614222"/>
          </a:xfrm>
          <a:solidFill>
            <a:srgbClr val="E21F1B"/>
          </a:solidFill>
        </p:grpSpPr>
        <p:sp>
          <p:nvSpPr>
            <p:cNvPr id="70" name="Freeform: Shape 69">
              <a:extLst>
                <a:ext uri="{FF2B5EF4-FFF2-40B4-BE49-F238E27FC236}">
                  <a16:creationId xmlns:a16="http://schemas.microsoft.com/office/drawing/2014/main" id="{828F5CD7-2067-8A60-CF39-CC9F97144499}"/>
                </a:ext>
              </a:extLst>
            </p:cNvPr>
            <p:cNvSpPr/>
            <p:nvPr/>
          </p:nvSpPr>
          <p:spPr>
            <a:xfrm>
              <a:off x="1406152" y="4850645"/>
              <a:ext cx="253346" cy="1367183"/>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B2C438BF-7A64-B237-4685-12DBAB3FA674}"/>
                </a:ext>
              </a:extLst>
            </p:cNvPr>
            <p:cNvSpPr/>
            <p:nvPr/>
          </p:nvSpPr>
          <p:spPr>
            <a:xfrm>
              <a:off x="1406152" y="4603606"/>
              <a:ext cx="253346" cy="93555"/>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5" name="CaixaDeTexto 14">
            <a:extLst>
              <a:ext uri="{FF2B5EF4-FFF2-40B4-BE49-F238E27FC236}">
                <a16:creationId xmlns:a16="http://schemas.microsoft.com/office/drawing/2014/main" id="{3811C922-5941-52D4-E65E-EF69909FB8B6}"/>
              </a:ext>
            </a:extLst>
          </p:cNvPr>
          <p:cNvSpPr txBox="1"/>
          <p:nvPr/>
        </p:nvSpPr>
        <p:spPr>
          <a:xfrm>
            <a:off x="7739218" y="1922230"/>
            <a:ext cx="3364928" cy="58477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kern="1200" noProof="0" dirty="0">
                <a:solidFill>
                  <a:schemeClr val="tx1"/>
                </a:solidFill>
                <a:latin typeface="+mn-lt"/>
                <a:ea typeface="Verdana" panose="020B0604030504040204" pitchFamily="34" charset="0"/>
                <a:cs typeface="+mn-cs"/>
              </a:rPr>
              <a:t>Problem</a:t>
            </a:r>
          </a:p>
        </p:txBody>
      </p:sp>
      <p:sp>
        <p:nvSpPr>
          <p:cNvPr id="76" name="CaixaDeTexto 14">
            <a:extLst>
              <a:ext uri="{FF2B5EF4-FFF2-40B4-BE49-F238E27FC236}">
                <a16:creationId xmlns:a16="http://schemas.microsoft.com/office/drawing/2014/main" id="{B88B210E-D357-D0C9-EB40-478465CB11BC}"/>
              </a:ext>
            </a:extLst>
          </p:cNvPr>
          <p:cNvSpPr txBox="1"/>
          <p:nvPr/>
        </p:nvSpPr>
        <p:spPr>
          <a:xfrm>
            <a:off x="7810664" y="3158553"/>
            <a:ext cx="4099982" cy="3770263"/>
          </a:xfrm>
          <a:prstGeom prst="rect">
            <a:avLst/>
          </a:prstGeom>
          <a:noFill/>
        </p:spPr>
        <p:txBody>
          <a:bodyPr wrap="square" rtlCol="0" anchor="b">
            <a:spAutoFit/>
          </a:bodyPr>
          <a:lstStyle/>
          <a:p>
            <a:pPr marL="0" marR="0" lvl="0" indent="0" algn="l" defTabSz="509351"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srgbClr val="E21F1B"/>
                </a:solidFill>
                <a:effectLst/>
                <a:uLnTx/>
                <a:uFillTx/>
                <a:latin typeface="Century Gothic" panose="020F0302020204030204"/>
                <a:ea typeface="Verdana" panose="020B0604030504040204" pitchFamily="34" charset="0"/>
                <a:cs typeface="Arial" panose="020B0604020202020204" pitchFamily="34" charset="0"/>
              </a:rPr>
              <a:t>02</a:t>
            </a:r>
          </a:p>
        </p:txBody>
      </p:sp>
      <p:pic>
        <p:nvPicPr>
          <p:cNvPr id="81" name="Picture 80">
            <a:extLst>
              <a:ext uri="{FF2B5EF4-FFF2-40B4-BE49-F238E27FC236}">
                <a16:creationId xmlns:a16="http://schemas.microsoft.com/office/drawing/2014/main" id="{5466B50F-832C-A21D-EB08-6E60C94A2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1071209" y="5757785"/>
            <a:ext cx="1402582" cy="449503"/>
          </a:xfrm>
          <a:prstGeom prst="rect">
            <a:avLst/>
          </a:prstGeom>
        </p:spPr>
      </p:pic>
    </p:spTree>
    <p:extLst>
      <p:ext uri="{BB962C8B-B14F-4D97-AF65-F5344CB8AC3E}">
        <p14:creationId xmlns:p14="http://schemas.microsoft.com/office/powerpoint/2010/main" val="289507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7B7F-367A-3812-FF0F-672DAE5E9B01}"/>
            </a:ext>
          </a:extLst>
        </p:cNvPr>
        <p:cNvGrpSpPr/>
        <p:nvPr/>
      </p:nvGrpSpPr>
      <p:grpSpPr>
        <a:xfrm>
          <a:off x="0" y="0"/>
          <a:ext cx="0" cy="0"/>
          <a:chOff x="0" y="0"/>
          <a:chExt cx="0" cy="0"/>
        </a:xfrm>
      </p:grpSpPr>
      <p:sp>
        <p:nvSpPr>
          <p:cNvPr id="127" name="Rectangle 126">
            <a:extLst>
              <a:ext uri="{FF2B5EF4-FFF2-40B4-BE49-F238E27FC236}">
                <a16:creationId xmlns:a16="http://schemas.microsoft.com/office/drawing/2014/main" id="{CF1B4AD2-48C3-CD83-8BD8-D9C71777B191}"/>
              </a:ext>
            </a:extLst>
          </p:cNvPr>
          <p:cNvSpPr/>
          <p:nvPr/>
        </p:nvSpPr>
        <p:spPr>
          <a:xfrm>
            <a:off x="-1" y="0"/>
            <a:ext cx="4857135" cy="6858000"/>
          </a:xfrm>
          <a:prstGeom prst="rect">
            <a:avLst/>
          </a:prstGeom>
          <a:solidFill>
            <a:srgbClr val="E21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9" name="Straight Connector 198">
            <a:extLst>
              <a:ext uri="{FF2B5EF4-FFF2-40B4-BE49-F238E27FC236}">
                <a16:creationId xmlns:a16="http://schemas.microsoft.com/office/drawing/2014/main" id="{5E3C990E-E57D-B0B5-6EB5-02EAF54B4CF4}"/>
              </a:ext>
            </a:extLst>
          </p:cNvPr>
          <p:cNvCxnSpPr>
            <a:cxnSpLocks/>
          </p:cNvCxnSpPr>
          <p:nvPr/>
        </p:nvCxnSpPr>
        <p:spPr>
          <a:xfrm flipV="1">
            <a:off x="339687" y="736242"/>
            <a:ext cx="0" cy="2155962"/>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212" name="Rectangle 211">
            <a:extLst>
              <a:ext uri="{FF2B5EF4-FFF2-40B4-BE49-F238E27FC236}">
                <a16:creationId xmlns:a16="http://schemas.microsoft.com/office/drawing/2014/main" id="{8FDE73C2-9917-E3A2-4335-BC16E149BE0E}"/>
              </a:ext>
            </a:extLst>
          </p:cNvPr>
          <p:cNvSpPr/>
          <p:nvPr/>
        </p:nvSpPr>
        <p:spPr>
          <a:xfrm>
            <a:off x="11903217" y="0"/>
            <a:ext cx="288783" cy="1625600"/>
          </a:xfrm>
          <a:prstGeom prst="rect">
            <a:avLst/>
          </a:prstGeom>
          <a:solidFill>
            <a:srgbClr val="E21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24" name="Straight Connector 223">
            <a:extLst>
              <a:ext uri="{FF2B5EF4-FFF2-40B4-BE49-F238E27FC236}">
                <a16:creationId xmlns:a16="http://schemas.microsoft.com/office/drawing/2014/main" id="{09B561FB-82A1-A991-BDD8-9EF8F6939663}"/>
              </a:ext>
            </a:extLst>
          </p:cNvPr>
          <p:cNvCxnSpPr>
            <a:cxnSpLocks/>
          </p:cNvCxnSpPr>
          <p:nvPr/>
        </p:nvCxnSpPr>
        <p:spPr>
          <a:xfrm flipV="1">
            <a:off x="339687" y="3965795"/>
            <a:ext cx="0" cy="2155962"/>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261" name="CaixaDeTexto 14">
            <a:extLst>
              <a:ext uri="{FF2B5EF4-FFF2-40B4-BE49-F238E27FC236}">
                <a16:creationId xmlns:a16="http://schemas.microsoft.com/office/drawing/2014/main" id="{0614D1D3-707C-9C51-21B2-4D62EB8D31A9}"/>
              </a:ext>
            </a:extLst>
          </p:cNvPr>
          <p:cNvSpPr txBox="1"/>
          <p:nvPr/>
        </p:nvSpPr>
        <p:spPr>
          <a:xfrm>
            <a:off x="5238906" y="560607"/>
            <a:ext cx="5624337" cy="461665"/>
          </a:xfrm>
          <a:prstGeom prst="rect">
            <a:avLst/>
          </a:prstGeom>
          <a:noFill/>
        </p:spPr>
        <p:txBody>
          <a:bodyPr wrap="square" rtlCol="0">
            <a:spAutoFit/>
          </a:bodyPr>
          <a:lstStyle/>
          <a:p>
            <a:pPr marL="0" marR="0" lvl="0" indent="0" algn="l" defTabSz="50935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21F1B"/>
                </a:solidFill>
                <a:effectLst/>
                <a:uLnTx/>
                <a:uFillTx/>
                <a:latin typeface="Century Gothic" panose="020F0302020204030204"/>
                <a:ea typeface="Verdana" panose="020B0604030504040204" pitchFamily="34" charset="0"/>
                <a:cs typeface="Arial" panose="020B0604020202020204" pitchFamily="34" charset="0"/>
              </a:rPr>
              <a:t>THE PROBLEM</a:t>
            </a:r>
          </a:p>
        </p:txBody>
      </p:sp>
      <p:pic>
        <p:nvPicPr>
          <p:cNvPr id="38" name="Picture 37">
            <a:extLst>
              <a:ext uri="{FF2B5EF4-FFF2-40B4-BE49-F238E27FC236}">
                <a16:creationId xmlns:a16="http://schemas.microsoft.com/office/drawing/2014/main" id="{D9674A88-D208-F432-2CCA-858DEDDFA0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071209" y="5757785"/>
            <a:ext cx="1402582" cy="449503"/>
          </a:xfrm>
          <a:prstGeom prst="rect">
            <a:avLst/>
          </a:prstGeom>
        </p:spPr>
      </p:pic>
      <p:sp>
        <p:nvSpPr>
          <p:cNvPr id="3" name="Rectangle 2">
            <a:extLst>
              <a:ext uri="{FF2B5EF4-FFF2-40B4-BE49-F238E27FC236}">
                <a16:creationId xmlns:a16="http://schemas.microsoft.com/office/drawing/2014/main" id="{E48F9582-D21D-65EE-451E-FE608C227F62}"/>
              </a:ext>
            </a:extLst>
          </p:cNvPr>
          <p:cNvSpPr/>
          <p:nvPr/>
        </p:nvSpPr>
        <p:spPr>
          <a:xfrm flipH="1" flipV="1">
            <a:off x="10222030" y="0"/>
            <a:ext cx="1681187" cy="288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9" name="Chart 8">
            <a:extLst>
              <a:ext uri="{FF2B5EF4-FFF2-40B4-BE49-F238E27FC236}">
                <a16:creationId xmlns:a16="http://schemas.microsoft.com/office/drawing/2014/main" id="{C1C32FB5-7EED-6B92-076F-CC4CC89458E8}"/>
              </a:ext>
            </a:extLst>
          </p:cNvPr>
          <p:cNvGraphicFramePr>
            <a:graphicFrameLocks/>
          </p:cNvGraphicFramePr>
          <p:nvPr>
            <p:extLst>
              <p:ext uri="{D42A27DB-BD31-4B8C-83A1-F6EECF244321}">
                <p14:modId xmlns:p14="http://schemas.microsoft.com/office/powerpoint/2010/main" val="2710883519"/>
              </p:ext>
            </p:extLst>
          </p:nvPr>
        </p:nvGraphicFramePr>
        <p:xfrm>
          <a:off x="-10676" y="493992"/>
          <a:ext cx="4662264" cy="2817763"/>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1948B40E-0E78-9688-A60F-9F54D433E989}"/>
              </a:ext>
            </a:extLst>
          </p:cNvPr>
          <p:cNvSpPr/>
          <p:nvPr/>
        </p:nvSpPr>
        <p:spPr>
          <a:xfrm>
            <a:off x="2330304" y="2628595"/>
            <a:ext cx="414867" cy="1408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21" name="Text 3">
            <a:extLst>
              <a:ext uri="{FF2B5EF4-FFF2-40B4-BE49-F238E27FC236}">
                <a16:creationId xmlns:a16="http://schemas.microsoft.com/office/drawing/2014/main" id="{4DDB6B26-DB2B-2F78-C967-08168FFE225D}"/>
              </a:ext>
            </a:extLst>
          </p:cNvPr>
          <p:cNvSpPr/>
          <p:nvPr/>
        </p:nvSpPr>
        <p:spPr>
          <a:xfrm>
            <a:off x="662498" y="820996"/>
            <a:ext cx="3383280" cy="1280160"/>
          </a:xfrm>
          <a:prstGeom prst="rect">
            <a:avLst/>
          </a:prstGeom>
          <a:noFill/>
          <a:ln/>
        </p:spPr>
        <p:txBody>
          <a:bodyPr wrap="square" rtlCol="0" anchor="ctr"/>
          <a:lstStyle/>
          <a:p>
            <a:pPr marL="0" indent="0">
              <a:buNone/>
            </a:pPr>
            <a:r>
              <a:rPr lang="en-US" sz="3000" b="1" dirty="0">
                <a:solidFill>
                  <a:srgbClr val="FFFFFF"/>
                </a:solidFill>
                <a:latin typeface="Calibri" pitchFamily="34" charset="0"/>
                <a:ea typeface="Calibri" pitchFamily="34" charset="-122"/>
                <a:cs typeface="Calibri" pitchFamily="34" charset="-120"/>
              </a:rPr>
              <a:t>Procurement</a:t>
            </a:r>
            <a:endParaRPr lang="en-US" sz="3000" dirty="0"/>
          </a:p>
          <a:p>
            <a:pPr marL="0" indent="0">
              <a:buNone/>
            </a:pPr>
            <a:r>
              <a:rPr lang="en-US" sz="3000" b="1" dirty="0">
                <a:solidFill>
                  <a:srgbClr val="FFFFFF"/>
                </a:solidFill>
                <a:latin typeface="Calibri" pitchFamily="34" charset="0"/>
                <a:ea typeface="Calibri" pitchFamily="34" charset="-122"/>
                <a:cs typeface="Calibri" pitchFamily="34" charset="-120"/>
              </a:rPr>
              <a:t>Decisions at Risk</a:t>
            </a:r>
            <a:endParaRPr lang="en-US" sz="3000" dirty="0"/>
          </a:p>
        </p:txBody>
      </p:sp>
      <p:sp>
        <p:nvSpPr>
          <p:cNvPr id="23" name="Shape 4">
            <a:extLst>
              <a:ext uri="{FF2B5EF4-FFF2-40B4-BE49-F238E27FC236}">
                <a16:creationId xmlns:a16="http://schemas.microsoft.com/office/drawing/2014/main" id="{B8F9723D-2037-59A3-B19A-7F708D18185F}"/>
              </a:ext>
            </a:extLst>
          </p:cNvPr>
          <p:cNvSpPr/>
          <p:nvPr/>
        </p:nvSpPr>
        <p:spPr>
          <a:xfrm>
            <a:off x="748416" y="2549496"/>
            <a:ext cx="3383280" cy="685800"/>
          </a:xfrm>
          <a:prstGeom prst="rect">
            <a:avLst/>
          </a:prstGeom>
          <a:solidFill>
            <a:schemeClr val="bg1"/>
          </a:solidFill>
          <a:ln w="12700">
            <a:solidFill>
              <a:schemeClr val="bg1"/>
            </a:solidFill>
            <a:prstDash val="solid"/>
          </a:ln>
        </p:spPr>
        <p:txBody>
          <a:bodyPr/>
          <a:lstStyle/>
          <a:p>
            <a:endParaRPr lang="en-GB"/>
          </a:p>
        </p:txBody>
      </p:sp>
      <p:sp>
        <p:nvSpPr>
          <p:cNvPr id="25" name="Text 5">
            <a:extLst>
              <a:ext uri="{FF2B5EF4-FFF2-40B4-BE49-F238E27FC236}">
                <a16:creationId xmlns:a16="http://schemas.microsoft.com/office/drawing/2014/main" id="{A15710B6-C412-D886-8E2C-2884DF90E75D}"/>
              </a:ext>
            </a:extLst>
          </p:cNvPr>
          <p:cNvSpPr/>
          <p:nvPr/>
        </p:nvSpPr>
        <p:spPr>
          <a:xfrm>
            <a:off x="839856" y="2595216"/>
            <a:ext cx="822960" cy="594360"/>
          </a:xfrm>
          <a:prstGeom prst="rect">
            <a:avLst/>
          </a:prstGeom>
          <a:solidFill>
            <a:schemeClr val="bg1"/>
          </a:solidFill>
          <a:ln>
            <a:solidFill>
              <a:schemeClr val="bg1"/>
            </a:solidFill>
          </a:ln>
        </p:spPr>
        <p:txBody>
          <a:bodyPr wrap="square" lIns="0" tIns="0" rIns="0" bIns="0" rtlCol="0" anchor="ctr"/>
          <a:lstStyle/>
          <a:p>
            <a:pPr marL="0" indent="0" algn="ctr">
              <a:buNone/>
            </a:pPr>
            <a:r>
              <a:rPr lang="en-US" sz="2200" b="1" dirty="0">
                <a:solidFill>
                  <a:srgbClr val="EE0000"/>
                </a:solidFill>
              </a:rPr>
              <a:t>32%</a:t>
            </a:r>
            <a:endParaRPr lang="en-US" sz="2200" dirty="0">
              <a:solidFill>
                <a:srgbClr val="EE0000"/>
              </a:solidFill>
            </a:endParaRPr>
          </a:p>
        </p:txBody>
      </p:sp>
      <p:sp>
        <p:nvSpPr>
          <p:cNvPr id="27" name="Text 6">
            <a:extLst>
              <a:ext uri="{FF2B5EF4-FFF2-40B4-BE49-F238E27FC236}">
                <a16:creationId xmlns:a16="http://schemas.microsoft.com/office/drawing/2014/main" id="{2361B4CD-8462-20CA-DE73-B3FA1C7D3125}"/>
              </a:ext>
            </a:extLst>
          </p:cNvPr>
          <p:cNvSpPr/>
          <p:nvPr/>
        </p:nvSpPr>
        <p:spPr>
          <a:xfrm>
            <a:off x="1708536" y="2595216"/>
            <a:ext cx="2286000" cy="594360"/>
          </a:xfrm>
          <a:prstGeom prst="rect">
            <a:avLst/>
          </a:prstGeom>
          <a:solidFill>
            <a:schemeClr val="bg1"/>
          </a:solidFill>
          <a:ln>
            <a:solidFill>
              <a:schemeClr val="bg1"/>
            </a:solidFill>
          </a:ln>
        </p:spPr>
        <p:txBody>
          <a:bodyPr wrap="square" lIns="0" tIns="0" rIns="0" bIns="0" rtlCol="0" anchor="ctr"/>
          <a:lstStyle/>
          <a:p>
            <a:r>
              <a:rPr lang="en-US" sz="1050" dirty="0"/>
              <a:t>of firms report </a:t>
            </a:r>
            <a:r>
              <a:rPr lang="en-GB" sz="1050" dirty="0"/>
              <a:t>near or full procurement process integration</a:t>
            </a:r>
            <a:endParaRPr lang="en-US" sz="1050" dirty="0"/>
          </a:p>
        </p:txBody>
      </p:sp>
      <p:sp>
        <p:nvSpPr>
          <p:cNvPr id="31" name="Shape 7">
            <a:extLst>
              <a:ext uri="{FF2B5EF4-FFF2-40B4-BE49-F238E27FC236}">
                <a16:creationId xmlns:a16="http://schemas.microsoft.com/office/drawing/2014/main" id="{8BDB57E6-B74B-01B3-4905-7630A12E7A41}"/>
              </a:ext>
            </a:extLst>
          </p:cNvPr>
          <p:cNvSpPr/>
          <p:nvPr/>
        </p:nvSpPr>
        <p:spPr>
          <a:xfrm>
            <a:off x="748416" y="3354168"/>
            <a:ext cx="3383280" cy="685800"/>
          </a:xfrm>
          <a:prstGeom prst="rect">
            <a:avLst/>
          </a:prstGeom>
          <a:solidFill>
            <a:schemeClr val="bg1"/>
          </a:solidFill>
          <a:ln w="12700">
            <a:solidFill>
              <a:schemeClr val="bg1"/>
            </a:solidFill>
            <a:prstDash val="solid"/>
          </a:ln>
        </p:spPr>
        <p:txBody>
          <a:bodyPr/>
          <a:lstStyle/>
          <a:p>
            <a:endParaRPr lang="en-GB"/>
          </a:p>
        </p:txBody>
      </p:sp>
      <p:sp>
        <p:nvSpPr>
          <p:cNvPr id="34" name="Text 8">
            <a:extLst>
              <a:ext uri="{FF2B5EF4-FFF2-40B4-BE49-F238E27FC236}">
                <a16:creationId xmlns:a16="http://schemas.microsoft.com/office/drawing/2014/main" id="{9D4A7692-C7EE-4619-E637-29664CE010F6}"/>
              </a:ext>
            </a:extLst>
          </p:cNvPr>
          <p:cNvSpPr/>
          <p:nvPr/>
        </p:nvSpPr>
        <p:spPr>
          <a:xfrm>
            <a:off x="839856" y="3399888"/>
            <a:ext cx="822960" cy="594360"/>
          </a:xfrm>
          <a:prstGeom prst="rect">
            <a:avLst/>
          </a:prstGeom>
          <a:solidFill>
            <a:schemeClr val="bg1"/>
          </a:solidFill>
          <a:ln>
            <a:solidFill>
              <a:schemeClr val="bg1"/>
            </a:solidFill>
          </a:ln>
        </p:spPr>
        <p:txBody>
          <a:bodyPr wrap="square" lIns="0" tIns="0" rIns="0" bIns="0" rtlCol="0" anchor="ctr"/>
          <a:lstStyle/>
          <a:p>
            <a:pPr marL="0" indent="0" algn="ctr">
              <a:buNone/>
            </a:pPr>
            <a:r>
              <a:rPr lang="en-US" sz="2200" b="1" dirty="0">
                <a:solidFill>
                  <a:srgbClr val="EE0000"/>
                </a:solidFill>
              </a:rPr>
              <a:t>95%</a:t>
            </a:r>
            <a:endParaRPr lang="en-US" sz="2200" dirty="0">
              <a:solidFill>
                <a:srgbClr val="EE0000"/>
              </a:solidFill>
            </a:endParaRPr>
          </a:p>
        </p:txBody>
      </p:sp>
      <p:sp>
        <p:nvSpPr>
          <p:cNvPr id="36" name="Text 9">
            <a:extLst>
              <a:ext uri="{FF2B5EF4-FFF2-40B4-BE49-F238E27FC236}">
                <a16:creationId xmlns:a16="http://schemas.microsoft.com/office/drawing/2014/main" id="{FBF9091E-1661-15E9-8406-9A29E10DD31A}"/>
              </a:ext>
            </a:extLst>
          </p:cNvPr>
          <p:cNvSpPr/>
          <p:nvPr/>
        </p:nvSpPr>
        <p:spPr>
          <a:xfrm>
            <a:off x="1708536" y="3399888"/>
            <a:ext cx="2286000" cy="594360"/>
          </a:xfrm>
          <a:prstGeom prst="rect">
            <a:avLst/>
          </a:prstGeom>
          <a:solidFill>
            <a:schemeClr val="bg1"/>
          </a:solidFill>
          <a:ln>
            <a:solidFill>
              <a:schemeClr val="bg1"/>
            </a:solidFill>
          </a:ln>
        </p:spPr>
        <p:txBody>
          <a:bodyPr wrap="square" lIns="0" tIns="0" rIns="0" bIns="0" rtlCol="0" anchor="ctr"/>
          <a:lstStyle/>
          <a:p>
            <a:r>
              <a:rPr lang="en-US" sz="1050" dirty="0"/>
              <a:t>A</a:t>
            </a:r>
            <a:r>
              <a:rPr lang="en-GB" sz="1050" dirty="0" err="1"/>
              <a:t>cknowledge</a:t>
            </a:r>
            <a:r>
              <a:rPr lang="en-GB" sz="1050" dirty="0"/>
              <a:t> there is room for procurement optimisation</a:t>
            </a:r>
            <a:endParaRPr lang="en-US" sz="1050" dirty="0"/>
          </a:p>
        </p:txBody>
      </p:sp>
      <p:sp>
        <p:nvSpPr>
          <p:cNvPr id="39" name="Shape 10">
            <a:extLst>
              <a:ext uri="{FF2B5EF4-FFF2-40B4-BE49-F238E27FC236}">
                <a16:creationId xmlns:a16="http://schemas.microsoft.com/office/drawing/2014/main" id="{D399FE55-432F-FC70-5FA4-70E669FA0A39}"/>
              </a:ext>
            </a:extLst>
          </p:cNvPr>
          <p:cNvSpPr/>
          <p:nvPr/>
        </p:nvSpPr>
        <p:spPr>
          <a:xfrm>
            <a:off x="748416" y="4158840"/>
            <a:ext cx="3383280" cy="685800"/>
          </a:xfrm>
          <a:prstGeom prst="rect">
            <a:avLst/>
          </a:prstGeom>
          <a:solidFill>
            <a:schemeClr val="bg1"/>
          </a:solidFill>
          <a:ln w="12700">
            <a:solidFill>
              <a:schemeClr val="bg1"/>
            </a:solidFill>
            <a:prstDash val="solid"/>
          </a:ln>
        </p:spPr>
        <p:txBody>
          <a:bodyPr/>
          <a:lstStyle/>
          <a:p>
            <a:endParaRPr lang="en-GB"/>
          </a:p>
        </p:txBody>
      </p:sp>
      <p:sp>
        <p:nvSpPr>
          <p:cNvPr id="41" name="Text 11">
            <a:extLst>
              <a:ext uri="{FF2B5EF4-FFF2-40B4-BE49-F238E27FC236}">
                <a16:creationId xmlns:a16="http://schemas.microsoft.com/office/drawing/2014/main" id="{2002D67A-A842-8C85-ADA0-5298605DE7C4}"/>
              </a:ext>
            </a:extLst>
          </p:cNvPr>
          <p:cNvSpPr/>
          <p:nvPr/>
        </p:nvSpPr>
        <p:spPr>
          <a:xfrm>
            <a:off x="839856" y="4204560"/>
            <a:ext cx="822960" cy="594360"/>
          </a:xfrm>
          <a:prstGeom prst="rect">
            <a:avLst/>
          </a:prstGeom>
          <a:solidFill>
            <a:schemeClr val="bg1"/>
          </a:solidFill>
          <a:ln>
            <a:solidFill>
              <a:schemeClr val="bg1"/>
            </a:solidFill>
          </a:ln>
        </p:spPr>
        <p:txBody>
          <a:bodyPr wrap="square" lIns="0" tIns="0" rIns="0" bIns="0" rtlCol="0" anchor="ctr"/>
          <a:lstStyle/>
          <a:p>
            <a:pPr marL="0" indent="0" algn="ctr">
              <a:buNone/>
            </a:pPr>
            <a:r>
              <a:rPr lang="en-US" sz="2200" b="1" dirty="0">
                <a:solidFill>
                  <a:srgbClr val="EE0000"/>
                </a:solidFill>
              </a:rPr>
              <a:t>Low</a:t>
            </a:r>
            <a:endParaRPr lang="en-US" sz="2200" dirty="0">
              <a:solidFill>
                <a:srgbClr val="EE0000"/>
              </a:solidFill>
            </a:endParaRPr>
          </a:p>
        </p:txBody>
      </p:sp>
      <p:sp>
        <p:nvSpPr>
          <p:cNvPr id="43" name="Text 12">
            <a:extLst>
              <a:ext uri="{FF2B5EF4-FFF2-40B4-BE49-F238E27FC236}">
                <a16:creationId xmlns:a16="http://schemas.microsoft.com/office/drawing/2014/main" id="{FC1011AF-C4AD-90F4-ACAC-6BCE82841F27}"/>
              </a:ext>
            </a:extLst>
          </p:cNvPr>
          <p:cNvSpPr/>
          <p:nvPr/>
        </p:nvSpPr>
        <p:spPr>
          <a:xfrm>
            <a:off x="1708536" y="4204560"/>
            <a:ext cx="2286000" cy="594360"/>
          </a:xfrm>
          <a:prstGeom prst="rect">
            <a:avLst/>
          </a:prstGeom>
          <a:solidFill>
            <a:schemeClr val="bg1"/>
          </a:solidFill>
          <a:ln>
            <a:solidFill>
              <a:schemeClr val="bg1"/>
            </a:solidFill>
          </a:ln>
        </p:spPr>
        <p:txBody>
          <a:bodyPr wrap="square" lIns="0" tIns="0" rIns="0" bIns="0" rtlCol="0" anchor="ctr"/>
          <a:lstStyle/>
          <a:p>
            <a:pPr marL="0" indent="0">
              <a:buNone/>
            </a:pPr>
            <a:r>
              <a:rPr lang="en-US" sz="1050" dirty="0"/>
              <a:t>traceability in tendering decisions</a:t>
            </a:r>
          </a:p>
        </p:txBody>
      </p:sp>
      <p:sp>
        <p:nvSpPr>
          <p:cNvPr id="47" name="Shape 14">
            <a:extLst>
              <a:ext uri="{FF2B5EF4-FFF2-40B4-BE49-F238E27FC236}">
                <a16:creationId xmlns:a16="http://schemas.microsoft.com/office/drawing/2014/main" id="{1665370E-2484-702C-4DF1-6E5E0EF50E8C}"/>
              </a:ext>
            </a:extLst>
          </p:cNvPr>
          <p:cNvSpPr/>
          <p:nvPr/>
        </p:nvSpPr>
        <p:spPr>
          <a:xfrm>
            <a:off x="5265862" y="1415464"/>
            <a:ext cx="1097280" cy="45720"/>
          </a:xfrm>
          <a:prstGeom prst="rect">
            <a:avLst/>
          </a:prstGeom>
          <a:solidFill>
            <a:srgbClr val="EE0000"/>
          </a:solidFill>
          <a:ln w="12700">
            <a:solidFill>
              <a:srgbClr val="E21F1B"/>
            </a:solidFill>
            <a:prstDash val="solid"/>
          </a:ln>
        </p:spPr>
        <p:txBody>
          <a:bodyPr/>
          <a:lstStyle/>
          <a:p>
            <a:endParaRPr lang="en-GB"/>
          </a:p>
        </p:txBody>
      </p:sp>
      <p:sp>
        <p:nvSpPr>
          <p:cNvPr id="49" name="Shape 15">
            <a:extLst>
              <a:ext uri="{FF2B5EF4-FFF2-40B4-BE49-F238E27FC236}">
                <a16:creationId xmlns:a16="http://schemas.microsoft.com/office/drawing/2014/main" id="{6B095559-0954-3CF6-A31E-5F12F4D101F4}"/>
              </a:ext>
            </a:extLst>
          </p:cNvPr>
          <p:cNvSpPr/>
          <p:nvPr/>
        </p:nvSpPr>
        <p:spPr>
          <a:xfrm>
            <a:off x="5265862" y="1708072"/>
            <a:ext cx="4754880" cy="822960"/>
          </a:xfrm>
          <a:prstGeom prst="rect">
            <a:avLst/>
          </a:prstGeom>
          <a:solidFill>
            <a:srgbClr val="FFFFFF"/>
          </a:solidFill>
          <a:ln w="12700">
            <a:solidFill>
              <a:srgbClr val="D0D8E4"/>
            </a:solidFill>
            <a:prstDash val="solid"/>
          </a:ln>
          <a:effectLst>
            <a:outerShdw blurRad="101600" dist="38100" dir="8100000" algn="bl" rotWithShape="0">
              <a:srgbClr val="000000">
                <a:alpha val="18000"/>
              </a:srgbClr>
            </a:outerShdw>
          </a:effectLst>
        </p:spPr>
        <p:txBody>
          <a:bodyPr/>
          <a:lstStyle/>
          <a:p>
            <a:endParaRPr lang="en-GB"/>
          </a:p>
        </p:txBody>
      </p:sp>
      <p:sp>
        <p:nvSpPr>
          <p:cNvPr id="51" name="Shape 16">
            <a:extLst>
              <a:ext uri="{FF2B5EF4-FFF2-40B4-BE49-F238E27FC236}">
                <a16:creationId xmlns:a16="http://schemas.microsoft.com/office/drawing/2014/main" id="{8EAC45C7-7DA6-2639-7453-983823CD9478}"/>
              </a:ext>
            </a:extLst>
          </p:cNvPr>
          <p:cNvSpPr/>
          <p:nvPr/>
        </p:nvSpPr>
        <p:spPr>
          <a:xfrm>
            <a:off x="5265862" y="1708072"/>
            <a:ext cx="73152" cy="822960"/>
          </a:xfrm>
          <a:prstGeom prst="rect">
            <a:avLst/>
          </a:prstGeom>
          <a:solidFill>
            <a:srgbClr val="EE0000"/>
          </a:solidFill>
          <a:ln w="12700">
            <a:solidFill>
              <a:srgbClr val="E21F1B"/>
            </a:solidFill>
            <a:prstDash val="solid"/>
          </a:ln>
        </p:spPr>
        <p:txBody>
          <a:bodyPr/>
          <a:lstStyle/>
          <a:p>
            <a:endParaRPr lang="en-GB"/>
          </a:p>
        </p:txBody>
      </p:sp>
      <p:sp>
        <p:nvSpPr>
          <p:cNvPr id="53" name="Text 17">
            <a:extLst>
              <a:ext uri="{FF2B5EF4-FFF2-40B4-BE49-F238E27FC236}">
                <a16:creationId xmlns:a16="http://schemas.microsoft.com/office/drawing/2014/main" id="{6D0E0BE4-E65F-9767-D6AD-20655DC2A775}"/>
              </a:ext>
            </a:extLst>
          </p:cNvPr>
          <p:cNvSpPr/>
          <p:nvPr/>
        </p:nvSpPr>
        <p:spPr>
          <a:xfrm>
            <a:off x="5448742" y="1781224"/>
            <a:ext cx="4389120" cy="274320"/>
          </a:xfrm>
          <a:prstGeom prst="rect">
            <a:avLst/>
          </a:prstGeom>
          <a:noFill/>
          <a:ln/>
        </p:spPr>
        <p:txBody>
          <a:bodyPr wrap="square" lIns="0" tIns="0" rIns="0" bIns="0" rtlCol="0" anchor="ctr"/>
          <a:lstStyle/>
          <a:p>
            <a:pPr marL="0" indent="0">
              <a:buNone/>
            </a:pPr>
            <a:r>
              <a:rPr lang="en-US" sz="1200" b="1" dirty="0">
                <a:solidFill>
                  <a:srgbClr val="1A2E44"/>
                </a:solidFill>
              </a:rPr>
              <a:t>Fragmented Information</a:t>
            </a:r>
            <a:endParaRPr lang="en-US" sz="1200" dirty="0"/>
          </a:p>
        </p:txBody>
      </p:sp>
      <p:sp>
        <p:nvSpPr>
          <p:cNvPr id="55" name="Text 18">
            <a:extLst>
              <a:ext uri="{FF2B5EF4-FFF2-40B4-BE49-F238E27FC236}">
                <a16:creationId xmlns:a16="http://schemas.microsoft.com/office/drawing/2014/main" id="{DFD7BF2B-DDCE-9919-59C6-8C1A998D5399}"/>
              </a:ext>
            </a:extLst>
          </p:cNvPr>
          <p:cNvSpPr/>
          <p:nvPr/>
        </p:nvSpPr>
        <p:spPr>
          <a:xfrm>
            <a:off x="5448742" y="2092120"/>
            <a:ext cx="4389120" cy="320040"/>
          </a:xfrm>
          <a:prstGeom prst="rect">
            <a:avLst/>
          </a:prstGeom>
          <a:noFill/>
          <a:ln/>
        </p:spPr>
        <p:txBody>
          <a:bodyPr wrap="square" lIns="0" tIns="0" rIns="0" bIns="0" rtlCol="0" anchor="ctr"/>
          <a:lstStyle/>
          <a:p>
            <a:r>
              <a:rPr lang="en-GB" sz="1000" dirty="0">
                <a:solidFill>
                  <a:srgbClr val="5A6A7A"/>
                </a:solidFill>
              </a:rPr>
              <a:t>Supplier and tendering data remain scattered across systems, documents and workflows.</a:t>
            </a:r>
            <a:endParaRPr lang="en-US" sz="1000" dirty="0">
              <a:solidFill>
                <a:srgbClr val="5A6A7A"/>
              </a:solidFill>
            </a:endParaRPr>
          </a:p>
        </p:txBody>
      </p:sp>
      <p:sp>
        <p:nvSpPr>
          <p:cNvPr id="57" name="Shape 19">
            <a:extLst>
              <a:ext uri="{FF2B5EF4-FFF2-40B4-BE49-F238E27FC236}">
                <a16:creationId xmlns:a16="http://schemas.microsoft.com/office/drawing/2014/main" id="{C71B46CA-47CC-0FAA-0F7A-EE0B5795E179}"/>
              </a:ext>
            </a:extLst>
          </p:cNvPr>
          <p:cNvSpPr/>
          <p:nvPr/>
        </p:nvSpPr>
        <p:spPr>
          <a:xfrm>
            <a:off x="5265862" y="2668192"/>
            <a:ext cx="4754880" cy="822960"/>
          </a:xfrm>
          <a:prstGeom prst="rect">
            <a:avLst/>
          </a:prstGeom>
          <a:solidFill>
            <a:srgbClr val="FFFFFF"/>
          </a:solidFill>
          <a:ln w="12700">
            <a:solidFill>
              <a:srgbClr val="D0D8E4"/>
            </a:solidFill>
            <a:prstDash val="solid"/>
          </a:ln>
          <a:effectLst>
            <a:outerShdw blurRad="101600" dist="38100" dir="8100000" algn="bl" rotWithShape="0">
              <a:srgbClr val="000000">
                <a:alpha val="18000"/>
              </a:srgbClr>
            </a:outerShdw>
          </a:effectLst>
        </p:spPr>
        <p:txBody>
          <a:bodyPr/>
          <a:lstStyle/>
          <a:p>
            <a:endParaRPr lang="en-GB"/>
          </a:p>
        </p:txBody>
      </p:sp>
      <p:sp>
        <p:nvSpPr>
          <p:cNvPr id="59" name="Shape 20">
            <a:extLst>
              <a:ext uri="{FF2B5EF4-FFF2-40B4-BE49-F238E27FC236}">
                <a16:creationId xmlns:a16="http://schemas.microsoft.com/office/drawing/2014/main" id="{7CF888C3-C8ED-E177-199B-21C14C8312C9}"/>
              </a:ext>
            </a:extLst>
          </p:cNvPr>
          <p:cNvSpPr/>
          <p:nvPr/>
        </p:nvSpPr>
        <p:spPr>
          <a:xfrm>
            <a:off x="5265862" y="2668192"/>
            <a:ext cx="73152" cy="822960"/>
          </a:xfrm>
          <a:prstGeom prst="rect">
            <a:avLst/>
          </a:prstGeom>
          <a:solidFill>
            <a:srgbClr val="EE0000"/>
          </a:solidFill>
          <a:ln w="12700">
            <a:solidFill>
              <a:srgbClr val="E21F1B"/>
            </a:solidFill>
            <a:prstDash val="solid"/>
          </a:ln>
        </p:spPr>
        <p:txBody>
          <a:bodyPr/>
          <a:lstStyle/>
          <a:p>
            <a:endParaRPr lang="en-GB"/>
          </a:p>
        </p:txBody>
      </p:sp>
      <p:sp>
        <p:nvSpPr>
          <p:cNvPr id="61" name="Text 21">
            <a:extLst>
              <a:ext uri="{FF2B5EF4-FFF2-40B4-BE49-F238E27FC236}">
                <a16:creationId xmlns:a16="http://schemas.microsoft.com/office/drawing/2014/main" id="{5AFDC0A4-5ABE-2A66-93FC-B96BF1478BD8}"/>
              </a:ext>
            </a:extLst>
          </p:cNvPr>
          <p:cNvSpPr/>
          <p:nvPr/>
        </p:nvSpPr>
        <p:spPr>
          <a:xfrm>
            <a:off x="5448742" y="2741344"/>
            <a:ext cx="4389120" cy="274320"/>
          </a:xfrm>
          <a:prstGeom prst="rect">
            <a:avLst/>
          </a:prstGeom>
          <a:noFill/>
          <a:ln/>
        </p:spPr>
        <p:txBody>
          <a:bodyPr wrap="square" lIns="0" tIns="0" rIns="0" bIns="0" rtlCol="0" anchor="ctr"/>
          <a:lstStyle/>
          <a:p>
            <a:pPr marL="0" indent="0">
              <a:buNone/>
            </a:pPr>
            <a:r>
              <a:rPr lang="en-US" sz="1200" b="1" dirty="0">
                <a:solidFill>
                  <a:srgbClr val="1A2E44"/>
                </a:solidFill>
              </a:rPr>
              <a:t>Subjective Judgment</a:t>
            </a:r>
            <a:endParaRPr lang="en-US" sz="1200" dirty="0"/>
          </a:p>
        </p:txBody>
      </p:sp>
      <p:sp>
        <p:nvSpPr>
          <p:cNvPr id="63" name="Text 22">
            <a:extLst>
              <a:ext uri="{FF2B5EF4-FFF2-40B4-BE49-F238E27FC236}">
                <a16:creationId xmlns:a16="http://schemas.microsoft.com/office/drawing/2014/main" id="{275D222C-B0A7-32B0-8084-681036983D0F}"/>
              </a:ext>
            </a:extLst>
          </p:cNvPr>
          <p:cNvSpPr/>
          <p:nvPr/>
        </p:nvSpPr>
        <p:spPr>
          <a:xfrm>
            <a:off x="5448742" y="3052240"/>
            <a:ext cx="4389120" cy="320040"/>
          </a:xfrm>
          <a:prstGeom prst="rect">
            <a:avLst/>
          </a:prstGeom>
          <a:noFill/>
          <a:ln/>
        </p:spPr>
        <p:txBody>
          <a:bodyPr wrap="square" lIns="0" tIns="0" rIns="0" bIns="0" rtlCol="0" anchor="ctr"/>
          <a:lstStyle/>
          <a:p>
            <a:r>
              <a:rPr lang="en-GB" sz="1000" dirty="0">
                <a:solidFill>
                  <a:srgbClr val="5A6A7A"/>
                </a:solidFill>
              </a:rPr>
              <a:t>Supplier evaluation may rely on experience and intuition when structured criteria are limited.</a:t>
            </a:r>
            <a:endParaRPr lang="en-US" sz="1000" dirty="0">
              <a:solidFill>
                <a:srgbClr val="5A6A7A"/>
              </a:solidFill>
            </a:endParaRPr>
          </a:p>
        </p:txBody>
      </p:sp>
      <p:sp>
        <p:nvSpPr>
          <p:cNvPr id="65" name="Shape 23">
            <a:extLst>
              <a:ext uri="{FF2B5EF4-FFF2-40B4-BE49-F238E27FC236}">
                <a16:creationId xmlns:a16="http://schemas.microsoft.com/office/drawing/2014/main" id="{412C3D50-F149-7425-CC43-D12C63BE0693}"/>
              </a:ext>
            </a:extLst>
          </p:cNvPr>
          <p:cNvSpPr/>
          <p:nvPr/>
        </p:nvSpPr>
        <p:spPr>
          <a:xfrm>
            <a:off x="5265862" y="3628312"/>
            <a:ext cx="4754880" cy="822960"/>
          </a:xfrm>
          <a:prstGeom prst="rect">
            <a:avLst/>
          </a:prstGeom>
          <a:solidFill>
            <a:srgbClr val="FFFFFF"/>
          </a:solidFill>
          <a:ln w="12700">
            <a:solidFill>
              <a:srgbClr val="D0D8E4"/>
            </a:solidFill>
            <a:prstDash val="solid"/>
          </a:ln>
          <a:effectLst>
            <a:outerShdw blurRad="101600" dist="38100" dir="8100000" algn="bl" rotWithShape="0">
              <a:srgbClr val="000000">
                <a:alpha val="18000"/>
              </a:srgbClr>
            </a:outerShdw>
          </a:effectLst>
        </p:spPr>
        <p:txBody>
          <a:bodyPr/>
          <a:lstStyle/>
          <a:p>
            <a:endParaRPr lang="en-GB"/>
          </a:p>
        </p:txBody>
      </p:sp>
      <p:sp>
        <p:nvSpPr>
          <p:cNvPr id="67" name="Shape 24">
            <a:extLst>
              <a:ext uri="{FF2B5EF4-FFF2-40B4-BE49-F238E27FC236}">
                <a16:creationId xmlns:a16="http://schemas.microsoft.com/office/drawing/2014/main" id="{214F2957-4399-D1DA-2A7C-A036C0345563}"/>
              </a:ext>
            </a:extLst>
          </p:cNvPr>
          <p:cNvSpPr/>
          <p:nvPr/>
        </p:nvSpPr>
        <p:spPr>
          <a:xfrm>
            <a:off x="5265862" y="3628312"/>
            <a:ext cx="73152" cy="822960"/>
          </a:xfrm>
          <a:prstGeom prst="rect">
            <a:avLst/>
          </a:prstGeom>
          <a:solidFill>
            <a:srgbClr val="EE0000"/>
          </a:solidFill>
          <a:ln w="12700">
            <a:solidFill>
              <a:srgbClr val="E21F1B"/>
            </a:solidFill>
            <a:prstDash val="solid"/>
          </a:ln>
        </p:spPr>
        <p:txBody>
          <a:bodyPr/>
          <a:lstStyle/>
          <a:p>
            <a:endParaRPr lang="en-GB"/>
          </a:p>
        </p:txBody>
      </p:sp>
      <p:sp>
        <p:nvSpPr>
          <p:cNvPr id="69" name="Text 25">
            <a:extLst>
              <a:ext uri="{FF2B5EF4-FFF2-40B4-BE49-F238E27FC236}">
                <a16:creationId xmlns:a16="http://schemas.microsoft.com/office/drawing/2014/main" id="{7C705F0F-817B-94DE-0388-75DC4849F0D3}"/>
              </a:ext>
            </a:extLst>
          </p:cNvPr>
          <p:cNvSpPr/>
          <p:nvPr/>
        </p:nvSpPr>
        <p:spPr>
          <a:xfrm>
            <a:off x="5448742" y="3701464"/>
            <a:ext cx="4389120" cy="274320"/>
          </a:xfrm>
          <a:prstGeom prst="rect">
            <a:avLst/>
          </a:prstGeom>
          <a:noFill/>
          <a:ln/>
        </p:spPr>
        <p:txBody>
          <a:bodyPr wrap="square" lIns="0" tIns="0" rIns="0" bIns="0" rtlCol="0" anchor="ctr"/>
          <a:lstStyle/>
          <a:p>
            <a:pPr marL="0" indent="0">
              <a:buNone/>
            </a:pPr>
            <a:r>
              <a:rPr lang="en-US" sz="1200" b="1" dirty="0">
                <a:solidFill>
                  <a:srgbClr val="1A2E44"/>
                </a:solidFill>
              </a:rPr>
              <a:t>Limited Transparency</a:t>
            </a:r>
            <a:endParaRPr lang="en-US" sz="1200" dirty="0"/>
          </a:p>
        </p:txBody>
      </p:sp>
      <p:sp>
        <p:nvSpPr>
          <p:cNvPr id="71" name="Text 26">
            <a:extLst>
              <a:ext uri="{FF2B5EF4-FFF2-40B4-BE49-F238E27FC236}">
                <a16:creationId xmlns:a16="http://schemas.microsoft.com/office/drawing/2014/main" id="{85ED5168-8157-1FBB-5426-2A9D0C6EE4F3}"/>
              </a:ext>
            </a:extLst>
          </p:cNvPr>
          <p:cNvSpPr/>
          <p:nvPr/>
        </p:nvSpPr>
        <p:spPr>
          <a:xfrm>
            <a:off x="5448742" y="4012360"/>
            <a:ext cx="4389120" cy="320040"/>
          </a:xfrm>
          <a:prstGeom prst="rect">
            <a:avLst/>
          </a:prstGeom>
          <a:noFill/>
          <a:ln/>
        </p:spPr>
        <p:txBody>
          <a:bodyPr wrap="square" lIns="0" tIns="0" rIns="0" bIns="0" rtlCol="0" anchor="ctr"/>
          <a:lstStyle/>
          <a:p>
            <a:r>
              <a:rPr lang="en-GB" sz="1000" dirty="0">
                <a:solidFill>
                  <a:srgbClr val="5A6A7A"/>
                </a:solidFill>
              </a:rPr>
              <a:t>Decision criteria, tender outcomes and supplier comparisons are not always visible or consistently documented.</a:t>
            </a:r>
            <a:endParaRPr lang="en-US" sz="1000" dirty="0">
              <a:solidFill>
                <a:srgbClr val="5A6A7A"/>
              </a:solidFill>
            </a:endParaRPr>
          </a:p>
        </p:txBody>
      </p:sp>
      <p:sp>
        <p:nvSpPr>
          <p:cNvPr id="73" name="Shape 27">
            <a:extLst>
              <a:ext uri="{FF2B5EF4-FFF2-40B4-BE49-F238E27FC236}">
                <a16:creationId xmlns:a16="http://schemas.microsoft.com/office/drawing/2014/main" id="{460B9C40-4D97-C4AE-775A-59EB820327D7}"/>
              </a:ext>
            </a:extLst>
          </p:cNvPr>
          <p:cNvSpPr/>
          <p:nvPr/>
        </p:nvSpPr>
        <p:spPr>
          <a:xfrm>
            <a:off x="5265862" y="4588432"/>
            <a:ext cx="4754880" cy="822960"/>
          </a:xfrm>
          <a:prstGeom prst="rect">
            <a:avLst/>
          </a:prstGeom>
          <a:solidFill>
            <a:srgbClr val="FFFFFF"/>
          </a:solidFill>
          <a:ln w="12700">
            <a:solidFill>
              <a:srgbClr val="D0D8E4"/>
            </a:solidFill>
            <a:prstDash val="solid"/>
          </a:ln>
          <a:effectLst>
            <a:outerShdw blurRad="101600" dist="38100" dir="8100000" algn="bl" rotWithShape="0">
              <a:srgbClr val="000000">
                <a:alpha val="18000"/>
              </a:srgbClr>
            </a:outerShdw>
          </a:effectLst>
        </p:spPr>
        <p:txBody>
          <a:bodyPr/>
          <a:lstStyle/>
          <a:p>
            <a:endParaRPr lang="en-GB"/>
          </a:p>
        </p:txBody>
      </p:sp>
      <p:sp>
        <p:nvSpPr>
          <p:cNvPr id="75" name="Shape 28">
            <a:extLst>
              <a:ext uri="{FF2B5EF4-FFF2-40B4-BE49-F238E27FC236}">
                <a16:creationId xmlns:a16="http://schemas.microsoft.com/office/drawing/2014/main" id="{C48744A6-7FA5-A535-9F4D-D3963857AA37}"/>
              </a:ext>
            </a:extLst>
          </p:cNvPr>
          <p:cNvSpPr/>
          <p:nvPr/>
        </p:nvSpPr>
        <p:spPr>
          <a:xfrm>
            <a:off x="5265862" y="4588432"/>
            <a:ext cx="73152" cy="822960"/>
          </a:xfrm>
          <a:prstGeom prst="rect">
            <a:avLst/>
          </a:prstGeom>
          <a:solidFill>
            <a:srgbClr val="EE0000"/>
          </a:solidFill>
          <a:ln w="12700">
            <a:solidFill>
              <a:srgbClr val="E21F1B"/>
            </a:solidFill>
            <a:prstDash val="solid"/>
          </a:ln>
        </p:spPr>
        <p:txBody>
          <a:bodyPr/>
          <a:lstStyle/>
          <a:p>
            <a:endParaRPr lang="en-GB"/>
          </a:p>
        </p:txBody>
      </p:sp>
      <p:sp>
        <p:nvSpPr>
          <p:cNvPr id="77" name="Text 29">
            <a:extLst>
              <a:ext uri="{FF2B5EF4-FFF2-40B4-BE49-F238E27FC236}">
                <a16:creationId xmlns:a16="http://schemas.microsoft.com/office/drawing/2014/main" id="{6EC94709-C30E-E176-C0E8-34B069C348D8}"/>
              </a:ext>
            </a:extLst>
          </p:cNvPr>
          <p:cNvSpPr/>
          <p:nvPr/>
        </p:nvSpPr>
        <p:spPr>
          <a:xfrm>
            <a:off x="5448742" y="4661584"/>
            <a:ext cx="4389120" cy="274320"/>
          </a:xfrm>
          <a:prstGeom prst="rect">
            <a:avLst/>
          </a:prstGeom>
          <a:noFill/>
          <a:ln/>
        </p:spPr>
        <p:txBody>
          <a:bodyPr wrap="square" lIns="0" tIns="0" rIns="0" bIns="0" rtlCol="0" anchor="ctr"/>
          <a:lstStyle/>
          <a:p>
            <a:pPr marL="0" indent="0">
              <a:buNone/>
            </a:pPr>
            <a:r>
              <a:rPr lang="en-US" sz="1200" b="1" dirty="0">
                <a:solidFill>
                  <a:srgbClr val="1A2E44"/>
                </a:solidFill>
              </a:rPr>
              <a:t>Weak Auditability</a:t>
            </a:r>
            <a:endParaRPr lang="en-US" sz="1200" dirty="0"/>
          </a:p>
        </p:txBody>
      </p:sp>
      <p:sp>
        <p:nvSpPr>
          <p:cNvPr id="79" name="Text 30">
            <a:extLst>
              <a:ext uri="{FF2B5EF4-FFF2-40B4-BE49-F238E27FC236}">
                <a16:creationId xmlns:a16="http://schemas.microsoft.com/office/drawing/2014/main" id="{E52DEAD4-182E-5D44-FE6F-9A69EFF01EFF}"/>
              </a:ext>
            </a:extLst>
          </p:cNvPr>
          <p:cNvSpPr/>
          <p:nvPr/>
        </p:nvSpPr>
        <p:spPr>
          <a:xfrm>
            <a:off x="5448742" y="4972480"/>
            <a:ext cx="4389120" cy="320040"/>
          </a:xfrm>
          <a:prstGeom prst="rect">
            <a:avLst/>
          </a:prstGeom>
          <a:noFill/>
          <a:ln/>
        </p:spPr>
        <p:txBody>
          <a:bodyPr wrap="square" lIns="0" tIns="0" rIns="0" bIns="0" rtlCol="0" anchor="ctr"/>
          <a:lstStyle/>
          <a:p>
            <a:r>
              <a:rPr lang="en-GB" sz="1000" dirty="0">
                <a:solidFill>
                  <a:srgbClr val="5A6A7A"/>
                </a:solidFill>
              </a:rPr>
              <a:t>Without structured records, procurement decisions are harder to trace, justify and review.</a:t>
            </a:r>
          </a:p>
        </p:txBody>
      </p:sp>
    </p:spTree>
    <p:extLst>
      <p:ext uri="{BB962C8B-B14F-4D97-AF65-F5344CB8AC3E}">
        <p14:creationId xmlns:p14="http://schemas.microsoft.com/office/powerpoint/2010/main" val="279850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8835A-F73A-7B1C-6147-B0F969FA2EA4}"/>
            </a:ext>
          </a:extLst>
        </p:cNvPr>
        <p:cNvGrpSpPr/>
        <p:nvPr/>
      </p:nvGrpSpPr>
      <p:grpSpPr>
        <a:xfrm>
          <a:off x="0" y="0"/>
          <a:ext cx="0" cy="0"/>
          <a:chOff x="0" y="0"/>
          <a:chExt cx="0" cy="0"/>
        </a:xfrm>
      </p:grpSpPr>
      <p:pic>
        <p:nvPicPr>
          <p:cNvPr id="4" name="Picture 3" descr="A picture containing building, outdoor&#10;&#10;Description automatically generated">
            <a:extLst>
              <a:ext uri="{FF2B5EF4-FFF2-40B4-BE49-F238E27FC236}">
                <a16:creationId xmlns:a16="http://schemas.microsoft.com/office/drawing/2014/main" id="{5302D573-AE26-32C5-570B-04233E4C77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968" r="18089"/>
          <a:stretch/>
        </p:blipFill>
        <p:spPr>
          <a:xfrm>
            <a:off x="0" y="0"/>
            <a:ext cx="6166338" cy="6858000"/>
          </a:xfrm>
          <a:prstGeom prst="rect">
            <a:avLst/>
          </a:prstGeom>
        </p:spPr>
      </p:pic>
      <p:sp>
        <p:nvSpPr>
          <p:cNvPr id="80" name="Freeform: Shape 79">
            <a:extLst>
              <a:ext uri="{FF2B5EF4-FFF2-40B4-BE49-F238E27FC236}">
                <a16:creationId xmlns:a16="http://schemas.microsoft.com/office/drawing/2014/main" id="{F70B8AF9-BF85-3606-94B0-4A443D61F866}"/>
              </a:ext>
            </a:extLst>
          </p:cNvPr>
          <p:cNvSpPr/>
          <p:nvPr/>
        </p:nvSpPr>
        <p:spPr>
          <a:xfrm rot="19410528">
            <a:off x="-512161" y="1617554"/>
            <a:ext cx="6264293" cy="7031032"/>
          </a:xfrm>
          <a:custGeom>
            <a:avLst/>
            <a:gdLst>
              <a:gd name="connsiteX0" fmla="*/ 1071516 w 6264293"/>
              <a:gd name="connsiteY0" fmla="*/ 1895631 h 7031032"/>
              <a:gd name="connsiteX1" fmla="*/ 1071516 w 6264293"/>
              <a:gd name="connsiteY1" fmla="*/ 4136793 h 7031032"/>
              <a:gd name="connsiteX2" fmla="*/ 0 w 6264293"/>
              <a:gd name="connsiteY2" fmla="*/ 3344168 h 7031032"/>
              <a:gd name="connsiteX3" fmla="*/ 6243023 w 6264293"/>
              <a:gd name="connsiteY3" fmla="*/ 4440817 h 7031032"/>
              <a:gd name="connsiteX4" fmla="*/ 6236353 w 6264293"/>
              <a:gd name="connsiteY4" fmla="*/ 4710945 h 7031032"/>
              <a:gd name="connsiteX5" fmla="*/ 5154717 w 6264293"/>
              <a:gd name="connsiteY5" fmla="*/ 6895685 h 7031032"/>
              <a:gd name="connsiteX6" fmla="*/ 4984112 w 6264293"/>
              <a:gd name="connsiteY6" fmla="*/ 7031032 h 7031032"/>
              <a:gd name="connsiteX7" fmla="*/ 3634324 w 6264293"/>
              <a:gd name="connsiteY7" fmla="*/ 6032562 h 7031032"/>
              <a:gd name="connsiteX8" fmla="*/ 3710354 w 6264293"/>
              <a:gd name="connsiteY8" fmla="*/ 5995174 h 7031032"/>
              <a:gd name="connsiteX9" fmla="*/ 4618506 w 6264293"/>
              <a:gd name="connsiteY9" fmla="*/ 4440816 h 7031032"/>
              <a:gd name="connsiteX10" fmla="*/ 6264293 w 6264293"/>
              <a:gd name="connsiteY10" fmla="*/ 0 h 7031032"/>
              <a:gd name="connsiteX11" fmla="*/ 6264293 w 6264293"/>
              <a:gd name="connsiteY11" fmla="*/ 1418787 h 7031032"/>
              <a:gd name="connsiteX12" fmla="*/ 1424249 w 6264293"/>
              <a:gd name="connsiteY12" fmla="*/ 1418787 h 7031032"/>
              <a:gd name="connsiteX13" fmla="*/ 2473759 w 6264293"/>
              <a:gd name="connsiteY13" fmla="*/ 0 h 703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64293" h="7031032">
                <a:moveTo>
                  <a:pt x="1071516" y="1895631"/>
                </a:moveTo>
                <a:lnTo>
                  <a:pt x="1071516" y="4136793"/>
                </a:lnTo>
                <a:lnTo>
                  <a:pt x="0" y="3344168"/>
                </a:lnTo>
                <a:close/>
                <a:moveTo>
                  <a:pt x="6243023" y="4440817"/>
                </a:moveTo>
                <a:cubicBezTo>
                  <a:pt x="6244646" y="4530920"/>
                  <a:pt x="6242384" y="4621070"/>
                  <a:pt x="6236353" y="4710945"/>
                </a:cubicBezTo>
                <a:cubicBezTo>
                  <a:pt x="6177468" y="5588540"/>
                  <a:pt x="5768432" y="6359176"/>
                  <a:pt x="5154717" y="6895685"/>
                </a:cubicBezTo>
                <a:lnTo>
                  <a:pt x="4984112" y="7031032"/>
                </a:lnTo>
                <a:lnTo>
                  <a:pt x="3634324" y="6032562"/>
                </a:lnTo>
                <a:lnTo>
                  <a:pt x="3710354" y="5995174"/>
                </a:lnTo>
                <a:cubicBezTo>
                  <a:pt x="4256341" y="5692819"/>
                  <a:pt x="4623925" y="5108779"/>
                  <a:pt x="4618506" y="4440816"/>
                </a:cubicBezTo>
                <a:close/>
                <a:moveTo>
                  <a:pt x="6264293" y="0"/>
                </a:moveTo>
                <a:lnTo>
                  <a:pt x="6264293" y="1418787"/>
                </a:lnTo>
                <a:lnTo>
                  <a:pt x="1424249" y="1418787"/>
                </a:lnTo>
                <a:lnTo>
                  <a:pt x="2473759" y="0"/>
                </a:lnTo>
                <a:close/>
              </a:path>
            </a:pathLst>
          </a:custGeom>
          <a:solidFill>
            <a:srgbClr val="E21F1B"/>
          </a:solidFill>
          <a:ln w="3104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pSp>
        <p:nvGrpSpPr>
          <p:cNvPr id="61" name="Group 60">
            <a:extLst>
              <a:ext uri="{FF2B5EF4-FFF2-40B4-BE49-F238E27FC236}">
                <a16:creationId xmlns:a16="http://schemas.microsoft.com/office/drawing/2014/main" id="{CC5D2EA7-2BD2-ABB5-C0B2-66F806926094}"/>
              </a:ext>
            </a:extLst>
          </p:cNvPr>
          <p:cNvGrpSpPr/>
          <p:nvPr/>
        </p:nvGrpSpPr>
        <p:grpSpPr>
          <a:xfrm rot="16200000">
            <a:off x="9746201" y="945290"/>
            <a:ext cx="586462" cy="4305135"/>
            <a:chOff x="1406152" y="4603606"/>
            <a:chExt cx="253346" cy="1614222"/>
          </a:xfrm>
          <a:solidFill>
            <a:srgbClr val="E21F1B"/>
          </a:solidFill>
        </p:grpSpPr>
        <p:sp>
          <p:nvSpPr>
            <p:cNvPr id="70" name="Freeform: Shape 69">
              <a:extLst>
                <a:ext uri="{FF2B5EF4-FFF2-40B4-BE49-F238E27FC236}">
                  <a16:creationId xmlns:a16="http://schemas.microsoft.com/office/drawing/2014/main" id="{4D42A3A6-DACA-E57C-ED6A-819DDB416E0E}"/>
                </a:ext>
              </a:extLst>
            </p:cNvPr>
            <p:cNvSpPr/>
            <p:nvPr/>
          </p:nvSpPr>
          <p:spPr>
            <a:xfrm>
              <a:off x="1406152" y="4850645"/>
              <a:ext cx="253346" cy="1367183"/>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906B0CD-F444-862C-1EBB-332686685305}"/>
                </a:ext>
              </a:extLst>
            </p:cNvPr>
            <p:cNvSpPr/>
            <p:nvPr/>
          </p:nvSpPr>
          <p:spPr>
            <a:xfrm>
              <a:off x="1406152" y="4603606"/>
              <a:ext cx="253346" cy="93555"/>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5" name="CaixaDeTexto 14">
            <a:extLst>
              <a:ext uri="{FF2B5EF4-FFF2-40B4-BE49-F238E27FC236}">
                <a16:creationId xmlns:a16="http://schemas.microsoft.com/office/drawing/2014/main" id="{13B2EEA5-F34C-ACA1-7A37-2668048A5FE4}"/>
              </a:ext>
            </a:extLst>
          </p:cNvPr>
          <p:cNvSpPr txBox="1"/>
          <p:nvPr/>
        </p:nvSpPr>
        <p:spPr>
          <a:xfrm>
            <a:off x="7739218" y="1922230"/>
            <a:ext cx="3364928" cy="58477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kern="1200" noProof="0" dirty="0">
                <a:solidFill>
                  <a:schemeClr val="tx1"/>
                </a:solidFill>
                <a:latin typeface="+mn-lt"/>
                <a:ea typeface="Verdana" panose="020B0604030504040204" pitchFamily="34" charset="0"/>
                <a:cs typeface="+mn-cs"/>
              </a:rPr>
              <a:t>Expert Evidence</a:t>
            </a:r>
          </a:p>
        </p:txBody>
      </p:sp>
      <p:sp>
        <p:nvSpPr>
          <p:cNvPr id="76" name="CaixaDeTexto 14">
            <a:extLst>
              <a:ext uri="{FF2B5EF4-FFF2-40B4-BE49-F238E27FC236}">
                <a16:creationId xmlns:a16="http://schemas.microsoft.com/office/drawing/2014/main" id="{D8C1927A-97B3-0F27-E2B8-1401FCF1CB06}"/>
              </a:ext>
            </a:extLst>
          </p:cNvPr>
          <p:cNvSpPr txBox="1"/>
          <p:nvPr/>
        </p:nvSpPr>
        <p:spPr>
          <a:xfrm>
            <a:off x="7810664" y="3158553"/>
            <a:ext cx="4099982" cy="3770263"/>
          </a:xfrm>
          <a:prstGeom prst="rect">
            <a:avLst/>
          </a:prstGeom>
          <a:noFill/>
        </p:spPr>
        <p:txBody>
          <a:bodyPr wrap="square" rtlCol="0" anchor="b">
            <a:spAutoFit/>
          </a:bodyPr>
          <a:lstStyle/>
          <a:p>
            <a:pPr marL="0" marR="0" lvl="0" indent="0" algn="l" defTabSz="509351"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srgbClr val="E21F1B"/>
                </a:solidFill>
                <a:effectLst/>
                <a:uLnTx/>
                <a:uFillTx/>
                <a:latin typeface="Century Gothic" panose="020F0302020204030204"/>
                <a:ea typeface="Verdana" panose="020B0604030504040204" pitchFamily="34" charset="0"/>
                <a:cs typeface="Arial" panose="020B0604020202020204" pitchFamily="34" charset="0"/>
              </a:rPr>
              <a:t>02</a:t>
            </a:r>
          </a:p>
        </p:txBody>
      </p:sp>
      <p:pic>
        <p:nvPicPr>
          <p:cNvPr id="81" name="Picture 80">
            <a:extLst>
              <a:ext uri="{FF2B5EF4-FFF2-40B4-BE49-F238E27FC236}">
                <a16:creationId xmlns:a16="http://schemas.microsoft.com/office/drawing/2014/main" id="{097E26AD-1A90-2EC5-310F-E591341CB5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1071209" y="5757785"/>
            <a:ext cx="1402582" cy="449503"/>
          </a:xfrm>
          <a:prstGeom prst="rect">
            <a:avLst/>
          </a:prstGeom>
        </p:spPr>
      </p:pic>
      <p:sp>
        <p:nvSpPr>
          <p:cNvPr id="3" name="Rectangle 2">
            <a:extLst>
              <a:ext uri="{FF2B5EF4-FFF2-40B4-BE49-F238E27FC236}">
                <a16:creationId xmlns:a16="http://schemas.microsoft.com/office/drawing/2014/main" id="{2E3569D2-54E6-3790-85AB-1B229F3D9538}"/>
              </a:ext>
            </a:extLst>
          </p:cNvPr>
          <p:cNvSpPr/>
          <p:nvPr/>
        </p:nvSpPr>
        <p:spPr>
          <a:xfrm>
            <a:off x="10624458" y="32074"/>
            <a:ext cx="1567542" cy="3338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765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C543D-457D-8C80-2B54-63FD90D9BF7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3DE270D-16D9-7545-4892-8CC2D24EFC68}"/>
              </a:ext>
            </a:extLst>
          </p:cNvPr>
          <p:cNvSpPr/>
          <p:nvPr/>
        </p:nvSpPr>
        <p:spPr>
          <a:xfrm>
            <a:off x="0" y="0"/>
            <a:ext cx="3413762" cy="6858000"/>
          </a:xfrm>
          <a:prstGeom prst="rect">
            <a:avLst/>
          </a:prstGeom>
          <a:solidFill>
            <a:srgbClr val="E21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4000"/>
              </a:lnSpc>
            </a:pPr>
            <a:endParaRPr lang="en-US" dirty="0"/>
          </a:p>
        </p:txBody>
      </p:sp>
      <p:grpSp>
        <p:nvGrpSpPr>
          <p:cNvPr id="38" name="Group 37">
            <a:extLst>
              <a:ext uri="{FF2B5EF4-FFF2-40B4-BE49-F238E27FC236}">
                <a16:creationId xmlns:a16="http://schemas.microsoft.com/office/drawing/2014/main" id="{C3304A5D-1A7B-5B14-7E4C-3A932B75E0F7}"/>
              </a:ext>
            </a:extLst>
          </p:cNvPr>
          <p:cNvGrpSpPr/>
          <p:nvPr/>
        </p:nvGrpSpPr>
        <p:grpSpPr>
          <a:xfrm>
            <a:off x="30159" y="4099624"/>
            <a:ext cx="3114499" cy="3010192"/>
            <a:chOff x="45917" y="2750820"/>
            <a:chExt cx="4507034" cy="3938743"/>
          </a:xfrm>
        </p:grpSpPr>
        <p:grpSp>
          <p:nvGrpSpPr>
            <p:cNvPr id="10" name="Group 9">
              <a:extLst>
                <a:ext uri="{FF2B5EF4-FFF2-40B4-BE49-F238E27FC236}">
                  <a16:creationId xmlns:a16="http://schemas.microsoft.com/office/drawing/2014/main" id="{A57B670F-65F1-4799-6A4A-E642E2C55E94}"/>
                </a:ext>
              </a:extLst>
            </p:cNvPr>
            <p:cNvGrpSpPr/>
            <p:nvPr/>
          </p:nvGrpSpPr>
          <p:grpSpPr>
            <a:xfrm>
              <a:off x="45917" y="5524500"/>
              <a:ext cx="4507034" cy="1165063"/>
              <a:chOff x="-393221" y="-3361134"/>
              <a:chExt cx="6643632" cy="1717371"/>
            </a:xfrm>
            <a:solidFill>
              <a:schemeClr val="bg1">
                <a:alpha val="7000"/>
              </a:schemeClr>
            </a:solidFill>
          </p:grpSpPr>
          <p:sp>
            <p:nvSpPr>
              <p:cNvPr id="11" name="Freeform: Shape 10">
                <a:extLst>
                  <a:ext uri="{FF2B5EF4-FFF2-40B4-BE49-F238E27FC236}">
                    <a16:creationId xmlns:a16="http://schemas.microsoft.com/office/drawing/2014/main" id="{E8F2C179-F263-355E-CEDA-A30926AB89B3}"/>
                  </a:ext>
                </a:extLst>
              </p:cNvPr>
              <p:cNvSpPr/>
              <p:nvPr/>
            </p:nvSpPr>
            <p:spPr>
              <a:xfrm>
                <a:off x="-393221" y="-3061471"/>
                <a:ext cx="307313" cy="1378449"/>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24B44F2-B7A0-25B2-1659-1F1B8772AE9D}"/>
                  </a:ext>
                </a:extLst>
              </p:cNvPr>
              <p:cNvSpPr/>
              <p:nvPr/>
            </p:nvSpPr>
            <p:spPr>
              <a:xfrm>
                <a:off x="116843" y="-3027042"/>
                <a:ext cx="1532742" cy="1347843"/>
              </a:xfrm>
              <a:custGeom>
                <a:avLst/>
                <a:gdLst>
                  <a:gd name="connsiteX0" fmla="*/ 246225 w 373239"/>
                  <a:gd name="connsiteY0" fmla="*/ 133190 h 328214"/>
                  <a:gd name="connsiteX1" fmla="*/ 127918 w 373239"/>
                  <a:gd name="connsiteY1" fmla="*/ 133190 h 328214"/>
                  <a:gd name="connsiteX2" fmla="*/ 77615 w 373239"/>
                  <a:gd name="connsiteY2" fmla="*/ 95617 h 328214"/>
                  <a:gd name="connsiteX3" fmla="*/ 127918 w 373239"/>
                  <a:gd name="connsiteY3" fmla="*/ 62081 h 328214"/>
                  <a:gd name="connsiteX4" fmla="*/ 342484 w 373239"/>
                  <a:gd name="connsiteY4" fmla="*/ 62081 h 328214"/>
                  <a:gd name="connsiteX5" fmla="*/ 342484 w 373239"/>
                  <a:gd name="connsiteY5" fmla="*/ -22 h 328214"/>
                  <a:gd name="connsiteX6" fmla="*/ 118913 w 373239"/>
                  <a:gd name="connsiteY6" fmla="*/ -22 h 328214"/>
                  <a:gd name="connsiteX7" fmla="*/ -14 w 373239"/>
                  <a:gd name="connsiteY7" fmla="*/ 96549 h 328214"/>
                  <a:gd name="connsiteX8" fmla="*/ 118913 w 373239"/>
                  <a:gd name="connsiteY8" fmla="*/ 194361 h 328214"/>
                  <a:gd name="connsiteX9" fmla="*/ 247156 w 373239"/>
                  <a:gd name="connsiteY9" fmla="*/ 194361 h 328214"/>
                  <a:gd name="connsiteX10" fmla="*/ 297149 w 373239"/>
                  <a:gd name="connsiteY10" fmla="*/ 232244 h 328214"/>
                  <a:gd name="connsiteX11" fmla="*/ 247156 w 373239"/>
                  <a:gd name="connsiteY11" fmla="*/ 266090 h 328214"/>
                  <a:gd name="connsiteX12" fmla="*/ 23274 w 373239"/>
                  <a:gd name="connsiteY12" fmla="*/ 266090 h 328214"/>
                  <a:gd name="connsiteX13" fmla="*/ 23274 w 373239"/>
                  <a:gd name="connsiteY13" fmla="*/ 328193 h 328214"/>
                  <a:gd name="connsiteX14" fmla="*/ 246225 w 373239"/>
                  <a:gd name="connsiteY14" fmla="*/ 328193 h 328214"/>
                  <a:gd name="connsiteX15" fmla="*/ 373225 w 373239"/>
                  <a:gd name="connsiteY15" fmla="*/ 230691 h 328214"/>
                  <a:gd name="connsiteX16" fmla="*/ 246225 w 373239"/>
                  <a:gd name="connsiteY16" fmla="*/ 134121 h 32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239" h="328214">
                    <a:moveTo>
                      <a:pt x="246225" y="133190"/>
                    </a:moveTo>
                    <a:lnTo>
                      <a:pt x="127918" y="133190"/>
                    </a:lnTo>
                    <a:cubicBezTo>
                      <a:pt x="96867" y="133190"/>
                      <a:pt x="77615" y="118595"/>
                      <a:pt x="77615" y="95617"/>
                    </a:cubicBezTo>
                    <a:cubicBezTo>
                      <a:pt x="77615" y="72639"/>
                      <a:pt x="96867" y="62081"/>
                      <a:pt x="127918" y="62081"/>
                    </a:cubicBezTo>
                    <a:lnTo>
                      <a:pt x="342484" y="62081"/>
                    </a:lnTo>
                    <a:lnTo>
                      <a:pt x="342484" y="-22"/>
                    </a:lnTo>
                    <a:lnTo>
                      <a:pt x="118913" y="-22"/>
                    </a:lnTo>
                    <a:cubicBezTo>
                      <a:pt x="45942" y="-22"/>
                      <a:pt x="-14" y="36619"/>
                      <a:pt x="-14" y="96549"/>
                    </a:cubicBezTo>
                    <a:cubicBezTo>
                      <a:pt x="-14" y="156478"/>
                      <a:pt x="45942" y="194361"/>
                      <a:pt x="118913" y="194361"/>
                    </a:cubicBezTo>
                    <a:lnTo>
                      <a:pt x="247156" y="194361"/>
                    </a:lnTo>
                    <a:cubicBezTo>
                      <a:pt x="278208" y="194361"/>
                      <a:pt x="297149" y="208955"/>
                      <a:pt x="297149" y="232244"/>
                    </a:cubicBezTo>
                    <a:cubicBezTo>
                      <a:pt x="297149" y="255533"/>
                      <a:pt x="277897" y="266090"/>
                      <a:pt x="247156" y="266090"/>
                    </a:cubicBezTo>
                    <a:lnTo>
                      <a:pt x="23274" y="266090"/>
                    </a:lnTo>
                    <a:lnTo>
                      <a:pt x="23274" y="328193"/>
                    </a:lnTo>
                    <a:lnTo>
                      <a:pt x="246225" y="328193"/>
                    </a:lnTo>
                    <a:cubicBezTo>
                      <a:pt x="324164" y="328193"/>
                      <a:pt x="373225" y="290310"/>
                      <a:pt x="373225" y="230691"/>
                    </a:cubicBezTo>
                    <a:cubicBezTo>
                      <a:pt x="373225" y="171072"/>
                      <a:pt x="324164" y="134121"/>
                      <a:pt x="246225" y="134121"/>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8572F10F-A40A-8760-4165-E8B3E9932F77}"/>
                  </a:ext>
                </a:extLst>
              </p:cNvPr>
              <p:cNvSpPr/>
              <p:nvPr/>
            </p:nvSpPr>
            <p:spPr>
              <a:xfrm>
                <a:off x="3372035" y="-3358584"/>
                <a:ext cx="1226998" cy="1712841"/>
              </a:xfrm>
              <a:custGeom>
                <a:avLst/>
                <a:gdLst>
                  <a:gd name="connsiteX0" fmla="*/ 149105 w 298787"/>
                  <a:gd name="connsiteY0" fmla="*/ 352724 h 417095"/>
                  <a:gd name="connsiteX1" fmla="*/ 71336 w 298787"/>
                  <a:gd name="connsiteY1" fmla="*/ 275235 h 417095"/>
                  <a:gd name="connsiteX2" fmla="*/ 71476 w 298787"/>
                  <a:gd name="connsiteY2" fmla="*/ 270437 h 417095"/>
                  <a:gd name="connsiteX3" fmla="*/ 71476 w 298787"/>
                  <a:gd name="connsiteY3" fmla="*/ 142815 h 417095"/>
                  <a:gd name="connsiteX4" fmla="*/ 298773 w 298787"/>
                  <a:gd name="connsiteY4" fmla="*/ 142815 h 417095"/>
                  <a:gd name="connsiteX5" fmla="*/ 298773 w 298787"/>
                  <a:gd name="connsiteY5" fmla="*/ 80712 h 417095"/>
                  <a:gd name="connsiteX6" fmla="*/ 71476 w 298787"/>
                  <a:gd name="connsiteY6" fmla="*/ 80712 h 417095"/>
                  <a:gd name="connsiteX7" fmla="*/ 71476 w 298787"/>
                  <a:gd name="connsiteY7" fmla="*/ -22 h 417095"/>
                  <a:gd name="connsiteX8" fmla="*/ 58 w 298787"/>
                  <a:gd name="connsiteY8" fmla="*/ -22 h 417095"/>
                  <a:gd name="connsiteX9" fmla="*/ 58 w 298787"/>
                  <a:gd name="connsiteY9" fmla="*/ 273853 h 417095"/>
                  <a:gd name="connsiteX10" fmla="*/ 134368 w 298787"/>
                  <a:gd name="connsiteY10" fmla="*/ 417004 h 417095"/>
                  <a:gd name="connsiteX11" fmla="*/ 149105 w 298787"/>
                  <a:gd name="connsiteY11" fmla="*/ 416690 h 417095"/>
                  <a:gd name="connsiteX12" fmla="*/ 297550 w 298787"/>
                  <a:gd name="connsiteY12" fmla="*/ 286919 h 417095"/>
                  <a:gd name="connsiteX13" fmla="*/ 297842 w 298787"/>
                  <a:gd name="connsiteY13" fmla="*/ 275095 h 417095"/>
                  <a:gd name="connsiteX14" fmla="*/ 226734 w 298787"/>
                  <a:gd name="connsiteY14" fmla="*/ 275095 h 417095"/>
                  <a:gd name="connsiteX15" fmla="*/ 150353 w 298787"/>
                  <a:gd name="connsiteY15" fmla="*/ 352724 h 417095"/>
                  <a:gd name="connsiteX16" fmla="*/ 149105 w 298787"/>
                  <a:gd name="connsiteY16" fmla="*/ 352724 h 41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787" h="417095">
                    <a:moveTo>
                      <a:pt x="149105" y="352724"/>
                    </a:moveTo>
                    <a:cubicBezTo>
                      <a:pt x="106232" y="352801"/>
                      <a:pt x="71414" y="318108"/>
                      <a:pt x="71336" y="275235"/>
                    </a:cubicBezTo>
                    <a:cubicBezTo>
                      <a:pt x="71333" y="273636"/>
                      <a:pt x="71380" y="272033"/>
                      <a:pt x="71476" y="270437"/>
                    </a:cubicBezTo>
                    <a:lnTo>
                      <a:pt x="71476" y="142815"/>
                    </a:lnTo>
                    <a:lnTo>
                      <a:pt x="298773" y="142815"/>
                    </a:lnTo>
                    <a:lnTo>
                      <a:pt x="298773" y="80712"/>
                    </a:lnTo>
                    <a:lnTo>
                      <a:pt x="71476" y="80712"/>
                    </a:lnTo>
                    <a:lnTo>
                      <a:pt x="71476" y="-22"/>
                    </a:lnTo>
                    <a:lnTo>
                      <a:pt x="58" y="-22"/>
                    </a:lnTo>
                    <a:lnTo>
                      <a:pt x="58" y="273853"/>
                    </a:lnTo>
                    <a:cubicBezTo>
                      <a:pt x="-2383" y="350473"/>
                      <a:pt x="57748" y="414563"/>
                      <a:pt x="134368" y="417004"/>
                    </a:cubicBezTo>
                    <a:cubicBezTo>
                      <a:pt x="139280" y="417159"/>
                      <a:pt x="144202" y="417056"/>
                      <a:pt x="149105" y="416690"/>
                    </a:cubicBezTo>
                    <a:cubicBezTo>
                      <a:pt x="225933" y="421848"/>
                      <a:pt x="292395" y="363747"/>
                      <a:pt x="297550" y="286919"/>
                    </a:cubicBezTo>
                    <a:cubicBezTo>
                      <a:pt x="297814" y="282985"/>
                      <a:pt x="297913" y="279039"/>
                      <a:pt x="297842" y="275095"/>
                    </a:cubicBezTo>
                    <a:lnTo>
                      <a:pt x="226734" y="275095"/>
                    </a:lnTo>
                    <a:cubicBezTo>
                      <a:pt x="227079" y="317623"/>
                      <a:pt x="192881" y="352379"/>
                      <a:pt x="150353" y="352724"/>
                    </a:cubicBezTo>
                    <a:cubicBezTo>
                      <a:pt x="149937" y="352727"/>
                      <a:pt x="149521" y="352727"/>
                      <a:pt x="149105" y="352724"/>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615DB05-7E6D-560D-9902-59BC07819A47}"/>
                  </a:ext>
                </a:extLst>
              </p:cNvPr>
              <p:cNvSpPr/>
              <p:nvPr/>
            </p:nvSpPr>
            <p:spPr>
              <a:xfrm>
                <a:off x="4785070" y="-3058946"/>
                <a:ext cx="1465341" cy="1381020"/>
              </a:xfrm>
              <a:custGeom>
                <a:avLst/>
                <a:gdLst>
                  <a:gd name="connsiteX0" fmla="*/ 77338 w 356826"/>
                  <a:gd name="connsiteY0" fmla="*/ 202130 h 336293"/>
                  <a:gd name="connsiteX1" fmla="*/ 356802 w 356826"/>
                  <a:gd name="connsiteY1" fmla="*/ 202130 h 336293"/>
                  <a:gd name="connsiteX2" fmla="*/ 356802 w 356826"/>
                  <a:gd name="connsiteY2" fmla="*/ 199025 h 336293"/>
                  <a:gd name="connsiteX3" fmla="*/ 356802 w 356826"/>
                  <a:gd name="connsiteY3" fmla="*/ 199025 h 336293"/>
                  <a:gd name="connsiteX4" fmla="*/ 356802 w 356826"/>
                  <a:gd name="connsiteY4" fmla="*/ 171699 h 336293"/>
                  <a:gd name="connsiteX5" fmla="*/ 354628 w 356826"/>
                  <a:gd name="connsiteY5" fmla="*/ 140648 h 336293"/>
                  <a:gd name="connsiteX6" fmla="*/ 354628 w 356826"/>
                  <a:gd name="connsiteY6" fmla="*/ 140648 h 336293"/>
                  <a:gd name="connsiteX7" fmla="*/ 354628 w 356826"/>
                  <a:gd name="connsiteY7" fmla="*/ 140648 h 336293"/>
                  <a:gd name="connsiteX8" fmla="*/ 179187 w 356826"/>
                  <a:gd name="connsiteY8" fmla="*/ 295 h 336293"/>
                  <a:gd name="connsiteX9" fmla="*/ 262 w 356826"/>
                  <a:gd name="connsiteY9" fmla="*/ 159900 h 336293"/>
                  <a:gd name="connsiteX10" fmla="*/ 20 w 356826"/>
                  <a:gd name="connsiteY10" fmla="*/ 172941 h 336293"/>
                  <a:gd name="connsiteX11" fmla="*/ 179187 w 356826"/>
                  <a:gd name="connsiteY11" fmla="*/ 336272 h 336293"/>
                  <a:gd name="connsiteX12" fmla="*/ 313019 w 356826"/>
                  <a:gd name="connsiteY12" fmla="*/ 336272 h 336293"/>
                  <a:gd name="connsiteX13" fmla="*/ 313019 w 356826"/>
                  <a:gd name="connsiteY13" fmla="*/ 274169 h 336293"/>
                  <a:gd name="connsiteX14" fmla="*/ 179498 w 356826"/>
                  <a:gd name="connsiteY14" fmla="*/ 274169 h 336293"/>
                  <a:gd name="connsiteX15" fmla="*/ 77338 w 356826"/>
                  <a:gd name="connsiteY15" fmla="*/ 202751 h 336293"/>
                  <a:gd name="connsiteX16" fmla="*/ 179187 w 356826"/>
                  <a:gd name="connsiteY16" fmla="*/ 62398 h 336293"/>
                  <a:gd name="connsiteX17" fmla="*/ 280726 w 356826"/>
                  <a:gd name="connsiteY17" fmla="*/ 138785 h 336293"/>
                  <a:gd name="connsiteX18" fmla="*/ 280726 w 356826"/>
                  <a:gd name="connsiteY18" fmla="*/ 141579 h 336293"/>
                  <a:gd name="connsiteX19" fmla="*/ 76096 w 356826"/>
                  <a:gd name="connsiteY19" fmla="*/ 141579 h 336293"/>
                  <a:gd name="connsiteX20" fmla="*/ 76096 w 356826"/>
                  <a:gd name="connsiteY20" fmla="*/ 138785 h 336293"/>
                  <a:gd name="connsiteX21" fmla="*/ 179187 w 356826"/>
                  <a:gd name="connsiteY21" fmla="*/ 62398 h 33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826" h="336293">
                    <a:moveTo>
                      <a:pt x="77338" y="202130"/>
                    </a:moveTo>
                    <a:lnTo>
                      <a:pt x="356802" y="202130"/>
                    </a:lnTo>
                    <a:lnTo>
                      <a:pt x="356802" y="199025"/>
                    </a:lnTo>
                    <a:lnTo>
                      <a:pt x="356802" y="199025"/>
                    </a:lnTo>
                    <a:lnTo>
                      <a:pt x="356802" y="171699"/>
                    </a:lnTo>
                    <a:cubicBezTo>
                      <a:pt x="356911" y="161306"/>
                      <a:pt x="356184" y="150923"/>
                      <a:pt x="354628" y="140648"/>
                    </a:cubicBezTo>
                    <a:lnTo>
                      <a:pt x="354628" y="140648"/>
                    </a:lnTo>
                    <a:lnTo>
                      <a:pt x="354628" y="140648"/>
                    </a:lnTo>
                    <a:cubicBezTo>
                      <a:pt x="340904" y="55731"/>
                      <a:pt x="265045" y="-4956"/>
                      <a:pt x="179187" y="295"/>
                    </a:cubicBezTo>
                    <a:cubicBezTo>
                      <a:pt x="85703" y="-5040"/>
                      <a:pt x="5596" y="66419"/>
                      <a:pt x="262" y="159900"/>
                    </a:cubicBezTo>
                    <a:cubicBezTo>
                      <a:pt x="13" y="164244"/>
                      <a:pt x="-67" y="168594"/>
                      <a:pt x="20" y="172941"/>
                    </a:cubicBezTo>
                    <a:cubicBezTo>
                      <a:pt x="20" y="268580"/>
                      <a:pt x="74854" y="336272"/>
                      <a:pt x="179187" y="336272"/>
                    </a:cubicBezTo>
                    <a:lnTo>
                      <a:pt x="313019" y="336272"/>
                    </a:lnTo>
                    <a:lnTo>
                      <a:pt x="313019" y="274169"/>
                    </a:lnTo>
                    <a:lnTo>
                      <a:pt x="179498" y="274169"/>
                    </a:lnTo>
                    <a:cubicBezTo>
                      <a:pt x="133088" y="276638"/>
                      <a:pt x="90957" y="247185"/>
                      <a:pt x="77338" y="202751"/>
                    </a:cubicBezTo>
                    <a:close/>
                    <a:moveTo>
                      <a:pt x="179187" y="62398"/>
                    </a:moveTo>
                    <a:cubicBezTo>
                      <a:pt x="226752" y="60920"/>
                      <a:pt x="268960" y="92673"/>
                      <a:pt x="280726" y="138785"/>
                    </a:cubicBezTo>
                    <a:cubicBezTo>
                      <a:pt x="280872" y="139710"/>
                      <a:pt x="280872" y="140654"/>
                      <a:pt x="280726" y="141579"/>
                    </a:cubicBezTo>
                    <a:lnTo>
                      <a:pt x="76096" y="141579"/>
                    </a:lnTo>
                    <a:cubicBezTo>
                      <a:pt x="76096" y="141579"/>
                      <a:pt x="76096" y="139716"/>
                      <a:pt x="76096" y="138785"/>
                    </a:cubicBezTo>
                    <a:cubicBezTo>
                      <a:pt x="87979" y="92086"/>
                      <a:pt x="131051" y="60171"/>
                      <a:pt x="179187" y="62398"/>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8DC5997-3530-EC0B-12B5-B102E4B3576A}"/>
                  </a:ext>
                </a:extLst>
              </p:cNvPr>
              <p:cNvSpPr/>
              <p:nvPr/>
            </p:nvSpPr>
            <p:spPr>
              <a:xfrm>
                <a:off x="-393221" y="-3361134"/>
                <a:ext cx="307313" cy="113486"/>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B126037-79F3-6F5E-3757-7F75251E5B1F}"/>
                  </a:ext>
                </a:extLst>
              </p:cNvPr>
              <p:cNvSpPr/>
              <p:nvPr/>
            </p:nvSpPr>
            <p:spPr>
              <a:xfrm>
                <a:off x="1808983" y="-3063385"/>
                <a:ext cx="1425630" cy="1419622"/>
              </a:xfrm>
              <a:custGeom>
                <a:avLst/>
                <a:gdLst>
                  <a:gd name="connsiteX0" fmla="*/ 174185 w 347156"/>
                  <a:gd name="connsiteY0" fmla="*/ 283013 h 345693"/>
                  <a:gd name="connsiteX1" fmla="*/ 67548 w 347156"/>
                  <a:gd name="connsiteY1" fmla="*/ 180403 h 345693"/>
                  <a:gd name="connsiteX2" fmla="*/ 67678 w 347156"/>
                  <a:gd name="connsiteY2" fmla="*/ 172780 h 345693"/>
                  <a:gd name="connsiteX3" fmla="*/ 167540 w 347156"/>
                  <a:gd name="connsiteY3" fmla="*/ 63565 h 345693"/>
                  <a:gd name="connsiteX4" fmla="*/ 174185 w 347156"/>
                  <a:gd name="connsiteY4" fmla="*/ 63478 h 345693"/>
                  <a:gd name="connsiteX5" fmla="*/ 265787 w 347156"/>
                  <a:gd name="connsiteY5" fmla="*/ 110677 h 345693"/>
                  <a:gd name="connsiteX6" fmla="*/ 327890 w 347156"/>
                  <a:gd name="connsiteY6" fmla="*/ 84593 h 345693"/>
                  <a:gd name="connsiteX7" fmla="*/ 172632 w 347156"/>
                  <a:gd name="connsiteY7" fmla="*/ 133 h 345693"/>
                  <a:gd name="connsiteX8" fmla="*/ -14 w 347156"/>
                  <a:gd name="connsiteY8" fmla="*/ 172780 h 345693"/>
                  <a:gd name="connsiteX9" fmla="*/ 172632 w 347156"/>
                  <a:gd name="connsiteY9" fmla="*/ 345426 h 345693"/>
                  <a:gd name="connsiteX10" fmla="*/ 347142 w 347156"/>
                  <a:gd name="connsiteY10" fmla="*/ 203210 h 345693"/>
                  <a:gd name="connsiteX11" fmla="*/ 275724 w 347156"/>
                  <a:gd name="connsiteY11" fmla="*/ 203210 h 345693"/>
                  <a:gd name="connsiteX12" fmla="*/ 172632 w 347156"/>
                  <a:gd name="connsiteY12" fmla="*/ 283013 h 3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56" h="345693">
                    <a:moveTo>
                      <a:pt x="174185" y="283013"/>
                    </a:moveTo>
                    <a:cubicBezTo>
                      <a:pt x="116401" y="284124"/>
                      <a:pt x="68659" y="238183"/>
                      <a:pt x="67548" y="180403"/>
                    </a:cubicBezTo>
                    <a:cubicBezTo>
                      <a:pt x="67498" y="177860"/>
                      <a:pt x="67542" y="175316"/>
                      <a:pt x="67678" y="172780"/>
                    </a:cubicBezTo>
                    <a:cubicBezTo>
                      <a:pt x="65095" y="115045"/>
                      <a:pt x="109806" y="66145"/>
                      <a:pt x="167540" y="63565"/>
                    </a:cubicBezTo>
                    <a:cubicBezTo>
                      <a:pt x="169754" y="63466"/>
                      <a:pt x="171971" y="63438"/>
                      <a:pt x="174185" y="63478"/>
                    </a:cubicBezTo>
                    <a:cubicBezTo>
                      <a:pt x="210984" y="61596"/>
                      <a:pt x="245961" y="79619"/>
                      <a:pt x="265787" y="110677"/>
                    </a:cubicBezTo>
                    <a:lnTo>
                      <a:pt x="327890" y="84593"/>
                    </a:lnTo>
                    <a:cubicBezTo>
                      <a:pt x="295711" y="29921"/>
                      <a:pt x="236012" y="-2553"/>
                      <a:pt x="172632" y="133"/>
                    </a:cubicBezTo>
                    <a:cubicBezTo>
                      <a:pt x="77282" y="133"/>
                      <a:pt x="-14" y="77430"/>
                      <a:pt x="-14" y="172780"/>
                    </a:cubicBezTo>
                    <a:cubicBezTo>
                      <a:pt x="-14" y="268129"/>
                      <a:pt x="77282" y="345426"/>
                      <a:pt x="172632" y="345426"/>
                    </a:cubicBezTo>
                    <a:cubicBezTo>
                      <a:pt x="258757" y="350068"/>
                      <a:pt x="334305" y="288499"/>
                      <a:pt x="347142" y="203210"/>
                    </a:cubicBezTo>
                    <a:lnTo>
                      <a:pt x="275724" y="203210"/>
                    </a:lnTo>
                    <a:cubicBezTo>
                      <a:pt x="265116" y="251200"/>
                      <a:pt x="221750" y="284770"/>
                      <a:pt x="172632" y="283013"/>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C55DD797-EBA1-6082-3208-CF7DA20B68F7}"/>
                </a:ext>
              </a:extLst>
            </p:cNvPr>
            <p:cNvGrpSpPr/>
            <p:nvPr/>
          </p:nvGrpSpPr>
          <p:grpSpPr>
            <a:xfrm>
              <a:off x="45917" y="4137660"/>
              <a:ext cx="4507034" cy="1165063"/>
              <a:chOff x="-393221" y="-3361134"/>
              <a:chExt cx="6643632" cy="1717371"/>
            </a:xfrm>
            <a:solidFill>
              <a:schemeClr val="bg1">
                <a:alpha val="3000"/>
              </a:schemeClr>
            </a:solidFill>
          </p:grpSpPr>
          <p:sp>
            <p:nvSpPr>
              <p:cNvPr id="25" name="Freeform: Shape 24">
                <a:extLst>
                  <a:ext uri="{FF2B5EF4-FFF2-40B4-BE49-F238E27FC236}">
                    <a16:creationId xmlns:a16="http://schemas.microsoft.com/office/drawing/2014/main" id="{80ACFCFA-B9D2-399D-C6FC-DFA60EA4C77D}"/>
                  </a:ext>
                </a:extLst>
              </p:cNvPr>
              <p:cNvSpPr/>
              <p:nvPr/>
            </p:nvSpPr>
            <p:spPr>
              <a:xfrm>
                <a:off x="-393221" y="-3061471"/>
                <a:ext cx="307313" cy="1378449"/>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9FA690D1-E220-213E-11BE-D86147694E78}"/>
                  </a:ext>
                </a:extLst>
              </p:cNvPr>
              <p:cNvSpPr/>
              <p:nvPr/>
            </p:nvSpPr>
            <p:spPr>
              <a:xfrm>
                <a:off x="116843" y="-3027042"/>
                <a:ext cx="1532742" cy="1347843"/>
              </a:xfrm>
              <a:custGeom>
                <a:avLst/>
                <a:gdLst>
                  <a:gd name="connsiteX0" fmla="*/ 246225 w 373239"/>
                  <a:gd name="connsiteY0" fmla="*/ 133190 h 328214"/>
                  <a:gd name="connsiteX1" fmla="*/ 127918 w 373239"/>
                  <a:gd name="connsiteY1" fmla="*/ 133190 h 328214"/>
                  <a:gd name="connsiteX2" fmla="*/ 77615 w 373239"/>
                  <a:gd name="connsiteY2" fmla="*/ 95617 h 328214"/>
                  <a:gd name="connsiteX3" fmla="*/ 127918 w 373239"/>
                  <a:gd name="connsiteY3" fmla="*/ 62081 h 328214"/>
                  <a:gd name="connsiteX4" fmla="*/ 342484 w 373239"/>
                  <a:gd name="connsiteY4" fmla="*/ 62081 h 328214"/>
                  <a:gd name="connsiteX5" fmla="*/ 342484 w 373239"/>
                  <a:gd name="connsiteY5" fmla="*/ -22 h 328214"/>
                  <a:gd name="connsiteX6" fmla="*/ 118913 w 373239"/>
                  <a:gd name="connsiteY6" fmla="*/ -22 h 328214"/>
                  <a:gd name="connsiteX7" fmla="*/ -14 w 373239"/>
                  <a:gd name="connsiteY7" fmla="*/ 96549 h 328214"/>
                  <a:gd name="connsiteX8" fmla="*/ 118913 w 373239"/>
                  <a:gd name="connsiteY8" fmla="*/ 194361 h 328214"/>
                  <a:gd name="connsiteX9" fmla="*/ 247156 w 373239"/>
                  <a:gd name="connsiteY9" fmla="*/ 194361 h 328214"/>
                  <a:gd name="connsiteX10" fmla="*/ 297149 w 373239"/>
                  <a:gd name="connsiteY10" fmla="*/ 232244 h 328214"/>
                  <a:gd name="connsiteX11" fmla="*/ 247156 w 373239"/>
                  <a:gd name="connsiteY11" fmla="*/ 266090 h 328214"/>
                  <a:gd name="connsiteX12" fmla="*/ 23274 w 373239"/>
                  <a:gd name="connsiteY12" fmla="*/ 266090 h 328214"/>
                  <a:gd name="connsiteX13" fmla="*/ 23274 w 373239"/>
                  <a:gd name="connsiteY13" fmla="*/ 328193 h 328214"/>
                  <a:gd name="connsiteX14" fmla="*/ 246225 w 373239"/>
                  <a:gd name="connsiteY14" fmla="*/ 328193 h 328214"/>
                  <a:gd name="connsiteX15" fmla="*/ 373225 w 373239"/>
                  <a:gd name="connsiteY15" fmla="*/ 230691 h 328214"/>
                  <a:gd name="connsiteX16" fmla="*/ 246225 w 373239"/>
                  <a:gd name="connsiteY16" fmla="*/ 134121 h 32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239" h="328214">
                    <a:moveTo>
                      <a:pt x="246225" y="133190"/>
                    </a:moveTo>
                    <a:lnTo>
                      <a:pt x="127918" y="133190"/>
                    </a:lnTo>
                    <a:cubicBezTo>
                      <a:pt x="96867" y="133190"/>
                      <a:pt x="77615" y="118595"/>
                      <a:pt x="77615" y="95617"/>
                    </a:cubicBezTo>
                    <a:cubicBezTo>
                      <a:pt x="77615" y="72639"/>
                      <a:pt x="96867" y="62081"/>
                      <a:pt x="127918" y="62081"/>
                    </a:cubicBezTo>
                    <a:lnTo>
                      <a:pt x="342484" y="62081"/>
                    </a:lnTo>
                    <a:lnTo>
                      <a:pt x="342484" y="-22"/>
                    </a:lnTo>
                    <a:lnTo>
                      <a:pt x="118913" y="-22"/>
                    </a:lnTo>
                    <a:cubicBezTo>
                      <a:pt x="45942" y="-22"/>
                      <a:pt x="-14" y="36619"/>
                      <a:pt x="-14" y="96549"/>
                    </a:cubicBezTo>
                    <a:cubicBezTo>
                      <a:pt x="-14" y="156478"/>
                      <a:pt x="45942" y="194361"/>
                      <a:pt x="118913" y="194361"/>
                    </a:cubicBezTo>
                    <a:lnTo>
                      <a:pt x="247156" y="194361"/>
                    </a:lnTo>
                    <a:cubicBezTo>
                      <a:pt x="278208" y="194361"/>
                      <a:pt x="297149" y="208955"/>
                      <a:pt x="297149" y="232244"/>
                    </a:cubicBezTo>
                    <a:cubicBezTo>
                      <a:pt x="297149" y="255533"/>
                      <a:pt x="277897" y="266090"/>
                      <a:pt x="247156" y="266090"/>
                    </a:cubicBezTo>
                    <a:lnTo>
                      <a:pt x="23274" y="266090"/>
                    </a:lnTo>
                    <a:lnTo>
                      <a:pt x="23274" y="328193"/>
                    </a:lnTo>
                    <a:lnTo>
                      <a:pt x="246225" y="328193"/>
                    </a:lnTo>
                    <a:cubicBezTo>
                      <a:pt x="324164" y="328193"/>
                      <a:pt x="373225" y="290310"/>
                      <a:pt x="373225" y="230691"/>
                    </a:cubicBezTo>
                    <a:cubicBezTo>
                      <a:pt x="373225" y="171072"/>
                      <a:pt x="324164" y="134121"/>
                      <a:pt x="246225" y="134121"/>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D923579E-68A5-F233-C8A5-BD6C727E6A8C}"/>
                  </a:ext>
                </a:extLst>
              </p:cNvPr>
              <p:cNvSpPr/>
              <p:nvPr/>
            </p:nvSpPr>
            <p:spPr>
              <a:xfrm>
                <a:off x="3372035" y="-3358584"/>
                <a:ext cx="1226998" cy="1712841"/>
              </a:xfrm>
              <a:custGeom>
                <a:avLst/>
                <a:gdLst>
                  <a:gd name="connsiteX0" fmla="*/ 149105 w 298787"/>
                  <a:gd name="connsiteY0" fmla="*/ 352724 h 417095"/>
                  <a:gd name="connsiteX1" fmla="*/ 71336 w 298787"/>
                  <a:gd name="connsiteY1" fmla="*/ 275235 h 417095"/>
                  <a:gd name="connsiteX2" fmla="*/ 71476 w 298787"/>
                  <a:gd name="connsiteY2" fmla="*/ 270437 h 417095"/>
                  <a:gd name="connsiteX3" fmla="*/ 71476 w 298787"/>
                  <a:gd name="connsiteY3" fmla="*/ 142815 h 417095"/>
                  <a:gd name="connsiteX4" fmla="*/ 298773 w 298787"/>
                  <a:gd name="connsiteY4" fmla="*/ 142815 h 417095"/>
                  <a:gd name="connsiteX5" fmla="*/ 298773 w 298787"/>
                  <a:gd name="connsiteY5" fmla="*/ 80712 h 417095"/>
                  <a:gd name="connsiteX6" fmla="*/ 71476 w 298787"/>
                  <a:gd name="connsiteY6" fmla="*/ 80712 h 417095"/>
                  <a:gd name="connsiteX7" fmla="*/ 71476 w 298787"/>
                  <a:gd name="connsiteY7" fmla="*/ -22 h 417095"/>
                  <a:gd name="connsiteX8" fmla="*/ 58 w 298787"/>
                  <a:gd name="connsiteY8" fmla="*/ -22 h 417095"/>
                  <a:gd name="connsiteX9" fmla="*/ 58 w 298787"/>
                  <a:gd name="connsiteY9" fmla="*/ 273853 h 417095"/>
                  <a:gd name="connsiteX10" fmla="*/ 134368 w 298787"/>
                  <a:gd name="connsiteY10" fmla="*/ 417004 h 417095"/>
                  <a:gd name="connsiteX11" fmla="*/ 149105 w 298787"/>
                  <a:gd name="connsiteY11" fmla="*/ 416690 h 417095"/>
                  <a:gd name="connsiteX12" fmla="*/ 297550 w 298787"/>
                  <a:gd name="connsiteY12" fmla="*/ 286919 h 417095"/>
                  <a:gd name="connsiteX13" fmla="*/ 297842 w 298787"/>
                  <a:gd name="connsiteY13" fmla="*/ 275095 h 417095"/>
                  <a:gd name="connsiteX14" fmla="*/ 226734 w 298787"/>
                  <a:gd name="connsiteY14" fmla="*/ 275095 h 417095"/>
                  <a:gd name="connsiteX15" fmla="*/ 150353 w 298787"/>
                  <a:gd name="connsiteY15" fmla="*/ 352724 h 417095"/>
                  <a:gd name="connsiteX16" fmla="*/ 149105 w 298787"/>
                  <a:gd name="connsiteY16" fmla="*/ 352724 h 41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787" h="417095">
                    <a:moveTo>
                      <a:pt x="149105" y="352724"/>
                    </a:moveTo>
                    <a:cubicBezTo>
                      <a:pt x="106232" y="352801"/>
                      <a:pt x="71414" y="318108"/>
                      <a:pt x="71336" y="275235"/>
                    </a:cubicBezTo>
                    <a:cubicBezTo>
                      <a:pt x="71333" y="273636"/>
                      <a:pt x="71380" y="272033"/>
                      <a:pt x="71476" y="270437"/>
                    </a:cubicBezTo>
                    <a:lnTo>
                      <a:pt x="71476" y="142815"/>
                    </a:lnTo>
                    <a:lnTo>
                      <a:pt x="298773" y="142815"/>
                    </a:lnTo>
                    <a:lnTo>
                      <a:pt x="298773" y="80712"/>
                    </a:lnTo>
                    <a:lnTo>
                      <a:pt x="71476" y="80712"/>
                    </a:lnTo>
                    <a:lnTo>
                      <a:pt x="71476" y="-22"/>
                    </a:lnTo>
                    <a:lnTo>
                      <a:pt x="58" y="-22"/>
                    </a:lnTo>
                    <a:lnTo>
                      <a:pt x="58" y="273853"/>
                    </a:lnTo>
                    <a:cubicBezTo>
                      <a:pt x="-2383" y="350473"/>
                      <a:pt x="57748" y="414563"/>
                      <a:pt x="134368" y="417004"/>
                    </a:cubicBezTo>
                    <a:cubicBezTo>
                      <a:pt x="139280" y="417159"/>
                      <a:pt x="144202" y="417056"/>
                      <a:pt x="149105" y="416690"/>
                    </a:cubicBezTo>
                    <a:cubicBezTo>
                      <a:pt x="225933" y="421848"/>
                      <a:pt x="292395" y="363747"/>
                      <a:pt x="297550" y="286919"/>
                    </a:cubicBezTo>
                    <a:cubicBezTo>
                      <a:pt x="297814" y="282985"/>
                      <a:pt x="297913" y="279039"/>
                      <a:pt x="297842" y="275095"/>
                    </a:cubicBezTo>
                    <a:lnTo>
                      <a:pt x="226734" y="275095"/>
                    </a:lnTo>
                    <a:cubicBezTo>
                      <a:pt x="227079" y="317623"/>
                      <a:pt x="192881" y="352379"/>
                      <a:pt x="150353" y="352724"/>
                    </a:cubicBezTo>
                    <a:cubicBezTo>
                      <a:pt x="149937" y="352727"/>
                      <a:pt x="149521" y="352727"/>
                      <a:pt x="149105" y="352724"/>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D68E3D4-E3B8-0D64-DD19-A3BBD17508F5}"/>
                  </a:ext>
                </a:extLst>
              </p:cNvPr>
              <p:cNvSpPr/>
              <p:nvPr/>
            </p:nvSpPr>
            <p:spPr>
              <a:xfrm>
                <a:off x="4785070" y="-3058946"/>
                <a:ext cx="1465341" cy="1381020"/>
              </a:xfrm>
              <a:custGeom>
                <a:avLst/>
                <a:gdLst>
                  <a:gd name="connsiteX0" fmla="*/ 77338 w 356826"/>
                  <a:gd name="connsiteY0" fmla="*/ 202130 h 336293"/>
                  <a:gd name="connsiteX1" fmla="*/ 356802 w 356826"/>
                  <a:gd name="connsiteY1" fmla="*/ 202130 h 336293"/>
                  <a:gd name="connsiteX2" fmla="*/ 356802 w 356826"/>
                  <a:gd name="connsiteY2" fmla="*/ 199025 h 336293"/>
                  <a:gd name="connsiteX3" fmla="*/ 356802 w 356826"/>
                  <a:gd name="connsiteY3" fmla="*/ 199025 h 336293"/>
                  <a:gd name="connsiteX4" fmla="*/ 356802 w 356826"/>
                  <a:gd name="connsiteY4" fmla="*/ 171699 h 336293"/>
                  <a:gd name="connsiteX5" fmla="*/ 354628 w 356826"/>
                  <a:gd name="connsiteY5" fmla="*/ 140648 h 336293"/>
                  <a:gd name="connsiteX6" fmla="*/ 354628 w 356826"/>
                  <a:gd name="connsiteY6" fmla="*/ 140648 h 336293"/>
                  <a:gd name="connsiteX7" fmla="*/ 354628 w 356826"/>
                  <a:gd name="connsiteY7" fmla="*/ 140648 h 336293"/>
                  <a:gd name="connsiteX8" fmla="*/ 179187 w 356826"/>
                  <a:gd name="connsiteY8" fmla="*/ 295 h 336293"/>
                  <a:gd name="connsiteX9" fmla="*/ 262 w 356826"/>
                  <a:gd name="connsiteY9" fmla="*/ 159900 h 336293"/>
                  <a:gd name="connsiteX10" fmla="*/ 20 w 356826"/>
                  <a:gd name="connsiteY10" fmla="*/ 172941 h 336293"/>
                  <a:gd name="connsiteX11" fmla="*/ 179187 w 356826"/>
                  <a:gd name="connsiteY11" fmla="*/ 336272 h 336293"/>
                  <a:gd name="connsiteX12" fmla="*/ 313019 w 356826"/>
                  <a:gd name="connsiteY12" fmla="*/ 336272 h 336293"/>
                  <a:gd name="connsiteX13" fmla="*/ 313019 w 356826"/>
                  <a:gd name="connsiteY13" fmla="*/ 274169 h 336293"/>
                  <a:gd name="connsiteX14" fmla="*/ 179498 w 356826"/>
                  <a:gd name="connsiteY14" fmla="*/ 274169 h 336293"/>
                  <a:gd name="connsiteX15" fmla="*/ 77338 w 356826"/>
                  <a:gd name="connsiteY15" fmla="*/ 202751 h 336293"/>
                  <a:gd name="connsiteX16" fmla="*/ 179187 w 356826"/>
                  <a:gd name="connsiteY16" fmla="*/ 62398 h 336293"/>
                  <a:gd name="connsiteX17" fmla="*/ 280726 w 356826"/>
                  <a:gd name="connsiteY17" fmla="*/ 138785 h 336293"/>
                  <a:gd name="connsiteX18" fmla="*/ 280726 w 356826"/>
                  <a:gd name="connsiteY18" fmla="*/ 141579 h 336293"/>
                  <a:gd name="connsiteX19" fmla="*/ 76096 w 356826"/>
                  <a:gd name="connsiteY19" fmla="*/ 141579 h 336293"/>
                  <a:gd name="connsiteX20" fmla="*/ 76096 w 356826"/>
                  <a:gd name="connsiteY20" fmla="*/ 138785 h 336293"/>
                  <a:gd name="connsiteX21" fmla="*/ 179187 w 356826"/>
                  <a:gd name="connsiteY21" fmla="*/ 62398 h 33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826" h="336293">
                    <a:moveTo>
                      <a:pt x="77338" y="202130"/>
                    </a:moveTo>
                    <a:lnTo>
                      <a:pt x="356802" y="202130"/>
                    </a:lnTo>
                    <a:lnTo>
                      <a:pt x="356802" y="199025"/>
                    </a:lnTo>
                    <a:lnTo>
                      <a:pt x="356802" y="199025"/>
                    </a:lnTo>
                    <a:lnTo>
                      <a:pt x="356802" y="171699"/>
                    </a:lnTo>
                    <a:cubicBezTo>
                      <a:pt x="356911" y="161306"/>
                      <a:pt x="356184" y="150923"/>
                      <a:pt x="354628" y="140648"/>
                    </a:cubicBezTo>
                    <a:lnTo>
                      <a:pt x="354628" y="140648"/>
                    </a:lnTo>
                    <a:lnTo>
                      <a:pt x="354628" y="140648"/>
                    </a:lnTo>
                    <a:cubicBezTo>
                      <a:pt x="340904" y="55731"/>
                      <a:pt x="265045" y="-4956"/>
                      <a:pt x="179187" y="295"/>
                    </a:cubicBezTo>
                    <a:cubicBezTo>
                      <a:pt x="85703" y="-5040"/>
                      <a:pt x="5596" y="66419"/>
                      <a:pt x="262" y="159900"/>
                    </a:cubicBezTo>
                    <a:cubicBezTo>
                      <a:pt x="13" y="164244"/>
                      <a:pt x="-67" y="168594"/>
                      <a:pt x="20" y="172941"/>
                    </a:cubicBezTo>
                    <a:cubicBezTo>
                      <a:pt x="20" y="268580"/>
                      <a:pt x="74854" y="336272"/>
                      <a:pt x="179187" y="336272"/>
                    </a:cubicBezTo>
                    <a:lnTo>
                      <a:pt x="313019" y="336272"/>
                    </a:lnTo>
                    <a:lnTo>
                      <a:pt x="313019" y="274169"/>
                    </a:lnTo>
                    <a:lnTo>
                      <a:pt x="179498" y="274169"/>
                    </a:lnTo>
                    <a:cubicBezTo>
                      <a:pt x="133088" y="276638"/>
                      <a:pt x="90957" y="247185"/>
                      <a:pt x="77338" y="202751"/>
                    </a:cubicBezTo>
                    <a:close/>
                    <a:moveTo>
                      <a:pt x="179187" y="62398"/>
                    </a:moveTo>
                    <a:cubicBezTo>
                      <a:pt x="226752" y="60920"/>
                      <a:pt x="268960" y="92673"/>
                      <a:pt x="280726" y="138785"/>
                    </a:cubicBezTo>
                    <a:cubicBezTo>
                      <a:pt x="280872" y="139710"/>
                      <a:pt x="280872" y="140654"/>
                      <a:pt x="280726" y="141579"/>
                    </a:cubicBezTo>
                    <a:lnTo>
                      <a:pt x="76096" y="141579"/>
                    </a:lnTo>
                    <a:cubicBezTo>
                      <a:pt x="76096" y="141579"/>
                      <a:pt x="76096" y="139716"/>
                      <a:pt x="76096" y="138785"/>
                    </a:cubicBezTo>
                    <a:cubicBezTo>
                      <a:pt x="87979" y="92086"/>
                      <a:pt x="131051" y="60171"/>
                      <a:pt x="179187" y="62398"/>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83F9B513-10DA-F3A9-2BAD-E7BFEDD59CC1}"/>
                  </a:ext>
                </a:extLst>
              </p:cNvPr>
              <p:cNvSpPr/>
              <p:nvPr/>
            </p:nvSpPr>
            <p:spPr>
              <a:xfrm>
                <a:off x="-393221" y="-3361134"/>
                <a:ext cx="307313" cy="113486"/>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377E0AE-C359-52AF-1CE5-4B85B0CE83C2}"/>
                  </a:ext>
                </a:extLst>
              </p:cNvPr>
              <p:cNvSpPr/>
              <p:nvPr/>
            </p:nvSpPr>
            <p:spPr>
              <a:xfrm>
                <a:off x="1808983" y="-3063385"/>
                <a:ext cx="1425630" cy="1419622"/>
              </a:xfrm>
              <a:custGeom>
                <a:avLst/>
                <a:gdLst>
                  <a:gd name="connsiteX0" fmla="*/ 174185 w 347156"/>
                  <a:gd name="connsiteY0" fmla="*/ 283013 h 345693"/>
                  <a:gd name="connsiteX1" fmla="*/ 67548 w 347156"/>
                  <a:gd name="connsiteY1" fmla="*/ 180403 h 345693"/>
                  <a:gd name="connsiteX2" fmla="*/ 67678 w 347156"/>
                  <a:gd name="connsiteY2" fmla="*/ 172780 h 345693"/>
                  <a:gd name="connsiteX3" fmla="*/ 167540 w 347156"/>
                  <a:gd name="connsiteY3" fmla="*/ 63565 h 345693"/>
                  <a:gd name="connsiteX4" fmla="*/ 174185 w 347156"/>
                  <a:gd name="connsiteY4" fmla="*/ 63478 h 345693"/>
                  <a:gd name="connsiteX5" fmla="*/ 265787 w 347156"/>
                  <a:gd name="connsiteY5" fmla="*/ 110677 h 345693"/>
                  <a:gd name="connsiteX6" fmla="*/ 327890 w 347156"/>
                  <a:gd name="connsiteY6" fmla="*/ 84593 h 345693"/>
                  <a:gd name="connsiteX7" fmla="*/ 172632 w 347156"/>
                  <a:gd name="connsiteY7" fmla="*/ 133 h 345693"/>
                  <a:gd name="connsiteX8" fmla="*/ -14 w 347156"/>
                  <a:gd name="connsiteY8" fmla="*/ 172780 h 345693"/>
                  <a:gd name="connsiteX9" fmla="*/ 172632 w 347156"/>
                  <a:gd name="connsiteY9" fmla="*/ 345426 h 345693"/>
                  <a:gd name="connsiteX10" fmla="*/ 347142 w 347156"/>
                  <a:gd name="connsiteY10" fmla="*/ 203210 h 345693"/>
                  <a:gd name="connsiteX11" fmla="*/ 275724 w 347156"/>
                  <a:gd name="connsiteY11" fmla="*/ 203210 h 345693"/>
                  <a:gd name="connsiteX12" fmla="*/ 172632 w 347156"/>
                  <a:gd name="connsiteY12" fmla="*/ 283013 h 3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56" h="345693">
                    <a:moveTo>
                      <a:pt x="174185" y="283013"/>
                    </a:moveTo>
                    <a:cubicBezTo>
                      <a:pt x="116401" y="284124"/>
                      <a:pt x="68659" y="238183"/>
                      <a:pt x="67548" y="180403"/>
                    </a:cubicBezTo>
                    <a:cubicBezTo>
                      <a:pt x="67498" y="177860"/>
                      <a:pt x="67542" y="175316"/>
                      <a:pt x="67678" y="172780"/>
                    </a:cubicBezTo>
                    <a:cubicBezTo>
                      <a:pt x="65095" y="115045"/>
                      <a:pt x="109806" y="66145"/>
                      <a:pt x="167540" y="63565"/>
                    </a:cubicBezTo>
                    <a:cubicBezTo>
                      <a:pt x="169754" y="63466"/>
                      <a:pt x="171971" y="63438"/>
                      <a:pt x="174185" y="63478"/>
                    </a:cubicBezTo>
                    <a:cubicBezTo>
                      <a:pt x="210984" y="61596"/>
                      <a:pt x="245961" y="79619"/>
                      <a:pt x="265787" y="110677"/>
                    </a:cubicBezTo>
                    <a:lnTo>
                      <a:pt x="327890" y="84593"/>
                    </a:lnTo>
                    <a:cubicBezTo>
                      <a:pt x="295711" y="29921"/>
                      <a:pt x="236012" y="-2553"/>
                      <a:pt x="172632" y="133"/>
                    </a:cubicBezTo>
                    <a:cubicBezTo>
                      <a:pt x="77282" y="133"/>
                      <a:pt x="-14" y="77430"/>
                      <a:pt x="-14" y="172780"/>
                    </a:cubicBezTo>
                    <a:cubicBezTo>
                      <a:pt x="-14" y="268129"/>
                      <a:pt x="77282" y="345426"/>
                      <a:pt x="172632" y="345426"/>
                    </a:cubicBezTo>
                    <a:cubicBezTo>
                      <a:pt x="258757" y="350068"/>
                      <a:pt x="334305" y="288499"/>
                      <a:pt x="347142" y="203210"/>
                    </a:cubicBezTo>
                    <a:lnTo>
                      <a:pt x="275724" y="203210"/>
                    </a:lnTo>
                    <a:cubicBezTo>
                      <a:pt x="265116" y="251200"/>
                      <a:pt x="221750" y="284770"/>
                      <a:pt x="172632" y="283013"/>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63565692-094B-BD7A-953A-07B474A72AE6}"/>
                </a:ext>
              </a:extLst>
            </p:cNvPr>
            <p:cNvGrpSpPr/>
            <p:nvPr/>
          </p:nvGrpSpPr>
          <p:grpSpPr>
            <a:xfrm>
              <a:off x="45917" y="2750820"/>
              <a:ext cx="4507034" cy="1165063"/>
              <a:chOff x="-393221" y="-3361134"/>
              <a:chExt cx="6643632" cy="1717371"/>
            </a:xfrm>
            <a:solidFill>
              <a:schemeClr val="bg1">
                <a:alpha val="2000"/>
              </a:schemeClr>
            </a:solidFill>
          </p:grpSpPr>
          <p:sp>
            <p:nvSpPr>
              <p:cNvPr id="32" name="Freeform: Shape 31">
                <a:extLst>
                  <a:ext uri="{FF2B5EF4-FFF2-40B4-BE49-F238E27FC236}">
                    <a16:creationId xmlns:a16="http://schemas.microsoft.com/office/drawing/2014/main" id="{5ADAF589-CDDC-E15D-BB26-03B5149BDED8}"/>
                  </a:ext>
                </a:extLst>
              </p:cNvPr>
              <p:cNvSpPr/>
              <p:nvPr/>
            </p:nvSpPr>
            <p:spPr>
              <a:xfrm>
                <a:off x="-393221" y="-3061471"/>
                <a:ext cx="307313" cy="1378449"/>
              </a:xfrm>
              <a:custGeom>
                <a:avLst/>
                <a:gdLst>
                  <a:gd name="connsiteX0" fmla="*/ 0 w 74834"/>
                  <a:gd name="connsiteY0" fmla="*/ 0 h 335667"/>
                  <a:gd name="connsiteX1" fmla="*/ 74834 w 74834"/>
                  <a:gd name="connsiteY1" fmla="*/ 0 h 335667"/>
                  <a:gd name="connsiteX2" fmla="*/ 74834 w 74834"/>
                  <a:gd name="connsiteY2" fmla="*/ 335667 h 335667"/>
                  <a:gd name="connsiteX3" fmla="*/ 0 w 74834"/>
                  <a:gd name="connsiteY3" fmla="*/ 335667 h 335667"/>
                </a:gdLst>
                <a:ahLst/>
                <a:cxnLst>
                  <a:cxn ang="0">
                    <a:pos x="connsiteX0" y="connsiteY0"/>
                  </a:cxn>
                  <a:cxn ang="0">
                    <a:pos x="connsiteX1" y="connsiteY1"/>
                  </a:cxn>
                  <a:cxn ang="0">
                    <a:pos x="connsiteX2" y="connsiteY2"/>
                  </a:cxn>
                  <a:cxn ang="0">
                    <a:pos x="connsiteX3" y="connsiteY3"/>
                  </a:cxn>
                </a:cxnLst>
                <a:rect l="l" t="t" r="r" b="b"/>
                <a:pathLst>
                  <a:path w="74834" h="335667">
                    <a:moveTo>
                      <a:pt x="0" y="0"/>
                    </a:moveTo>
                    <a:lnTo>
                      <a:pt x="74834" y="0"/>
                    </a:lnTo>
                    <a:lnTo>
                      <a:pt x="74834" y="335667"/>
                    </a:lnTo>
                    <a:lnTo>
                      <a:pt x="0" y="335667"/>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378D104-0CCB-D45D-86CF-095DB158E702}"/>
                  </a:ext>
                </a:extLst>
              </p:cNvPr>
              <p:cNvSpPr/>
              <p:nvPr/>
            </p:nvSpPr>
            <p:spPr>
              <a:xfrm>
                <a:off x="116843" y="-3027042"/>
                <a:ext cx="1532742" cy="1347843"/>
              </a:xfrm>
              <a:custGeom>
                <a:avLst/>
                <a:gdLst>
                  <a:gd name="connsiteX0" fmla="*/ 246225 w 373239"/>
                  <a:gd name="connsiteY0" fmla="*/ 133190 h 328214"/>
                  <a:gd name="connsiteX1" fmla="*/ 127918 w 373239"/>
                  <a:gd name="connsiteY1" fmla="*/ 133190 h 328214"/>
                  <a:gd name="connsiteX2" fmla="*/ 77615 w 373239"/>
                  <a:gd name="connsiteY2" fmla="*/ 95617 h 328214"/>
                  <a:gd name="connsiteX3" fmla="*/ 127918 w 373239"/>
                  <a:gd name="connsiteY3" fmla="*/ 62081 h 328214"/>
                  <a:gd name="connsiteX4" fmla="*/ 342484 w 373239"/>
                  <a:gd name="connsiteY4" fmla="*/ 62081 h 328214"/>
                  <a:gd name="connsiteX5" fmla="*/ 342484 w 373239"/>
                  <a:gd name="connsiteY5" fmla="*/ -22 h 328214"/>
                  <a:gd name="connsiteX6" fmla="*/ 118913 w 373239"/>
                  <a:gd name="connsiteY6" fmla="*/ -22 h 328214"/>
                  <a:gd name="connsiteX7" fmla="*/ -14 w 373239"/>
                  <a:gd name="connsiteY7" fmla="*/ 96549 h 328214"/>
                  <a:gd name="connsiteX8" fmla="*/ 118913 w 373239"/>
                  <a:gd name="connsiteY8" fmla="*/ 194361 h 328214"/>
                  <a:gd name="connsiteX9" fmla="*/ 247156 w 373239"/>
                  <a:gd name="connsiteY9" fmla="*/ 194361 h 328214"/>
                  <a:gd name="connsiteX10" fmla="*/ 297149 w 373239"/>
                  <a:gd name="connsiteY10" fmla="*/ 232244 h 328214"/>
                  <a:gd name="connsiteX11" fmla="*/ 247156 w 373239"/>
                  <a:gd name="connsiteY11" fmla="*/ 266090 h 328214"/>
                  <a:gd name="connsiteX12" fmla="*/ 23274 w 373239"/>
                  <a:gd name="connsiteY12" fmla="*/ 266090 h 328214"/>
                  <a:gd name="connsiteX13" fmla="*/ 23274 w 373239"/>
                  <a:gd name="connsiteY13" fmla="*/ 328193 h 328214"/>
                  <a:gd name="connsiteX14" fmla="*/ 246225 w 373239"/>
                  <a:gd name="connsiteY14" fmla="*/ 328193 h 328214"/>
                  <a:gd name="connsiteX15" fmla="*/ 373225 w 373239"/>
                  <a:gd name="connsiteY15" fmla="*/ 230691 h 328214"/>
                  <a:gd name="connsiteX16" fmla="*/ 246225 w 373239"/>
                  <a:gd name="connsiteY16" fmla="*/ 134121 h 32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239" h="328214">
                    <a:moveTo>
                      <a:pt x="246225" y="133190"/>
                    </a:moveTo>
                    <a:lnTo>
                      <a:pt x="127918" y="133190"/>
                    </a:lnTo>
                    <a:cubicBezTo>
                      <a:pt x="96867" y="133190"/>
                      <a:pt x="77615" y="118595"/>
                      <a:pt x="77615" y="95617"/>
                    </a:cubicBezTo>
                    <a:cubicBezTo>
                      <a:pt x="77615" y="72639"/>
                      <a:pt x="96867" y="62081"/>
                      <a:pt x="127918" y="62081"/>
                    </a:cubicBezTo>
                    <a:lnTo>
                      <a:pt x="342484" y="62081"/>
                    </a:lnTo>
                    <a:lnTo>
                      <a:pt x="342484" y="-22"/>
                    </a:lnTo>
                    <a:lnTo>
                      <a:pt x="118913" y="-22"/>
                    </a:lnTo>
                    <a:cubicBezTo>
                      <a:pt x="45942" y="-22"/>
                      <a:pt x="-14" y="36619"/>
                      <a:pt x="-14" y="96549"/>
                    </a:cubicBezTo>
                    <a:cubicBezTo>
                      <a:pt x="-14" y="156478"/>
                      <a:pt x="45942" y="194361"/>
                      <a:pt x="118913" y="194361"/>
                    </a:cubicBezTo>
                    <a:lnTo>
                      <a:pt x="247156" y="194361"/>
                    </a:lnTo>
                    <a:cubicBezTo>
                      <a:pt x="278208" y="194361"/>
                      <a:pt x="297149" y="208955"/>
                      <a:pt x="297149" y="232244"/>
                    </a:cubicBezTo>
                    <a:cubicBezTo>
                      <a:pt x="297149" y="255533"/>
                      <a:pt x="277897" y="266090"/>
                      <a:pt x="247156" y="266090"/>
                    </a:cubicBezTo>
                    <a:lnTo>
                      <a:pt x="23274" y="266090"/>
                    </a:lnTo>
                    <a:lnTo>
                      <a:pt x="23274" y="328193"/>
                    </a:lnTo>
                    <a:lnTo>
                      <a:pt x="246225" y="328193"/>
                    </a:lnTo>
                    <a:cubicBezTo>
                      <a:pt x="324164" y="328193"/>
                      <a:pt x="373225" y="290310"/>
                      <a:pt x="373225" y="230691"/>
                    </a:cubicBezTo>
                    <a:cubicBezTo>
                      <a:pt x="373225" y="171072"/>
                      <a:pt x="324164" y="134121"/>
                      <a:pt x="246225" y="134121"/>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0FD2E34-6DE3-529B-1BEF-3F664D05CEDE}"/>
                  </a:ext>
                </a:extLst>
              </p:cNvPr>
              <p:cNvSpPr/>
              <p:nvPr/>
            </p:nvSpPr>
            <p:spPr>
              <a:xfrm>
                <a:off x="3372035" y="-3358584"/>
                <a:ext cx="1226998" cy="1712841"/>
              </a:xfrm>
              <a:custGeom>
                <a:avLst/>
                <a:gdLst>
                  <a:gd name="connsiteX0" fmla="*/ 149105 w 298787"/>
                  <a:gd name="connsiteY0" fmla="*/ 352724 h 417095"/>
                  <a:gd name="connsiteX1" fmla="*/ 71336 w 298787"/>
                  <a:gd name="connsiteY1" fmla="*/ 275235 h 417095"/>
                  <a:gd name="connsiteX2" fmla="*/ 71476 w 298787"/>
                  <a:gd name="connsiteY2" fmla="*/ 270437 h 417095"/>
                  <a:gd name="connsiteX3" fmla="*/ 71476 w 298787"/>
                  <a:gd name="connsiteY3" fmla="*/ 142815 h 417095"/>
                  <a:gd name="connsiteX4" fmla="*/ 298773 w 298787"/>
                  <a:gd name="connsiteY4" fmla="*/ 142815 h 417095"/>
                  <a:gd name="connsiteX5" fmla="*/ 298773 w 298787"/>
                  <a:gd name="connsiteY5" fmla="*/ 80712 h 417095"/>
                  <a:gd name="connsiteX6" fmla="*/ 71476 w 298787"/>
                  <a:gd name="connsiteY6" fmla="*/ 80712 h 417095"/>
                  <a:gd name="connsiteX7" fmla="*/ 71476 w 298787"/>
                  <a:gd name="connsiteY7" fmla="*/ -22 h 417095"/>
                  <a:gd name="connsiteX8" fmla="*/ 58 w 298787"/>
                  <a:gd name="connsiteY8" fmla="*/ -22 h 417095"/>
                  <a:gd name="connsiteX9" fmla="*/ 58 w 298787"/>
                  <a:gd name="connsiteY9" fmla="*/ 273853 h 417095"/>
                  <a:gd name="connsiteX10" fmla="*/ 134368 w 298787"/>
                  <a:gd name="connsiteY10" fmla="*/ 417004 h 417095"/>
                  <a:gd name="connsiteX11" fmla="*/ 149105 w 298787"/>
                  <a:gd name="connsiteY11" fmla="*/ 416690 h 417095"/>
                  <a:gd name="connsiteX12" fmla="*/ 297550 w 298787"/>
                  <a:gd name="connsiteY12" fmla="*/ 286919 h 417095"/>
                  <a:gd name="connsiteX13" fmla="*/ 297842 w 298787"/>
                  <a:gd name="connsiteY13" fmla="*/ 275095 h 417095"/>
                  <a:gd name="connsiteX14" fmla="*/ 226734 w 298787"/>
                  <a:gd name="connsiteY14" fmla="*/ 275095 h 417095"/>
                  <a:gd name="connsiteX15" fmla="*/ 150353 w 298787"/>
                  <a:gd name="connsiteY15" fmla="*/ 352724 h 417095"/>
                  <a:gd name="connsiteX16" fmla="*/ 149105 w 298787"/>
                  <a:gd name="connsiteY16" fmla="*/ 352724 h 41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787" h="417095">
                    <a:moveTo>
                      <a:pt x="149105" y="352724"/>
                    </a:moveTo>
                    <a:cubicBezTo>
                      <a:pt x="106232" y="352801"/>
                      <a:pt x="71414" y="318108"/>
                      <a:pt x="71336" y="275235"/>
                    </a:cubicBezTo>
                    <a:cubicBezTo>
                      <a:pt x="71333" y="273636"/>
                      <a:pt x="71380" y="272033"/>
                      <a:pt x="71476" y="270437"/>
                    </a:cubicBezTo>
                    <a:lnTo>
                      <a:pt x="71476" y="142815"/>
                    </a:lnTo>
                    <a:lnTo>
                      <a:pt x="298773" y="142815"/>
                    </a:lnTo>
                    <a:lnTo>
                      <a:pt x="298773" y="80712"/>
                    </a:lnTo>
                    <a:lnTo>
                      <a:pt x="71476" y="80712"/>
                    </a:lnTo>
                    <a:lnTo>
                      <a:pt x="71476" y="-22"/>
                    </a:lnTo>
                    <a:lnTo>
                      <a:pt x="58" y="-22"/>
                    </a:lnTo>
                    <a:lnTo>
                      <a:pt x="58" y="273853"/>
                    </a:lnTo>
                    <a:cubicBezTo>
                      <a:pt x="-2383" y="350473"/>
                      <a:pt x="57748" y="414563"/>
                      <a:pt x="134368" y="417004"/>
                    </a:cubicBezTo>
                    <a:cubicBezTo>
                      <a:pt x="139280" y="417159"/>
                      <a:pt x="144202" y="417056"/>
                      <a:pt x="149105" y="416690"/>
                    </a:cubicBezTo>
                    <a:cubicBezTo>
                      <a:pt x="225933" y="421848"/>
                      <a:pt x="292395" y="363747"/>
                      <a:pt x="297550" y="286919"/>
                    </a:cubicBezTo>
                    <a:cubicBezTo>
                      <a:pt x="297814" y="282985"/>
                      <a:pt x="297913" y="279039"/>
                      <a:pt x="297842" y="275095"/>
                    </a:cubicBezTo>
                    <a:lnTo>
                      <a:pt x="226734" y="275095"/>
                    </a:lnTo>
                    <a:cubicBezTo>
                      <a:pt x="227079" y="317623"/>
                      <a:pt x="192881" y="352379"/>
                      <a:pt x="150353" y="352724"/>
                    </a:cubicBezTo>
                    <a:cubicBezTo>
                      <a:pt x="149937" y="352727"/>
                      <a:pt x="149521" y="352727"/>
                      <a:pt x="149105" y="352724"/>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23E0D91E-A68E-7DED-A990-D127D974913C}"/>
                  </a:ext>
                </a:extLst>
              </p:cNvPr>
              <p:cNvSpPr/>
              <p:nvPr/>
            </p:nvSpPr>
            <p:spPr>
              <a:xfrm>
                <a:off x="4785070" y="-3058946"/>
                <a:ext cx="1465341" cy="1381020"/>
              </a:xfrm>
              <a:custGeom>
                <a:avLst/>
                <a:gdLst>
                  <a:gd name="connsiteX0" fmla="*/ 77338 w 356826"/>
                  <a:gd name="connsiteY0" fmla="*/ 202130 h 336293"/>
                  <a:gd name="connsiteX1" fmla="*/ 356802 w 356826"/>
                  <a:gd name="connsiteY1" fmla="*/ 202130 h 336293"/>
                  <a:gd name="connsiteX2" fmla="*/ 356802 w 356826"/>
                  <a:gd name="connsiteY2" fmla="*/ 199025 h 336293"/>
                  <a:gd name="connsiteX3" fmla="*/ 356802 w 356826"/>
                  <a:gd name="connsiteY3" fmla="*/ 199025 h 336293"/>
                  <a:gd name="connsiteX4" fmla="*/ 356802 w 356826"/>
                  <a:gd name="connsiteY4" fmla="*/ 171699 h 336293"/>
                  <a:gd name="connsiteX5" fmla="*/ 354628 w 356826"/>
                  <a:gd name="connsiteY5" fmla="*/ 140648 h 336293"/>
                  <a:gd name="connsiteX6" fmla="*/ 354628 w 356826"/>
                  <a:gd name="connsiteY6" fmla="*/ 140648 h 336293"/>
                  <a:gd name="connsiteX7" fmla="*/ 354628 w 356826"/>
                  <a:gd name="connsiteY7" fmla="*/ 140648 h 336293"/>
                  <a:gd name="connsiteX8" fmla="*/ 179187 w 356826"/>
                  <a:gd name="connsiteY8" fmla="*/ 295 h 336293"/>
                  <a:gd name="connsiteX9" fmla="*/ 262 w 356826"/>
                  <a:gd name="connsiteY9" fmla="*/ 159900 h 336293"/>
                  <a:gd name="connsiteX10" fmla="*/ 20 w 356826"/>
                  <a:gd name="connsiteY10" fmla="*/ 172941 h 336293"/>
                  <a:gd name="connsiteX11" fmla="*/ 179187 w 356826"/>
                  <a:gd name="connsiteY11" fmla="*/ 336272 h 336293"/>
                  <a:gd name="connsiteX12" fmla="*/ 313019 w 356826"/>
                  <a:gd name="connsiteY12" fmla="*/ 336272 h 336293"/>
                  <a:gd name="connsiteX13" fmla="*/ 313019 w 356826"/>
                  <a:gd name="connsiteY13" fmla="*/ 274169 h 336293"/>
                  <a:gd name="connsiteX14" fmla="*/ 179498 w 356826"/>
                  <a:gd name="connsiteY14" fmla="*/ 274169 h 336293"/>
                  <a:gd name="connsiteX15" fmla="*/ 77338 w 356826"/>
                  <a:gd name="connsiteY15" fmla="*/ 202751 h 336293"/>
                  <a:gd name="connsiteX16" fmla="*/ 179187 w 356826"/>
                  <a:gd name="connsiteY16" fmla="*/ 62398 h 336293"/>
                  <a:gd name="connsiteX17" fmla="*/ 280726 w 356826"/>
                  <a:gd name="connsiteY17" fmla="*/ 138785 h 336293"/>
                  <a:gd name="connsiteX18" fmla="*/ 280726 w 356826"/>
                  <a:gd name="connsiteY18" fmla="*/ 141579 h 336293"/>
                  <a:gd name="connsiteX19" fmla="*/ 76096 w 356826"/>
                  <a:gd name="connsiteY19" fmla="*/ 141579 h 336293"/>
                  <a:gd name="connsiteX20" fmla="*/ 76096 w 356826"/>
                  <a:gd name="connsiteY20" fmla="*/ 138785 h 336293"/>
                  <a:gd name="connsiteX21" fmla="*/ 179187 w 356826"/>
                  <a:gd name="connsiteY21" fmla="*/ 62398 h 33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826" h="336293">
                    <a:moveTo>
                      <a:pt x="77338" y="202130"/>
                    </a:moveTo>
                    <a:lnTo>
                      <a:pt x="356802" y="202130"/>
                    </a:lnTo>
                    <a:lnTo>
                      <a:pt x="356802" y="199025"/>
                    </a:lnTo>
                    <a:lnTo>
                      <a:pt x="356802" y="199025"/>
                    </a:lnTo>
                    <a:lnTo>
                      <a:pt x="356802" y="171699"/>
                    </a:lnTo>
                    <a:cubicBezTo>
                      <a:pt x="356911" y="161306"/>
                      <a:pt x="356184" y="150923"/>
                      <a:pt x="354628" y="140648"/>
                    </a:cubicBezTo>
                    <a:lnTo>
                      <a:pt x="354628" y="140648"/>
                    </a:lnTo>
                    <a:lnTo>
                      <a:pt x="354628" y="140648"/>
                    </a:lnTo>
                    <a:cubicBezTo>
                      <a:pt x="340904" y="55731"/>
                      <a:pt x="265045" y="-4956"/>
                      <a:pt x="179187" y="295"/>
                    </a:cubicBezTo>
                    <a:cubicBezTo>
                      <a:pt x="85703" y="-5040"/>
                      <a:pt x="5596" y="66419"/>
                      <a:pt x="262" y="159900"/>
                    </a:cubicBezTo>
                    <a:cubicBezTo>
                      <a:pt x="13" y="164244"/>
                      <a:pt x="-67" y="168594"/>
                      <a:pt x="20" y="172941"/>
                    </a:cubicBezTo>
                    <a:cubicBezTo>
                      <a:pt x="20" y="268580"/>
                      <a:pt x="74854" y="336272"/>
                      <a:pt x="179187" y="336272"/>
                    </a:cubicBezTo>
                    <a:lnTo>
                      <a:pt x="313019" y="336272"/>
                    </a:lnTo>
                    <a:lnTo>
                      <a:pt x="313019" y="274169"/>
                    </a:lnTo>
                    <a:lnTo>
                      <a:pt x="179498" y="274169"/>
                    </a:lnTo>
                    <a:cubicBezTo>
                      <a:pt x="133088" y="276638"/>
                      <a:pt x="90957" y="247185"/>
                      <a:pt x="77338" y="202751"/>
                    </a:cubicBezTo>
                    <a:close/>
                    <a:moveTo>
                      <a:pt x="179187" y="62398"/>
                    </a:moveTo>
                    <a:cubicBezTo>
                      <a:pt x="226752" y="60920"/>
                      <a:pt x="268960" y="92673"/>
                      <a:pt x="280726" y="138785"/>
                    </a:cubicBezTo>
                    <a:cubicBezTo>
                      <a:pt x="280872" y="139710"/>
                      <a:pt x="280872" y="140654"/>
                      <a:pt x="280726" y="141579"/>
                    </a:cubicBezTo>
                    <a:lnTo>
                      <a:pt x="76096" y="141579"/>
                    </a:lnTo>
                    <a:cubicBezTo>
                      <a:pt x="76096" y="141579"/>
                      <a:pt x="76096" y="139716"/>
                      <a:pt x="76096" y="138785"/>
                    </a:cubicBezTo>
                    <a:cubicBezTo>
                      <a:pt x="87979" y="92086"/>
                      <a:pt x="131051" y="60171"/>
                      <a:pt x="179187" y="62398"/>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EFA74246-05AA-8579-FC85-8B715790FEDE}"/>
                  </a:ext>
                </a:extLst>
              </p:cNvPr>
              <p:cNvSpPr/>
              <p:nvPr/>
            </p:nvSpPr>
            <p:spPr>
              <a:xfrm>
                <a:off x="-393221" y="-3361134"/>
                <a:ext cx="307313" cy="113486"/>
              </a:xfrm>
              <a:custGeom>
                <a:avLst/>
                <a:gdLst>
                  <a:gd name="connsiteX0" fmla="*/ 0 w 74834"/>
                  <a:gd name="connsiteY0" fmla="*/ 0 h 27635"/>
                  <a:gd name="connsiteX1" fmla="*/ 74834 w 74834"/>
                  <a:gd name="connsiteY1" fmla="*/ 0 h 27635"/>
                  <a:gd name="connsiteX2" fmla="*/ 74834 w 74834"/>
                  <a:gd name="connsiteY2" fmla="*/ 27636 h 27635"/>
                  <a:gd name="connsiteX3" fmla="*/ 0 w 74834"/>
                  <a:gd name="connsiteY3" fmla="*/ 27636 h 27635"/>
                </a:gdLst>
                <a:ahLst/>
                <a:cxnLst>
                  <a:cxn ang="0">
                    <a:pos x="connsiteX0" y="connsiteY0"/>
                  </a:cxn>
                  <a:cxn ang="0">
                    <a:pos x="connsiteX1" y="connsiteY1"/>
                  </a:cxn>
                  <a:cxn ang="0">
                    <a:pos x="connsiteX2" y="connsiteY2"/>
                  </a:cxn>
                  <a:cxn ang="0">
                    <a:pos x="connsiteX3" y="connsiteY3"/>
                  </a:cxn>
                </a:cxnLst>
                <a:rect l="l" t="t" r="r" b="b"/>
                <a:pathLst>
                  <a:path w="74834" h="27635">
                    <a:moveTo>
                      <a:pt x="0" y="0"/>
                    </a:moveTo>
                    <a:lnTo>
                      <a:pt x="74834" y="0"/>
                    </a:lnTo>
                    <a:lnTo>
                      <a:pt x="74834" y="27636"/>
                    </a:lnTo>
                    <a:lnTo>
                      <a:pt x="0" y="27636"/>
                    </a:ln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7DEB2287-8233-9A95-0D30-9C3CBF206620}"/>
                  </a:ext>
                </a:extLst>
              </p:cNvPr>
              <p:cNvSpPr/>
              <p:nvPr/>
            </p:nvSpPr>
            <p:spPr>
              <a:xfrm>
                <a:off x="1808983" y="-3063385"/>
                <a:ext cx="1425630" cy="1419622"/>
              </a:xfrm>
              <a:custGeom>
                <a:avLst/>
                <a:gdLst>
                  <a:gd name="connsiteX0" fmla="*/ 174185 w 347156"/>
                  <a:gd name="connsiteY0" fmla="*/ 283013 h 345693"/>
                  <a:gd name="connsiteX1" fmla="*/ 67548 w 347156"/>
                  <a:gd name="connsiteY1" fmla="*/ 180403 h 345693"/>
                  <a:gd name="connsiteX2" fmla="*/ 67678 w 347156"/>
                  <a:gd name="connsiteY2" fmla="*/ 172780 h 345693"/>
                  <a:gd name="connsiteX3" fmla="*/ 167540 w 347156"/>
                  <a:gd name="connsiteY3" fmla="*/ 63565 h 345693"/>
                  <a:gd name="connsiteX4" fmla="*/ 174185 w 347156"/>
                  <a:gd name="connsiteY4" fmla="*/ 63478 h 345693"/>
                  <a:gd name="connsiteX5" fmla="*/ 265787 w 347156"/>
                  <a:gd name="connsiteY5" fmla="*/ 110677 h 345693"/>
                  <a:gd name="connsiteX6" fmla="*/ 327890 w 347156"/>
                  <a:gd name="connsiteY6" fmla="*/ 84593 h 345693"/>
                  <a:gd name="connsiteX7" fmla="*/ 172632 w 347156"/>
                  <a:gd name="connsiteY7" fmla="*/ 133 h 345693"/>
                  <a:gd name="connsiteX8" fmla="*/ -14 w 347156"/>
                  <a:gd name="connsiteY8" fmla="*/ 172780 h 345693"/>
                  <a:gd name="connsiteX9" fmla="*/ 172632 w 347156"/>
                  <a:gd name="connsiteY9" fmla="*/ 345426 h 345693"/>
                  <a:gd name="connsiteX10" fmla="*/ 347142 w 347156"/>
                  <a:gd name="connsiteY10" fmla="*/ 203210 h 345693"/>
                  <a:gd name="connsiteX11" fmla="*/ 275724 w 347156"/>
                  <a:gd name="connsiteY11" fmla="*/ 203210 h 345693"/>
                  <a:gd name="connsiteX12" fmla="*/ 172632 w 347156"/>
                  <a:gd name="connsiteY12" fmla="*/ 283013 h 34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156" h="345693">
                    <a:moveTo>
                      <a:pt x="174185" y="283013"/>
                    </a:moveTo>
                    <a:cubicBezTo>
                      <a:pt x="116401" y="284124"/>
                      <a:pt x="68659" y="238183"/>
                      <a:pt x="67548" y="180403"/>
                    </a:cubicBezTo>
                    <a:cubicBezTo>
                      <a:pt x="67498" y="177860"/>
                      <a:pt x="67542" y="175316"/>
                      <a:pt x="67678" y="172780"/>
                    </a:cubicBezTo>
                    <a:cubicBezTo>
                      <a:pt x="65095" y="115045"/>
                      <a:pt x="109806" y="66145"/>
                      <a:pt x="167540" y="63565"/>
                    </a:cubicBezTo>
                    <a:cubicBezTo>
                      <a:pt x="169754" y="63466"/>
                      <a:pt x="171971" y="63438"/>
                      <a:pt x="174185" y="63478"/>
                    </a:cubicBezTo>
                    <a:cubicBezTo>
                      <a:pt x="210984" y="61596"/>
                      <a:pt x="245961" y="79619"/>
                      <a:pt x="265787" y="110677"/>
                    </a:cubicBezTo>
                    <a:lnTo>
                      <a:pt x="327890" y="84593"/>
                    </a:lnTo>
                    <a:cubicBezTo>
                      <a:pt x="295711" y="29921"/>
                      <a:pt x="236012" y="-2553"/>
                      <a:pt x="172632" y="133"/>
                    </a:cubicBezTo>
                    <a:cubicBezTo>
                      <a:pt x="77282" y="133"/>
                      <a:pt x="-14" y="77430"/>
                      <a:pt x="-14" y="172780"/>
                    </a:cubicBezTo>
                    <a:cubicBezTo>
                      <a:pt x="-14" y="268129"/>
                      <a:pt x="77282" y="345426"/>
                      <a:pt x="172632" y="345426"/>
                    </a:cubicBezTo>
                    <a:cubicBezTo>
                      <a:pt x="258757" y="350068"/>
                      <a:pt x="334305" y="288499"/>
                      <a:pt x="347142" y="203210"/>
                    </a:cubicBezTo>
                    <a:lnTo>
                      <a:pt x="275724" y="203210"/>
                    </a:lnTo>
                    <a:cubicBezTo>
                      <a:pt x="265116" y="251200"/>
                      <a:pt x="221750" y="284770"/>
                      <a:pt x="172632" y="283013"/>
                    </a:cubicBezTo>
                    <a:close/>
                  </a:path>
                </a:pathLst>
              </a:custGeom>
              <a:grpFill/>
              <a:ln w="31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pic>
        <p:nvPicPr>
          <p:cNvPr id="63" name="Picture 62">
            <a:extLst>
              <a:ext uri="{FF2B5EF4-FFF2-40B4-BE49-F238E27FC236}">
                <a16:creationId xmlns:a16="http://schemas.microsoft.com/office/drawing/2014/main" id="{184BE3DD-EC6B-077F-93C9-D1FDC8DBA3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071209" y="5757785"/>
            <a:ext cx="1402582" cy="449503"/>
          </a:xfrm>
          <a:prstGeom prst="rect">
            <a:avLst/>
          </a:prstGeom>
        </p:spPr>
      </p:pic>
      <p:grpSp>
        <p:nvGrpSpPr>
          <p:cNvPr id="58" name="Group 57">
            <a:extLst>
              <a:ext uri="{FF2B5EF4-FFF2-40B4-BE49-F238E27FC236}">
                <a16:creationId xmlns:a16="http://schemas.microsoft.com/office/drawing/2014/main" id="{19118D68-00C4-91B4-E8D9-4574892F6967}"/>
              </a:ext>
            </a:extLst>
          </p:cNvPr>
          <p:cNvGrpSpPr/>
          <p:nvPr/>
        </p:nvGrpSpPr>
        <p:grpSpPr>
          <a:xfrm>
            <a:off x="102192" y="2862789"/>
            <a:ext cx="3235375" cy="1788554"/>
            <a:chOff x="4148166" y="375921"/>
            <a:chExt cx="3235375" cy="1788554"/>
          </a:xfrm>
        </p:grpSpPr>
        <p:grpSp>
          <p:nvGrpSpPr>
            <p:cNvPr id="42" name="Group 41">
              <a:extLst>
                <a:ext uri="{FF2B5EF4-FFF2-40B4-BE49-F238E27FC236}">
                  <a16:creationId xmlns:a16="http://schemas.microsoft.com/office/drawing/2014/main" id="{D52048EC-6615-645E-C47A-3906F3767033}"/>
                </a:ext>
              </a:extLst>
            </p:cNvPr>
            <p:cNvGrpSpPr/>
            <p:nvPr/>
          </p:nvGrpSpPr>
          <p:grpSpPr>
            <a:xfrm>
              <a:off x="4148166" y="375921"/>
              <a:ext cx="3235375" cy="1788554"/>
              <a:chOff x="5431713" y="625390"/>
              <a:chExt cx="2396342" cy="1668451"/>
            </a:xfrm>
          </p:grpSpPr>
          <p:sp>
            <p:nvSpPr>
              <p:cNvPr id="40" name="Rectangle 39">
                <a:extLst>
                  <a:ext uri="{FF2B5EF4-FFF2-40B4-BE49-F238E27FC236}">
                    <a16:creationId xmlns:a16="http://schemas.microsoft.com/office/drawing/2014/main" id="{B8195BF4-BBEE-8558-4065-12B96CEA8736}"/>
                  </a:ext>
                </a:extLst>
              </p:cNvPr>
              <p:cNvSpPr/>
              <p:nvPr/>
            </p:nvSpPr>
            <p:spPr>
              <a:xfrm>
                <a:off x="5431713" y="755521"/>
                <a:ext cx="2396342" cy="153832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D8D134DA-1944-B81A-4EEB-06BAD59E7570}"/>
                  </a:ext>
                </a:extLst>
              </p:cNvPr>
              <p:cNvSpPr/>
              <p:nvPr/>
            </p:nvSpPr>
            <p:spPr>
              <a:xfrm>
                <a:off x="5431713" y="625390"/>
                <a:ext cx="2274428" cy="1538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305F4E41-D067-D7AD-212E-CD9F3E92D617}"/>
                </a:ext>
              </a:extLst>
            </p:cNvPr>
            <p:cNvSpPr txBox="1"/>
            <p:nvPr/>
          </p:nvSpPr>
          <p:spPr>
            <a:xfrm>
              <a:off x="4517699" y="641438"/>
              <a:ext cx="2490132" cy="1184235"/>
            </a:xfrm>
            <a:prstGeom prst="rect">
              <a:avLst/>
            </a:prstGeom>
            <a:noFill/>
          </p:spPr>
          <p:txBody>
            <a:bodyPr wrap="square" rtlCol="0">
              <a:spAutoFit/>
            </a:bodyPr>
            <a:lstStyle/>
            <a:p>
              <a:pPr>
                <a:lnSpc>
                  <a:spcPct val="120000"/>
                </a:lnSpc>
              </a:pPr>
              <a:r>
                <a:rPr lang="en-GB" sz="1200" dirty="0">
                  <a:latin typeface="Arimo" pitchFamily="34" charset="0"/>
                  <a:ea typeface="Arimo" pitchFamily="34" charset="-122"/>
                </a:rPr>
                <a:t>Complex supply chains demand visibility, transparency, auditability and control. Digital platforms turn these requirements into actionable data.</a:t>
              </a:r>
              <a:endParaRPr lang="en-US" sz="1200" dirty="0"/>
            </a:p>
          </p:txBody>
        </p:sp>
        <p:sp>
          <p:nvSpPr>
            <p:cNvPr id="17" name="Oval 16">
              <a:extLst>
                <a:ext uri="{FF2B5EF4-FFF2-40B4-BE49-F238E27FC236}">
                  <a16:creationId xmlns:a16="http://schemas.microsoft.com/office/drawing/2014/main" id="{5947688B-5629-DC67-4F08-5FC6CEBAB632}"/>
                </a:ext>
              </a:extLst>
            </p:cNvPr>
            <p:cNvSpPr/>
            <p:nvPr/>
          </p:nvSpPr>
          <p:spPr>
            <a:xfrm>
              <a:off x="4191653" y="451270"/>
              <a:ext cx="412641" cy="382028"/>
            </a:xfrm>
            <a:prstGeom prst="ellipse">
              <a:avLst/>
            </a:prstGeom>
            <a:solidFill>
              <a:schemeClr val="bg1"/>
            </a:solidFill>
            <a:ln w="28575">
              <a:solidFill>
                <a:srgbClr val="E21F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E21F1B"/>
                  </a:solidFill>
                  <a:latin typeface="Calibri" panose="020F0502020204030204" pitchFamily="34" charset="0"/>
                  <a:ea typeface="Calibri" panose="020F0502020204030204" pitchFamily="34" charset="0"/>
                  <a:cs typeface="Calibri" panose="020F0502020204030204" pitchFamily="34" charset="0"/>
                </a:rPr>
                <a:t>I</a:t>
              </a:r>
              <a:endParaRPr lang="en-US" noProof="0" dirty="0">
                <a:solidFill>
                  <a:srgbClr val="E21F1B"/>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60" name="TextBox 59">
            <a:extLst>
              <a:ext uri="{FF2B5EF4-FFF2-40B4-BE49-F238E27FC236}">
                <a16:creationId xmlns:a16="http://schemas.microsoft.com/office/drawing/2014/main" id="{6CDE2026-1197-CE2C-FA62-ED9825EDB521}"/>
              </a:ext>
            </a:extLst>
          </p:cNvPr>
          <p:cNvSpPr txBox="1"/>
          <p:nvPr/>
        </p:nvSpPr>
        <p:spPr>
          <a:xfrm>
            <a:off x="4687540" y="1359164"/>
            <a:ext cx="6160168" cy="4579715"/>
          </a:xfrm>
          <a:prstGeom prst="rect">
            <a:avLst/>
          </a:prstGeom>
          <a:noFill/>
        </p:spPr>
        <p:txBody>
          <a:bodyPr wrap="square">
            <a:spAutoFit/>
          </a:bodyPr>
          <a:lstStyle/>
          <a:p>
            <a:pPr>
              <a:lnSpc>
                <a:spcPct val="120000"/>
              </a:lnSpc>
            </a:pPr>
            <a:r>
              <a:rPr lang="en-US" b="1" dirty="0">
                <a:solidFill>
                  <a:srgbClr val="111827"/>
                </a:solidFill>
                <a:latin typeface="+mj-lt"/>
              </a:rPr>
              <a:t>Opacity is a problem</a:t>
            </a:r>
            <a:r>
              <a:rPr lang="en-US" b="1" i="0" noProof="0" dirty="0">
                <a:solidFill>
                  <a:srgbClr val="111827"/>
                </a:solidFill>
                <a:effectLst/>
                <a:latin typeface="+mj-lt"/>
              </a:rPr>
              <a:t>:</a:t>
            </a:r>
            <a:r>
              <a:rPr lang="en-US" b="0" i="0" noProof="0" dirty="0">
                <a:solidFill>
                  <a:srgbClr val="424242"/>
                </a:solidFill>
                <a:effectLst/>
                <a:latin typeface="+mj-lt"/>
              </a:rPr>
              <a:t> </a:t>
            </a:r>
            <a:r>
              <a:rPr lang="en-GB" dirty="0">
                <a:solidFill>
                  <a:srgbClr val="424242"/>
                </a:solidFill>
                <a:latin typeface="+mj-lt"/>
              </a:rPr>
              <a:t>Traditional supply chain opacity limits visibility, responsiveness and performance monitoring.</a:t>
            </a:r>
            <a:endParaRPr lang="en-US" dirty="0">
              <a:solidFill>
                <a:srgbClr val="424242"/>
              </a:solidFill>
              <a:latin typeface="+mj-lt"/>
            </a:endParaRPr>
          </a:p>
          <a:p>
            <a:pPr algn="l"/>
            <a:endParaRPr lang="en-US" b="0" i="0" noProof="0" dirty="0">
              <a:solidFill>
                <a:srgbClr val="424242"/>
              </a:solidFill>
              <a:effectLst/>
              <a:latin typeface="+mj-lt"/>
            </a:endParaRPr>
          </a:p>
          <a:p>
            <a:pPr algn="l"/>
            <a:endParaRPr lang="en-US" b="0" i="0" noProof="0" dirty="0">
              <a:solidFill>
                <a:srgbClr val="424242"/>
              </a:solidFill>
              <a:effectLst/>
              <a:latin typeface="+mj-lt"/>
            </a:endParaRPr>
          </a:p>
          <a:p>
            <a:pPr>
              <a:lnSpc>
                <a:spcPct val="120000"/>
              </a:lnSpc>
            </a:pPr>
            <a:r>
              <a:rPr lang="en-US" b="1" dirty="0">
                <a:solidFill>
                  <a:srgbClr val="111827"/>
                </a:solidFill>
                <a:latin typeface="+mj-lt"/>
              </a:rPr>
              <a:t>Visibility supports compliance:</a:t>
            </a:r>
            <a:r>
              <a:rPr lang="en-US" b="0" i="0" noProof="0" dirty="0">
                <a:solidFill>
                  <a:srgbClr val="424242"/>
                </a:solidFill>
                <a:effectLst/>
                <a:latin typeface="+mj-lt"/>
              </a:rPr>
              <a:t> </a:t>
            </a:r>
            <a:r>
              <a:rPr lang="en-GB" dirty="0">
                <a:solidFill>
                  <a:srgbClr val="424242"/>
                </a:solidFill>
                <a:latin typeface="+mj-lt"/>
              </a:rPr>
              <a:t>Visibility and auditability support compliance with emerging sourcing due diligence requirements. </a:t>
            </a:r>
            <a:endParaRPr lang="en-US" dirty="0">
              <a:solidFill>
                <a:srgbClr val="424242"/>
              </a:solidFill>
              <a:latin typeface="+mj-lt"/>
            </a:endParaRPr>
          </a:p>
          <a:p>
            <a:pPr algn="l"/>
            <a:endParaRPr lang="en-US" b="1" i="0" noProof="0" dirty="0">
              <a:solidFill>
                <a:srgbClr val="111827"/>
              </a:solidFill>
              <a:effectLst/>
              <a:latin typeface="+mj-lt"/>
            </a:endParaRPr>
          </a:p>
          <a:p>
            <a:pPr algn="l"/>
            <a:endParaRPr lang="en-US" b="1" i="0" noProof="0" dirty="0">
              <a:solidFill>
                <a:srgbClr val="111827"/>
              </a:solidFill>
              <a:effectLst/>
              <a:latin typeface="+mj-lt"/>
            </a:endParaRPr>
          </a:p>
          <a:p>
            <a:r>
              <a:rPr lang="en-US" b="1" dirty="0">
                <a:solidFill>
                  <a:srgbClr val="111827"/>
                </a:solidFill>
                <a:latin typeface="+mj-lt"/>
              </a:rPr>
              <a:t>Beyond cost minimization: </a:t>
            </a:r>
            <a:r>
              <a:rPr lang="en-GB" dirty="0">
                <a:solidFill>
                  <a:srgbClr val="424242"/>
                </a:solidFill>
                <a:latin typeface="+mj-lt"/>
              </a:rPr>
              <a:t>Supplier decisions are moving beyond price, requiring resilience, transparency and value-based relationships.</a:t>
            </a:r>
            <a:endParaRPr lang="en-US" dirty="0">
              <a:solidFill>
                <a:srgbClr val="424242"/>
              </a:solidFill>
              <a:latin typeface="+mj-lt"/>
            </a:endParaRPr>
          </a:p>
          <a:p>
            <a:pPr algn="l"/>
            <a:br>
              <a:rPr lang="en-US" noProof="0" dirty="0">
                <a:latin typeface="+mj-lt"/>
              </a:rPr>
            </a:br>
            <a:endParaRPr lang="en-US" noProof="0" dirty="0">
              <a:latin typeface="+mj-lt"/>
            </a:endParaRPr>
          </a:p>
        </p:txBody>
      </p:sp>
      <p:grpSp>
        <p:nvGrpSpPr>
          <p:cNvPr id="61" name="Group 60">
            <a:extLst>
              <a:ext uri="{FF2B5EF4-FFF2-40B4-BE49-F238E27FC236}">
                <a16:creationId xmlns:a16="http://schemas.microsoft.com/office/drawing/2014/main" id="{9A6552F7-2B30-E4CC-EE8B-2EE0125FD829}"/>
              </a:ext>
            </a:extLst>
          </p:cNvPr>
          <p:cNvGrpSpPr/>
          <p:nvPr/>
        </p:nvGrpSpPr>
        <p:grpSpPr>
          <a:xfrm>
            <a:off x="4048274" y="1347126"/>
            <a:ext cx="491449" cy="521672"/>
            <a:chOff x="4205287" y="1423987"/>
            <a:chExt cx="3777995" cy="4010310"/>
          </a:xfrm>
          <a:solidFill>
            <a:srgbClr val="E21F1B"/>
          </a:solidFill>
        </p:grpSpPr>
        <p:sp>
          <p:nvSpPr>
            <p:cNvPr id="62" name="Freeform: Shape 61">
              <a:extLst>
                <a:ext uri="{FF2B5EF4-FFF2-40B4-BE49-F238E27FC236}">
                  <a16:creationId xmlns:a16="http://schemas.microsoft.com/office/drawing/2014/main" id="{E89736F1-CEF0-3230-6F02-E69E640A0B6F}"/>
                </a:ext>
              </a:extLst>
            </p:cNvPr>
            <p:cNvSpPr/>
            <p:nvPr/>
          </p:nvSpPr>
          <p:spPr>
            <a:xfrm>
              <a:off x="5761386" y="1423987"/>
              <a:ext cx="2221896" cy="2261996"/>
            </a:xfrm>
            <a:custGeom>
              <a:avLst/>
              <a:gdLst>
                <a:gd name="connsiteX0" fmla="*/ 306038 w 2221896"/>
                <a:gd name="connsiteY0" fmla="*/ 0 h 2261996"/>
                <a:gd name="connsiteX1" fmla="*/ 0 w 2221896"/>
                <a:gd name="connsiteY1" fmla="*/ 311658 h 2261996"/>
                <a:gd name="connsiteX2" fmla="*/ 1915859 w 2221896"/>
                <a:gd name="connsiteY2" fmla="*/ 2261997 h 2261996"/>
                <a:gd name="connsiteX3" fmla="*/ 2221897 w 2221896"/>
                <a:gd name="connsiteY3" fmla="*/ 1950625 h 2261996"/>
                <a:gd name="connsiteX4" fmla="*/ 306038 w 2221896"/>
                <a:gd name="connsiteY4" fmla="*/ 0 h 226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896" h="2261996">
                  <a:moveTo>
                    <a:pt x="306038" y="0"/>
                  </a:moveTo>
                  <a:lnTo>
                    <a:pt x="0" y="311658"/>
                  </a:lnTo>
                  <a:lnTo>
                    <a:pt x="1915859" y="2261997"/>
                  </a:lnTo>
                  <a:lnTo>
                    <a:pt x="2221897" y="1950625"/>
                  </a:lnTo>
                  <a:lnTo>
                    <a:pt x="30603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CCBBE18B-2297-68DE-5225-5B1EF58355C7}"/>
                </a:ext>
              </a:extLst>
            </p:cNvPr>
            <p:cNvSpPr/>
            <p:nvPr/>
          </p:nvSpPr>
          <p:spPr>
            <a:xfrm>
              <a:off x="5653944" y="3534155"/>
              <a:ext cx="1866614" cy="1900142"/>
            </a:xfrm>
            <a:custGeom>
              <a:avLst/>
              <a:gdLst>
                <a:gd name="connsiteX0" fmla="*/ 0 w 1866614"/>
                <a:gd name="connsiteY0" fmla="*/ 1588484 h 1900142"/>
                <a:gd name="connsiteX1" fmla="*/ 306038 w 1866614"/>
                <a:gd name="connsiteY1" fmla="*/ 1900142 h 1900142"/>
                <a:gd name="connsiteX2" fmla="*/ 1866614 w 1866614"/>
                <a:gd name="connsiteY2" fmla="*/ 311658 h 1900142"/>
                <a:gd name="connsiteX3" fmla="*/ 1560386 w 1866614"/>
                <a:gd name="connsiteY3" fmla="*/ 0 h 1900142"/>
                <a:gd name="connsiteX4" fmla="*/ 0 w 1866614"/>
                <a:gd name="connsiteY4" fmla="*/ 1588484 h 190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614" h="1900142">
                  <a:moveTo>
                    <a:pt x="0" y="1588484"/>
                  </a:moveTo>
                  <a:lnTo>
                    <a:pt x="306038" y="1900142"/>
                  </a:lnTo>
                  <a:lnTo>
                    <a:pt x="1866614" y="311658"/>
                  </a:lnTo>
                  <a:lnTo>
                    <a:pt x="1560386" y="0"/>
                  </a:lnTo>
                  <a:lnTo>
                    <a:pt x="0" y="15884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699ED82D-8F00-39EE-C9F6-BC76BE90FD26}"/>
                </a:ext>
              </a:extLst>
            </p:cNvPr>
            <p:cNvSpPr/>
            <p:nvPr/>
          </p:nvSpPr>
          <p:spPr>
            <a:xfrm>
              <a:off x="4205287" y="3164775"/>
              <a:ext cx="2730531" cy="477202"/>
            </a:xfrm>
            <a:custGeom>
              <a:avLst/>
              <a:gdLst>
                <a:gd name="connsiteX0" fmla="*/ 0 w 2730531"/>
                <a:gd name="connsiteY0" fmla="*/ 33528 h 477202"/>
                <a:gd name="connsiteX1" fmla="*/ 0 w 2730531"/>
                <a:gd name="connsiteY1" fmla="*/ 477203 h 477202"/>
                <a:gd name="connsiteX2" fmla="*/ 2730532 w 2730531"/>
                <a:gd name="connsiteY2" fmla="*/ 437769 h 477202"/>
                <a:gd name="connsiteX3" fmla="*/ 2708243 w 2730531"/>
                <a:gd name="connsiteY3" fmla="*/ 0 h 477202"/>
                <a:gd name="connsiteX4" fmla="*/ 0 w 2730531"/>
                <a:gd name="connsiteY4" fmla="*/ 33528 h 47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31" h="477202">
                  <a:moveTo>
                    <a:pt x="0" y="33528"/>
                  </a:moveTo>
                  <a:lnTo>
                    <a:pt x="0" y="477203"/>
                  </a:lnTo>
                  <a:lnTo>
                    <a:pt x="2730532" y="437769"/>
                  </a:lnTo>
                  <a:lnTo>
                    <a:pt x="2708243" y="0"/>
                  </a:lnTo>
                  <a:lnTo>
                    <a:pt x="0" y="335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6" name="Group 65">
            <a:extLst>
              <a:ext uri="{FF2B5EF4-FFF2-40B4-BE49-F238E27FC236}">
                <a16:creationId xmlns:a16="http://schemas.microsoft.com/office/drawing/2014/main" id="{65809D2F-70E6-2737-FCF7-2BF6F966FA25}"/>
              </a:ext>
            </a:extLst>
          </p:cNvPr>
          <p:cNvGrpSpPr/>
          <p:nvPr/>
        </p:nvGrpSpPr>
        <p:grpSpPr>
          <a:xfrm>
            <a:off x="4027693" y="2836675"/>
            <a:ext cx="491449" cy="521672"/>
            <a:chOff x="4205287" y="1423987"/>
            <a:chExt cx="3777995" cy="4010310"/>
          </a:xfrm>
          <a:solidFill>
            <a:srgbClr val="E21F1B"/>
          </a:solidFill>
        </p:grpSpPr>
        <p:sp>
          <p:nvSpPr>
            <p:cNvPr id="67" name="Freeform: Shape 66">
              <a:extLst>
                <a:ext uri="{FF2B5EF4-FFF2-40B4-BE49-F238E27FC236}">
                  <a16:creationId xmlns:a16="http://schemas.microsoft.com/office/drawing/2014/main" id="{9A7C2347-6664-D45D-BA86-951D474A0878}"/>
                </a:ext>
              </a:extLst>
            </p:cNvPr>
            <p:cNvSpPr/>
            <p:nvPr/>
          </p:nvSpPr>
          <p:spPr>
            <a:xfrm>
              <a:off x="5761386" y="1423987"/>
              <a:ext cx="2221896" cy="2261996"/>
            </a:xfrm>
            <a:custGeom>
              <a:avLst/>
              <a:gdLst>
                <a:gd name="connsiteX0" fmla="*/ 306038 w 2221896"/>
                <a:gd name="connsiteY0" fmla="*/ 0 h 2261996"/>
                <a:gd name="connsiteX1" fmla="*/ 0 w 2221896"/>
                <a:gd name="connsiteY1" fmla="*/ 311658 h 2261996"/>
                <a:gd name="connsiteX2" fmla="*/ 1915859 w 2221896"/>
                <a:gd name="connsiteY2" fmla="*/ 2261997 h 2261996"/>
                <a:gd name="connsiteX3" fmla="*/ 2221897 w 2221896"/>
                <a:gd name="connsiteY3" fmla="*/ 1950625 h 2261996"/>
                <a:gd name="connsiteX4" fmla="*/ 306038 w 2221896"/>
                <a:gd name="connsiteY4" fmla="*/ 0 h 226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896" h="2261996">
                  <a:moveTo>
                    <a:pt x="306038" y="0"/>
                  </a:moveTo>
                  <a:lnTo>
                    <a:pt x="0" y="311658"/>
                  </a:lnTo>
                  <a:lnTo>
                    <a:pt x="1915859" y="2261997"/>
                  </a:lnTo>
                  <a:lnTo>
                    <a:pt x="2221897" y="1950625"/>
                  </a:lnTo>
                  <a:lnTo>
                    <a:pt x="30603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CEDA877-E741-9EA7-E6E1-5603F3B90B01}"/>
                </a:ext>
              </a:extLst>
            </p:cNvPr>
            <p:cNvSpPr/>
            <p:nvPr/>
          </p:nvSpPr>
          <p:spPr>
            <a:xfrm>
              <a:off x="5653944" y="3534155"/>
              <a:ext cx="1866614" cy="1900142"/>
            </a:xfrm>
            <a:custGeom>
              <a:avLst/>
              <a:gdLst>
                <a:gd name="connsiteX0" fmla="*/ 0 w 1866614"/>
                <a:gd name="connsiteY0" fmla="*/ 1588484 h 1900142"/>
                <a:gd name="connsiteX1" fmla="*/ 306038 w 1866614"/>
                <a:gd name="connsiteY1" fmla="*/ 1900142 h 1900142"/>
                <a:gd name="connsiteX2" fmla="*/ 1866614 w 1866614"/>
                <a:gd name="connsiteY2" fmla="*/ 311658 h 1900142"/>
                <a:gd name="connsiteX3" fmla="*/ 1560386 w 1866614"/>
                <a:gd name="connsiteY3" fmla="*/ 0 h 1900142"/>
                <a:gd name="connsiteX4" fmla="*/ 0 w 1866614"/>
                <a:gd name="connsiteY4" fmla="*/ 1588484 h 190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614" h="1900142">
                  <a:moveTo>
                    <a:pt x="0" y="1588484"/>
                  </a:moveTo>
                  <a:lnTo>
                    <a:pt x="306038" y="1900142"/>
                  </a:lnTo>
                  <a:lnTo>
                    <a:pt x="1866614" y="311658"/>
                  </a:lnTo>
                  <a:lnTo>
                    <a:pt x="1560386" y="0"/>
                  </a:lnTo>
                  <a:lnTo>
                    <a:pt x="0" y="15884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803FE19B-F28E-A3E6-A130-FC98A159F4F8}"/>
                </a:ext>
              </a:extLst>
            </p:cNvPr>
            <p:cNvSpPr/>
            <p:nvPr/>
          </p:nvSpPr>
          <p:spPr>
            <a:xfrm>
              <a:off x="4205287" y="3164775"/>
              <a:ext cx="2730531" cy="477202"/>
            </a:xfrm>
            <a:custGeom>
              <a:avLst/>
              <a:gdLst>
                <a:gd name="connsiteX0" fmla="*/ 0 w 2730531"/>
                <a:gd name="connsiteY0" fmla="*/ 33528 h 477202"/>
                <a:gd name="connsiteX1" fmla="*/ 0 w 2730531"/>
                <a:gd name="connsiteY1" fmla="*/ 477203 h 477202"/>
                <a:gd name="connsiteX2" fmla="*/ 2730532 w 2730531"/>
                <a:gd name="connsiteY2" fmla="*/ 437769 h 477202"/>
                <a:gd name="connsiteX3" fmla="*/ 2708243 w 2730531"/>
                <a:gd name="connsiteY3" fmla="*/ 0 h 477202"/>
                <a:gd name="connsiteX4" fmla="*/ 0 w 2730531"/>
                <a:gd name="connsiteY4" fmla="*/ 33528 h 47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31" h="477202">
                  <a:moveTo>
                    <a:pt x="0" y="33528"/>
                  </a:moveTo>
                  <a:lnTo>
                    <a:pt x="0" y="477203"/>
                  </a:lnTo>
                  <a:lnTo>
                    <a:pt x="2730532" y="437769"/>
                  </a:lnTo>
                  <a:lnTo>
                    <a:pt x="2708243" y="0"/>
                  </a:lnTo>
                  <a:lnTo>
                    <a:pt x="0" y="335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0" name="Group 69">
            <a:extLst>
              <a:ext uri="{FF2B5EF4-FFF2-40B4-BE49-F238E27FC236}">
                <a16:creationId xmlns:a16="http://schemas.microsoft.com/office/drawing/2014/main" id="{97D37639-24E9-D6BD-44D5-DD0807F61C0E}"/>
              </a:ext>
            </a:extLst>
          </p:cNvPr>
          <p:cNvGrpSpPr/>
          <p:nvPr/>
        </p:nvGrpSpPr>
        <p:grpSpPr>
          <a:xfrm>
            <a:off x="4049524" y="4340028"/>
            <a:ext cx="491449" cy="521672"/>
            <a:chOff x="4205287" y="1423987"/>
            <a:chExt cx="3777995" cy="4010310"/>
          </a:xfrm>
          <a:solidFill>
            <a:srgbClr val="E21F1B"/>
          </a:solidFill>
        </p:grpSpPr>
        <p:sp>
          <p:nvSpPr>
            <p:cNvPr id="71" name="Freeform: Shape 70">
              <a:extLst>
                <a:ext uri="{FF2B5EF4-FFF2-40B4-BE49-F238E27FC236}">
                  <a16:creationId xmlns:a16="http://schemas.microsoft.com/office/drawing/2014/main" id="{8030A47A-F05A-615C-13FA-515E90E11091}"/>
                </a:ext>
              </a:extLst>
            </p:cNvPr>
            <p:cNvSpPr/>
            <p:nvPr/>
          </p:nvSpPr>
          <p:spPr>
            <a:xfrm>
              <a:off x="5761386" y="1423987"/>
              <a:ext cx="2221896" cy="2261996"/>
            </a:xfrm>
            <a:custGeom>
              <a:avLst/>
              <a:gdLst>
                <a:gd name="connsiteX0" fmla="*/ 306038 w 2221896"/>
                <a:gd name="connsiteY0" fmla="*/ 0 h 2261996"/>
                <a:gd name="connsiteX1" fmla="*/ 0 w 2221896"/>
                <a:gd name="connsiteY1" fmla="*/ 311658 h 2261996"/>
                <a:gd name="connsiteX2" fmla="*/ 1915859 w 2221896"/>
                <a:gd name="connsiteY2" fmla="*/ 2261997 h 2261996"/>
                <a:gd name="connsiteX3" fmla="*/ 2221897 w 2221896"/>
                <a:gd name="connsiteY3" fmla="*/ 1950625 h 2261996"/>
                <a:gd name="connsiteX4" fmla="*/ 306038 w 2221896"/>
                <a:gd name="connsiteY4" fmla="*/ 0 h 226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896" h="2261996">
                  <a:moveTo>
                    <a:pt x="306038" y="0"/>
                  </a:moveTo>
                  <a:lnTo>
                    <a:pt x="0" y="311658"/>
                  </a:lnTo>
                  <a:lnTo>
                    <a:pt x="1915859" y="2261997"/>
                  </a:lnTo>
                  <a:lnTo>
                    <a:pt x="2221897" y="1950625"/>
                  </a:lnTo>
                  <a:lnTo>
                    <a:pt x="30603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372688E3-9CD2-B275-93C9-6966CF7933B4}"/>
                </a:ext>
              </a:extLst>
            </p:cNvPr>
            <p:cNvSpPr/>
            <p:nvPr/>
          </p:nvSpPr>
          <p:spPr>
            <a:xfrm>
              <a:off x="5653944" y="3534155"/>
              <a:ext cx="1866614" cy="1900142"/>
            </a:xfrm>
            <a:custGeom>
              <a:avLst/>
              <a:gdLst>
                <a:gd name="connsiteX0" fmla="*/ 0 w 1866614"/>
                <a:gd name="connsiteY0" fmla="*/ 1588484 h 1900142"/>
                <a:gd name="connsiteX1" fmla="*/ 306038 w 1866614"/>
                <a:gd name="connsiteY1" fmla="*/ 1900142 h 1900142"/>
                <a:gd name="connsiteX2" fmla="*/ 1866614 w 1866614"/>
                <a:gd name="connsiteY2" fmla="*/ 311658 h 1900142"/>
                <a:gd name="connsiteX3" fmla="*/ 1560386 w 1866614"/>
                <a:gd name="connsiteY3" fmla="*/ 0 h 1900142"/>
                <a:gd name="connsiteX4" fmla="*/ 0 w 1866614"/>
                <a:gd name="connsiteY4" fmla="*/ 1588484 h 190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614" h="1900142">
                  <a:moveTo>
                    <a:pt x="0" y="1588484"/>
                  </a:moveTo>
                  <a:lnTo>
                    <a:pt x="306038" y="1900142"/>
                  </a:lnTo>
                  <a:lnTo>
                    <a:pt x="1866614" y="311658"/>
                  </a:lnTo>
                  <a:lnTo>
                    <a:pt x="1560386" y="0"/>
                  </a:lnTo>
                  <a:lnTo>
                    <a:pt x="0" y="15884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9ECA90D7-1EC1-E30B-1B33-E6B6F9DCBF81}"/>
                </a:ext>
              </a:extLst>
            </p:cNvPr>
            <p:cNvSpPr/>
            <p:nvPr/>
          </p:nvSpPr>
          <p:spPr>
            <a:xfrm>
              <a:off x="4205287" y="3164775"/>
              <a:ext cx="2730531" cy="477202"/>
            </a:xfrm>
            <a:custGeom>
              <a:avLst/>
              <a:gdLst>
                <a:gd name="connsiteX0" fmla="*/ 0 w 2730531"/>
                <a:gd name="connsiteY0" fmla="*/ 33528 h 477202"/>
                <a:gd name="connsiteX1" fmla="*/ 0 w 2730531"/>
                <a:gd name="connsiteY1" fmla="*/ 477203 h 477202"/>
                <a:gd name="connsiteX2" fmla="*/ 2730532 w 2730531"/>
                <a:gd name="connsiteY2" fmla="*/ 437769 h 477202"/>
                <a:gd name="connsiteX3" fmla="*/ 2708243 w 2730531"/>
                <a:gd name="connsiteY3" fmla="*/ 0 h 477202"/>
                <a:gd name="connsiteX4" fmla="*/ 0 w 2730531"/>
                <a:gd name="connsiteY4" fmla="*/ 33528 h 47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31" h="477202">
                  <a:moveTo>
                    <a:pt x="0" y="33528"/>
                  </a:moveTo>
                  <a:lnTo>
                    <a:pt x="0" y="477203"/>
                  </a:lnTo>
                  <a:lnTo>
                    <a:pt x="2730532" y="437769"/>
                  </a:lnTo>
                  <a:lnTo>
                    <a:pt x="2708243" y="0"/>
                  </a:lnTo>
                  <a:lnTo>
                    <a:pt x="0" y="335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 name="Shape 0">
            <a:extLst>
              <a:ext uri="{FF2B5EF4-FFF2-40B4-BE49-F238E27FC236}">
                <a16:creationId xmlns:a16="http://schemas.microsoft.com/office/drawing/2014/main" id="{EECAE370-7B66-D741-4816-1856BB5A0AF1}"/>
              </a:ext>
            </a:extLst>
          </p:cNvPr>
          <p:cNvSpPr/>
          <p:nvPr/>
        </p:nvSpPr>
        <p:spPr>
          <a:xfrm>
            <a:off x="542918" y="530276"/>
            <a:ext cx="625482" cy="193435"/>
          </a:xfrm>
          <a:prstGeom prst="roundRect">
            <a:avLst>
              <a:gd name="adj" fmla="val 6554"/>
            </a:avLst>
          </a:prstGeom>
          <a:noFill/>
          <a:ln w="4763">
            <a:solidFill>
              <a:schemeClr val="bg1"/>
            </a:solidFill>
            <a:prstDash val="solid"/>
          </a:ln>
        </p:spPr>
        <p:txBody>
          <a:bodyPr/>
          <a:lstStyle/>
          <a:p>
            <a:endParaRPr lang="en-GB">
              <a:solidFill>
                <a:schemeClr val="bg1"/>
              </a:solidFill>
            </a:endParaRPr>
          </a:p>
        </p:txBody>
      </p:sp>
      <p:sp>
        <p:nvSpPr>
          <p:cNvPr id="9" name="Text 1">
            <a:extLst>
              <a:ext uri="{FF2B5EF4-FFF2-40B4-BE49-F238E27FC236}">
                <a16:creationId xmlns:a16="http://schemas.microsoft.com/office/drawing/2014/main" id="{D18D373B-7F05-1C8C-B977-E2EA42B404D8}"/>
              </a:ext>
            </a:extLst>
          </p:cNvPr>
          <p:cNvSpPr/>
          <p:nvPr/>
        </p:nvSpPr>
        <p:spPr>
          <a:xfrm>
            <a:off x="600149" y="530275"/>
            <a:ext cx="838646" cy="137889"/>
          </a:xfrm>
          <a:prstGeom prst="rect">
            <a:avLst/>
          </a:prstGeom>
          <a:noFill/>
          <a:ln/>
        </p:spPr>
        <p:txBody>
          <a:bodyPr wrap="none" lIns="0" tIns="0" rIns="0" bIns="0" rtlCol="0" anchor="t"/>
          <a:lstStyle/>
          <a:p>
            <a:pPr marL="0" indent="0" algn="l">
              <a:lnSpc>
                <a:spcPct val="120000"/>
              </a:lnSpc>
              <a:buNone/>
            </a:pPr>
            <a:r>
              <a:rPr lang="en-US" sz="1200" dirty="0">
                <a:solidFill>
                  <a:schemeClr val="bg1"/>
                </a:solidFill>
                <a:latin typeface="Arimo" pitchFamily="34" charset="0"/>
                <a:ea typeface="Arimo" pitchFamily="34" charset="-122"/>
                <a:cs typeface="Arimo" pitchFamily="34" charset="-120"/>
              </a:rPr>
              <a:t>EY, 2025</a:t>
            </a:r>
            <a:endParaRPr lang="en-US" sz="1000" dirty="0">
              <a:solidFill>
                <a:schemeClr val="bg1"/>
              </a:solidFill>
            </a:endParaRPr>
          </a:p>
        </p:txBody>
      </p:sp>
      <p:sp>
        <p:nvSpPr>
          <p:cNvPr id="21" name="TextBox 20">
            <a:extLst>
              <a:ext uri="{FF2B5EF4-FFF2-40B4-BE49-F238E27FC236}">
                <a16:creationId xmlns:a16="http://schemas.microsoft.com/office/drawing/2014/main" id="{BACA2D5D-60C0-775C-C703-28412830B82C}"/>
              </a:ext>
            </a:extLst>
          </p:cNvPr>
          <p:cNvSpPr txBox="1"/>
          <p:nvPr/>
        </p:nvSpPr>
        <p:spPr>
          <a:xfrm>
            <a:off x="279296" y="967787"/>
            <a:ext cx="3235375" cy="1227067"/>
          </a:xfrm>
          <a:prstGeom prst="rect">
            <a:avLst/>
          </a:prstGeom>
          <a:noFill/>
        </p:spPr>
        <p:txBody>
          <a:bodyPr wrap="square">
            <a:spAutoFit/>
          </a:bodyPr>
          <a:lstStyle/>
          <a:p>
            <a:pPr marL="0" indent="0" algn="l">
              <a:lnSpc>
                <a:spcPct val="104000"/>
              </a:lnSpc>
              <a:buNone/>
            </a:pPr>
            <a:r>
              <a:rPr lang="en-US" sz="2400" b="1" dirty="0">
                <a:solidFill>
                  <a:srgbClr val="FFFFFF"/>
                </a:solidFill>
                <a:latin typeface="Syne Bold" pitchFamily="34" charset="0"/>
                <a:ea typeface="Syne Bold" pitchFamily="34" charset="-122"/>
              </a:rPr>
              <a:t>Why Supplier Decisions Need Visibility and Auditability</a:t>
            </a:r>
            <a:endParaRPr lang="en-US" sz="2400" dirty="0"/>
          </a:p>
        </p:txBody>
      </p:sp>
      <p:sp>
        <p:nvSpPr>
          <p:cNvPr id="39" name="Rectangle 38">
            <a:extLst>
              <a:ext uri="{FF2B5EF4-FFF2-40B4-BE49-F238E27FC236}">
                <a16:creationId xmlns:a16="http://schemas.microsoft.com/office/drawing/2014/main" id="{3C47CF26-0663-0EAE-D625-C98EDC6FF737}"/>
              </a:ext>
            </a:extLst>
          </p:cNvPr>
          <p:cNvSpPr/>
          <p:nvPr/>
        </p:nvSpPr>
        <p:spPr>
          <a:xfrm>
            <a:off x="10624458" y="32074"/>
            <a:ext cx="1567542" cy="3338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538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ISCTE">
      <a:dk1>
        <a:sysClr val="windowText" lastClr="000000"/>
      </a:dk1>
      <a:lt1>
        <a:sysClr val="window" lastClr="FFFFFF"/>
      </a:lt1>
      <a:dk2>
        <a:srgbClr val="0D28C2"/>
      </a:dk2>
      <a:lt2>
        <a:srgbClr val="F2F2F2"/>
      </a:lt2>
      <a:accent1>
        <a:srgbClr val="BFBFBF"/>
      </a:accent1>
      <a:accent2>
        <a:srgbClr val="14BFB8"/>
      </a:accent2>
      <a:accent3>
        <a:srgbClr val="25B748"/>
      </a:accent3>
      <a:accent4>
        <a:srgbClr val="E21F1B"/>
      </a:accent4>
      <a:accent5>
        <a:srgbClr val="F18D00"/>
      </a:accent5>
      <a:accent6>
        <a:srgbClr val="8517AC"/>
      </a:accent6>
      <a:hlink>
        <a:srgbClr val="14BFB8"/>
      </a:hlink>
      <a:folHlink>
        <a:srgbClr val="F18D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CTE Institucional_Template_V2.pptx" id="{6FC62CF6-86E5-4BB9-AB57-2505EB4A5825}" vid="{E6621D8A-16DA-4DB2-89A1-33B821A09A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CCB4516A98D84946BF3E6F94E0E0DDD0" ma:contentTypeVersion="14" ma:contentTypeDescription="Criar um novo documento." ma:contentTypeScope="" ma:versionID="e00af767733e91fb16aea96aa29dc2a7">
  <xsd:schema xmlns:xsd="http://www.w3.org/2001/XMLSchema" xmlns:xs="http://www.w3.org/2001/XMLSchema" xmlns:p="http://schemas.microsoft.com/office/2006/metadata/properties" xmlns:ns3="f65f76b0-cfbc-4d0f-8eca-30af052b24eb" xmlns:ns4="86360bd0-74f3-48ec-a448-7a84d30b4865" targetNamespace="http://schemas.microsoft.com/office/2006/metadata/properties" ma:root="true" ma:fieldsID="dd7e61b86cce7195eb77cd0606de55b6" ns3:_="" ns4:_="">
    <xsd:import namespace="f65f76b0-cfbc-4d0f-8eca-30af052b24eb"/>
    <xsd:import namespace="86360bd0-74f3-48ec-a448-7a84d30b486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f76b0-cfbc-4d0f-8eca-30af052b24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6360bd0-74f3-48ec-a448-7a84d30b4865" elementFormDefault="qualified">
    <xsd:import namespace="http://schemas.microsoft.com/office/2006/documentManagement/types"/>
    <xsd:import namespace="http://schemas.microsoft.com/office/infopath/2007/PartnerControls"/>
    <xsd:element name="SharedWithUsers" ma:index="15" nillable="true" ma:displayName="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hes de Partilhado Com" ma:internalName="SharedWithDetails" ma:readOnly="true">
      <xsd:simpleType>
        <xsd:restriction base="dms:Note">
          <xsd:maxLength value="255"/>
        </xsd:restriction>
      </xsd:simpleType>
    </xsd:element>
    <xsd:element name="SharingHintHash" ma:index="17" nillable="true" ma:displayName="Hash de Sugestão de Partilh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632365-7629-44D8-A9A0-42373F76F1A7}">
  <ds:schemaRefs>
    <ds:schemaRef ds:uri="http://schemas.microsoft.com/sharepoint/v3/contenttype/forms"/>
  </ds:schemaRefs>
</ds:datastoreItem>
</file>

<file path=customXml/itemProps2.xml><?xml version="1.0" encoding="utf-8"?>
<ds:datastoreItem xmlns:ds="http://schemas.openxmlformats.org/officeDocument/2006/customXml" ds:itemID="{692350D4-ACC3-461F-B6FA-3D261776B5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5f76b0-cfbc-4d0f-8eca-30af052b24eb"/>
    <ds:schemaRef ds:uri="86360bd0-74f3-48ec-a448-7a84d30b48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0CD879-0777-4CC5-B5B9-344F800D88B0}">
  <ds:schemaRefs>
    <ds:schemaRef ds:uri="http://schemas.microsoft.com/office/infopath/2007/PartnerControls"/>
    <ds:schemaRef ds:uri="http://schemas.microsoft.com/office/2006/documentManagement/types"/>
    <ds:schemaRef ds:uri="http://purl.org/dc/terms/"/>
    <ds:schemaRef ds:uri="http://www.w3.org/XML/1998/namespace"/>
    <ds:schemaRef ds:uri="http://purl.org/dc/dcmitype/"/>
    <ds:schemaRef ds:uri="http://schemas.microsoft.com/office/2006/metadata/properties"/>
    <ds:schemaRef ds:uri="f65f76b0-cfbc-4d0f-8eca-30af052b24eb"/>
    <ds:schemaRef ds:uri="http://schemas.openxmlformats.org/package/2006/metadata/core-properties"/>
    <ds:schemaRef ds:uri="86360bd0-74f3-48ec-a448-7a84d30b4865"/>
    <ds:schemaRef ds:uri="http://purl.org/dc/elements/1.1/"/>
  </ds:schemaRefs>
</ds:datastoreItem>
</file>

<file path=docMetadata/LabelInfo.xml><?xml version="1.0" encoding="utf-8"?>
<clbl:labelList xmlns:clbl="http://schemas.microsoft.com/office/2020/mipLabelMetadata">
  <clbl:label id="{428b1f95-9a19-46f7-b43c-6703ddadc439}" enabled="1" method="Standard" siteId="{b9418667-dc3e-4da9-8081-b0750534a347}" removed="0"/>
</clbl:labelList>
</file>

<file path=docProps/app.xml><?xml version="1.0" encoding="utf-8"?>
<Properties xmlns="http://schemas.openxmlformats.org/officeDocument/2006/extended-properties" xmlns:vt="http://schemas.openxmlformats.org/officeDocument/2006/docPropsVTypes">
  <Template>ISCTE Institucional_Template</Template>
  <TotalTime>11320</TotalTime>
  <Words>2288</Words>
  <Application>Microsoft Office PowerPoint</Application>
  <PresentationFormat>Widescreen</PresentationFormat>
  <Paragraphs>269</Paragraphs>
  <Slides>23</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Aptos</vt:lpstr>
      <vt:lpstr>Arial</vt:lpstr>
      <vt:lpstr>Arimo</vt:lpstr>
      <vt:lpstr>Calibri</vt:lpstr>
      <vt:lpstr>Canaro Light</vt:lpstr>
      <vt:lpstr>Century Gothic</vt:lpstr>
      <vt:lpstr>Century Gothic (Body)</vt:lpstr>
      <vt:lpstr>Syne Bold</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José Miguel Sequeira</dc:creator>
  <cp:lastModifiedBy>Mafalda Santorum</cp:lastModifiedBy>
  <cp:revision>22</cp:revision>
  <dcterms:created xsi:type="dcterms:W3CDTF">2022-09-16T15:39:27Z</dcterms:created>
  <dcterms:modified xsi:type="dcterms:W3CDTF">2026-05-21T22:55:57Z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0x010100CCB4516A98D84946BF3E6F94E0E0DDD0</vt:lpwstr>
  </property>
  <property fmtid="{D5CDD505-2E9C-101B-9397-08002B2CF9AE}" pid="3" name="ClassificationContentMarkingHeaderLocations">
    <vt:lpwstr>Office Theme:3</vt:lpwstr>
  </property>
  <property fmtid="{D5CDD505-2E9C-101B-9397-08002B2CF9AE}" pid="4" name="ClassificationContentMarkingHeaderText">
    <vt:lpwstr>Internal - Unprotected</vt:lpwstr>
  </property>
  <property fmtid="{D5CDD505-2E9C-101B-9397-08002B2CF9AE}" pid="5" name="MSIP_Label_1680d606-3385-4829-a27a-d391e7785643_Enabled">
    <vt:lpwstr>true</vt:lpwstr>
  </property>
  <property fmtid="{D5CDD505-2E9C-101B-9397-08002B2CF9AE}" pid="6" name="MSIP_Label_1680d606-3385-4829-a27a-d391e7785643_SetDate">
    <vt:lpwstr>2026-05-14T16:21:15Z</vt:lpwstr>
  </property>
  <property fmtid="{D5CDD505-2E9C-101B-9397-08002B2CF9AE}" pid="7" name="MSIP_Label_1680d606-3385-4829-a27a-d391e7785643_Method">
    <vt:lpwstr>Standard</vt:lpwstr>
  </property>
  <property fmtid="{D5CDD505-2E9C-101B-9397-08002B2CF9AE}" pid="8" name="MSIP_Label_1680d606-3385-4829-a27a-d391e7785643_Name">
    <vt:lpwstr>1680d606-3385-4829-a27a-d391e7785643</vt:lpwstr>
  </property>
  <property fmtid="{D5CDD505-2E9C-101B-9397-08002B2CF9AE}" pid="9" name="MSIP_Label_1680d606-3385-4829-a27a-d391e7785643_SiteId">
    <vt:lpwstr>b6f420c1-da14-4124-b666-fadafb6ebc04</vt:lpwstr>
  </property>
  <property fmtid="{D5CDD505-2E9C-101B-9397-08002B2CF9AE}" pid="10" name="MSIP_Label_1680d606-3385-4829-a27a-d391e7785643_ActionId">
    <vt:lpwstr>9a75ec96-3d33-4ecb-b13d-d56f0f5223e9</vt:lpwstr>
  </property>
  <property fmtid="{D5CDD505-2E9C-101B-9397-08002B2CF9AE}" pid="11" name="MSIP_Label_1680d606-3385-4829-a27a-d391e7785643_ContentBits">
    <vt:lpwstr>0</vt:lpwstr>
  </property>
  <property fmtid="{D5CDD505-2E9C-101B-9397-08002B2CF9AE}" pid="12" name="MSIP_Label_1680d606-3385-4829-a27a-d391e7785643_Tag">
    <vt:lpwstr>10, 3, 0, 1</vt:lpwstr>
  </property>
</Properties>
</file>