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1459" r:id="rId2"/>
    <p:sldId id="1462" r:id="rId3"/>
    <p:sldId id="1487" r:id="rId4"/>
    <p:sldId id="257" r:id="rId5"/>
    <p:sldId id="1488" r:id="rId6"/>
    <p:sldId id="258" r:id="rId7"/>
    <p:sldId id="1485" r:id="rId8"/>
    <p:sldId id="259" r:id="rId9"/>
    <p:sldId id="1497" r:id="rId10"/>
    <p:sldId id="260" r:id="rId11"/>
    <p:sldId id="1509" r:id="rId12"/>
    <p:sldId id="261" r:id="rId13"/>
    <p:sldId id="262" r:id="rId14"/>
    <p:sldId id="263" r:id="rId15"/>
    <p:sldId id="1510" r:id="rId16"/>
    <p:sldId id="264" r:id="rId17"/>
    <p:sldId id="270" r:id="rId18"/>
    <p:sldId id="1491" r:id="rId19"/>
    <p:sldId id="265" r:id="rId20"/>
    <p:sldId id="1492" r:id="rId21"/>
    <p:sldId id="266" r:id="rId22"/>
    <p:sldId id="267" r:id="rId23"/>
    <p:sldId id="269" r:id="rId24"/>
    <p:sldId id="268" r:id="rId25"/>
    <p:sldId id="1479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orient="horz" pos="2487" userDrawn="1">
          <p15:clr>
            <a:srgbClr val="A4A3A4"/>
          </p15:clr>
        </p15:guide>
        <p15:guide id="5" orient="horz" pos="2840" userDrawn="1">
          <p15:clr>
            <a:srgbClr val="A4A3A4"/>
          </p15:clr>
        </p15:guide>
        <p15:guide id="6" orient="horz" pos="2907" userDrawn="1">
          <p15:clr>
            <a:srgbClr val="A4A3A4"/>
          </p15:clr>
        </p15:guide>
        <p15:guide id="7" orient="horz" pos="1774" userDrawn="1">
          <p15:clr>
            <a:srgbClr val="A4A3A4"/>
          </p15:clr>
        </p15:guide>
        <p15:guide id="8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F1B"/>
    <a:srgbClr val="F08F8D"/>
    <a:srgbClr val="EBE8DE"/>
    <a:srgbClr val="BFBFBF"/>
    <a:srgbClr val="F18B00"/>
    <a:srgbClr val="0D28C2"/>
    <a:srgbClr val="E21F1B"/>
    <a:srgbClr val="8517AC"/>
    <a:srgbClr val="14BFB8"/>
    <a:srgbClr val="25B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3463B-8B7C-45AB-A83F-3C8A78D0C16E}" v="15" dt="2026-05-20T23:07:45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141" autoAdjust="0"/>
  </p:normalViewPr>
  <p:slideViewPr>
    <p:cSldViewPr snapToGrid="0">
      <p:cViewPr varScale="1">
        <p:scale>
          <a:sx n="60" d="100"/>
          <a:sy n="60" d="100"/>
        </p:scale>
        <p:origin x="1550" y="58"/>
      </p:cViewPr>
      <p:guideLst>
        <p:guide orient="horz" pos="2103"/>
        <p:guide pos="461"/>
        <p:guide orient="horz" pos="2341"/>
        <p:guide orient="horz" pos="2487"/>
        <p:guide orient="horz" pos="2840"/>
        <p:guide orient="horz" pos="2907"/>
        <p:guide orient="horz" pos="1774"/>
        <p:guide orient="horz" pos="1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9C40-70BB-46BF-8CAA-B837DD242B3A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0635-6481-41B4-98E5-A0B6D58B84C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9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Guilherme Fernandes, and today I will present my research titled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“Automated Invoice Analysis for Auditing and Accounting: A QR-Code-Driven Approach”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 am currently developing as part of my master’s thesis at ISCTE Business School.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focuses on how mandatory fiscal QR codes can support automated invoice processing, structured accounting analysis, and audit-oriented workflows through a locally processed architecture.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3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research follows the Design Science Research methodology.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 is not only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problem theoretically, but also to design and evaluate a functional technological artefact.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 was divided into three main phases.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problem identification and literature review.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prototype development, including QR extraction scripts, automation workflows, and database integration.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evaluation using real invoice data in order to assess usability, feasibility, and extraction reliability.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methodology is particularly appropriate because the research is strongly practice-oriented and focuses on solving a concrete operational problem.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prototype was developed using two main data sources.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source was a public invoice dataset created by Cruz in previous research related to invoice field extraction.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source consisted of real invoices provided by a Portuguese family business.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invoice data was processed locally,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anonymised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securely handled throughout the experimentation process.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combination of public and real-world data helped increase the practical relevance of the prototype.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architecture of the proposed pipeline.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begins with a local invoice folder, where invoices are introduced into the system.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Automate detects new files and triggers the automation workflow.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 scripts then decode the fiscal QR code and extract the structured invoice fields.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extracted information is stored in a local SQLite database, enabling structured storage and traceability.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queries and dashboard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audit-oriented analysis and accounting exploration.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optional AI-assisted analysis can be performed through external APIs for higher-level analytical commentary.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the core extraction and storage pipeline remains fully local.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149D-37BE-24A3-92FC-B53DCA745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9202C-2E38-332A-D1B8-5E476F224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E29D0-F64E-2C29-8E1F-ACA6A1D57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DEAED-D1B1-CF54-465A-A4A3ABE01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2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 stage, the work is still under ongoing evaluation, so these should be interpreted as preliminary observations and evaluation criteria rather than final validated metrics.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observations suggest that the automated pipeline may reduce invoice-processing effort compared with manual workflows.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structured QR-code data also supports reliable field extraction while reducing common OCR-related misreads.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SQLite-based structure improves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traceability, and query-based audit analysis.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optional AI-assisted commentary may support exploratory accounting analysis and audit-related interpretation.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evaluation will focus on quantitative validation of extraction reliability, processing efficiency, and analytical usefulness.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9FE6F-6BFE-1227-7A10-1779BBCC7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710D48-623A-8601-B12B-D28A94DF9C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ABC65-DDD5-25DD-FC26-C7FD2C700D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C2433-AE95-87B1-F5DD-1A1CCF55D4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C2A86B-0033-7CF4-3300-AA17C63BD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 dirty="0"/>
              <a:t>Dashboard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7F83E-8218-8ABD-6CCF-A57F88868A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48367-4DD8-5C2E-53AA-4D0C07AA1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635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contributes to invoice automation literature in several ways.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it proposes a practical and reproducible audit-oriented automation framework integrating QR extraction, SQL storage, and AI-assisted analysis.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it introduces a privacy-oriented hybrid architecture, where core processing remains local while optional AI support can be externally integrated.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the work repurposes mandatory fiscal infrastructure - specifically fiscal QR codes - as a structured extraction source for auditing and accounting workflows.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 approach may have broader European applicability as several countries continue adopting structured e-invoicing and fiscal verification systems.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some limitations must be acknowledged.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was primarily validated within the Portuguese fiscal context, so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other jurisdictions requires additional empirical validation.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the prototype remains at a research stage and still requires further scalability and security testing.</a:t>
            </a:r>
          </a:p>
          <a:p>
            <a:br>
              <a:rPr lang="en-US" dirty="0"/>
            </a:br>
            <a:br>
              <a:rPr lang="en-US" dirty="0"/>
            </a:br>
            <a:r>
              <a:rPr lang="en-US" dirty="0"/>
              <a:t>In Portugal, the QR code also connects invoice data with the e-</a:t>
            </a:r>
            <a:r>
              <a:rPr lang="en-US" dirty="0" err="1"/>
              <a:t>Fatura</a:t>
            </a:r>
            <a:r>
              <a:rPr lang="en-US" dirty="0"/>
              <a:t> ecosystem, reinforcing its potential for validation and tax traceability.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53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conclude, this research demonstrates that mandatory fiscal QR codes may represent a promising foundation for automated invoice analysis in auditing and accounting.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combining local QR-based extraction, structured SQL storage, and optional AI-assisted analysis, the prototype demonstrates the potential for efficiency gains, reliable extraction performance, and strong data protection.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approach is practical, scalable, and aligned with the continuous auditing agenda.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research directions include expansion to additional European countries, ERP integration, and the incorporation of more advanced AI models for anomaly detection and fraud-related analysis.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quantitative evaluation of efficiency gains and extraction performance remains an important next step for this research.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very much for your attention.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be very happy to answer any questions or receive suggestions and feedback that may help improve this research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structure of my presentation.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begin by introducing the invoice-processing challenge and the core problem addressed by this research.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I will discuss the literature gap and explain the key insight behind the project - the use of Portuguese fiscal QR codes.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that, I will present the methodology, dataset, and system architecture, followed by preliminary results and evaluation criteria.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I will conclude with the main contributions, limitations, and future research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8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also contact me through email or LinkedIn if you would like to discuss the project further.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you.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17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0635-6481-41B4-98E5-A0B6D58B8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6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business processes has significantly expanded the amount of accounting documentation handled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especially invoices.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Invoices remain one of the main evidentiary documents used in accounting and auditing activities. However, despite advances in automation technologies, invoice processing is still frequently manual or only partially automated.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often receive invoices in heterogeneous formats such as PDFs, scanned images, or digital files, which creates operational complexity.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companies face several persistent problems: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processing effort, operational costs, human error, and limited traceability of audit evidence.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issues are particularly relevant in auditing contexts, where data reliability and document traceability are critical.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main technical challenges is invoice heterogeneity.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Invoices arrive in multiple formats and structures, often requiring different extraction methods and validation workflows.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manual processing introduces repetitive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labour-intensive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tasks that increase the probability of human error and reduce the reliability of accounting information.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important issue is that many existing approaches focus only on extraction itself, without properly integrating validation, reconciliation, and structured storage into the accounting workflow.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reason, the main objective of this research is to develop a local prototype capable of automatically extracting structured invoice data from Portuguese fiscal QR codes and storing it in a local SQLite database.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also supports SQL-based audit analysis and optional AI-assisted analytical commentary.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 work aims to evaluate the feasibility, reliability, and practical applicability of this approach in audit-related contexts.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research in audit automation demonstrates promising results, particularly in OCR, machine learning, and robotic process automation approaches.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studies report very high extraction accuracy and significant levels of process automation.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several important gaps remain.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relatively few studies focus specifically on invoice-centric automation for auditing purposes.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many solutions rely heavily on computationally intensive OCR pipelines, cloud-based machine learning services, and complex infrastructures.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raises practical concerns related to cost, privacy, scalability, and SME adoption.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the literature still lacks simple, reproducible, end-to-end pipelines with strong real-world applicability.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gap motivated the development of the approach presented in this work.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6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insight behind this research is relatively simple.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Portugal, invoices are legally required to include a mandatory fiscal QR code.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QR code already contains highly structured accounting information in a machine-readable format.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relying entirely on OCR or advanced visual extraction models, the proposed approach directly decodes the QR code to retrieve key invoice fields.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include: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taxpayer identification numbers, VAT amounts, invoice totals, invoice identifiers, dates, and document types.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 several advantages.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extraction process becomes simpler, more structured, more reliable, and significantly less computationally intensive.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particularly suitable for privacy-sensitive environments because the core extraction pipeline can operate fully locally.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6E092-C42D-C2A1-ED11-A0926898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4B485-2023-6A1F-6407-E1FB1C65B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9025F-45E4-8165-89E8-D6893DC85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7430E-5F66-35F1-7409-7D4F12FAD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3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2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49E63-3B91-FC9D-77D9-FF01A4DADA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733088" y="63500"/>
            <a:ext cx="1428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naro Light" panose="00000400000000000000" pitchFamily="50" charset="0"/>
              </a:rPr>
              <a:t>Internal - Unprotected</a:t>
            </a:r>
          </a:p>
        </p:txBody>
      </p:sp>
    </p:spTree>
    <p:extLst>
      <p:ext uri="{BB962C8B-B14F-4D97-AF65-F5344CB8AC3E}">
        <p14:creationId xmlns:p14="http://schemas.microsoft.com/office/powerpoint/2010/main" val="9081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ilhermealmeidafernandes@gmail.com" TargetMode="External"/><Relationship Id="rId4" Type="http://schemas.openxmlformats.org/officeDocument/2006/relationships/hyperlink" Target="mailto:gscaf@iscte-iul.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road&#10;&#10;Description automatically generated">
            <a:extLst>
              <a:ext uri="{FF2B5EF4-FFF2-40B4-BE49-F238E27FC236}">
                <a16:creationId xmlns:a16="http://schemas.microsoft.com/office/drawing/2014/main" id="{AB5A9330-C805-415C-2160-539F10452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2E49BAA0-A95D-7104-84B7-9EE51F69A473}"/>
              </a:ext>
            </a:extLst>
          </p:cNvPr>
          <p:cNvSpPr/>
          <p:nvPr/>
        </p:nvSpPr>
        <p:spPr>
          <a:xfrm>
            <a:off x="-2" y="5801378"/>
            <a:ext cx="12192001" cy="1056622"/>
          </a:xfrm>
          <a:prstGeom prst="rect">
            <a:avLst/>
          </a:prstGeom>
          <a:solidFill>
            <a:srgbClr val="E2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3387A-A17D-421A-9C68-7CE7C002973F}"/>
              </a:ext>
            </a:extLst>
          </p:cNvPr>
          <p:cNvSpPr/>
          <p:nvPr/>
        </p:nvSpPr>
        <p:spPr>
          <a:xfrm>
            <a:off x="0" y="0"/>
            <a:ext cx="5669280" cy="6858000"/>
          </a:xfrm>
          <a:prstGeom prst="rect">
            <a:avLst/>
          </a:prstGeom>
          <a:solidFill>
            <a:srgbClr val="E2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7BD3805-2E45-93BE-1510-91BE7E245510}"/>
              </a:ext>
            </a:extLst>
          </p:cNvPr>
          <p:cNvGrpSpPr/>
          <p:nvPr/>
        </p:nvGrpSpPr>
        <p:grpSpPr>
          <a:xfrm>
            <a:off x="-1" y="1901535"/>
            <a:ext cx="5671595" cy="4956465"/>
            <a:chOff x="45917" y="2750820"/>
            <a:chExt cx="4507034" cy="393874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017695-A5CC-8995-DC5C-A31244386264}"/>
                </a:ext>
              </a:extLst>
            </p:cNvPr>
            <p:cNvGrpSpPr/>
            <p:nvPr/>
          </p:nvGrpSpPr>
          <p:grpSpPr>
            <a:xfrm>
              <a:off x="45917" y="5524500"/>
              <a:ext cx="4507034" cy="1165063"/>
              <a:chOff x="-393221" y="-3361134"/>
              <a:chExt cx="6643632" cy="1717371"/>
            </a:xfrm>
            <a:solidFill>
              <a:schemeClr val="bg1">
                <a:alpha val="7000"/>
              </a:schemeClr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CB20BBA-28B6-6259-D9BC-731EA59CBC5D}"/>
                  </a:ext>
                </a:extLst>
              </p:cNvPr>
              <p:cNvSpPr/>
              <p:nvPr/>
            </p:nvSpPr>
            <p:spPr>
              <a:xfrm>
                <a:off x="-393221" y="-3061471"/>
                <a:ext cx="307313" cy="1378449"/>
              </a:xfrm>
              <a:custGeom>
                <a:avLst/>
                <a:gdLst>
                  <a:gd name="connsiteX0" fmla="*/ 0 w 74834"/>
                  <a:gd name="connsiteY0" fmla="*/ 0 h 335667"/>
                  <a:gd name="connsiteX1" fmla="*/ 74834 w 74834"/>
                  <a:gd name="connsiteY1" fmla="*/ 0 h 335667"/>
                  <a:gd name="connsiteX2" fmla="*/ 74834 w 74834"/>
                  <a:gd name="connsiteY2" fmla="*/ 335667 h 335667"/>
                  <a:gd name="connsiteX3" fmla="*/ 0 w 74834"/>
                  <a:gd name="connsiteY3" fmla="*/ 335667 h 3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335667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335667"/>
                    </a:lnTo>
                    <a:lnTo>
                      <a:pt x="0" y="335667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71EA07-113E-5D37-49A6-7F69583B4430}"/>
                  </a:ext>
                </a:extLst>
              </p:cNvPr>
              <p:cNvSpPr/>
              <p:nvPr/>
            </p:nvSpPr>
            <p:spPr>
              <a:xfrm>
                <a:off x="116843" y="-3027042"/>
                <a:ext cx="1532742" cy="1347843"/>
              </a:xfrm>
              <a:custGeom>
                <a:avLst/>
                <a:gdLst>
                  <a:gd name="connsiteX0" fmla="*/ 246225 w 373239"/>
                  <a:gd name="connsiteY0" fmla="*/ 133190 h 328214"/>
                  <a:gd name="connsiteX1" fmla="*/ 127918 w 373239"/>
                  <a:gd name="connsiteY1" fmla="*/ 133190 h 328214"/>
                  <a:gd name="connsiteX2" fmla="*/ 77615 w 373239"/>
                  <a:gd name="connsiteY2" fmla="*/ 95617 h 328214"/>
                  <a:gd name="connsiteX3" fmla="*/ 127918 w 373239"/>
                  <a:gd name="connsiteY3" fmla="*/ 62081 h 328214"/>
                  <a:gd name="connsiteX4" fmla="*/ 342484 w 373239"/>
                  <a:gd name="connsiteY4" fmla="*/ 62081 h 328214"/>
                  <a:gd name="connsiteX5" fmla="*/ 342484 w 373239"/>
                  <a:gd name="connsiteY5" fmla="*/ -22 h 328214"/>
                  <a:gd name="connsiteX6" fmla="*/ 118913 w 373239"/>
                  <a:gd name="connsiteY6" fmla="*/ -22 h 328214"/>
                  <a:gd name="connsiteX7" fmla="*/ -14 w 373239"/>
                  <a:gd name="connsiteY7" fmla="*/ 96549 h 328214"/>
                  <a:gd name="connsiteX8" fmla="*/ 118913 w 373239"/>
                  <a:gd name="connsiteY8" fmla="*/ 194361 h 328214"/>
                  <a:gd name="connsiteX9" fmla="*/ 247156 w 373239"/>
                  <a:gd name="connsiteY9" fmla="*/ 194361 h 328214"/>
                  <a:gd name="connsiteX10" fmla="*/ 297149 w 373239"/>
                  <a:gd name="connsiteY10" fmla="*/ 232244 h 328214"/>
                  <a:gd name="connsiteX11" fmla="*/ 247156 w 373239"/>
                  <a:gd name="connsiteY11" fmla="*/ 266090 h 328214"/>
                  <a:gd name="connsiteX12" fmla="*/ 23274 w 373239"/>
                  <a:gd name="connsiteY12" fmla="*/ 266090 h 328214"/>
                  <a:gd name="connsiteX13" fmla="*/ 23274 w 373239"/>
                  <a:gd name="connsiteY13" fmla="*/ 328193 h 328214"/>
                  <a:gd name="connsiteX14" fmla="*/ 246225 w 373239"/>
                  <a:gd name="connsiteY14" fmla="*/ 328193 h 328214"/>
                  <a:gd name="connsiteX15" fmla="*/ 373225 w 373239"/>
                  <a:gd name="connsiteY15" fmla="*/ 230691 h 328214"/>
                  <a:gd name="connsiteX16" fmla="*/ 246225 w 373239"/>
                  <a:gd name="connsiteY16" fmla="*/ 134121 h 3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3239" h="328214">
                    <a:moveTo>
                      <a:pt x="246225" y="133190"/>
                    </a:moveTo>
                    <a:lnTo>
                      <a:pt x="127918" y="133190"/>
                    </a:lnTo>
                    <a:cubicBezTo>
                      <a:pt x="96867" y="133190"/>
                      <a:pt x="77615" y="118595"/>
                      <a:pt x="77615" y="95617"/>
                    </a:cubicBezTo>
                    <a:cubicBezTo>
                      <a:pt x="77615" y="72639"/>
                      <a:pt x="96867" y="62081"/>
                      <a:pt x="127918" y="62081"/>
                    </a:cubicBezTo>
                    <a:lnTo>
                      <a:pt x="342484" y="62081"/>
                    </a:lnTo>
                    <a:lnTo>
                      <a:pt x="342484" y="-22"/>
                    </a:lnTo>
                    <a:lnTo>
                      <a:pt x="118913" y="-22"/>
                    </a:lnTo>
                    <a:cubicBezTo>
                      <a:pt x="45942" y="-22"/>
                      <a:pt x="-14" y="36619"/>
                      <a:pt x="-14" y="96549"/>
                    </a:cubicBezTo>
                    <a:cubicBezTo>
                      <a:pt x="-14" y="156478"/>
                      <a:pt x="45942" y="194361"/>
                      <a:pt x="118913" y="194361"/>
                    </a:cubicBezTo>
                    <a:lnTo>
                      <a:pt x="247156" y="194361"/>
                    </a:lnTo>
                    <a:cubicBezTo>
                      <a:pt x="278208" y="194361"/>
                      <a:pt x="297149" y="208955"/>
                      <a:pt x="297149" y="232244"/>
                    </a:cubicBezTo>
                    <a:cubicBezTo>
                      <a:pt x="297149" y="255533"/>
                      <a:pt x="277897" y="266090"/>
                      <a:pt x="247156" y="266090"/>
                    </a:cubicBezTo>
                    <a:lnTo>
                      <a:pt x="23274" y="266090"/>
                    </a:lnTo>
                    <a:lnTo>
                      <a:pt x="23274" y="328193"/>
                    </a:lnTo>
                    <a:lnTo>
                      <a:pt x="246225" y="328193"/>
                    </a:lnTo>
                    <a:cubicBezTo>
                      <a:pt x="324164" y="328193"/>
                      <a:pt x="373225" y="290310"/>
                      <a:pt x="373225" y="230691"/>
                    </a:cubicBezTo>
                    <a:cubicBezTo>
                      <a:pt x="373225" y="171072"/>
                      <a:pt x="324164" y="134121"/>
                      <a:pt x="246225" y="134121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5C8391E-ECC7-00AB-4052-E73B46F9ED7A}"/>
                  </a:ext>
                </a:extLst>
              </p:cNvPr>
              <p:cNvSpPr/>
              <p:nvPr/>
            </p:nvSpPr>
            <p:spPr>
              <a:xfrm>
                <a:off x="3372035" y="-3358584"/>
                <a:ext cx="1226998" cy="1712841"/>
              </a:xfrm>
              <a:custGeom>
                <a:avLst/>
                <a:gdLst>
                  <a:gd name="connsiteX0" fmla="*/ 149105 w 298787"/>
                  <a:gd name="connsiteY0" fmla="*/ 352724 h 417095"/>
                  <a:gd name="connsiteX1" fmla="*/ 71336 w 298787"/>
                  <a:gd name="connsiteY1" fmla="*/ 275235 h 417095"/>
                  <a:gd name="connsiteX2" fmla="*/ 71476 w 298787"/>
                  <a:gd name="connsiteY2" fmla="*/ 270437 h 417095"/>
                  <a:gd name="connsiteX3" fmla="*/ 71476 w 298787"/>
                  <a:gd name="connsiteY3" fmla="*/ 142815 h 417095"/>
                  <a:gd name="connsiteX4" fmla="*/ 298773 w 298787"/>
                  <a:gd name="connsiteY4" fmla="*/ 142815 h 417095"/>
                  <a:gd name="connsiteX5" fmla="*/ 298773 w 298787"/>
                  <a:gd name="connsiteY5" fmla="*/ 80712 h 417095"/>
                  <a:gd name="connsiteX6" fmla="*/ 71476 w 298787"/>
                  <a:gd name="connsiteY6" fmla="*/ 80712 h 417095"/>
                  <a:gd name="connsiteX7" fmla="*/ 71476 w 298787"/>
                  <a:gd name="connsiteY7" fmla="*/ -22 h 417095"/>
                  <a:gd name="connsiteX8" fmla="*/ 58 w 298787"/>
                  <a:gd name="connsiteY8" fmla="*/ -22 h 417095"/>
                  <a:gd name="connsiteX9" fmla="*/ 58 w 298787"/>
                  <a:gd name="connsiteY9" fmla="*/ 273853 h 417095"/>
                  <a:gd name="connsiteX10" fmla="*/ 134368 w 298787"/>
                  <a:gd name="connsiteY10" fmla="*/ 417004 h 417095"/>
                  <a:gd name="connsiteX11" fmla="*/ 149105 w 298787"/>
                  <a:gd name="connsiteY11" fmla="*/ 416690 h 417095"/>
                  <a:gd name="connsiteX12" fmla="*/ 297550 w 298787"/>
                  <a:gd name="connsiteY12" fmla="*/ 286919 h 417095"/>
                  <a:gd name="connsiteX13" fmla="*/ 297842 w 298787"/>
                  <a:gd name="connsiteY13" fmla="*/ 275095 h 417095"/>
                  <a:gd name="connsiteX14" fmla="*/ 226734 w 298787"/>
                  <a:gd name="connsiteY14" fmla="*/ 275095 h 417095"/>
                  <a:gd name="connsiteX15" fmla="*/ 150353 w 298787"/>
                  <a:gd name="connsiteY15" fmla="*/ 352724 h 417095"/>
                  <a:gd name="connsiteX16" fmla="*/ 149105 w 298787"/>
                  <a:gd name="connsiteY16" fmla="*/ 352724 h 4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787" h="417095">
                    <a:moveTo>
                      <a:pt x="149105" y="352724"/>
                    </a:moveTo>
                    <a:cubicBezTo>
                      <a:pt x="106232" y="352801"/>
                      <a:pt x="71414" y="318108"/>
                      <a:pt x="71336" y="275235"/>
                    </a:cubicBezTo>
                    <a:cubicBezTo>
                      <a:pt x="71333" y="273636"/>
                      <a:pt x="71380" y="272033"/>
                      <a:pt x="71476" y="270437"/>
                    </a:cubicBezTo>
                    <a:lnTo>
                      <a:pt x="71476" y="142815"/>
                    </a:lnTo>
                    <a:lnTo>
                      <a:pt x="298773" y="142815"/>
                    </a:lnTo>
                    <a:lnTo>
                      <a:pt x="298773" y="80712"/>
                    </a:lnTo>
                    <a:lnTo>
                      <a:pt x="71476" y="80712"/>
                    </a:lnTo>
                    <a:lnTo>
                      <a:pt x="71476" y="-22"/>
                    </a:lnTo>
                    <a:lnTo>
                      <a:pt x="58" y="-22"/>
                    </a:lnTo>
                    <a:lnTo>
                      <a:pt x="58" y="273853"/>
                    </a:lnTo>
                    <a:cubicBezTo>
                      <a:pt x="-2383" y="350473"/>
                      <a:pt x="57748" y="414563"/>
                      <a:pt x="134368" y="417004"/>
                    </a:cubicBezTo>
                    <a:cubicBezTo>
                      <a:pt x="139280" y="417159"/>
                      <a:pt x="144202" y="417056"/>
                      <a:pt x="149105" y="416690"/>
                    </a:cubicBezTo>
                    <a:cubicBezTo>
                      <a:pt x="225933" y="421848"/>
                      <a:pt x="292395" y="363747"/>
                      <a:pt x="297550" y="286919"/>
                    </a:cubicBezTo>
                    <a:cubicBezTo>
                      <a:pt x="297814" y="282985"/>
                      <a:pt x="297913" y="279039"/>
                      <a:pt x="297842" y="275095"/>
                    </a:cubicBezTo>
                    <a:lnTo>
                      <a:pt x="226734" y="275095"/>
                    </a:lnTo>
                    <a:cubicBezTo>
                      <a:pt x="227079" y="317623"/>
                      <a:pt x="192881" y="352379"/>
                      <a:pt x="150353" y="352724"/>
                    </a:cubicBezTo>
                    <a:cubicBezTo>
                      <a:pt x="149937" y="352727"/>
                      <a:pt x="149521" y="352727"/>
                      <a:pt x="149105" y="352724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24D0D44-8C05-25F6-52CB-F9DB1722EC30}"/>
                  </a:ext>
                </a:extLst>
              </p:cNvPr>
              <p:cNvSpPr/>
              <p:nvPr/>
            </p:nvSpPr>
            <p:spPr>
              <a:xfrm>
                <a:off x="4785070" y="-3058946"/>
                <a:ext cx="1465341" cy="1381020"/>
              </a:xfrm>
              <a:custGeom>
                <a:avLst/>
                <a:gdLst>
                  <a:gd name="connsiteX0" fmla="*/ 77338 w 356826"/>
                  <a:gd name="connsiteY0" fmla="*/ 202130 h 336293"/>
                  <a:gd name="connsiteX1" fmla="*/ 356802 w 356826"/>
                  <a:gd name="connsiteY1" fmla="*/ 202130 h 336293"/>
                  <a:gd name="connsiteX2" fmla="*/ 356802 w 356826"/>
                  <a:gd name="connsiteY2" fmla="*/ 199025 h 336293"/>
                  <a:gd name="connsiteX3" fmla="*/ 356802 w 356826"/>
                  <a:gd name="connsiteY3" fmla="*/ 199025 h 336293"/>
                  <a:gd name="connsiteX4" fmla="*/ 356802 w 356826"/>
                  <a:gd name="connsiteY4" fmla="*/ 171699 h 336293"/>
                  <a:gd name="connsiteX5" fmla="*/ 354628 w 356826"/>
                  <a:gd name="connsiteY5" fmla="*/ 140648 h 336293"/>
                  <a:gd name="connsiteX6" fmla="*/ 354628 w 356826"/>
                  <a:gd name="connsiteY6" fmla="*/ 140648 h 336293"/>
                  <a:gd name="connsiteX7" fmla="*/ 354628 w 356826"/>
                  <a:gd name="connsiteY7" fmla="*/ 140648 h 336293"/>
                  <a:gd name="connsiteX8" fmla="*/ 179187 w 356826"/>
                  <a:gd name="connsiteY8" fmla="*/ 295 h 336293"/>
                  <a:gd name="connsiteX9" fmla="*/ 262 w 356826"/>
                  <a:gd name="connsiteY9" fmla="*/ 159900 h 336293"/>
                  <a:gd name="connsiteX10" fmla="*/ 20 w 356826"/>
                  <a:gd name="connsiteY10" fmla="*/ 172941 h 336293"/>
                  <a:gd name="connsiteX11" fmla="*/ 179187 w 356826"/>
                  <a:gd name="connsiteY11" fmla="*/ 336272 h 336293"/>
                  <a:gd name="connsiteX12" fmla="*/ 313019 w 356826"/>
                  <a:gd name="connsiteY12" fmla="*/ 336272 h 336293"/>
                  <a:gd name="connsiteX13" fmla="*/ 313019 w 356826"/>
                  <a:gd name="connsiteY13" fmla="*/ 274169 h 336293"/>
                  <a:gd name="connsiteX14" fmla="*/ 179498 w 356826"/>
                  <a:gd name="connsiteY14" fmla="*/ 274169 h 336293"/>
                  <a:gd name="connsiteX15" fmla="*/ 77338 w 356826"/>
                  <a:gd name="connsiteY15" fmla="*/ 202751 h 336293"/>
                  <a:gd name="connsiteX16" fmla="*/ 179187 w 356826"/>
                  <a:gd name="connsiteY16" fmla="*/ 62398 h 336293"/>
                  <a:gd name="connsiteX17" fmla="*/ 280726 w 356826"/>
                  <a:gd name="connsiteY17" fmla="*/ 138785 h 336293"/>
                  <a:gd name="connsiteX18" fmla="*/ 280726 w 356826"/>
                  <a:gd name="connsiteY18" fmla="*/ 141579 h 336293"/>
                  <a:gd name="connsiteX19" fmla="*/ 76096 w 356826"/>
                  <a:gd name="connsiteY19" fmla="*/ 141579 h 336293"/>
                  <a:gd name="connsiteX20" fmla="*/ 76096 w 356826"/>
                  <a:gd name="connsiteY20" fmla="*/ 138785 h 336293"/>
                  <a:gd name="connsiteX21" fmla="*/ 179187 w 356826"/>
                  <a:gd name="connsiteY21" fmla="*/ 62398 h 3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6826" h="336293">
                    <a:moveTo>
                      <a:pt x="77338" y="202130"/>
                    </a:moveTo>
                    <a:lnTo>
                      <a:pt x="356802" y="202130"/>
                    </a:lnTo>
                    <a:lnTo>
                      <a:pt x="356802" y="199025"/>
                    </a:lnTo>
                    <a:lnTo>
                      <a:pt x="356802" y="199025"/>
                    </a:lnTo>
                    <a:lnTo>
                      <a:pt x="356802" y="171699"/>
                    </a:lnTo>
                    <a:cubicBezTo>
                      <a:pt x="356911" y="161306"/>
                      <a:pt x="356184" y="150923"/>
                      <a:pt x="354628" y="140648"/>
                    </a:cubicBezTo>
                    <a:lnTo>
                      <a:pt x="354628" y="140648"/>
                    </a:lnTo>
                    <a:lnTo>
                      <a:pt x="354628" y="140648"/>
                    </a:lnTo>
                    <a:cubicBezTo>
                      <a:pt x="340904" y="55731"/>
                      <a:pt x="265045" y="-4956"/>
                      <a:pt x="179187" y="295"/>
                    </a:cubicBezTo>
                    <a:cubicBezTo>
                      <a:pt x="85703" y="-5040"/>
                      <a:pt x="5596" y="66419"/>
                      <a:pt x="262" y="159900"/>
                    </a:cubicBezTo>
                    <a:cubicBezTo>
                      <a:pt x="13" y="164244"/>
                      <a:pt x="-67" y="168594"/>
                      <a:pt x="20" y="172941"/>
                    </a:cubicBezTo>
                    <a:cubicBezTo>
                      <a:pt x="20" y="268580"/>
                      <a:pt x="74854" y="336272"/>
                      <a:pt x="179187" y="336272"/>
                    </a:cubicBezTo>
                    <a:lnTo>
                      <a:pt x="313019" y="336272"/>
                    </a:lnTo>
                    <a:lnTo>
                      <a:pt x="313019" y="274169"/>
                    </a:lnTo>
                    <a:lnTo>
                      <a:pt x="179498" y="274169"/>
                    </a:lnTo>
                    <a:cubicBezTo>
                      <a:pt x="133088" y="276638"/>
                      <a:pt x="90957" y="247185"/>
                      <a:pt x="77338" y="202751"/>
                    </a:cubicBezTo>
                    <a:close/>
                    <a:moveTo>
                      <a:pt x="179187" y="62398"/>
                    </a:moveTo>
                    <a:cubicBezTo>
                      <a:pt x="226752" y="60920"/>
                      <a:pt x="268960" y="92673"/>
                      <a:pt x="280726" y="138785"/>
                    </a:cubicBezTo>
                    <a:cubicBezTo>
                      <a:pt x="280872" y="139710"/>
                      <a:pt x="280872" y="140654"/>
                      <a:pt x="280726" y="141579"/>
                    </a:cubicBezTo>
                    <a:lnTo>
                      <a:pt x="76096" y="141579"/>
                    </a:lnTo>
                    <a:cubicBezTo>
                      <a:pt x="76096" y="141579"/>
                      <a:pt x="76096" y="139716"/>
                      <a:pt x="76096" y="138785"/>
                    </a:cubicBezTo>
                    <a:cubicBezTo>
                      <a:pt x="87979" y="92086"/>
                      <a:pt x="131051" y="60171"/>
                      <a:pt x="179187" y="62398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312DC03-27D0-CE67-068F-4F8E85ED1CF0}"/>
                  </a:ext>
                </a:extLst>
              </p:cNvPr>
              <p:cNvSpPr/>
              <p:nvPr/>
            </p:nvSpPr>
            <p:spPr>
              <a:xfrm>
                <a:off x="-393221" y="-3361134"/>
                <a:ext cx="307313" cy="113486"/>
              </a:xfrm>
              <a:custGeom>
                <a:avLst/>
                <a:gdLst>
                  <a:gd name="connsiteX0" fmla="*/ 0 w 74834"/>
                  <a:gd name="connsiteY0" fmla="*/ 0 h 27635"/>
                  <a:gd name="connsiteX1" fmla="*/ 74834 w 74834"/>
                  <a:gd name="connsiteY1" fmla="*/ 0 h 27635"/>
                  <a:gd name="connsiteX2" fmla="*/ 74834 w 74834"/>
                  <a:gd name="connsiteY2" fmla="*/ 27636 h 27635"/>
                  <a:gd name="connsiteX3" fmla="*/ 0 w 74834"/>
                  <a:gd name="connsiteY3" fmla="*/ 27636 h 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27635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27636"/>
                    </a:lnTo>
                    <a:lnTo>
                      <a:pt x="0" y="27636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281599C-1AC9-9B85-430C-94B95E1ED1F6}"/>
                  </a:ext>
                </a:extLst>
              </p:cNvPr>
              <p:cNvSpPr/>
              <p:nvPr/>
            </p:nvSpPr>
            <p:spPr>
              <a:xfrm>
                <a:off x="1808983" y="-3063385"/>
                <a:ext cx="1425630" cy="1419622"/>
              </a:xfrm>
              <a:custGeom>
                <a:avLst/>
                <a:gdLst>
                  <a:gd name="connsiteX0" fmla="*/ 174185 w 347156"/>
                  <a:gd name="connsiteY0" fmla="*/ 283013 h 345693"/>
                  <a:gd name="connsiteX1" fmla="*/ 67548 w 347156"/>
                  <a:gd name="connsiteY1" fmla="*/ 180403 h 345693"/>
                  <a:gd name="connsiteX2" fmla="*/ 67678 w 347156"/>
                  <a:gd name="connsiteY2" fmla="*/ 172780 h 345693"/>
                  <a:gd name="connsiteX3" fmla="*/ 167540 w 347156"/>
                  <a:gd name="connsiteY3" fmla="*/ 63565 h 345693"/>
                  <a:gd name="connsiteX4" fmla="*/ 174185 w 347156"/>
                  <a:gd name="connsiteY4" fmla="*/ 63478 h 345693"/>
                  <a:gd name="connsiteX5" fmla="*/ 265787 w 347156"/>
                  <a:gd name="connsiteY5" fmla="*/ 110677 h 345693"/>
                  <a:gd name="connsiteX6" fmla="*/ 327890 w 347156"/>
                  <a:gd name="connsiteY6" fmla="*/ 84593 h 345693"/>
                  <a:gd name="connsiteX7" fmla="*/ 172632 w 347156"/>
                  <a:gd name="connsiteY7" fmla="*/ 133 h 345693"/>
                  <a:gd name="connsiteX8" fmla="*/ -14 w 347156"/>
                  <a:gd name="connsiteY8" fmla="*/ 172780 h 345693"/>
                  <a:gd name="connsiteX9" fmla="*/ 172632 w 347156"/>
                  <a:gd name="connsiteY9" fmla="*/ 345426 h 345693"/>
                  <a:gd name="connsiteX10" fmla="*/ 347142 w 347156"/>
                  <a:gd name="connsiteY10" fmla="*/ 203210 h 345693"/>
                  <a:gd name="connsiteX11" fmla="*/ 275724 w 347156"/>
                  <a:gd name="connsiteY11" fmla="*/ 203210 h 345693"/>
                  <a:gd name="connsiteX12" fmla="*/ 172632 w 347156"/>
                  <a:gd name="connsiteY12" fmla="*/ 283013 h 34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156" h="345693">
                    <a:moveTo>
                      <a:pt x="174185" y="283013"/>
                    </a:moveTo>
                    <a:cubicBezTo>
                      <a:pt x="116401" y="284124"/>
                      <a:pt x="68659" y="238183"/>
                      <a:pt x="67548" y="180403"/>
                    </a:cubicBezTo>
                    <a:cubicBezTo>
                      <a:pt x="67498" y="177860"/>
                      <a:pt x="67542" y="175316"/>
                      <a:pt x="67678" y="172780"/>
                    </a:cubicBezTo>
                    <a:cubicBezTo>
                      <a:pt x="65095" y="115045"/>
                      <a:pt x="109806" y="66145"/>
                      <a:pt x="167540" y="63565"/>
                    </a:cubicBezTo>
                    <a:cubicBezTo>
                      <a:pt x="169754" y="63466"/>
                      <a:pt x="171971" y="63438"/>
                      <a:pt x="174185" y="63478"/>
                    </a:cubicBezTo>
                    <a:cubicBezTo>
                      <a:pt x="210984" y="61596"/>
                      <a:pt x="245961" y="79619"/>
                      <a:pt x="265787" y="110677"/>
                    </a:cubicBezTo>
                    <a:lnTo>
                      <a:pt x="327890" y="84593"/>
                    </a:lnTo>
                    <a:cubicBezTo>
                      <a:pt x="295711" y="29921"/>
                      <a:pt x="236012" y="-2553"/>
                      <a:pt x="172632" y="133"/>
                    </a:cubicBezTo>
                    <a:cubicBezTo>
                      <a:pt x="77282" y="133"/>
                      <a:pt x="-14" y="77430"/>
                      <a:pt x="-14" y="172780"/>
                    </a:cubicBezTo>
                    <a:cubicBezTo>
                      <a:pt x="-14" y="268129"/>
                      <a:pt x="77282" y="345426"/>
                      <a:pt x="172632" y="345426"/>
                    </a:cubicBezTo>
                    <a:cubicBezTo>
                      <a:pt x="258757" y="350068"/>
                      <a:pt x="334305" y="288499"/>
                      <a:pt x="347142" y="203210"/>
                    </a:cubicBezTo>
                    <a:lnTo>
                      <a:pt x="275724" y="203210"/>
                    </a:lnTo>
                    <a:cubicBezTo>
                      <a:pt x="265116" y="251200"/>
                      <a:pt x="221750" y="284770"/>
                      <a:pt x="172632" y="283013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6A0CFC3-51F2-39C7-0819-FBF94F4007B3}"/>
                </a:ext>
              </a:extLst>
            </p:cNvPr>
            <p:cNvGrpSpPr/>
            <p:nvPr/>
          </p:nvGrpSpPr>
          <p:grpSpPr>
            <a:xfrm>
              <a:off x="45917" y="4137660"/>
              <a:ext cx="4507034" cy="1165063"/>
              <a:chOff x="-393221" y="-3361134"/>
              <a:chExt cx="6643632" cy="1717371"/>
            </a:xfrm>
            <a:solidFill>
              <a:schemeClr val="bg1">
                <a:alpha val="3000"/>
              </a:schemeClr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F701A4E-D4EE-A6B0-5713-083A3ED3AAFA}"/>
                  </a:ext>
                </a:extLst>
              </p:cNvPr>
              <p:cNvSpPr/>
              <p:nvPr/>
            </p:nvSpPr>
            <p:spPr>
              <a:xfrm>
                <a:off x="-393221" y="-3061471"/>
                <a:ext cx="307313" cy="1378449"/>
              </a:xfrm>
              <a:custGeom>
                <a:avLst/>
                <a:gdLst>
                  <a:gd name="connsiteX0" fmla="*/ 0 w 74834"/>
                  <a:gd name="connsiteY0" fmla="*/ 0 h 335667"/>
                  <a:gd name="connsiteX1" fmla="*/ 74834 w 74834"/>
                  <a:gd name="connsiteY1" fmla="*/ 0 h 335667"/>
                  <a:gd name="connsiteX2" fmla="*/ 74834 w 74834"/>
                  <a:gd name="connsiteY2" fmla="*/ 335667 h 335667"/>
                  <a:gd name="connsiteX3" fmla="*/ 0 w 74834"/>
                  <a:gd name="connsiteY3" fmla="*/ 335667 h 3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335667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335667"/>
                    </a:lnTo>
                    <a:lnTo>
                      <a:pt x="0" y="335667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B1838E-FF75-8EC1-70E1-14CBE4B70084}"/>
                  </a:ext>
                </a:extLst>
              </p:cNvPr>
              <p:cNvSpPr/>
              <p:nvPr/>
            </p:nvSpPr>
            <p:spPr>
              <a:xfrm>
                <a:off x="116843" y="-3027042"/>
                <a:ext cx="1532742" cy="1347843"/>
              </a:xfrm>
              <a:custGeom>
                <a:avLst/>
                <a:gdLst>
                  <a:gd name="connsiteX0" fmla="*/ 246225 w 373239"/>
                  <a:gd name="connsiteY0" fmla="*/ 133190 h 328214"/>
                  <a:gd name="connsiteX1" fmla="*/ 127918 w 373239"/>
                  <a:gd name="connsiteY1" fmla="*/ 133190 h 328214"/>
                  <a:gd name="connsiteX2" fmla="*/ 77615 w 373239"/>
                  <a:gd name="connsiteY2" fmla="*/ 95617 h 328214"/>
                  <a:gd name="connsiteX3" fmla="*/ 127918 w 373239"/>
                  <a:gd name="connsiteY3" fmla="*/ 62081 h 328214"/>
                  <a:gd name="connsiteX4" fmla="*/ 342484 w 373239"/>
                  <a:gd name="connsiteY4" fmla="*/ 62081 h 328214"/>
                  <a:gd name="connsiteX5" fmla="*/ 342484 w 373239"/>
                  <a:gd name="connsiteY5" fmla="*/ -22 h 328214"/>
                  <a:gd name="connsiteX6" fmla="*/ 118913 w 373239"/>
                  <a:gd name="connsiteY6" fmla="*/ -22 h 328214"/>
                  <a:gd name="connsiteX7" fmla="*/ -14 w 373239"/>
                  <a:gd name="connsiteY7" fmla="*/ 96549 h 328214"/>
                  <a:gd name="connsiteX8" fmla="*/ 118913 w 373239"/>
                  <a:gd name="connsiteY8" fmla="*/ 194361 h 328214"/>
                  <a:gd name="connsiteX9" fmla="*/ 247156 w 373239"/>
                  <a:gd name="connsiteY9" fmla="*/ 194361 h 328214"/>
                  <a:gd name="connsiteX10" fmla="*/ 297149 w 373239"/>
                  <a:gd name="connsiteY10" fmla="*/ 232244 h 328214"/>
                  <a:gd name="connsiteX11" fmla="*/ 247156 w 373239"/>
                  <a:gd name="connsiteY11" fmla="*/ 266090 h 328214"/>
                  <a:gd name="connsiteX12" fmla="*/ 23274 w 373239"/>
                  <a:gd name="connsiteY12" fmla="*/ 266090 h 328214"/>
                  <a:gd name="connsiteX13" fmla="*/ 23274 w 373239"/>
                  <a:gd name="connsiteY13" fmla="*/ 328193 h 328214"/>
                  <a:gd name="connsiteX14" fmla="*/ 246225 w 373239"/>
                  <a:gd name="connsiteY14" fmla="*/ 328193 h 328214"/>
                  <a:gd name="connsiteX15" fmla="*/ 373225 w 373239"/>
                  <a:gd name="connsiteY15" fmla="*/ 230691 h 328214"/>
                  <a:gd name="connsiteX16" fmla="*/ 246225 w 373239"/>
                  <a:gd name="connsiteY16" fmla="*/ 134121 h 3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3239" h="328214">
                    <a:moveTo>
                      <a:pt x="246225" y="133190"/>
                    </a:moveTo>
                    <a:lnTo>
                      <a:pt x="127918" y="133190"/>
                    </a:lnTo>
                    <a:cubicBezTo>
                      <a:pt x="96867" y="133190"/>
                      <a:pt x="77615" y="118595"/>
                      <a:pt x="77615" y="95617"/>
                    </a:cubicBezTo>
                    <a:cubicBezTo>
                      <a:pt x="77615" y="72639"/>
                      <a:pt x="96867" y="62081"/>
                      <a:pt x="127918" y="62081"/>
                    </a:cubicBezTo>
                    <a:lnTo>
                      <a:pt x="342484" y="62081"/>
                    </a:lnTo>
                    <a:lnTo>
                      <a:pt x="342484" y="-22"/>
                    </a:lnTo>
                    <a:lnTo>
                      <a:pt x="118913" y="-22"/>
                    </a:lnTo>
                    <a:cubicBezTo>
                      <a:pt x="45942" y="-22"/>
                      <a:pt x="-14" y="36619"/>
                      <a:pt x="-14" y="96549"/>
                    </a:cubicBezTo>
                    <a:cubicBezTo>
                      <a:pt x="-14" y="156478"/>
                      <a:pt x="45942" y="194361"/>
                      <a:pt x="118913" y="194361"/>
                    </a:cubicBezTo>
                    <a:lnTo>
                      <a:pt x="247156" y="194361"/>
                    </a:lnTo>
                    <a:cubicBezTo>
                      <a:pt x="278208" y="194361"/>
                      <a:pt x="297149" y="208955"/>
                      <a:pt x="297149" y="232244"/>
                    </a:cubicBezTo>
                    <a:cubicBezTo>
                      <a:pt x="297149" y="255533"/>
                      <a:pt x="277897" y="266090"/>
                      <a:pt x="247156" y="266090"/>
                    </a:cubicBezTo>
                    <a:lnTo>
                      <a:pt x="23274" y="266090"/>
                    </a:lnTo>
                    <a:lnTo>
                      <a:pt x="23274" y="328193"/>
                    </a:lnTo>
                    <a:lnTo>
                      <a:pt x="246225" y="328193"/>
                    </a:lnTo>
                    <a:cubicBezTo>
                      <a:pt x="324164" y="328193"/>
                      <a:pt x="373225" y="290310"/>
                      <a:pt x="373225" y="230691"/>
                    </a:cubicBezTo>
                    <a:cubicBezTo>
                      <a:pt x="373225" y="171072"/>
                      <a:pt x="324164" y="134121"/>
                      <a:pt x="246225" y="134121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DCFBCEE-F464-00F1-FB4E-4B3978DAE53C}"/>
                  </a:ext>
                </a:extLst>
              </p:cNvPr>
              <p:cNvSpPr/>
              <p:nvPr/>
            </p:nvSpPr>
            <p:spPr>
              <a:xfrm>
                <a:off x="3372035" y="-3358584"/>
                <a:ext cx="1226998" cy="1712841"/>
              </a:xfrm>
              <a:custGeom>
                <a:avLst/>
                <a:gdLst>
                  <a:gd name="connsiteX0" fmla="*/ 149105 w 298787"/>
                  <a:gd name="connsiteY0" fmla="*/ 352724 h 417095"/>
                  <a:gd name="connsiteX1" fmla="*/ 71336 w 298787"/>
                  <a:gd name="connsiteY1" fmla="*/ 275235 h 417095"/>
                  <a:gd name="connsiteX2" fmla="*/ 71476 w 298787"/>
                  <a:gd name="connsiteY2" fmla="*/ 270437 h 417095"/>
                  <a:gd name="connsiteX3" fmla="*/ 71476 w 298787"/>
                  <a:gd name="connsiteY3" fmla="*/ 142815 h 417095"/>
                  <a:gd name="connsiteX4" fmla="*/ 298773 w 298787"/>
                  <a:gd name="connsiteY4" fmla="*/ 142815 h 417095"/>
                  <a:gd name="connsiteX5" fmla="*/ 298773 w 298787"/>
                  <a:gd name="connsiteY5" fmla="*/ 80712 h 417095"/>
                  <a:gd name="connsiteX6" fmla="*/ 71476 w 298787"/>
                  <a:gd name="connsiteY6" fmla="*/ 80712 h 417095"/>
                  <a:gd name="connsiteX7" fmla="*/ 71476 w 298787"/>
                  <a:gd name="connsiteY7" fmla="*/ -22 h 417095"/>
                  <a:gd name="connsiteX8" fmla="*/ 58 w 298787"/>
                  <a:gd name="connsiteY8" fmla="*/ -22 h 417095"/>
                  <a:gd name="connsiteX9" fmla="*/ 58 w 298787"/>
                  <a:gd name="connsiteY9" fmla="*/ 273853 h 417095"/>
                  <a:gd name="connsiteX10" fmla="*/ 134368 w 298787"/>
                  <a:gd name="connsiteY10" fmla="*/ 417004 h 417095"/>
                  <a:gd name="connsiteX11" fmla="*/ 149105 w 298787"/>
                  <a:gd name="connsiteY11" fmla="*/ 416690 h 417095"/>
                  <a:gd name="connsiteX12" fmla="*/ 297550 w 298787"/>
                  <a:gd name="connsiteY12" fmla="*/ 286919 h 417095"/>
                  <a:gd name="connsiteX13" fmla="*/ 297842 w 298787"/>
                  <a:gd name="connsiteY13" fmla="*/ 275095 h 417095"/>
                  <a:gd name="connsiteX14" fmla="*/ 226734 w 298787"/>
                  <a:gd name="connsiteY14" fmla="*/ 275095 h 417095"/>
                  <a:gd name="connsiteX15" fmla="*/ 150353 w 298787"/>
                  <a:gd name="connsiteY15" fmla="*/ 352724 h 417095"/>
                  <a:gd name="connsiteX16" fmla="*/ 149105 w 298787"/>
                  <a:gd name="connsiteY16" fmla="*/ 352724 h 4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787" h="417095">
                    <a:moveTo>
                      <a:pt x="149105" y="352724"/>
                    </a:moveTo>
                    <a:cubicBezTo>
                      <a:pt x="106232" y="352801"/>
                      <a:pt x="71414" y="318108"/>
                      <a:pt x="71336" y="275235"/>
                    </a:cubicBezTo>
                    <a:cubicBezTo>
                      <a:pt x="71333" y="273636"/>
                      <a:pt x="71380" y="272033"/>
                      <a:pt x="71476" y="270437"/>
                    </a:cubicBezTo>
                    <a:lnTo>
                      <a:pt x="71476" y="142815"/>
                    </a:lnTo>
                    <a:lnTo>
                      <a:pt x="298773" y="142815"/>
                    </a:lnTo>
                    <a:lnTo>
                      <a:pt x="298773" y="80712"/>
                    </a:lnTo>
                    <a:lnTo>
                      <a:pt x="71476" y="80712"/>
                    </a:lnTo>
                    <a:lnTo>
                      <a:pt x="71476" y="-22"/>
                    </a:lnTo>
                    <a:lnTo>
                      <a:pt x="58" y="-22"/>
                    </a:lnTo>
                    <a:lnTo>
                      <a:pt x="58" y="273853"/>
                    </a:lnTo>
                    <a:cubicBezTo>
                      <a:pt x="-2383" y="350473"/>
                      <a:pt x="57748" y="414563"/>
                      <a:pt x="134368" y="417004"/>
                    </a:cubicBezTo>
                    <a:cubicBezTo>
                      <a:pt x="139280" y="417159"/>
                      <a:pt x="144202" y="417056"/>
                      <a:pt x="149105" y="416690"/>
                    </a:cubicBezTo>
                    <a:cubicBezTo>
                      <a:pt x="225933" y="421848"/>
                      <a:pt x="292395" y="363747"/>
                      <a:pt x="297550" y="286919"/>
                    </a:cubicBezTo>
                    <a:cubicBezTo>
                      <a:pt x="297814" y="282985"/>
                      <a:pt x="297913" y="279039"/>
                      <a:pt x="297842" y="275095"/>
                    </a:cubicBezTo>
                    <a:lnTo>
                      <a:pt x="226734" y="275095"/>
                    </a:lnTo>
                    <a:cubicBezTo>
                      <a:pt x="227079" y="317623"/>
                      <a:pt x="192881" y="352379"/>
                      <a:pt x="150353" y="352724"/>
                    </a:cubicBezTo>
                    <a:cubicBezTo>
                      <a:pt x="149937" y="352727"/>
                      <a:pt x="149521" y="352727"/>
                      <a:pt x="149105" y="352724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360B4F5-727B-61EC-CE47-BB24140E3C21}"/>
                  </a:ext>
                </a:extLst>
              </p:cNvPr>
              <p:cNvSpPr/>
              <p:nvPr/>
            </p:nvSpPr>
            <p:spPr>
              <a:xfrm>
                <a:off x="4785070" y="-3058946"/>
                <a:ext cx="1465341" cy="1381020"/>
              </a:xfrm>
              <a:custGeom>
                <a:avLst/>
                <a:gdLst>
                  <a:gd name="connsiteX0" fmla="*/ 77338 w 356826"/>
                  <a:gd name="connsiteY0" fmla="*/ 202130 h 336293"/>
                  <a:gd name="connsiteX1" fmla="*/ 356802 w 356826"/>
                  <a:gd name="connsiteY1" fmla="*/ 202130 h 336293"/>
                  <a:gd name="connsiteX2" fmla="*/ 356802 w 356826"/>
                  <a:gd name="connsiteY2" fmla="*/ 199025 h 336293"/>
                  <a:gd name="connsiteX3" fmla="*/ 356802 w 356826"/>
                  <a:gd name="connsiteY3" fmla="*/ 199025 h 336293"/>
                  <a:gd name="connsiteX4" fmla="*/ 356802 w 356826"/>
                  <a:gd name="connsiteY4" fmla="*/ 171699 h 336293"/>
                  <a:gd name="connsiteX5" fmla="*/ 354628 w 356826"/>
                  <a:gd name="connsiteY5" fmla="*/ 140648 h 336293"/>
                  <a:gd name="connsiteX6" fmla="*/ 354628 w 356826"/>
                  <a:gd name="connsiteY6" fmla="*/ 140648 h 336293"/>
                  <a:gd name="connsiteX7" fmla="*/ 354628 w 356826"/>
                  <a:gd name="connsiteY7" fmla="*/ 140648 h 336293"/>
                  <a:gd name="connsiteX8" fmla="*/ 179187 w 356826"/>
                  <a:gd name="connsiteY8" fmla="*/ 295 h 336293"/>
                  <a:gd name="connsiteX9" fmla="*/ 262 w 356826"/>
                  <a:gd name="connsiteY9" fmla="*/ 159900 h 336293"/>
                  <a:gd name="connsiteX10" fmla="*/ 20 w 356826"/>
                  <a:gd name="connsiteY10" fmla="*/ 172941 h 336293"/>
                  <a:gd name="connsiteX11" fmla="*/ 179187 w 356826"/>
                  <a:gd name="connsiteY11" fmla="*/ 336272 h 336293"/>
                  <a:gd name="connsiteX12" fmla="*/ 313019 w 356826"/>
                  <a:gd name="connsiteY12" fmla="*/ 336272 h 336293"/>
                  <a:gd name="connsiteX13" fmla="*/ 313019 w 356826"/>
                  <a:gd name="connsiteY13" fmla="*/ 274169 h 336293"/>
                  <a:gd name="connsiteX14" fmla="*/ 179498 w 356826"/>
                  <a:gd name="connsiteY14" fmla="*/ 274169 h 336293"/>
                  <a:gd name="connsiteX15" fmla="*/ 77338 w 356826"/>
                  <a:gd name="connsiteY15" fmla="*/ 202751 h 336293"/>
                  <a:gd name="connsiteX16" fmla="*/ 179187 w 356826"/>
                  <a:gd name="connsiteY16" fmla="*/ 62398 h 336293"/>
                  <a:gd name="connsiteX17" fmla="*/ 280726 w 356826"/>
                  <a:gd name="connsiteY17" fmla="*/ 138785 h 336293"/>
                  <a:gd name="connsiteX18" fmla="*/ 280726 w 356826"/>
                  <a:gd name="connsiteY18" fmla="*/ 141579 h 336293"/>
                  <a:gd name="connsiteX19" fmla="*/ 76096 w 356826"/>
                  <a:gd name="connsiteY19" fmla="*/ 141579 h 336293"/>
                  <a:gd name="connsiteX20" fmla="*/ 76096 w 356826"/>
                  <a:gd name="connsiteY20" fmla="*/ 138785 h 336293"/>
                  <a:gd name="connsiteX21" fmla="*/ 179187 w 356826"/>
                  <a:gd name="connsiteY21" fmla="*/ 62398 h 3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6826" h="336293">
                    <a:moveTo>
                      <a:pt x="77338" y="202130"/>
                    </a:moveTo>
                    <a:lnTo>
                      <a:pt x="356802" y="202130"/>
                    </a:lnTo>
                    <a:lnTo>
                      <a:pt x="356802" y="199025"/>
                    </a:lnTo>
                    <a:lnTo>
                      <a:pt x="356802" y="199025"/>
                    </a:lnTo>
                    <a:lnTo>
                      <a:pt x="356802" y="171699"/>
                    </a:lnTo>
                    <a:cubicBezTo>
                      <a:pt x="356911" y="161306"/>
                      <a:pt x="356184" y="150923"/>
                      <a:pt x="354628" y="140648"/>
                    </a:cubicBezTo>
                    <a:lnTo>
                      <a:pt x="354628" y="140648"/>
                    </a:lnTo>
                    <a:lnTo>
                      <a:pt x="354628" y="140648"/>
                    </a:lnTo>
                    <a:cubicBezTo>
                      <a:pt x="340904" y="55731"/>
                      <a:pt x="265045" y="-4956"/>
                      <a:pt x="179187" y="295"/>
                    </a:cubicBezTo>
                    <a:cubicBezTo>
                      <a:pt x="85703" y="-5040"/>
                      <a:pt x="5596" y="66419"/>
                      <a:pt x="262" y="159900"/>
                    </a:cubicBezTo>
                    <a:cubicBezTo>
                      <a:pt x="13" y="164244"/>
                      <a:pt x="-67" y="168594"/>
                      <a:pt x="20" y="172941"/>
                    </a:cubicBezTo>
                    <a:cubicBezTo>
                      <a:pt x="20" y="268580"/>
                      <a:pt x="74854" y="336272"/>
                      <a:pt x="179187" y="336272"/>
                    </a:cubicBezTo>
                    <a:lnTo>
                      <a:pt x="313019" y="336272"/>
                    </a:lnTo>
                    <a:lnTo>
                      <a:pt x="313019" y="274169"/>
                    </a:lnTo>
                    <a:lnTo>
                      <a:pt x="179498" y="274169"/>
                    </a:lnTo>
                    <a:cubicBezTo>
                      <a:pt x="133088" y="276638"/>
                      <a:pt x="90957" y="247185"/>
                      <a:pt x="77338" y="202751"/>
                    </a:cubicBezTo>
                    <a:close/>
                    <a:moveTo>
                      <a:pt x="179187" y="62398"/>
                    </a:moveTo>
                    <a:cubicBezTo>
                      <a:pt x="226752" y="60920"/>
                      <a:pt x="268960" y="92673"/>
                      <a:pt x="280726" y="138785"/>
                    </a:cubicBezTo>
                    <a:cubicBezTo>
                      <a:pt x="280872" y="139710"/>
                      <a:pt x="280872" y="140654"/>
                      <a:pt x="280726" y="141579"/>
                    </a:cubicBezTo>
                    <a:lnTo>
                      <a:pt x="76096" y="141579"/>
                    </a:lnTo>
                    <a:cubicBezTo>
                      <a:pt x="76096" y="141579"/>
                      <a:pt x="76096" y="139716"/>
                      <a:pt x="76096" y="138785"/>
                    </a:cubicBezTo>
                    <a:cubicBezTo>
                      <a:pt x="87979" y="92086"/>
                      <a:pt x="131051" y="60171"/>
                      <a:pt x="179187" y="62398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9EE9141-96DD-9EB6-7A1C-BDC2A7535BCE}"/>
                  </a:ext>
                </a:extLst>
              </p:cNvPr>
              <p:cNvSpPr/>
              <p:nvPr/>
            </p:nvSpPr>
            <p:spPr>
              <a:xfrm>
                <a:off x="-393221" y="-3361134"/>
                <a:ext cx="307313" cy="113486"/>
              </a:xfrm>
              <a:custGeom>
                <a:avLst/>
                <a:gdLst>
                  <a:gd name="connsiteX0" fmla="*/ 0 w 74834"/>
                  <a:gd name="connsiteY0" fmla="*/ 0 h 27635"/>
                  <a:gd name="connsiteX1" fmla="*/ 74834 w 74834"/>
                  <a:gd name="connsiteY1" fmla="*/ 0 h 27635"/>
                  <a:gd name="connsiteX2" fmla="*/ 74834 w 74834"/>
                  <a:gd name="connsiteY2" fmla="*/ 27636 h 27635"/>
                  <a:gd name="connsiteX3" fmla="*/ 0 w 74834"/>
                  <a:gd name="connsiteY3" fmla="*/ 27636 h 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27635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27636"/>
                    </a:lnTo>
                    <a:lnTo>
                      <a:pt x="0" y="27636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DD9402D-2C22-9C3C-97DA-FD854C47BBC2}"/>
                  </a:ext>
                </a:extLst>
              </p:cNvPr>
              <p:cNvSpPr/>
              <p:nvPr/>
            </p:nvSpPr>
            <p:spPr>
              <a:xfrm>
                <a:off x="1808983" y="-3063385"/>
                <a:ext cx="1425630" cy="1419622"/>
              </a:xfrm>
              <a:custGeom>
                <a:avLst/>
                <a:gdLst>
                  <a:gd name="connsiteX0" fmla="*/ 174185 w 347156"/>
                  <a:gd name="connsiteY0" fmla="*/ 283013 h 345693"/>
                  <a:gd name="connsiteX1" fmla="*/ 67548 w 347156"/>
                  <a:gd name="connsiteY1" fmla="*/ 180403 h 345693"/>
                  <a:gd name="connsiteX2" fmla="*/ 67678 w 347156"/>
                  <a:gd name="connsiteY2" fmla="*/ 172780 h 345693"/>
                  <a:gd name="connsiteX3" fmla="*/ 167540 w 347156"/>
                  <a:gd name="connsiteY3" fmla="*/ 63565 h 345693"/>
                  <a:gd name="connsiteX4" fmla="*/ 174185 w 347156"/>
                  <a:gd name="connsiteY4" fmla="*/ 63478 h 345693"/>
                  <a:gd name="connsiteX5" fmla="*/ 265787 w 347156"/>
                  <a:gd name="connsiteY5" fmla="*/ 110677 h 345693"/>
                  <a:gd name="connsiteX6" fmla="*/ 327890 w 347156"/>
                  <a:gd name="connsiteY6" fmla="*/ 84593 h 345693"/>
                  <a:gd name="connsiteX7" fmla="*/ 172632 w 347156"/>
                  <a:gd name="connsiteY7" fmla="*/ 133 h 345693"/>
                  <a:gd name="connsiteX8" fmla="*/ -14 w 347156"/>
                  <a:gd name="connsiteY8" fmla="*/ 172780 h 345693"/>
                  <a:gd name="connsiteX9" fmla="*/ 172632 w 347156"/>
                  <a:gd name="connsiteY9" fmla="*/ 345426 h 345693"/>
                  <a:gd name="connsiteX10" fmla="*/ 347142 w 347156"/>
                  <a:gd name="connsiteY10" fmla="*/ 203210 h 345693"/>
                  <a:gd name="connsiteX11" fmla="*/ 275724 w 347156"/>
                  <a:gd name="connsiteY11" fmla="*/ 203210 h 345693"/>
                  <a:gd name="connsiteX12" fmla="*/ 172632 w 347156"/>
                  <a:gd name="connsiteY12" fmla="*/ 283013 h 34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156" h="345693">
                    <a:moveTo>
                      <a:pt x="174185" y="283013"/>
                    </a:moveTo>
                    <a:cubicBezTo>
                      <a:pt x="116401" y="284124"/>
                      <a:pt x="68659" y="238183"/>
                      <a:pt x="67548" y="180403"/>
                    </a:cubicBezTo>
                    <a:cubicBezTo>
                      <a:pt x="67498" y="177860"/>
                      <a:pt x="67542" y="175316"/>
                      <a:pt x="67678" y="172780"/>
                    </a:cubicBezTo>
                    <a:cubicBezTo>
                      <a:pt x="65095" y="115045"/>
                      <a:pt x="109806" y="66145"/>
                      <a:pt x="167540" y="63565"/>
                    </a:cubicBezTo>
                    <a:cubicBezTo>
                      <a:pt x="169754" y="63466"/>
                      <a:pt x="171971" y="63438"/>
                      <a:pt x="174185" y="63478"/>
                    </a:cubicBezTo>
                    <a:cubicBezTo>
                      <a:pt x="210984" y="61596"/>
                      <a:pt x="245961" y="79619"/>
                      <a:pt x="265787" y="110677"/>
                    </a:cubicBezTo>
                    <a:lnTo>
                      <a:pt x="327890" y="84593"/>
                    </a:lnTo>
                    <a:cubicBezTo>
                      <a:pt x="295711" y="29921"/>
                      <a:pt x="236012" y="-2553"/>
                      <a:pt x="172632" y="133"/>
                    </a:cubicBezTo>
                    <a:cubicBezTo>
                      <a:pt x="77282" y="133"/>
                      <a:pt x="-14" y="77430"/>
                      <a:pt x="-14" y="172780"/>
                    </a:cubicBezTo>
                    <a:cubicBezTo>
                      <a:pt x="-14" y="268129"/>
                      <a:pt x="77282" y="345426"/>
                      <a:pt x="172632" y="345426"/>
                    </a:cubicBezTo>
                    <a:cubicBezTo>
                      <a:pt x="258757" y="350068"/>
                      <a:pt x="334305" y="288499"/>
                      <a:pt x="347142" y="203210"/>
                    </a:cubicBezTo>
                    <a:lnTo>
                      <a:pt x="275724" y="203210"/>
                    </a:lnTo>
                    <a:cubicBezTo>
                      <a:pt x="265116" y="251200"/>
                      <a:pt x="221750" y="284770"/>
                      <a:pt x="172632" y="283013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F55FBA4-1A6C-B7DB-E11A-6904345F5FA6}"/>
                </a:ext>
              </a:extLst>
            </p:cNvPr>
            <p:cNvGrpSpPr/>
            <p:nvPr/>
          </p:nvGrpSpPr>
          <p:grpSpPr>
            <a:xfrm>
              <a:off x="45917" y="2750820"/>
              <a:ext cx="4507034" cy="1165063"/>
              <a:chOff x="-393221" y="-3361134"/>
              <a:chExt cx="6643632" cy="1717371"/>
            </a:xfrm>
            <a:solidFill>
              <a:schemeClr val="bg1">
                <a:alpha val="2000"/>
              </a:scheme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3AE7946-1B13-5538-EE00-CAD1BB8E2FD4}"/>
                  </a:ext>
                </a:extLst>
              </p:cNvPr>
              <p:cNvSpPr/>
              <p:nvPr/>
            </p:nvSpPr>
            <p:spPr>
              <a:xfrm>
                <a:off x="-393221" y="-3061471"/>
                <a:ext cx="307313" cy="1378449"/>
              </a:xfrm>
              <a:custGeom>
                <a:avLst/>
                <a:gdLst>
                  <a:gd name="connsiteX0" fmla="*/ 0 w 74834"/>
                  <a:gd name="connsiteY0" fmla="*/ 0 h 335667"/>
                  <a:gd name="connsiteX1" fmla="*/ 74834 w 74834"/>
                  <a:gd name="connsiteY1" fmla="*/ 0 h 335667"/>
                  <a:gd name="connsiteX2" fmla="*/ 74834 w 74834"/>
                  <a:gd name="connsiteY2" fmla="*/ 335667 h 335667"/>
                  <a:gd name="connsiteX3" fmla="*/ 0 w 74834"/>
                  <a:gd name="connsiteY3" fmla="*/ 335667 h 3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335667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335667"/>
                    </a:lnTo>
                    <a:lnTo>
                      <a:pt x="0" y="335667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227C339-8F8D-8CF7-B3CF-34264BD706C0}"/>
                  </a:ext>
                </a:extLst>
              </p:cNvPr>
              <p:cNvSpPr/>
              <p:nvPr/>
            </p:nvSpPr>
            <p:spPr>
              <a:xfrm>
                <a:off x="116843" y="-3027042"/>
                <a:ext cx="1532742" cy="1347843"/>
              </a:xfrm>
              <a:custGeom>
                <a:avLst/>
                <a:gdLst>
                  <a:gd name="connsiteX0" fmla="*/ 246225 w 373239"/>
                  <a:gd name="connsiteY0" fmla="*/ 133190 h 328214"/>
                  <a:gd name="connsiteX1" fmla="*/ 127918 w 373239"/>
                  <a:gd name="connsiteY1" fmla="*/ 133190 h 328214"/>
                  <a:gd name="connsiteX2" fmla="*/ 77615 w 373239"/>
                  <a:gd name="connsiteY2" fmla="*/ 95617 h 328214"/>
                  <a:gd name="connsiteX3" fmla="*/ 127918 w 373239"/>
                  <a:gd name="connsiteY3" fmla="*/ 62081 h 328214"/>
                  <a:gd name="connsiteX4" fmla="*/ 342484 w 373239"/>
                  <a:gd name="connsiteY4" fmla="*/ 62081 h 328214"/>
                  <a:gd name="connsiteX5" fmla="*/ 342484 w 373239"/>
                  <a:gd name="connsiteY5" fmla="*/ -22 h 328214"/>
                  <a:gd name="connsiteX6" fmla="*/ 118913 w 373239"/>
                  <a:gd name="connsiteY6" fmla="*/ -22 h 328214"/>
                  <a:gd name="connsiteX7" fmla="*/ -14 w 373239"/>
                  <a:gd name="connsiteY7" fmla="*/ 96549 h 328214"/>
                  <a:gd name="connsiteX8" fmla="*/ 118913 w 373239"/>
                  <a:gd name="connsiteY8" fmla="*/ 194361 h 328214"/>
                  <a:gd name="connsiteX9" fmla="*/ 247156 w 373239"/>
                  <a:gd name="connsiteY9" fmla="*/ 194361 h 328214"/>
                  <a:gd name="connsiteX10" fmla="*/ 297149 w 373239"/>
                  <a:gd name="connsiteY10" fmla="*/ 232244 h 328214"/>
                  <a:gd name="connsiteX11" fmla="*/ 247156 w 373239"/>
                  <a:gd name="connsiteY11" fmla="*/ 266090 h 328214"/>
                  <a:gd name="connsiteX12" fmla="*/ 23274 w 373239"/>
                  <a:gd name="connsiteY12" fmla="*/ 266090 h 328214"/>
                  <a:gd name="connsiteX13" fmla="*/ 23274 w 373239"/>
                  <a:gd name="connsiteY13" fmla="*/ 328193 h 328214"/>
                  <a:gd name="connsiteX14" fmla="*/ 246225 w 373239"/>
                  <a:gd name="connsiteY14" fmla="*/ 328193 h 328214"/>
                  <a:gd name="connsiteX15" fmla="*/ 373225 w 373239"/>
                  <a:gd name="connsiteY15" fmla="*/ 230691 h 328214"/>
                  <a:gd name="connsiteX16" fmla="*/ 246225 w 373239"/>
                  <a:gd name="connsiteY16" fmla="*/ 134121 h 3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3239" h="328214">
                    <a:moveTo>
                      <a:pt x="246225" y="133190"/>
                    </a:moveTo>
                    <a:lnTo>
                      <a:pt x="127918" y="133190"/>
                    </a:lnTo>
                    <a:cubicBezTo>
                      <a:pt x="96867" y="133190"/>
                      <a:pt x="77615" y="118595"/>
                      <a:pt x="77615" y="95617"/>
                    </a:cubicBezTo>
                    <a:cubicBezTo>
                      <a:pt x="77615" y="72639"/>
                      <a:pt x="96867" y="62081"/>
                      <a:pt x="127918" y="62081"/>
                    </a:cubicBezTo>
                    <a:lnTo>
                      <a:pt x="342484" y="62081"/>
                    </a:lnTo>
                    <a:lnTo>
                      <a:pt x="342484" y="-22"/>
                    </a:lnTo>
                    <a:lnTo>
                      <a:pt x="118913" y="-22"/>
                    </a:lnTo>
                    <a:cubicBezTo>
                      <a:pt x="45942" y="-22"/>
                      <a:pt x="-14" y="36619"/>
                      <a:pt x="-14" y="96549"/>
                    </a:cubicBezTo>
                    <a:cubicBezTo>
                      <a:pt x="-14" y="156478"/>
                      <a:pt x="45942" y="194361"/>
                      <a:pt x="118913" y="194361"/>
                    </a:cubicBezTo>
                    <a:lnTo>
                      <a:pt x="247156" y="194361"/>
                    </a:lnTo>
                    <a:cubicBezTo>
                      <a:pt x="278208" y="194361"/>
                      <a:pt x="297149" y="208955"/>
                      <a:pt x="297149" y="232244"/>
                    </a:cubicBezTo>
                    <a:cubicBezTo>
                      <a:pt x="297149" y="255533"/>
                      <a:pt x="277897" y="266090"/>
                      <a:pt x="247156" y="266090"/>
                    </a:cubicBezTo>
                    <a:lnTo>
                      <a:pt x="23274" y="266090"/>
                    </a:lnTo>
                    <a:lnTo>
                      <a:pt x="23274" y="328193"/>
                    </a:lnTo>
                    <a:lnTo>
                      <a:pt x="246225" y="328193"/>
                    </a:lnTo>
                    <a:cubicBezTo>
                      <a:pt x="324164" y="328193"/>
                      <a:pt x="373225" y="290310"/>
                      <a:pt x="373225" y="230691"/>
                    </a:cubicBezTo>
                    <a:cubicBezTo>
                      <a:pt x="373225" y="171072"/>
                      <a:pt x="324164" y="134121"/>
                      <a:pt x="246225" y="134121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F51DB68-C5D4-DD13-9C11-C5DA4440AD1A}"/>
                  </a:ext>
                </a:extLst>
              </p:cNvPr>
              <p:cNvSpPr/>
              <p:nvPr/>
            </p:nvSpPr>
            <p:spPr>
              <a:xfrm>
                <a:off x="3372035" y="-3358584"/>
                <a:ext cx="1226998" cy="1712841"/>
              </a:xfrm>
              <a:custGeom>
                <a:avLst/>
                <a:gdLst>
                  <a:gd name="connsiteX0" fmla="*/ 149105 w 298787"/>
                  <a:gd name="connsiteY0" fmla="*/ 352724 h 417095"/>
                  <a:gd name="connsiteX1" fmla="*/ 71336 w 298787"/>
                  <a:gd name="connsiteY1" fmla="*/ 275235 h 417095"/>
                  <a:gd name="connsiteX2" fmla="*/ 71476 w 298787"/>
                  <a:gd name="connsiteY2" fmla="*/ 270437 h 417095"/>
                  <a:gd name="connsiteX3" fmla="*/ 71476 w 298787"/>
                  <a:gd name="connsiteY3" fmla="*/ 142815 h 417095"/>
                  <a:gd name="connsiteX4" fmla="*/ 298773 w 298787"/>
                  <a:gd name="connsiteY4" fmla="*/ 142815 h 417095"/>
                  <a:gd name="connsiteX5" fmla="*/ 298773 w 298787"/>
                  <a:gd name="connsiteY5" fmla="*/ 80712 h 417095"/>
                  <a:gd name="connsiteX6" fmla="*/ 71476 w 298787"/>
                  <a:gd name="connsiteY6" fmla="*/ 80712 h 417095"/>
                  <a:gd name="connsiteX7" fmla="*/ 71476 w 298787"/>
                  <a:gd name="connsiteY7" fmla="*/ -22 h 417095"/>
                  <a:gd name="connsiteX8" fmla="*/ 58 w 298787"/>
                  <a:gd name="connsiteY8" fmla="*/ -22 h 417095"/>
                  <a:gd name="connsiteX9" fmla="*/ 58 w 298787"/>
                  <a:gd name="connsiteY9" fmla="*/ 273853 h 417095"/>
                  <a:gd name="connsiteX10" fmla="*/ 134368 w 298787"/>
                  <a:gd name="connsiteY10" fmla="*/ 417004 h 417095"/>
                  <a:gd name="connsiteX11" fmla="*/ 149105 w 298787"/>
                  <a:gd name="connsiteY11" fmla="*/ 416690 h 417095"/>
                  <a:gd name="connsiteX12" fmla="*/ 297550 w 298787"/>
                  <a:gd name="connsiteY12" fmla="*/ 286919 h 417095"/>
                  <a:gd name="connsiteX13" fmla="*/ 297842 w 298787"/>
                  <a:gd name="connsiteY13" fmla="*/ 275095 h 417095"/>
                  <a:gd name="connsiteX14" fmla="*/ 226734 w 298787"/>
                  <a:gd name="connsiteY14" fmla="*/ 275095 h 417095"/>
                  <a:gd name="connsiteX15" fmla="*/ 150353 w 298787"/>
                  <a:gd name="connsiteY15" fmla="*/ 352724 h 417095"/>
                  <a:gd name="connsiteX16" fmla="*/ 149105 w 298787"/>
                  <a:gd name="connsiteY16" fmla="*/ 352724 h 4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787" h="417095">
                    <a:moveTo>
                      <a:pt x="149105" y="352724"/>
                    </a:moveTo>
                    <a:cubicBezTo>
                      <a:pt x="106232" y="352801"/>
                      <a:pt x="71414" y="318108"/>
                      <a:pt x="71336" y="275235"/>
                    </a:cubicBezTo>
                    <a:cubicBezTo>
                      <a:pt x="71333" y="273636"/>
                      <a:pt x="71380" y="272033"/>
                      <a:pt x="71476" y="270437"/>
                    </a:cubicBezTo>
                    <a:lnTo>
                      <a:pt x="71476" y="142815"/>
                    </a:lnTo>
                    <a:lnTo>
                      <a:pt x="298773" y="142815"/>
                    </a:lnTo>
                    <a:lnTo>
                      <a:pt x="298773" y="80712"/>
                    </a:lnTo>
                    <a:lnTo>
                      <a:pt x="71476" y="80712"/>
                    </a:lnTo>
                    <a:lnTo>
                      <a:pt x="71476" y="-22"/>
                    </a:lnTo>
                    <a:lnTo>
                      <a:pt x="58" y="-22"/>
                    </a:lnTo>
                    <a:lnTo>
                      <a:pt x="58" y="273853"/>
                    </a:lnTo>
                    <a:cubicBezTo>
                      <a:pt x="-2383" y="350473"/>
                      <a:pt x="57748" y="414563"/>
                      <a:pt x="134368" y="417004"/>
                    </a:cubicBezTo>
                    <a:cubicBezTo>
                      <a:pt x="139280" y="417159"/>
                      <a:pt x="144202" y="417056"/>
                      <a:pt x="149105" y="416690"/>
                    </a:cubicBezTo>
                    <a:cubicBezTo>
                      <a:pt x="225933" y="421848"/>
                      <a:pt x="292395" y="363747"/>
                      <a:pt x="297550" y="286919"/>
                    </a:cubicBezTo>
                    <a:cubicBezTo>
                      <a:pt x="297814" y="282985"/>
                      <a:pt x="297913" y="279039"/>
                      <a:pt x="297842" y="275095"/>
                    </a:cubicBezTo>
                    <a:lnTo>
                      <a:pt x="226734" y="275095"/>
                    </a:lnTo>
                    <a:cubicBezTo>
                      <a:pt x="227079" y="317623"/>
                      <a:pt x="192881" y="352379"/>
                      <a:pt x="150353" y="352724"/>
                    </a:cubicBezTo>
                    <a:cubicBezTo>
                      <a:pt x="149937" y="352727"/>
                      <a:pt x="149521" y="352727"/>
                      <a:pt x="149105" y="352724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2C684B8-F09B-E3C1-1C7C-F420A80D3EF7}"/>
                  </a:ext>
                </a:extLst>
              </p:cNvPr>
              <p:cNvSpPr/>
              <p:nvPr/>
            </p:nvSpPr>
            <p:spPr>
              <a:xfrm>
                <a:off x="4785070" y="-3058946"/>
                <a:ext cx="1465341" cy="1381020"/>
              </a:xfrm>
              <a:custGeom>
                <a:avLst/>
                <a:gdLst>
                  <a:gd name="connsiteX0" fmla="*/ 77338 w 356826"/>
                  <a:gd name="connsiteY0" fmla="*/ 202130 h 336293"/>
                  <a:gd name="connsiteX1" fmla="*/ 356802 w 356826"/>
                  <a:gd name="connsiteY1" fmla="*/ 202130 h 336293"/>
                  <a:gd name="connsiteX2" fmla="*/ 356802 w 356826"/>
                  <a:gd name="connsiteY2" fmla="*/ 199025 h 336293"/>
                  <a:gd name="connsiteX3" fmla="*/ 356802 w 356826"/>
                  <a:gd name="connsiteY3" fmla="*/ 199025 h 336293"/>
                  <a:gd name="connsiteX4" fmla="*/ 356802 w 356826"/>
                  <a:gd name="connsiteY4" fmla="*/ 171699 h 336293"/>
                  <a:gd name="connsiteX5" fmla="*/ 354628 w 356826"/>
                  <a:gd name="connsiteY5" fmla="*/ 140648 h 336293"/>
                  <a:gd name="connsiteX6" fmla="*/ 354628 w 356826"/>
                  <a:gd name="connsiteY6" fmla="*/ 140648 h 336293"/>
                  <a:gd name="connsiteX7" fmla="*/ 354628 w 356826"/>
                  <a:gd name="connsiteY7" fmla="*/ 140648 h 336293"/>
                  <a:gd name="connsiteX8" fmla="*/ 179187 w 356826"/>
                  <a:gd name="connsiteY8" fmla="*/ 295 h 336293"/>
                  <a:gd name="connsiteX9" fmla="*/ 262 w 356826"/>
                  <a:gd name="connsiteY9" fmla="*/ 159900 h 336293"/>
                  <a:gd name="connsiteX10" fmla="*/ 20 w 356826"/>
                  <a:gd name="connsiteY10" fmla="*/ 172941 h 336293"/>
                  <a:gd name="connsiteX11" fmla="*/ 179187 w 356826"/>
                  <a:gd name="connsiteY11" fmla="*/ 336272 h 336293"/>
                  <a:gd name="connsiteX12" fmla="*/ 313019 w 356826"/>
                  <a:gd name="connsiteY12" fmla="*/ 336272 h 336293"/>
                  <a:gd name="connsiteX13" fmla="*/ 313019 w 356826"/>
                  <a:gd name="connsiteY13" fmla="*/ 274169 h 336293"/>
                  <a:gd name="connsiteX14" fmla="*/ 179498 w 356826"/>
                  <a:gd name="connsiteY14" fmla="*/ 274169 h 336293"/>
                  <a:gd name="connsiteX15" fmla="*/ 77338 w 356826"/>
                  <a:gd name="connsiteY15" fmla="*/ 202751 h 336293"/>
                  <a:gd name="connsiteX16" fmla="*/ 179187 w 356826"/>
                  <a:gd name="connsiteY16" fmla="*/ 62398 h 336293"/>
                  <a:gd name="connsiteX17" fmla="*/ 280726 w 356826"/>
                  <a:gd name="connsiteY17" fmla="*/ 138785 h 336293"/>
                  <a:gd name="connsiteX18" fmla="*/ 280726 w 356826"/>
                  <a:gd name="connsiteY18" fmla="*/ 141579 h 336293"/>
                  <a:gd name="connsiteX19" fmla="*/ 76096 w 356826"/>
                  <a:gd name="connsiteY19" fmla="*/ 141579 h 336293"/>
                  <a:gd name="connsiteX20" fmla="*/ 76096 w 356826"/>
                  <a:gd name="connsiteY20" fmla="*/ 138785 h 336293"/>
                  <a:gd name="connsiteX21" fmla="*/ 179187 w 356826"/>
                  <a:gd name="connsiteY21" fmla="*/ 62398 h 3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6826" h="336293">
                    <a:moveTo>
                      <a:pt x="77338" y="202130"/>
                    </a:moveTo>
                    <a:lnTo>
                      <a:pt x="356802" y="202130"/>
                    </a:lnTo>
                    <a:lnTo>
                      <a:pt x="356802" y="199025"/>
                    </a:lnTo>
                    <a:lnTo>
                      <a:pt x="356802" y="199025"/>
                    </a:lnTo>
                    <a:lnTo>
                      <a:pt x="356802" y="171699"/>
                    </a:lnTo>
                    <a:cubicBezTo>
                      <a:pt x="356911" y="161306"/>
                      <a:pt x="356184" y="150923"/>
                      <a:pt x="354628" y="140648"/>
                    </a:cubicBezTo>
                    <a:lnTo>
                      <a:pt x="354628" y="140648"/>
                    </a:lnTo>
                    <a:lnTo>
                      <a:pt x="354628" y="140648"/>
                    </a:lnTo>
                    <a:cubicBezTo>
                      <a:pt x="340904" y="55731"/>
                      <a:pt x="265045" y="-4956"/>
                      <a:pt x="179187" y="295"/>
                    </a:cubicBezTo>
                    <a:cubicBezTo>
                      <a:pt x="85703" y="-5040"/>
                      <a:pt x="5596" y="66419"/>
                      <a:pt x="262" y="159900"/>
                    </a:cubicBezTo>
                    <a:cubicBezTo>
                      <a:pt x="13" y="164244"/>
                      <a:pt x="-67" y="168594"/>
                      <a:pt x="20" y="172941"/>
                    </a:cubicBezTo>
                    <a:cubicBezTo>
                      <a:pt x="20" y="268580"/>
                      <a:pt x="74854" y="336272"/>
                      <a:pt x="179187" y="336272"/>
                    </a:cubicBezTo>
                    <a:lnTo>
                      <a:pt x="313019" y="336272"/>
                    </a:lnTo>
                    <a:lnTo>
                      <a:pt x="313019" y="274169"/>
                    </a:lnTo>
                    <a:lnTo>
                      <a:pt x="179498" y="274169"/>
                    </a:lnTo>
                    <a:cubicBezTo>
                      <a:pt x="133088" y="276638"/>
                      <a:pt x="90957" y="247185"/>
                      <a:pt x="77338" y="202751"/>
                    </a:cubicBezTo>
                    <a:close/>
                    <a:moveTo>
                      <a:pt x="179187" y="62398"/>
                    </a:moveTo>
                    <a:cubicBezTo>
                      <a:pt x="226752" y="60920"/>
                      <a:pt x="268960" y="92673"/>
                      <a:pt x="280726" y="138785"/>
                    </a:cubicBezTo>
                    <a:cubicBezTo>
                      <a:pt x="280872" y="139710"/>
                      <a:pt x="280872" y="140654"/>
                      <a:pt x="280726" y="141579"/>
                    </a:cubicBezTo>
                    <a:lnTo>
                      <a:pt x="76096" y="141579"/>
                    </a:lnTo>
                    <a:cubicBezTo>
                      <a:pt x="76096" y="141579"/>
                      <a:pt x="76096" y="139716"/>
                      <a:pt x="76096" y="138785"/>
                    </a:cubicBezTo>
                    <a:cubicBezTo>
                      <a:pt x="87979" y="92086"/>
                      <a:pt x="131051" y="60171"/>
                      <a:pt x="179187" y="62398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159E837-99F5-105D-8CB6-5E4FA914AFAA}"/>
                  </a:ext>
                </a:extLst>
              </p:cNvPr>
              <p:cNvSpPr/>
              <p:nvPr/>
            </p:nvSpPr>
            <p:spPr>
              <a:xfrm>
                <a:off x="-393221" y="-3361134"/>
                <a:ext cx="307313" cy="113486"/>
              </a:xfrm>
              <a:custGeom>
                <a:avLst/>
                <a:gdLst>
                  <a:gd name="connsiteX0" fmla="*/ 0 w 74834"/>
                  <a:gd name="connsiteY0" fmla="*/ 0 h 27635"/>
                  <a:gd name="connsiteX1" fmla="*/ 74834 w 74834"/>
                  <a:gd name="connsiteY1" fmla="*/ 0 h 27635"/>
                  <a:gd name="connsiteX2" fmla="*/ 74834 w 74834"/>
                  <a:gd name="connsiteY2" fmla="*/ 27636 h 27635"/>
                  <a:gd name="connsiteX3" fmla="*/ 0 w 74834"/>
                  <a:gd name="connsiteY3" fmla="*/ 27636 h 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27635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27636"/>
                    </a:lnTo>
                    <a:lnTo>
                      <a:pt x="0" y="27636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5F9FEB9-495E-DDA4-D832-C09CFD65662C}"/>
                  </a:ext>
                </a:extLst>
              </p:cNvPr>
              <p:cNvSpPr/>
              <p:nvPr/>
            </p:nvSpPr>
            <p:spPr>
              <a:xfrm>
                <a:off x="1808983" y="-3063385"/>
                <a:ext cx="1425630" cy="1419622"/>
              </a:xfrm>
              <a:custGeom>
                <a:avLst/>
                <a:gdLst>
                  <a:gd name="connsiteX0" fmla="*/ 174185 w 347156"/>
                  <a:gd name="connsiteY0" fmla="*/ 283013 h 345693"/>
                  <a:gd name="connsiteX1" fmla="*/ 67548 w 347156"/>
                  <a:gd name="connsiteY1" fmla="*/ 180403 h 345693"/>
                  <a:gd name="connsiteX2" fmla="*/ 67678 w 347156"/>
                  <a:gd name="connsiteY2" fmla="*/ 172780 h 345693"/>
                  <a:gd name="connsiteX3" fmla="*/ 167540 w 347156"/>
                  <a:gd name="connsiteY3" fmla="*/ 63565 h 345693"/>
                  <a:gd name="connsiteX4" fmla="*/ 174185 w 347156"/>
                  <a:gd name="connsiteY4" fmla="*/ 63478 h 345693"/>
                  <a:gd name="connsiteX5" fmla="*/ 265787 w 347156"/>
                  <a:gd name="connsiteY5" fmla="*/ 110677 h 345693"/>
                  <a:gd name="connsiteX6" fmla="*/ 327890 w 347156"/>
                  <a:gd name="connsiteY6" fmla="*/ 84593 h 345693"/>
                  <a:gd name="connsiteX7" fmla="*/ 172632 w 347156"/>
                  <a:gd name="connsiteY7" fmla="*/ 133 h 345693"/>
                  <a:gd name="connsiteX8" fmla="*/ -14 w 347156"/>
                  <a:gd name="connsiteY8" fmla="*/ 172780 h 345693"/>
                  <a:gd name="connsiteX9" fmla="*/ 172632 w 347156"/>
                  <a:gd name="connsiteY9" fmla="*/ 345426 h 345693"/>
                  <a:gd name="connsiteX10" fmla="*/ 347142 w 347156"/>
                  <a:gd name="connsiteY10" fmla="*/ 203210 h 345693"/>
                  <a:gd name="connsiteX11" fmla="*/ 275724 w 347156"/>
                  <a:gd name="connsiteY11" fmla="*/ 203210 h 345693"/>
                  <a:gd name="connsiteX12" fmla="*/ 172632 w 347156"/>
                  <a:gd name="connsiteY12" fmla="*/ 283013 h 34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156" h="345693">
                    <a:moveTo>
                      <a:pt x="174185" y="283013"/>
                    </a:moveTo>
                    <a:cubicBezTo>
                      <a:pt x="116401" y="284124"/>
                      <a:pt x="68659" y="238183"/>
                      <a:pt x="67548" y="180403"/>
                    </a:cubicBezTo>
                    <a:cubicBezTo>
                      <a:pt x="67498" y="177860"/>
                      <a:pt x="67542" y="175316"/>
                      <a:pt x="67678" y="172780"/>
                    </a:cubicBezTo>
                    <a:cubicBezTo>
                      <a:pt x="65095" y="115045"/>
                      <a:pt x="109806" y="66145"/>
                      <a:pt x="167540" y="63565"/>
                    </a:cubicBezTo>
                    <a:cubicBezTo>
                      <a:pt x="169754" y="63466"/>
                      <a:pt x="171971" y="63438"/>
                      <a:pt x="174185" y="63478"/>
                    </a:cubicBezTo>
                    <a:cubicBezTo>
                      <a:pt x="210984" y="61596"/>
                      <a:pt x="245961" y="79619"/>
                      <a:pt x="265787" y="110677"/>
                    </a:cubicBezTo>
                    <a:lnTo>
                      <a:pt x="327890" y="84593"/>
                    </a:lnTo>
                    <a:cubicBezTo>
                      <a:pt x="295711" y="29921"/>
                      <a:pt x="236012" y="-2553"/>
                      <a:pt x="172632" y="133"/>
                    </a:cubicBezTo>
                    <a:cubicBezTo>
                      <a:pt x="77282" y="133"/>
                      <a:pt x="-14" y="77430"/>
                      <a:pt x="-14" y="172780"/>
                    </a:cubicBezTo>
                    <a:cubicBezTo>
                      <a:pt x="-14" y="268129"/>
                      <a:pt x="77282" y="345426"/>
                      <a:pt x="172632" y="345426"/>
                    </a:cubicBezTo>
                    <a:cubicBezTo>
                      <a:pt x="258757" y="350068"/>
                      <a:pt x="334305" y="288499"/>
                      <a:pt x="347142" y="203210"/>
                    </a:cubicBezTo>
                    <a:lnTo>
                      <a:pt x="275724" y="203210"/>
                    </a:lnTo>
                    <a:cubicBezTo>
                      <a:pt x="265116" y="251200"/>
                      <a:pt x="221750" y="284770"/>
                      <a:pt x="172632" y="283013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EF4EA3-91F7-48D8-865B-44BCDECFD8E5}"/>
              </a:ext>
            </a:extLst>
          </p:cNvPr>
          <p:cNvGrpSpPr/>
          <p:nvPr/>
        </p:nvGrpSpPr>
        <p:grpSpPr>
          <a:xfrm>
            <a:off x="6122139" y="6152288"/>
            <a:ext cx="3646790" cy="401099"/>
            <a:chOff x="6249564" y="5928596"/>
            <a:chExt cx="5241397" cy="57648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060522-DFD4-4FE8-90C1-69CF24259014}"/>
                </a:ext>
              </a:extLst>
            </p:cNvPr>
            <p:cNvGrpSpPr/>
            <p:nvPr/>
          </p:nvGrpSpPr>
          <p:grpSpPr>
            <a:xfrm>
              <a:off x="6249564" y="5928596"/>
              <a:ext cx="5241397" cy="576485"/>
              <a:chOff x="9215275" y="8296656"/>
              <a:chExt cx="3693112" cy="40619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4EBAD29-7A8F-4530-882C-A1BC3A9F9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9755" y="8374526"/>
                <a:ext cx="809349" cy="246678"/>
              </a:xfrm>
              <a:prstGeom prst="rect">
                <a:avLst/>
              </a:prstGeom>
            </p:spPr>
          </p:pic>
          <p:pic>
            <p:nvPicPr>
              <p:cNvPr id="34" name="Picture 2" descr="Modelos para Download - POISE">
                <a:extLst>
                  <a:ext uri="{FF2B5EF4-FFF2-40B4-BE49-F238E27FC236}">
                    <a16:creationId xmlns:a16="http://schemas.microsoft.com/office/drawing/2014/main" id="{6A3D8790-8730-45E9-B4B5-4FB6E60BF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1874370" y="8356305"/>
                <a:ext cx="490265" cy="314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D8593614-DC0E-484F-B94E-1585A98AB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15275" y="8296656"/>
                <a:ext cx="1290649" cy="406194"/>
              </a:xfrm>
              <a:prstGeom prst="rect">
                <a:avLst/>
              </a:prstGeom>
            </p:spPr>
          </p:pic>
          <p:pic>
            <p:nvPicPr>
              <p:cNvPr id="39" name="Picture 2" descr="Modelos para Download - POISE">
                <a:extLst>
                  <a:ext uri="{FF2B5EF4-FFF2-40B4-BE49-F238E27FC236}">
                    <a16:creationId xmlns:a16="http://schemas.microsoft.com/office/drawing/2014/main" id="{D90C6227-3DEC-45E4-9CA5-88D3C416B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374328" y="8356305"/>
                <a:ext cx="534059" cy="314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1AAF79D-17A8-43B6-8332-7E6371BDA345}"/>
                </a:ext>
              </a:extLst>
            </p:cNvPr>
            <p:cNvCxnSpPr>
              <a:cxnSpLocks/>
            </p:cNvCxnSpPr>
            <p:nvPr/>
          </p:nvCxnSpPr>
          <p:spPr>
            <a:xfrm>
              <a:off x="8183880" y="6013712"/>
              <a:ext cx="0" cy="4198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8B7D946-578A-4857-94B3-F7E0D0694917}"/>
                </a:ext>
              </a:extLst>
            </p:cNvPr>
            <p:cNvCxnSpPr>
              <a:cxnSpLocks/>
            </p:cNvCxnSpPr>
            <p:nvPr/>
          </p:nvCxnSpPr>
          <p:spPr>
            <a:xfrm>
              <a:off x="9784080" y="6013712"/>
              <a:ext cx="0" cy="4198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926F02-AC2A-4F32-B107-2C3E703E6F93}"/>
              </a:ext>
            </a:extLst>
          </p:cNvPr>
          <p:cNvSpPr txBox="1"/>
          <p:nvPr/>
        </p:nvSpPr>
        <p:spPr>
          <a:xfrm>
            <a:off x="796646" y="1787146"/>
            <a:ext cx="4807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  <a:sym typeface="Zilla Slab Light"/>
              </a:rPr>
              <a:t>Automated Invoice </a:t>
            </a:r>
            <a:r>
              <a:rPr lang="en-GB" sz="3600" b="1" noProof="0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  <a:sym typeface="Zilla Slab Light"/>
              </a:rPr>
              <a:t>nalysis for Auditing and Accounting: A QR-Code-Driven Approach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5E967D-68BF-4768-8D63-32B3E9FB2A8B}"/>
              </a:ext>
            </a:extLst>
          </p:cNvPr>
          <p:cNvSpPr/>
          <p:nvPr/>
        </p:nvSpPr>
        <p:spPr>
          <a:xfrm rot="5400000">
            <a:off x="185106" y="2160088"/>
            <a:ext cx="253346" cy="623562"/>
          </a:xfrm>
          <a:custGeom>
            <a:avLst/>
            <a:gdLst>
              <a:gd name="connsiteX0" fmla="*/ 0 w 74834"/>
              <a:gd name="connsiteY0" fmla="*/ 0 h 335667"/>
              <a:gd name="connsiteX1" fmla="*/ 74834 w 74834"/>
              <a:gd name="connsiteY1" fmla="*/ 0 h 335667"/>
              <a:gd name="connsiteX2" fmla="*/ 74834 w 74834"/>
              <a:gd name="connsiteY2" fmla="*/ 335667 h 335667"/>
              <a:gd name="connsiteX3" fmla="*/ 0 w 74834"/>
              <a:gd name="connsiteY3" fmla="*/ 335667 h 3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4" h="335667">
                <a:moveTo>
                  <a:pt x="0" y="0"/>
                </a:moveTo>
                <a:lnTo>
                  <a:pt x="74834" y="0"/>
                </a:lnTo>
                <a:lnTo>
                  <a:pt x="74834" y="335667"/>
                </a:lnTo>
                <a:lnTo>
                  <a:pt x="0" y="335667"/>
                </a:lnTo>
                <a:close/>
              </a:path>
            </a:pathLst>
          </a:custGeom>
          <a:solidFill>
            <a:schemeClr val="bg1"/>
          </a:solidFill>
          <a:ln w="310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CE6CA63-ABC4-2A16-5191-F057E71949A8}"/>
              </a:ext>
            </a:extLst>
          </p:cNvPr>
          <p:cNvSpPr txBox="1"/>
          <p:nvPr/>
        </p:nvSpPr>
        <p:spPr>
          <a:xfrm>
            <a:off x="847031" y="4918868"/>
            <a:ext cx="410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Guilherme S. C. A. Fernandes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Rui Francisco P. M. L. da Cruz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  <a:sym typeface="Zilla Slab Ligh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15E65A6-23D1-5A52-2A79-4A96D1BF3404}"/>
              </a:ext>
            </a:extLst>
          </p:cNvPr>
          <p:cNvSpPr txBox="1"/>
          <p:nvPr/>
        </p:nvSpPr>
        <p:spPr>
          <a:xfrm>
            <a:off x="892986" y="6315314"/>
            <a:ext cx="34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  <a:sym typeface="Zilla Slab Light"/>
              </a:rPr>
              <a:t>21/05/2026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5FCAF02-3FFE-64F6-4A64-4DA69570847B}"/>
              </a:ext>
            </a:extLst>
          </p:cNvPr>
          <p:cNvSpPr/>
          <p:nvPr/>
        </p:nvSpPr>
        <p:spPr>
          <a:xfrm rot="5400000">
            <a:off x="185106" y="4255969"/>
            <a:ext cx="253346" cy="623562"/>
          </a:xfrm>
          <a:custGeom>
            <a:avLst/>
            <a:gdLst>
              <a:gd name="connsiteX0" fmla="*/ 0 w 74834"/>
              <a:gd name="connsiteY0" fmla="*/ 0 h 335667"/>
              <a:gd name="connsiteX1" fmla="*/ 74834 w 74834"/>
              <a:gd name="connsiteY1" fmla="*/ 0 h 335667"/>
              <a:gd name="connsiteX2" fmla="*/ 74834 w 74834"/>
              <a:gd name="connsiteY2" fmla="*/ 335667 h 335667"/>
              <a:gd name="connsiteX3" fmla="*/ 0 w 74834"/>
              <a:gd name="connsiteY3" fmla="*/ 335667 h 3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4" h="335667">
                <a:moveTo>
                  <a:pt x="0" y="0"/>
                </a:moveTo>
                <a:lnTo>
                  <a:pt x="74834" y="0"/>
                </a:lnTo>
                <a:lnTo>
                  <a:pt x="74834" y="335667"/>
                </a:lnTo>
                <a:lnTo>
                  <a:pt x="0" y="335667"/>
                </a:lnTo>
                <a:close/>
              </a:path>
            </a:pathLst>
          </a:custGeom>
          <a:solidFill>
            <a:schemeClr val="bg1"/>
          </a:solidFill>
          <a:ln w="310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2D7017E-A895-4211-B855-EF62F4BD56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5" y="709586"/>
            <a:ext cx="2550654" cy="817441"/>
          </a:xfrm>
          <a:prstGeom prst="rect">
            <a:avLst/>
          </a:prstGeom>
        </p:spPr>
      </p:pic>
      <p:cxnSp>
        <p:nvCxnSpPr>
          <p:cNvPr id="8" name="Straight Connector 50">
            <a:extLst>
              <a:ext uri="{FF2B5EF4-FFF2-40B4-BE49-F238E27FC236}">
                <a16:creationId xmlns:a16="http://schemas.microsoft.com/office/drawing/2014/main" id="{A28FDE04-6F68-0B7A-F5FA-C16816D32A00}"/>
              </a:ext>
            </a:extLst>
          </p:cNvPr>
          <p:cNvCxnSpPr>
            <a:cxnSpLocks/>
          </p:cNvCxnSpPr>
          <p:nvPr/>
        </p:nvCxnSpPr>
        <p:spPr>
          <a:xfrm>
            <a:off x="9914838" y="6180647"/>
            <a:ext cx="0" cy="2921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">
            <a:extLst>
              <a:ext uri="{FF2B5EF4-FFF2-40B4-BE49-F238E27FC236}">
                <a16:creationId xmlns:a16="http://schemas.microsoft.com/office/drawing/2014/main" id="{5A98B7BD-6374-B162-42D9-C5B5064DB5F3}"/>
              </a:ext>
            </a:extLst>
          </p:cNvPr>
          <p:cNvSpPr/>
          <p:nvPr/>
        </p:nvSpPr>
        <p:spPr>
          <a:xfrm>
            <a:off x="10160001" y="6011361"/>
            <a:ext cx="1821966" cy="599743"/>
          </a:xfrm>
          <a:custGeom>
            <a:avLst/>
            <a:gdLst/>
            <a:ahLst/>
            <a:cxnLst/>
            <a:rect l="l" t="t" r="r" b="b"/>
            <a:pathLst>
              <a:path w="6238420" h="2195130">
                <a:moveTo>
                  <a:pt x="0" y="0"/>
                </a:moveTo>
                <a:lnTo>
                  <a:pt x="6238420" y="0"/>
                </a:lnTo>
                <a:lnTo>
                  <a:pt x="6238420" y="2195130"/>
                </a:lnTo>
                <a:lnTo>
                  <a:pt x="0" y="21951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7083" b="-157155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5" name="TextBox 103">
            <a:extLst>
              <a:ext uri="{FF2B5EF4-FFF2-40B4-BE49-F238E27FC236}">
                <a16:creationId xmlns:a16="http://schemas.microsoft.com/office/drawing/2014/main" id="{DBCA007B-A1A1-8A2F-A6B8-934E969DC931}"/>
              </a:ext>
            </a:extLst>
          </p:cNvPr>
          <p:cNvSpPr txBox="1"/>
          <p:nvPr/>
        </p:nvSpPr>
        <p:spPr>
          <a:xfrm>
            <a:off x="861562" y="5735475"/>
            <a:ext cx="48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bg1"/>
                </a:solidFill>
              </a:rPr>
              <a:t>70th WCARS – World Continuous Auditing and Reporting Symposium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  <a:sym typeface="Zilla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69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09" y="1714199"/>
            <a:ext cx="4717256" cy="3625857"/>
            <a:chOff x="0" y="0"/>
            <a:chExt cx="1784458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44581" cy="13716000"/>
            </a:xfrm>
            <a:custGeom>
              <a:avLst/>
              <a:gdLst/>
              <a:ahLst/>
              <a:cxnLst/>
              <a:rect l="l" t="t" r="r" b="b"/>
              <a:pathLst>
                <a:path w="17844581" h="13716000">
                  <a:moveTo>
                    <a:pt x="0" y="0"/>
                  </a:moveTo>
                  <a:lnTo>
                    <a:pt x="17844581" y="0"/>
                  </a:lnTo>
                  <a:lnTo>
                    <a:pt x="17844581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468" r="-9468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717256" y="1502369"/>
            <a:ext cx="6317653" cy="771823"/>
            <a:chOff x="0" y="0"/>
            <a:chExt cx="12635306" cy="15436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635357" cy="1543685"/>
            </a:xfrm>
            <a:custGeom>
              <a:avLst/>
              <a:gdLst/>
              <a:ahLst/>
              <a:cxnLst/>
              <a:rect l="l" t="t" r="r" b="b"/>
              <a:pathLst>
                <a:path w="12635357" h="1543685">
                  <a:moveTo>
                    <a:pt x="0" y="41529"/>
                  </a:moveTo>
                  <a:cubicBezTo>
                    <a:pt x="0" y="18542"/>
                    <a:pt x="18542" y="0"/>
                    <a:pt x="41529" y="0"/>
                  </a:cubicBezTo>
                  <a:lnTo>
                    <a:pt x="12593828" y="0"/>
                  </a:lnTo>
                  <a:cubicBezTo>
                    <a:pt x="12616815" y="0"/>
                    <a:pt x="12635357" y="18542"/>
                    <a:pt x="12635357" y="41529"/>
                  </a:cubicBezTo>
                  <a:lnTo>
                    <a:pt x="12635357" y="1502156"/>
                  </a:lnTo>
                  <a:cubicBezTo>
                    <a:pt x="12635357" y="1525143"/>
                    <a:pt x="12616815" y="1543685"/>
                    <a:pt x="12593828" y="1543685"/>
                  </a:cubicBezTo>
                  <a:lnTo>
                    <a:pt x="41529" y="1543685"/>
                  </a:lnTo>
                  <a:cubicBezTo>
                    <a:pt x="18542" y="1543685"/>
                    <a:pt x="0" y="1525143"/>
                    <a:pt x="0" y="1502156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17256" y="2389979"/>
            <a:ext cx="6317653" cy="771823"/>
            <a:chOff x="0" y="0"/>
            <a:chExt cx="12635306" cy="15436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35357" cy="1543685"/>
            </a:xfrm>
            <a:custGeom>
              <a:avLst/>
              <a:gdLst/>
              <a:ahLst/>
              <a:cxnLst/>
              <a:rect l="l" t="t" r="r" b="b"/>
              <a:pathLst>
                <a:path w="12635357" h="1543685">
                  <a:moveTo>
                    <a:pt x="0" y="41529"/>
                  </a:moveTo>
                  <a:cubicBezTo>
                    <a:pt x="0" y="18542"/>
                    <a:pt x="18542" y="0"/>
                    <a:pt x="41529" y="0"/>
                  </a:cubicBezTo>
                  <a:lnTo>
                    <a:pt x="12593828" y="0"/>
                  </a:lnTo>
                  <a:cubicBezTo>
                    <a:pt x="12616815" y="0"/>
                    <a:pt x="12635357" y="18542"/>
                    <a:pt x="12635357" y="41529"/>
                  </a:cubicBezTo>
                  <a:lnTo>
                    <a:pt x="12635357" y="1502156"/>
                  </a:lnTo>
                  <a:cubicBezTo>
                    <a:pt x="12635357" y="1525143"/>
                    <a:pt x="12616815" y="1543685"/>
                    <a:pt x="12593828" y="1543685"/>
                  </a:cubicBezTo>
                  <a:lnTo>
                    <a:pt x="41529" y="1543685"/>
                  </a:lnTo>
                  <a:cubicBezTo>
                    <a:pt x="18542" y="1543685"/>
                    <a:pt x="0" y="1525143"/>
                    <a:pt x="0" y="1502156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17256" y="3277595"/>
            <a:ext cx="6317653" cy="771823"/>
            <a:chOff x="0" y="0"/>
            <a:chExt cx="12635306" cy="15436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35357" cy="1543685"/>
            </a:xfrm>
            <a:custGeom>
              <a:avLst/>
              <a:gdLst/>
              <a:ahLst/>
              <a:cxnLst/>
              <a:rect l="l" t="t" r="r" b="b"/>
              <a:pathLst>
                <a:path w="12635357" h="1543685">
                  <a:moveTo>
                    <a:pt x="0" y="41529"/>
                  </a:moveTo>
                  <a:cubicBezTo>
                    <a:pt x="0" y="18542"/>
                    <a:pt x="18542" y="0"/>
                    <a:pt x="41529" y="0"/>
                  </a:cubicBezTo>
                  <a:lnTo>
                    <a:pt x="12593828" y="0"/>
                  </a:lnTo>
                  <a:cubicBezTo>
                    <a:pt x="12616815" y="0"/>
                    <a:pt x="12635357" y="18542"/>
                    <a:pt x="12635357" y="41529"/>
                  </a:cubicBezTo>
                  <a:lnTo>
                    <a:pt x="12635357" y="1502156"/>
                  </a:lnTo>
                  <a:cubicBezTo>
                    <a:pt x="12635357" y="1525143"/>
                    <a:pt x="12616815" y="1543685"/>
                    <a:pt x="12593828" y="1543685"/>
                  </a:cubicBezTo>
                  <a:lnTo>
                    <a:pt x="41529" y="1543685"/>
                  </a:lnTo>
                  <a:cubicBezTo>
                    <a:pt x="18542" y="1543685"/>
                    <a:pt x="0" y="1525143"/>
                    <a:pt x="0" y="1502156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17256" y="4165204"/>
            <a:ext cx="6317653" cy="771823"/>
            <a:chOff x="0" y="0"/>
            <a:chExt cx="12635306" cy="15436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35357" cy="1543685"/>
            </a:xfrm>
            <a:custGeom>
              <a:avLst/>
              <a:gdLst/>
              <a:ahLst/>
              <a:cxnLst/>
              <a:rect l="l" t="t" r="r" b="b"/>
              <a:pathLst>
                <a:path w="12635357" h="1543685">
                  <a:moveTo>
                    <a:pt x="0" y="41529"/>
                  </a:moveTo>
                  <a:cubicBezTo>
                    <a:pt x="0" y="18542"/>
                    <a:pt x="18542" y="0"/>
                    <a:pt x="41529" y="0"/>
                  </a:cubicBezTo>
                  <a:lnTo>
                    <a:pt x="12593828" y="0"/>
                  </a:lnTo>
                  <a:cubicBezTo>
                    <a:pt x="12616815" y="0"/>
                    <a:pt x="12635357" y="18542"/>
                    <a:pt x="12635357" y="41529"/>
                  </a:cubicBezTo>
                  <a:lnTo>
                    <a:pt x="12635357" y="1502156"/>
                  </a:lnTo>
                  <a:cubicBezTo>
                    <a:pt x="12635357" y="1525143"/>
                    <a:pt x="12616815" y="1543685"/>
                    <a:pt x="12593828" y="1543685"/>
                  </a:cubicBezTo>
                  <a:lnTo>
                    <a:pt x="41529" y="1543685"/>
                  </a:lnTo>
                  <a:cubicBezTo>
                    <a:pt x="18542" y="1543685"/>
                    <a:pt x="0" y="1525143"/>
                    <a:pt x="0" y="1502156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800" y="5937451"/>
            <a:ext cx="10349109" cy="538359"/>
            <a:chOff x="0" y="0"/>
            <a:chExt cx="20698219" cy="10767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698270" cy="1076719"/>
            </a:xfrm>
            <a:custGeom>
              <a:avLst/>
              <a:gdLst/>
              <a:ahLst/>
              <a:cxnLst/>
              <a:rect l="l" t="t" r="r" b="b"/>
              <a:pathLst>
                <a:path w="20698270" h="1076719">
                  <a:moveTo>
                    <a:pt x="0" y="30616"/>
                  </a:moveTo>
                  <a:cubicBezTo>
                    <a:pt x="0" y="13670"/>
                    <a:pt x="30374" y="0"/>
                    <a:pt x="68030" y="0"/>
                  </a:cubicBezTo>
                  <a:lnTo>
                    <a:pt x="20630273" y="0"/>
                  </a:lnTo>
                  <a:cubicBezTo>
                    <a:pt x="20667928" y="0"/>
                    <a:pt x="20698270" y="13670"/>
                    <a:pt x="20698270" y="30616"/>
                  </a:cubicBezTo>
                  <a:lnTo>
                    <a:pt x="20698270" y="1046102"/>
                  </a:lnTo>
                  <a:cubicBezTo>
                    <a:pt x="20698270" y="1063049"/>
                    <a:pt x="20667928" y="1076719"/>
                    <a:pt x="20630273" y="1076719"/>
                  </a:cubicBezTo>
                  <a:lnTo>
                    <a:pt x="68030" y="1076719"/>
                  </a:lnTo>
                  <a:cubicBezTo>
                    <a:pt x="30374" y="1076719"/>
                    <a:pt x="0" y="1063049"/>
                    <a:pt x="0" y="1046102"/>
                  </a:cubicBezTo>
                  <a:close/>
                </a:path>
              </a:pathLst>
            </a:custGeom>
            <a:solidFill>
              <a:srgbClr val="B6D6FC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2105" y="6137476"/>
            <a:ext cx="172936" cy="138309"/>
            <a:chOff x="0" y="0"/>
            <a:chExt cx="345872" cy="276619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345821" cy="276606"/>
            </a:xfrm>
            <a:custGeom>
              <a:avLst/>
              <a:gdLst/>
              <a:ahLst/>
              <a:cxnLst/>
              <a:rect l="l" t="t" r="r" b="b"/>
              <a:pathLst>
                <a:path w="345821" h="276606">
                  <a:moveTo>
                    <a:pt x="0" y="0"/>
                  </a:moveTo>
                  <a:lnTo>
                    <a:pt x="345821" y="0"/>
                  </a:lnTo>
                  <a:lnTo>
                    <a:pt x="345821" y="276606"/>
                  </a:lnTo>
                  <a:lnTo>
                    <a:pt x="0" y="276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41" r="-14" b="-945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50704" y="5954815"/>
            <a:ext cx="9884205" cy="46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GB" sz="1266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By decoding the QR code directly, the prototype achieves structured, reliable data extraction without computationally intensive models - ideal for privacy-sensitive, local deployments.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4650" y="323608"/>
            <a:ext cx="725631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THE KEY INSIGHT: FISCAL QR CODES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5055" y="888908"/>
            <a:ext cx="10419855" cy="4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9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In the Portuguese context, all invoices must legally include a </a:t>
            </a:r>
            <a:r>
              <a:rPr lang="en-GB" sz="1399" b="1" noProof="0" dirty="0">
                <a:solidFill>
                  <a:srgbClr val="55575A"/>
                </a:solidFill>
                <a:ea typeface="Roboto Condensed Bold"/>
                <a:cs typeface="Roboto Condensed Bold"/>
                <a:sym typeface="Roboto Condensed Bold"/>
              </a:rPr>
              <a:t>mandatory fiscal QR code</a:t>
            </a: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 - a structured, machine-readable data source that eliminates the need for complex OCR pipelines entirely.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55566" y="1634328"/>
            <a:ext cx="3437534" cy="20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64"/>
              </a:lnSpc>
            </a:pPr>
            <a:r>
              <a:rPr lang="en-GB" sz="1333" b="1" noProof="0" dirty="0">
                <a:solidFill>
                  <a:srgbClr val="000000"/>
                </a:solidFill>
                <a:ea typeface="Arimo Bold"/>
                <a:cs typeface="Arimo Bold"/>
                <a:sym typeface="Arimo Bold"/>
              </a:rPr>
              <a:t>🔖 Tax Identification Number (TIN)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55565" y="1894482"/>
            <a:ext cx="6650635" cy="22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GB" sz="1266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Taxpayer identification numbers for buyer and seller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55566" y="2521944"/>
            <a:ext cx="3043834" cy="20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64"/>
              </a:lnSpc>
            </a:pPr>
            <a:r>
              <a:rPr lang="en-GB" sz="1333" b="1" noProof="0" dirty="0">
                <a:solidFill>
                  <a:srgbClr val="000000"/>
                </a:solidFill>
                <a:ea typeface="Arimo Bold"/>
                <a:cs typeface="Arimo Bold"/>
                <a:sym typeface="Arimo Bold"/>
              </a:rPr>
              <a:t>💶 TOTAL &amp; VAT(Value Added Tax)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55565" y="2782091"/>
            <a:ext cx="6650635" cy="22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GB" sz="1266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Gross total and itemised VAT amounts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55566" y="3409554"/>
            <a:ext cx="2339378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4"/>
              </a:lnSpc>
            </a:pPr>
            <a:r>
              <a:rPr lang="en-GB" sz="1333" b="1" noProof="0" dirty="0">
                <a:solidFill>
                  <a:srgbClr val="000000"/>
                </a:solidFill>
                <a:ea typeface="Arimo Bold"/>
                <a:cs typeface="Arimo Bold"/>
                <a:sym typeface="Arimo Bold"/>
              </a:rPr>
              <a:t>🧾 INVOICE NO.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55565" y="3669707"/>
            <a:ext cx="6650635" cy="22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GB" sz="1266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Unique document identifier for traceability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55566" y="4297163"/>
            <a:ext cx="2339378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4"/>
              </a:lnSpc>
            </a:pPr>
            <a:r>
              <a:rPr lang="en-GB" sz="1333" b="1" noProof="0" dirty="0">
                <a:solidFill>
                  <a:srgbClr val="000000"/>
                </a:solidFill>
                <a:ea typeface="Arimo Bold"/>
                <a:cs typeface="Arimo Bold"/>
                <a:sym typeface="Arimo Bold"/>
              </a:rPr>
              <a:t>📅 DATE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55565" y="4557317"/>
            <a:ext cx="6650635" cy="22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GB" sz="1266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Transaction date for temporal audit trails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717256" y="5051327"/>
            <a:ext cx="6317653" cy="771823"/>
            <a:chOff x="0" y="0"/>
            <a:chExt cx="12635306" cy="154364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635357" cy="1543685"/>
            </a:xfrm>
            <a:custGeom>
              <a:avLst/>
              <a:gdLst/>
              <a:ahLst/>
              <a:cxnLst/>
              <a:rect l="l" t="t" r="r" b="b"/>
              <a:pathLst>
                <a:path w="12635357" h="1543685">
                  <a:moveTo>
                    <a:pt x="0" y="41529"/>
                  </a:moveTo>
                  <a:cubicBezTo>
                    <a:pt x="0" y="18542"/>
                    <a:pt x="18542" y="0"/>
                    <a:pt x="41529" y="0"/>
                  </a:cubicBezTo>
                  <a:lnTo>
                    <a:pt x="12593828" y="0"/>
                  </a:lnTo>
                  <a:cubicBezTo>
                    <a:pt x="12616815" y="0"/>
                    <a:pt x="12635357" y="18542"/>
                    <a:pt x="12635357" y="41529"/>
                  </a:cubicBezTo>
                  <a:lnTo>
                    <a:pt x="12635357" y="1502156"/>
                  </a:lnTo>
                  <a:cubicBezTo>
                    <a:pt x="12635357" y="1525143"/>
                    <a:pt x="12616815" y="1543685"/>
                    <a:pt x="12593828" y="1543685"/>
                  </a:cubicBezTo>
                  <a:lnTo>
                    <a:pt x="41529" y="1543685"/>
                  </a:lnTo>
                  <a:cubicBezTo>
                    <a:pt x="18542" y="1543685"/>
                    <a:pt x="0" y="1525143"/>
                    <a:pt x="0" y="1502156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855566" y="5183286"/>
            <a:ext cx="3600797" cy="20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4"/>
              </a:lnSpc>
            </a:pPr>
            <a:r>
              <a:rPr lang="en-GB" sz="1333" b="1" noProof="0" dirty="0">
                <a:solidFill>
                  <a:srgbClr val="000000"/>
                </a:solidFill>
                <a:ea typeface="Arimo Bold"/>
                <a:cs typeface="Arimo Bold"/>
                <a:sym typeface="Arimo Bold"/>
              </a:rPr>
              <a:t>📝 TYPE &amp; NUMBER OF THE DOCUMENT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55565" y="5443440"/>
            <a:ext cx="6650635" cy="22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54"/>
              </a:lnSpc>
            </a:pPr>
            <a:r>
              <a:rPr lang="en-GB" sz="1266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Type of the document identifier and the number. </a:t>
            </a:r>
          </a:p>
        </p:txBody>
      </p:sp>
      <p:sp>
        <p:nvSpPr>
          <p:cNvPr id="33" name="Marcador de Posição do Número do Diapositivo 32">
            <a:extLst>
              <a:ext uri="{FF2B5EF4-FFF2-40B4-BE49-F238E27FC236}">
                <a16:creationId xmlns:a16="http://schemas.microsoft.com/office/drawing/2014/main" id="{F9F0D7C5-13D5-477C-E157-D6B19C9F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35A5BF1-567B-1376-224F-9C36923E1FBB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Freeform 31"/>
          <p:cNvSpPr/>
          <p:nvPr/>
        </p:nvSpPr>
        <p:spPr>
          <a:xfrm>
            <a:off x="10826254" y="14757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7914-9394-6C0A-E64F-53EE4E768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1FB95E5-8684-18B9-6B04-BEA449E2B8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45D6D19-7192-D639-9A93-D61B15B87561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6C501A-9633-4A47-CF2E-4DA5C157A3A0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83A356-F0C5-CE89-ACE1-D69B0C179758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FF977A-E985-7089-830D-EB31AFE3FCE2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9EF37410-EF14-1077-F9A8-FBDC06FD6A9F}"/>
              </a:ext>
            </a:extLst>
          </p:cNvPr>
          <p:cNvSpPr txBox="1"/>
          <p:nvPr/>
        </p:nvSpPr>
        <p:spPr>
          <a:xfrm>
            <a:off x="7739218" y="1429787"/>
            <a:ext cx="3364928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noProof="0" dirty="0">
                <a:solidFill>
                  <a:schemeClr val="dk1"/>
                </a:solidFill>
              </a:rPr>
              <a:t>Methodology &amp; Dataset</a:t>
            </a:r>
            <a:endParaRPr lang="en-GB" sz="3200" b="1" noProof="0" dirty="0">
              <a:ea typeface="Verdana" panose="020B0604030504040204" pitchFamily="34" charset="0"/>
            </a:endParaRP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27F9BC27-15A8-1C50-1E34-6A9ACE458293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05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1EA7A77-9A3D-4629-F265-2D8019409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CAF1388-B478-1ADB-9FD2-9DDC2164A6BE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59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59913" y="1769818"/>
            <a:ext cx="5103669" cy="4386241"/>
            <a:chOff x="0" y="0"/>
            <a:chExt cx="9852131" cy="84672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52108" cy="8467284"/>
            </a:xfrm>
            <a:custGeom>
              <a:avLst/>
              <a:gdLst/>
              <a:ahLst/>
              <a:cxnLst/>
              <a:rect l="l" t="t" r="r" b="b"/>
              <a:pathLst>
                <a:path w="9852108" h="8467284">
                  <a:moveTo>
                    <a:pt x="0" y="53121"/>
                  </a:moveTo>
                  <a:cubicBezTo>
                    <a:pt x="0" y="23775"/>
                    <a:pt x="20012" y="0"/>
                    <a:pt x="44712" y="0"/>
                  </a:cubicBezTo>
                  <a:lnTo>
                    <a:pt x="9807397" y="0"/>
                  </a:lnTo>
                  <a:cubicBezTo>
                    <a:pt x="9832096" y="0"/>
                    <a:pt x="9852108" y="23775"/>
                    <a:pt x="9852108" y="53121"/>
                  </a:cubicBezTo>
                  <a:lnTo>
                    <a:pt x="9852108" y="8414169"/>
                  </a:lnTo>
                  <a:cubicBezTo>
                    <a:pt x="9852108" y="8443513"/>
                    <a:pt x="9832096" y="8467284"/>
                    <a:pt x="9807397" y="8467284"/>
                  </a:cubicBezTo>
                  <a:lnTo>
                    <a:pt x="44712" y="8467284"/>
                  </a:lnTo>
                  <a:cubicBezTo>
                    <a:pt x="20012" y="8467284"/>
                    <a:pt x="0" y="8443513"/>
                    <a:pt x="0" y="8414169"/>
                  </a:cubicBezTo>
                  <a:close/>
                </a:path>
              </a:pathLst>
            </a:custGeom>
            <a:solidFill>
              <a:srgbClr val="1E1E1A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50299" y="2442369"/>
            <a:ext cx="372072" cy="372072"/>
            <a:chOff x="0" y="0"/>
            <a:chExt cx="744144" cy="7441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49657"/>
                  </a:moveTo>
                  <a:cubicBezTo>
                    <a:pt x="0" y="22225"/>
                    <a:pt x="22225" y="0"/>
                    <a:pt x="49657" y="0"/>
                  </a:cubicBezTo>
                  <a:lnTo>
                    <a:pt x="694563" y="0"/>
                  </a:lnTo>
                  <a:cubicBezTo>
                    <a:pt x="721995" y="0"/>
                    <a:pt x="744220" y="22225"/>
                    <a:pt x="744220" y="49657"/>
                  </a:cubicBezTo>
                  <a:lnTo>
                    <a:pt x="744220" y="694563"/>
                  </a:lnTo>
                  <a:cubicBezTo>
                    <a:pt x="744220" y="721995"/>
                    <a:pt x="721995" y="744220"/>
                    <a:pt x="694563" y="744220"/>
                  </a:cubicBezTo>
                  <a:lnTo>
                    <a:pt x="49657" y="744220"/>
                  </a:lnTo>
                  <a:cubicBezTo>
                    <a:pt x="22225" y="744093"/>
                    <a:pt x="0" y="721868"/>
                    <a:pt x="0" y="694563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59913" y="2473376"/>
            <a:ext cx="552844" cy="310058"/>
            <a:chOff x="0" y="0"/>
            <a:chExt cx="1105687" cy="6201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5693" cy="620117"/>
            </a:xfrm>
            <a:custGeom>
              <a:avLst/>
              <a:gdLst/>
              <a:ahLst/>
              <a:cxnLst/>
              <a:rect l="l" t="t" r="r" b="b"/>
              <a:pathLst>
                <a:path w="1105693" h="620117">
                  <a:moveTo>
                    <a:pt x="0" y="0"/>
                  </a:moveTo>
                  <a:lnTo>
                    <a:pt x="1105693" y="0"/>
                  </a:lnTo>
                  <a:lnTo>
                    <a:pt x="1105693" y="620117"/>
                  </a:lnTo>
                  <a:lnTo>
                    <a:pt x="0" y="62011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1957" r="-21957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105687" cy="6296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19"/>
                </a:lnSpc>
              </a:pPr>
              <a:r>
                <a:rPr lang="en-GB" sz="1933" b="1" noProof="0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50299" y="3518300"/>
            <a:ext cx="372072" cy="372072"/>
            <a:chOff x="0" y="0"/>
            <a:chExt cx="744144" cy="7441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49657"/>
                  </a:moveTo>
                  <a:cubicBezTo>
                    <a:pt x="0" y="22225"/>
                    <a:pt x="22225" y="0"/>
                    <a:pt x="49657" y="0"/>
                  </a:cubicBezTo>
                  <a:lnTo>
                    <a:pt x="694563" y="0"/>
                  </a:lnTo>
                  <a:cubicBezTo>
                    <a:pt x="721995" y="0"/>
                    <a:pt x="744220" y="22225"/>
                    <a:pt x="744220" y="49657"/>
                  </a:cubicBezTo>
                  <a:lnTo>
                    <a:pt x="744220" y="694563"/>
                  </a:lnTo>
                  <a:cubicBezTo>
                    <a:pt x="744220" y="721995"/>
                    <a:pt x="721995" y="744220"/>
                    <a:pt x="694563" y="744220"/>
                  </a:cubicBezTo>
                  <a:lnTo>
                    <a:pt x="49657" y="744220"/>
                  </a:lnTo>
                  <a:cubicBezTo>
                    <a:pt x="22225" y="744093"/>
                    <a:pt x="0" y="721868"/>
                    <a:pt x="0" y="694563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259913" y="3549308"/>
            <a:ext cx="552844" cy="310058"/>
            <a:chOff x="0" y="0"/>
            <a:chExt cx="1105687" cy="6201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5693" cy="620117"/>
            </a:xfrm>
            <a:custGeom>
              <a:avLst/>
              <a:gdLst/>
              <a:ahLst/>
              <a:cxnLst/>
              <a:rect l="l" t="t" r="r" b="b"/>
              <a:pathLst>
                <a:path w="1105693" h="620117">
                  <a:moveTo>
                    <a:pt x="0" y="0"/>
                  </a:moveTo>
                  <a:lnTo>
                    <a:pt x="1105693" y="0"/>
                  </a:lnTo>
                  <a:lnTo>
                    <a:pt x="1105693" y="620117"/>
                  </a:lnTo>
                  <a:lnTo>
                    <a:pt x="0" y="62011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1957" r="-21957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105687" cy="6296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19"/>
                </a:lnSpc>
              </a:pPr>
              <a:r>
                <a:rPr lang="en-GB" sz="1933" b="1" noProof="0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50299" y="4646054"/>
            <a:ext cx="372072" cy="372072"/>
            <a:chOff x="0" y="0"/>
            <a:chExt cx="744144" cy="7441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49657"/>
                  </a:moveTo>
                  <a:cubicBezTo>
                    <a:pt x="0" y="22225"/>
                    <a:pt x="22225" y="0"/>
                    <a:pt x="49657" y="0"/>
                  </a:cubicBezTo>
                  <a:lnTo>
                    <a:pt x="694563" y="0"/>
                  </a:lnTo>
                  <a:cubicBezTo>
                    <a:pt x="721995" y="0"/>
                    <a:pt x="744220" y="22225"/>
                    <a:pt x="744220" y="49657"/>
                  </a:cubicBezTo>
                  <a:lnTo>
                    <a:pt x="744220" y="694563"/>
                  </a:lnTo>
                  <a:cubicBezTo>
                    <a:pt x="744220" y="721995"/>
                    <a:pt x="721995" y="744220"/>
                    <a:pt x="694563" y="744220"/>
                  </a:cubicBezTo>
                  <a:lnTo>
                    <a:pt x="49657" y="744220"/>
                  </a:lnTo>
                  <a:cubicBezTo>
                    <a:pt x="22225" y="744093"/>
                    <a:pt x="0" y="721868"/>
                    <a:pt x="0" y="694563"/>
                  </a:cubicBezTo>
                  <a:close/>
                </a:path>
              </a:pathLst>
            </a:custGeom>
            <a:solidFill>
              <a:srgbClr val="C8CAC1">
                <a:alpha val="24706"/>
              </a:srgbClr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259913" y="4677061"/>
            <a:ext cx="552844" cy="310058"/>
            <a:chOff x="0" y="0"/>
            <a:chExt cx="1105687" cy="6201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05693" cy="620117"/>
            </a:xfrm>
            <a:custGeom>
              <a:avLst/>
              <a:gdLst/>
              <a:ahLst/>
              <a:cxnLst/>
              <a:rect l="l" t="t" r="r" b="b"/>
              <a:pathLst>
                <a:path w="1105693" h="620117">
                  <a:moveTo>
                    <a:pt x="0" y="0"/>
                  </a:moveTo>
                  <a:lnTo>
                    <a:pt x="1105693" y="0"/>
                  </a:lnTo>
                  <a:lnTo>
                    <a:pt x="1105693" y="620117"/>
                  </a:lnTo>
                  <a:lnTo>
                    <a:pt x="0" y="62011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1957" r="-21957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105687" cy="6296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19"/>
                </a:lnSpc>
              </a:pPr>
              <a:r>
                <a:rPr lang="en-GB" sz="1933" b="1" noProof="0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832108" y="6053397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20" name="Freeform 20"/>
          <p:cNvSpPr/>
          <p:nvPr/>
        </p:nvSpPr>
        <p:spPr>
          <a:xfrm>
            <a:off x="517910" y="2818548"/>
            <a:ext cx="5665803" cy="3337512"/>
          </a:xfrm>
          <a:custGeom>
            <a:avLst/>
            <a:gdLst/>
            <a:ahLst/>
            <a:cxnLst/>
            <a:rect l="l" t="t" r="r" b="b"/>
            <a:pathLst>
              <a:path w="8498704" h="5006268">
                <a:moveTo>
                  <a:pt x="0" y="0"/>
                </a:moveTo>
                <a:lnTo>
                  <a:pt x="8498704" y="0"/>
                </a:lnTo>
                <a:lnTo>
                  <a:pt x="8498704" y="5006267"/>
                </a:lnTo>
                <a:lnTo>
                  <a:pt x="0" y="50062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21" name="TextBox 21"/>
          <p:cNvSpPr txBox="1"/>
          <p:nvPr/>
        </p:nvSpPr>
        <p:spPr>
          <a:xfrm>
            <a:off x="1227416" y="654050"/>
            <a:ext cx="9737169" cy="49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METHODOLOGY: DESIGN SCIENCE RESEARCH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5800" y="1384216"/>
            <a:ext cx="3111500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GB" sz="1733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RESEARCH </a:t>
            </a:r>
            <a:r>
              <a:rPr lang="en-GB" b="1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METHODOLOGY</a:t>
            </a:r>
            <a:endParaRPr lang="en-GB" sz="1733" b="1" noProof="0" dirty="0">
              <a:solidFill>
                <a:srgbClr val="0C0D0F"/>
              </a:solidFill>
              <a:ea typeface="Arimo Bold"/>
              <a:cs typeface="Arimo Bold"/>
              <a:sym typeface="Arim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5800" y="1679093"/>
            <a:ext cx="52328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4"/>
              </a:lnSpc>
            </a:pPr>
            <a:r>
              <a:rPr lang="en-GB" sz="1400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This study adopts the </a:t>
            </a:r>
            <a:r>
              <a:rPr lang="en-GB" sz="1400" b="1" noProof="0" dirty="0">
                <a:solidFill>
                  <a:srgbClr val="55575A"/>
                </a:solidFill>
                <a:ea typeface="Roboto Condensed Bold"/>
                <a:cs typeface="Roboto Condensed Bold"/>
                <a:sym typeface="Roboto Condensed Bold"/>
              </a:rPr>
              <a:t>Design Science Research (DSR)</a:t>
            </a:r>
            <a:r>
              <a:rPr lang="en-GB" sz="1400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 methodology, which is oriented towards the creation and evaluation of IT artefacts </a:t>
            </a:r>
            <a:r>
              <a:rPr lang="en-GB" sz="140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- </a:t>
            </a:r>
            <a:r>
              <a:rPr lang="en-GB" sz="1400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in this case, a functional prototype </a:t>
            </a:r>
            <a:r>
              <a:rPr lang="en-GB" sz="140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- </a:t>
            </a:r>
            <a:r>
              <a:rPr lang="en-GB" sz="1400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within a real-world organisational context.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25689" y="1978819"/>
            <a:ext cx="3008789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GB" sz="17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THREE RESEARCH PHASES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87668" y="2480170"/>
            <a:ext cx="2922587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GB" sz="17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PROBLEM IDENTIFICATION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87667" y="2865831"/>
            <a:ext cx="447591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4"/>
              </a:lnSpc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Review of literature; analysis of current invoice processing limitations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87668" y="3556102"/>
            <a:ext cx="3094275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GB" sz="17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PROTOTYPE DEVELOPMENT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87667" y="3941763"/>
            <a:ext cx="46029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4"/>
              </a:lnSpc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System architecture design, QR extraction scripting, database integration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87668" y="4683856"/>
            <a:ext cx="1430814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GB" sz="17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EVALUATION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87667" y="5069516"/>
            <a:ext cx="447591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4"/>
              </a:lnSpc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Testing with real invoice data; performance and usability assessment</a:t>
            </a:r>
          </a:p>
        </p:txBody>
      </p:sp>
      <p:sp>
        <p:nvSpPr>
          <p:cNvPr id="32" name="Marcador de Posição do Número do Diapositivo 31">
            <a:extLst>
              <a:ext uri="{FF2B5EF4-FFF2-40B4-BE49-F238E27FC236}">
                <a16:creationId xmlns:a16="http://schemas.microsoft.com/office/drawing/2014/main" id="{6DDD2324-9642-4DA2-80FA-E677976C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B3AD694-F3AF-8098-6F8B-0C67297073E3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4699" y="1037629"/>
            <a:ext cx="5354731" cy="4055156"/>
          </a:xfrm>
          <a:custGeom>
            <a:avLst/>
            <a:gdLst/>
            <a:ahLst/>
            <a:cxnLst/>
            <a:rect l="l" t="t" r="r" b="b"/>
            <a:pathLst>
              <a:path w="8032096" h="6082734">
                <a:moveTo>
                  <a:pt x="0" y="0"/>
                </a:moveTo>
                <a:lnTo>
                  <a:pt x="8032097" y="0"/>
                </a:lnTo>
                <a:lnTo>
                  <a:pt x="8032097" y="6082734"/>
                </a:lnTo>
                <a:lnTo>
                  <a:pt x="0" y="6082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3" name="Freeform 3"/>
          <p:cNvSpPr/>
          <p:nvPr/>
        </p:nvSpPr>
        <p:spPr>
          <a:xfrm>
            <a:off x="7593080" y="1935992"/>
            <a:ext cx="349513" cy="442959"/>
          </a:xfrm>
          <a:custGeom>
            <a:avLst/>
            <a:gdLst/>
            <a:ahLst/>
            <a:cxnLst/>
            <a:rect l="l" t="t" r="r" b="b"/>
            <a:pathLst>
              <a:path w="524269" h="664438">
                <a:moveTo>
                  <a:pt x="0" y="0"/>
                </a:moveTo>
                <a:lnTo>
                  <a:pt x="524270" y="0"/>
                </a:lnTo>
                <a:lnTo>
                  <a:pt x="524270" y="664438"/>
                </a:lnTo>
                <a:lnTo>
                  <a:pt x="0" y="6644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4775646" y="419329"/>
            <a:ext cx="2640708" cy="47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DATASET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74802" y="1573914"/>
            <a:ext cx="1586069" cy="21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GB" sz="1477" b="1" noProof="0" dirty="0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DB - SQLite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24538" y="3862772"/>
            <a:ext cx="1406188" cy="6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GB" sz="1477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PRIVATE COMPANY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4538" y="2991584"/>
            <a:ext cx="1406188" cy="44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</a:pPr>
            <a:r>
              <a:rPr lang="en-GB" sz="1477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PUBLIC DATASET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5156285"/>
            <a:ext cx="10820400" cy="11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0011" lvl="1" indent="-185005">
              <a:lnSpc>
                <a:spcPts val="2447"/>
              </a:lnSpc>
              <a:buFont typeface="Arial"/>
              <a:buChar char="•"/>
            </a:pPr>
            <a:r>
              <a:rPr lang="en-GB" sz="153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Public invoice dataset from Cruz (2021) - </a:t>
            </a:r>
            <a:r>
              <a:rPr lang="en-GB" sz="1533" i="1" noProof="0" dirty="0">
                <a:solidFill>
                  <a:srgbClr val="55575A"/>
                </a:solidFill>
                <a:ea typeface="Roboto Condensed Italics"/>
                <a:cs typeface="Roboto Condensed Italics"/>
                <a:sym typeface="Roboto Condensed Italics"/>
              </a:rPr>
              <a:t>Fine-Tuning a Transformers-Based Model to Extract Relevant Fields from Invoices</a:t>
            </a:r>
          </a:p>
          <a:p>
            <a:pPr marL="369816" lvl="1" indent="-184908">
              <a:lnSpc>
                <a:spcPts val="2447"/>
              </a:lnSpc>
              <a:buFont typeface="Arial"/>
              <a:buChar char="•"/>
            </a:pPr>
            <a:r>
              <a:rPr lang="en-GB" sz="153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Real invoices provided by a Portuguese family business</a:t>
            </a:r>
          </a:p>
          <a:p>
            <a:pPr algn="ctr">
              <a:lnSpc>
                <a:spcPts val="2447"/>
              </a:lnSpc>
            </a:pPr>
            <a:r>
              <a:rPr lang="en-GB" sz="1533" b="1" noProof="0" dirty="0">
                <a:solidFill>
                  <a:srgbClr val="55575A"/>
                </a:solidFill>
                <a:ea typeface="Roboto Condensed Bold"/>
                <a:cs typeface="Roboto Condensed Bold"/>
                <a:sym typeface="Roboto Condensed Bold"/>
              </a:rPr>
              <a:t>All data processed locally, anonymised, and securely handled</a:t>
            </a:r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B4A5C41B-B98B-FA3A-5FE3-36C84CE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5E47E28-937F-F5D8-C6EC-A5BB8818DA0C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Freeform 9"/>
          <p:cNvSpPr/>
          <p:nvPr/>
        </p:nvSpPr>
        <p:spPr>
          <a:xfrm>
            <a:off x="10826254" y="0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1492" y="648297"/>
            <a:ext cx="11260036" cy="47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US" sz="3067" b="1" dirty="0">
                <a:solidFill>
                  <a:srgbClr val="0C0D0F"/>
                </a:solidFill>
                <a:latin typeface="Arimo Bold"/>
                <a:ea typeface="Arimo Bold"/>
                <a:cs typeface="Arimo Bold"/>
                <a:sym typeface="Arimo Bold"/>
              </a:rPr>
              <a:t>SYSTEM ARCHITECTURE: END-TO-END PIPELINE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35520" y="1521124"/>
            <a:ext cx="10520858" cy="3947915"/>
            <a:chOff x="0" y="0"/>
            <a:chExt cx="21041716" cy="7895831"/>
          </a:xfrm>
        </p:grpSpPr>
        <p:sp>
          <p:nvSpPr>
            <p:cNvPr id="8" name="Freeform 8" descr="preencoded.png"/>
            <p:cNvSpPr/>
            <p:nvPr/>
          </p:nvSpPr>
          <p:spPr>
            <a:xfrm>
              <a:off x="0" y="0"/>
              <a:ext cx="21041740" cy="7895844"/>
            </a:xfrm>
            <a:custGeom>
              <a:avLst/>
              <a:gdLst/>
              <a:ahLst/>
              <a:cxnLst/>
              <a:rect l="l" t="t" r="r" b="b"/>
              <a:pathLst>
                <a:path w="21041740" h="7895844">
                  <a:moveTo>
                    <a:pt x="0" y="0"/>
                  </a:moveTo>
                  <a:lnTo>
                    <a:pt x="21041740" y="0"/>
                  </a:lnTo>
                  <a:lnTo>
                    <a:pt x="21041740" y="7895844"/>
                  </a:lnTo>
                  <a:lnTo>
                    <a:pt x="0" y="7895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7" b="-17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9" name="Freeform 9" descr="preencoded.png"/>
          <p:cNvSpPr/>
          <p:nvPr/>
        </p:nvSpPr>
        <p:spPr>
          <a:xfrm>
            <a:off x="9820453" y="2526729"/>
            <a:ext cx="543446" cy="543446"/>
          </a:xfrm>
          <a:custGeom>
            <a:avLst/>
            <a:gdLst/>
            <a:ahLst/>
            <a:cxnLst/>
            <a:rect l="l" t="t" r="r" b="b"/>
            <a:pathLst>
              <a:path w="815169" h="815169">
                <a:moveTo>
                  <a:pt x="0" y="0"/>
                </a:moveTo>
                <a:lnTo>
                  <a:pt x="815169" y="0"/>
                </a:lnTo>
                <a:lnTo>
                  <a:pt x="815169" y="815168"/>
                </a:lnTo>
                <a:lnTo>
                  <a:pt x="0" y="8151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2209" r="-1220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9346390" y="4481979"/>
            <a:ext cx="1586865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866" b="1" dirty="0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SQL QUERIES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7830934" y="2527745"/>
            <a:ext cx="543446" cy="543446"/>
          </a:xfrm>
          <a:custGeom>
            <a:avLst/>
            <a:gdLst/>
            <a:ahLst/>
            <a:cxnLst/>
            <a:rect l="l" t="t" r="r" b="b"/>
            <a:pathLst>
              <a:path w="815169" h="815169">
                <a:moveTo>
                  <a:pt x="0" y="0"/>
                </a:moveTo>
                <a:lnTo>
                  <a:pt x="815169" y="0"/>
                </a:lnTo>
                <a:lnTo>
                  <a:pt x="815169" y="815168"/>
                </a:lnTo>
                <a:lnTo>
                  <a:pt x="0" y="8151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557" b="-755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7031596" y="4491597"/>
            <a:ext cx="1891659" cy="27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866" b="1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SQLITE DB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5841924" y="2527745"/>
            <a:ext cx="543446" cy="543446"/>
          </a:xfrm>
          <a:custGeom>
            <a:avLst/>
            <a:gdLst/>
            <a:ahLst/>
            <a:cxnLst/>
            <a:rect l="l" t="t" r="r" b="b"/>
            <a:pathLst>
              <a:path w="815169" h="815169">
                <a:moveTo>
                  <a:pt x="0" y="0"/>
                </a:moveTo>
                <a:lnTo>
                  <a:pt x="815168" y="0"/>
                </a:lnTo>
                <a:lnTo>
                  <a:pt x="815168" y="815168"/>
                </a:lnTo>
                <a:lnTo>
                  <a:pt x="0" y="8151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976" b="-697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5042586" y="4491597"/>
            <a:ext cx="1891659" cy="27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866" b="1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PYTHON QR</a:t>
            </a:r>
          </a:p>
        </p:txBody>
      </p:sp>
      <p:sp>
        <p:nvSpPr>
          <p:cNvPr id="15" name="Freeform 15" descr="preencoded.png"/>
          <p:cNvSpPr/>
          <p:nvPr/>
        </p:nvSpPr>
        <p:spPr>
          <a:xfrm>
            <a:off x="3852914" y="2527745"/>
            <a:ext cx="543446" cy="543446"/>
          </a:xfrm>
          <a:custGeom>
            <a:avLst/>
            <a:gdLst/>
            <a:ahLst/>
            <a:cxnLst/>
            <a:rect l="l" t="t" r="r" b="b"/>
            <a:pathLst>
              <a:path w="815169" h="815169">
                <a:moveTo>
                  <a:pt x="0" y="0"/>
                </a:moveTo>
                <a:lnTo>
                  <a:pt x="815168" y="0"/>
                </a:lnTo>
                <a:lnTo>
                  <a:pt x="815168" y="815168"/>
                </a:lnTo>
                <a:lnTo>
                  <a:pt x="0" y="8151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976" b="-697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16"/>
          <p:cNvSpPr txBox="1"/>
          <p:nvPr/>
        </p:nvSpPr>
        <p:spPr>
          <a:xfrm>
            <a:off x="3358375" y="4338753"/>
            <a:ext cx="1586859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866" b="1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POWER AUTOMATE</a:t>
            </a:r>
          </a:p>
        </p:txBody>
      </p:sp>
      <p:sp>
        <p:nvSpPr>
          <p:cNvPr id="17" name="Freeform 17" descr="preencoded.png"/>
          <p:cNvSpPr/>
          <p:nvPr/>
        </p:nvSpPr>
        <p:spPr>
          <a:xfrm>
            <a:off x="1853032" y="2527745"/>
            <a:ext cx="543446" cy="543446"/>
          </a:xfrm>
          <a:custGeom>
            <a:avLst/>
            <a:gdLst/>
            <a:ahLst/>
            <a:cxnLst/>
            <a:rect l="l" t="t" r="r" b="b"/>
            <a:pathLst>
              <a:path w="815169" h="815169">
                <a:moveTo>
                  <a:pt x="0" y="0"/>
                </a:moveTo>
                <a:lnTo>
                  <a:pt x="815169" y="0"/>
                </a:lnTo>
                <a:lnTo>
                  <a:pt x="815169" y="815168"/>
                </a:lnTo>
                <a:lnTo>
                  <a:pt x="0" y="8151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814" r="-581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8"/>
          <p:cNvSpPr txBox="1"/>
          <p:nvPr/>
        </p:nvSpPr>
        <p:spPr>
          <a:xfrm>
            <a:off x="1325887" y="4338753"/>
            <a:ext cx="1586859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866" b="1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INVOICE FOLDER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9139" y="5258578"/>
            <a:ext cx="10869015" cy="81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4"/>
              </a:lnSpc>
            </a:pPr>
            <a:r>
              <a:rPr lang="en-US" sz="140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The core extraction and storage pipeline is fully local, ensuring structured invoice processing and secure data handling. AI-assisted analysis can optionally be performed through external APIs for higher-level analytical support while maintaining compliance with data protection standards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832108" y="6053397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Marcador de Posição do Número do Diapositivo 21">
            <a:extLst>
              <a:ext uri="{FF2B5EF4-FFF2-40B4-BE49-F238E27FC236}">
                <a16:creationId xmlns:a16="http://schemas.microsoft.com/office/drawing/2014/main" id="{7959B70E-3556-2A13-EB12-5C17A9B2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8ACA5F-F859-162F-F6DE-71D9B95715EB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72FE-1D6E-9756-C0D5-7558B488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F2942C68-8FAA-19FC-5C62-C88F00C63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5982F10-40FE-E980-DA19-CF6398FABDEC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487EED-B6A3-62EF-5F77-34ED4A29A4D1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8BA6974-4722-4A8D-500E-8F8EF1517DD4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FEDC268-4189-6413-0B36-1500180E2DE9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00650B7-8D60-9056-3CCA-90E2C07A80D8}"/>
              </a:ext>
            </a:extLst>
          </p:cNvPr>
          <p:cNvSpPr txBox="1"/>
          <p:nvPr/>
        </p:nvSpPr>
        <p:spPr>
          <a:xfrm>
            <a:off x="7739218" y="937345"/>
            <a:ext cx="3364928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dirty="0">
                <a:ea typeface="Verdana" panose="020B0604030504040204" pitchFamily="34" charset="0"/>
              </a:rPr>
              <a:t>Preliminary Results &amp; Evaluation</a:t>
            </a: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734B02-3E9E-70EC-5626-65DF841E7714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lang="en-GB" sz="23900" b="1" noProof="0" dirty="0">
                <a:solidFill>
                  <a:srgbClr val="E21F1B"/>
                </a:solidFill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kumimoji="0" lang="en-GB" sz="23900" b="1" i="0" u="none" strike="noStrike" kern="1200" cap="none" spc="0" normalizeH="0" baseline="0" noProof="0" dirty="0">
              <a:ln>
                <a:noFill/>
              </a:ln>
              <a:solidFill>
                <a:srgbClr val="E21F1B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1C84010-0B91-CE0B-B8F9-5F5D0B84D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C989E79-CA0B-35E1-DEFD-ED64D967C149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53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1553" y="606176"/>
            <a:ext cx="732889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PRELIMINARY RESULTS &amp; EVALUATION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1492" y="1193800"/>
            <a:ext cx="10744994" cy="1309885"/>
            <a:chOff x="0" y="0"/>
            <a:chExt cx="12594031" cy="26197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94082" cy="2619756"/>
            </a:xfrm>
            <a:custGeom>
              <a:avLst/>
              <a:gdLst/>
              <a:ahLst/>
              <a:cxnLst/>
              <a:rect l="l" t="t" r="r" b="b"/>
              <a:pathLst>
                <a:path w="12594082" h="2619756">
                  <a:moveTo>
                    <a:pt x="0" y="37211"/>
                  </a:moveTo>
                  <a:cubicBezTo>
                    <a:pt x="0" y="16637"/>
                    <a:pt x="16637" y="0"/>
                    <a:pt x="37211" y="0"/>
                  </a:cubicBezTo>
                  <a:lnTo>
                    <a:pt x="12556871" y="0"/>
                  </a:lnTo>
                  <a:cubicBezTo>
                    <a:pt x="12577445" y="0"/>
                    <a:pt x="12594082" y="16637"/>
                    <a:pt x="12594082" y="37211"/>
                  </a:cubicBezTo>
                  <a:lnTo>
                    <a:pt x="12594082" y="2582545"/>
                  </a:lnTo>
                  <a:cubicBezTo>
                    <a:pt x="12594082" y="2603119"/>
                    <a:pt x="12577445" y="2619756"/>
                    <a:pt x="12556871" y="2619756"/>
                  </a:cubicBezTo>
                  <a:lnTo>
                    <a:pt x="37211" y="2619756"/>
                  </a:lnTo>
                  <a:cubicBezTo>
                    <a:pt x="16637" y="2619756"/>
                    <a:pt x="0" y="2603119"/>
                    <a:pt x="0" y="2582545"/>
                  </a:cubicBezTo>
                  <a:close/>
                </a:path>
              </a:pathLst>
            </a:custGeom>
            <a:solidFill>
              <a:srgbClr val="D8D9D2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5514" y="1317822"/>
            <a:ext cx="372072" cy="372072"/>
            <a:chOff x="0" y="0"/>
            <a:chExt cx="744144" cy="7441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372110"/>
                  </a:moveTo>
                  <a:cubicBezTo>
                    <a:pt x="0" y="166624"/>
                    <a:pt x="166624" y="0"/>
                    <a:pt x="372110" y="0"/>
                  </a:cubicBezTo>
                  <a:cubicBezTo>
                    <a:pt x="577596" y="0"/>
                    <a:pt x="744220" y="166624"/>
                    <a:pt x="744220" y="372110"/>
                  </a:cubicBezTo>
                  <a:cubicBezTo>
                    <a:pt x="744220" y="577596"/>
                    <a:pt x="577596" y="744220"/>
                    <a:pt x="372110" y="744220"/>
                  </a:cubicBezTo>
                  <a:cubicBezTo>
                    <a:pt x="166624" y="744220"/>
                    <a:pt x="0" y="577596"/>
                    <a:pt x="0" y="372110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7" name="Freeform 7" descr="preencoded.png"/>
          <p:cNvSpPr/>
          <p:nvPr/>
        </p:nvSpPr>
        <p:spPr>
          <a:xfrm>
            <a:off x="887807" y="1420121"/>
            <a:ext cx="167379" cy="167379"/>
          </a:xfrm>
          <a:custGeom>
            <a:avLst/>
            <a:gdLst/>
            <a:ahLst/>
            <a:cxnLst/>
            <a:rect l="l" t="t" r="r" b="b"/>
            <a:pathLst>
              <a:path w="251069" h="251069">
                <a:moveTo>
                  <a:pt x="0" y="0"/>
                </a:moveTo>
                <a:lnTo>
                  <a:pt x="251070" y="0"/>
                </a:lnTo>
                <a:lnTo>
                  <a:pt x="251070" y="251069"/>
                </a:lnTo>
                <a:lnTo>
                  <a:pt x="0" y="251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1359893" y="1407421"/>
            <a:ext cx="2963769" cy="225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000000"/>
                </a:solidFill>
                <a:ea typeface="Roboto Condensed Bold"/>
                <a:cs typeface="Roboto Condensed Bold"/>
                <a:sym typeface="Roboto Condensed Bold"/>
              </a:rPr>
              <a:t>REDUCED PROCESSING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513" y="1788375"/>
            <a:ext cx="10530187" cy="488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en-GB" sz="1399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The automated pipeline is designed to reduce invoice processing effort compared to manual and semi-automated workflows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1492" y="2596655"/>
            <a:ext cx="10744994" cy="1136256"/>
            <a:chOff x="0" y="0"/>
            <a:chExt cx="12594031" cy="22725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94082" cy="2272538"/>
            </a:xfrm>
            <a:custGeom>
              <a:avLst/>
              <a:gdLst/>
              <a:ahLst/>
              <a:cxnLst/>
              <a:rect l="l" t="t" r="r" b="b"/>
              <a:pathLst>
                <a:path w="12594082" h="2272538">
                  <a:moveTo>
                    <a:pt x="0" y="37211"/>
                  </a:moveTo>
                  <a:cubicBezTo>
                    <a:pt x="0" y="16637"/>
                    <a:pt x="16637" y="0"/>
                    <a:pt x="37211" y="0"/>
                  </a:cubicBezTo>
                  <a:lnTo>
                    <a:pt x="12556871" y="0"/>
                  </a:lnTo>
                  <a:cubicBezTo>
                    <a:pt x="12577445" y="0"/>
                    <a:pt x="12594082" y="16637"/>
                    <a:pt x="12594082" y="37211"/>
                  </a:cubicBezTo>
                  <a:lnTo>
                    <a:pt x="12594082" y="2235327"/>
                  </a:lnTo>
                  <a:cubicBezTo>
                    <a:pt x="12594082" y="2255901"/>
                    <a:pt x="12577445" y="2272538"/>
                    <a:pt x="12556871" y="2272538"/>
                  </a:cubicBezTo>
                  <a:lnTo>
                    <a:pt x="37211" y="2272538"/>
                  </a:lnTo>
                  <a:cubicBezTo>
                    <a:pt x="16637" y="2272538"/>
                    <a:pt x="0" y="2255901"/>
                    <a:pt x="0" y="2235327"/>
                  </a:cubicBezTo>
                  <a:close/>
                </a:path>
              </a:pathLst>
            </a:custGeom>
            <a:solidFill>
              <a:srgbClr val="D8D9D2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5514" y="2720677"/>
            <a:ext cx="372072" cy="372072"/>
            <a:chOff x="0" y="0"/>
            <a:chExt cx="744144" cy="7441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372110"/>
                  </a:moveTo>
                  <a:cubicBezTo>
                    <a:pt x="0" y="166624"/>
                    <a:pt x="166624" y="0"/>
                    <a:pt x="372110" y="0"/>
                  </a:cubicBezTo>
                  <a:cubicBezTo>
                    <a:pt x="577596" y="0"/>
                    <a:pt x="744220" y="166624"/>
                    <a:pt x="744220" y="372110"/>
                  </a:cubicBezTo>
                  <a:cubicBezTo>
                    <a:pt x="744220" y="577596"/>
                    <a:pt x="577596" y="744220"/>
                    <a:pt x="372110" y="744220"/>
                  </a:cubicBezTo>
                  <a:cubicBezTo>
                    <a:pt x="166624" y="744220"/>
                    <a:pt x="0" y="577596"/>
                    <a:pt x="0" y="372110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14" name="Freeform 14" descr="preencoded.png"/>
          <p:cNvSpPr/>
          <p:nvPr/>
        </p:nvSpPr>
        <p:spPr>
          <a:xfrm>
            <a:off x="887807" y="2822976"/>
            <a:ext cx="167379" cy="167379"/>
          </a:xfrm>
          <a:custGeom>
            <a:avLst/>
            <a:gdLst/>
            <a:ahLst/>
            <a:cxnLst/>
            <a:rect l="l" t="t" r="r" b="b"/>
            <a:pathLst>
              <a:path w="251069" h="251069">
                <a:moveTo>
                  <a:pt x="0" y="0"/>
                </a:moveTo>
                <a:lnTo>
                  <a:pt x="251070" y="0"/>
                </a:lnTo>
                <a:lnTo>
                  <a:pt x="251070" y="251069"/>
                </a:lnTo>
                <a:lnTo>
                  <a:pt x="0" y="251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15" name="TextBox 15"/>
          <p:cNvSpPr txBox="1"/>
          <p:nvPr/>
        </p:nvSpPr>
        <p:spPr>
          <a:xfrm>
            <a:off x="1359892" y="2810276"/>
            <a:ext cx="3859808" cy="225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000000"/>
                </a:solidFill>
                <a:ea typeface="Roboto Condensed Bold"/>
                <a:cs typeface="Roboto Condensed Bold"/>
                <a:sym typeface="Roboto Condensed Bold"/>
              </a:rPr>
              <a:t>RELIABLE QR-BASED EXTRACTION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5513" y="3133033"/>
            <a:ext cx="10530187" cy="232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en-GB" sz="1399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Structured QR-code data supports reliable extraction of key invoice fields while reducing OCR-related misreads.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61492" y="3825875"/>
            <a:ext cx="10744994" cy="1136256"/>
            <a:chOff x="0" y="0"/>
            <a:chExt cx="12594031" cy="227251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594082" cy="2272538"/>
            </a:xfrm>
            <a:custGeom>
              <a:avLst/>
              <a:gdLst/>
              <a:ahLst/>
              <a:cxnLst/>
              <a:rect l="l" t="t" r="r" b="b"/>
              <a:pathLst>
                <a:path w="12594082" h="2272538">
                  <a:moveTo>
                    <a:pt x="0" y="37211"/>
                  </a:moveTo>
                  <a:cubicBezTo>
                    <a:pt x="0" y="16637"/>
                    <a:pt x="16637" y="0"/>
                    <a:pt x="37211" y="0"/>
                  </a:cubicBezTo>
                  <a:lnTo>
                    <a:pt x="12556871" y="0"/>
                  </a:lnTo>
                  <a:cubicBezTo>
                    <a:pt x="12577445" y="0"/>
                    <a:pt x="12594082" y="16637"/>
                    <a:pt x="12594082" y="37211"/>
                  </a:cubicBezTo>
                  <a:lnTo>
                    <a:pt x="12594082" y="2235327"/>
                  </a:lnTo>
                  <a:cubicBezTo>
                    <a:pt x="12594082" y="2255901"/>
                    <a:pt x="12577445" y="2272538"/>
                    <a:pt x="12556871" y="2272538"/>
                  </a:cubicBezTo>
                  <a:lnTo>
                    <a:pt x="37211" y="2272538"/>
                  </a:lnTo>
                  <a:cubicBezTo>
                    <a:pt x="16637" y="2272538"/>
                    <a:pt x="0" y="2255901"/>
                    <a:pt x="0" y="2235327"/>
                  </a:cubicBezTo>
                  <a:close/>
                </a:path>
              </a:pathLst>
            </a:custGeom>
            <a:solidFill>
              <a:srgbClr val="D8D9D2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85514" y="3949897"/>
            <a:ext cx="372072" cy="372072"/>
            <a:chOff x="0" y="0"/>
            <a:chExt cx="744144" cy="7441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372110"/>
                  </a:moveTo>
                  <a:cubicBezTo>
                    <a:pt x="0" y="166624"/>
                    <a:pt x="166624" y="0"/>
                    <a:pt x="372110" y="0"/>
                  </a:cubicBezTo>
                  <a:cubicBezTo>
                    <a:pt x="577596" y="0"/>
                    <a:pt x="744220" y="166624"/>
                    <a:pt x="744220" y="372110"/>
                  </a:cubicBezTo>
                  <a:cubicBezTo>
                    <a:pt x="744220" y="577596"/>
                    <a:pt x="577596" y="744220"/>
                    <a:pt x="372110" y="744220"/>
                  </a:cubicBezTo>
                  <a:cubicBezTo>
                    <a:pt x="166624" y="744220"/>
                    <a:pt x="0" y="577596"/>
                    <a:pt x="0" y="372110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21" name="Freeform 21" descr="preencoded.png"/>
          <p:cNvSpPr/>
          <p:nvPr/>
        </p:nvSpPr>
        <p:spPr>
          <a:xfrm>
            <a:off x="887807" y="4052196"/>
            <a:ext cx="167379" cy="167379"/>
          </a:xfrm>
          <a:custGeom>
            <a:avLst/>
            <a:gdLst/>
            <a:ahLst/>
            <a:cxnLst/>
            <a:rect l="l" t="t" r="r" b="b"/>
            <a:pathLst>
              <a:path w="251069" h="251069">
                <a:moveTo>
                  <a:pt x="0" y="0"/>
                </a:moveTo>
                <a:lnTo>
                  <a:pt x="251070" y="0"/>
                </a:lnTo>
                <a:lnTo>
                  <a:pt x="251070" y="251069"/>
                </a:lnTo>
                <a:lnTo>
                  <a:pt x="0" y="251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409" b="-7409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22" name="TextBox 22"/>
          <p:cNvSpPr txBox="1"/>
          <p:nvPr/>
        </p:nvSpPr>
        <p:spPr>
          <a:xfrm>
            <a:off x="1359892" y="4013100"/>
            <a:ext cx="3859808" cy="225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000000"/>
                </a:solidFill>
                <a:ea typeface="Roboto Condensed Bold"/>
                <a:cs typeface="Roboto Condensed Bold"/>
                <a:sym typeface="Roboto Condensed Bold"/>
              </a:rPr>
              <a:t>IMPROVED DATA ORGANISATION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5513" y="4360069"/>
            <a:ext cx="10530187" cy="488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en-GB" sz="1399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Centralised SQLite storage enables structured querying, reconciliation, audit-trail generation, and improved query-based audit analysis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61492" y="5055095"/>
            <a:ext cx="10744994" cy="1136256"/>
            <a:chOff x="0" y="0"/>
            <a:chExt cx="12594031" cy="227251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594082" cy="2272538"/>
            </a:xfrm>
            <a:custGeom>
              <a:avLst/>
              <a:gdLst/>
              <a:ahLst/>
              <a:cxnLst/>
              <a:rect l="l" t="t" r="r" b="b"/>
              <a:pathLst>
                <a:path w="12594082" h="2272538">
                  <a:moveTo>
                    <a:pt x="0" y="37211"/>
                  </a:moveTo>
                  <a:cubicBezTo>
                    <a:pt x="0" y="16637"/>
                    <a:pt x="16637" y="0"/>
                    <a:pt x="37211" y="0"/>
                  </a:cubicBezTo>
                  <a:lnTo>
                    <a:pt x="12556871" y="0"/>
                  </a:lnTo>
                  <a:cubicBezTo>
                    <a:pt x="12577445" y="0"/>
                    <a:pt x="12594082" y="16637"/>
                    <a:pt x="12594082" y="37211"/>
                  </a:cubicBezTo>
                  <a:lnTo>
                    <a:pt x="12594082" y="2235327"/>
                  </a:lnTo>
                  <a:cubicBezTo>
                    <a:pt x="12594082" y="2255901"/>
                    <a:pt x="12577445" y="2272538"/>
                    <a:pt x="12556871" y="2272538"/>
                  </a:cubicBezTo>
                  <a:lnTo>
                    <a:pt x="37211" y="2272538"/>
                  </a:lnTo>
                  <a:cubicBezTo>
                    <a:pt x="16637" y="2272538"/>
                    <a:pt x="0" y="2255901"/>
                    <a:pt x="0" y="2235327"/>
                  </a:cubicBezTo>
                  <a:close/>
                </a:path>
              </a:pathLst>
            </a:custGeom>
            <a:solidFill>
              <a:srgbClr val="D8D9D2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85514" y="5179117"/>
            <a:ext cx="372072" cy="372072"/>
            <a:chOff x="0" y="0"/>
            <a:chExt cx="744144" cy="74414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4220" cy="744220"/>
            </a:xfrm>
            <a:custGeom>
              <a:avLst/>
              <a:gdLst/>
              <a:ahLst/>
              <a:cxnLst/>
              <a:rect l="l" t="t" r="r" b="b"/>
              <a:pathLst>
                <a:path w="744220" h="744220">
                  <a:moveTo>
                    <a:pt x="0" y="372110"/>
                  </a:moveTo>
                  <a:cubicBezTo>
                    <a:pt x="0" y="166624"/>
                    <a:pt x="166624" y="0"/>
                    <a:pt x="372110" y="0"/>
                  </a:cubicBezTo>
                  <a:cubicBezTo>
                    <a:pt x="577596" y="0"/>
                    <a:pt x="744220" y="166624"/>
                    <a:pt x="744220" y="372110"/>
                  </a:cubicBezTo>
                  <a:cubicBezTo>
                    <a:pt x="744220" y="577596"/>
                    <a:pt x="577596" y="744220"/>
                    <a:pt x="372110" y="744220"/>
                  </a:cubicBezTo>
                  <a:cubicBezTo>
                    <a:pt x="166624" y="744220"/>
                    <a:pt x="0" y="577596"/>
                    <a:pt x="0" y="372110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28" name="Freeform 28" descr="preencoded.png"/>
          <p:cNvSpPr/>
          <p:nvPr/>
        </p:nvSpPr>
        <p:spPr>
          <a:xfrm>
            <a:off x="887807" y="5281416"/>
            <a:ext cx="167379" cy="167379"/>
          </a:xfrm>
          <a:custGeom>
            <a:avLst/>
            <a:gdLst/>
            <a:ahLst/>
            <a:cxnLst/>
            <a:rect l="l" t="t" r="r" b="b"/>
            <a:pathLst>
              <a:path w="251069" h="251069">
                <a:moveTo>
                  <a:pt x="0" y="0"/>
                </a:moveTo>
                <a:lnTo>
                  <a:pt x="251070" y="0"/>
                </a:lnTo>
                <a:lnTo>
                  <a:pt x="251070" y="251070"/>
                </a:lnTo>
                <a:lnTo>
                  <a:pt x="0" y="251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29" name="TextBox 29"/>
          <p:cNvSpPr txBox="1"/>
          <p:nvPr/>
        </p:nvSpPr>
        <p:spPr>
          <a:xfrm>
            <a:off x="1359891" y="5268716"/>
            <a:ext cx="5384363" cy="231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000000"/>
                </a:solidFill>
                <a:ea typeface="Roboto Condensed Bold"/>
                <a:cs typeface="Roboto Condensed Bold"/>
                <a:sym typeface="Roboto Condensed Bold"/>
              </a:rPr>
              <a:t>AI-ASSISTED AUDIT SUPPORT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5513" y="5544007"/>
            <a:ext cx="10530187" cy="488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en-GB" sz="1399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AI-assisted analysis via ChatGPT API can generate contextual accounting commentary, supporting exploratory accounting and audit-related analysis.</a:t>
            </a:r>
          </a:p>
        </p:txBody>
      </p:sp>
      <p:sp>
        <p:nvSpPr>
          <p:cNvPr id="33" name="Freeform 33"/>
          <p:cNvSpPr/>
          <p:nvPr/>
        </p:nvSpPr>
        <p:spPr>
          <a:xfrm>
            <a:off x="-18454" y="6053397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31" name="Marcador de Posição do Número do Diapositivo 30">
            <a:extLst>
              <a:ext uri="{FF2B5EF4-FFF2-40B4-BE49-F238E27FC236}">
                <a16:creationId xmlns:a16="http://schemas.microsoft.com/office/drawing/2014/main" id="{7196D53F-F163-97CB-DE37-738C39F9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641F629-4231-C64C-B678-9D117186EEAF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6C522-7581-5817-9B52-B91943BB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>
            <a:extLst>
              <a:ext uri="{FF2B5EF4-FFF2-40B4-BE49-F238E27FC236}">
                <a16:creationId xmlns:a16="http://schemas.microsoft.com/office/drawing/2014/main" id="{ED3E97C9-4C81-81BA-FA57-00E992A0DD98}"/>
              </a:ext>
            </a:extLst>
          </p:cNvPr>
          <p:cNvSpPr txBox="1"/>
          <p:nvPr/>
        </p:nvSpPr>
        <p:spPr>
          <a:xfrm>
            <a:off x="6065401" y="6453982"/>
            <a:ext cx="61198" cy="13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  <a:spcBef>
                <a:spcPct val="0"/>
              </a:spcBef>
            </a:pPr>
            <a:r>
              <a:rPr lang="en-GB" sz="867" noProof="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48290A4-104F-4F67-2487-BF03E4CF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19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1429787"/>
            <a:ext cx="3364928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noProof="0" dirty="0">
                <a:ea typeface="Verdana" panose="020B0604030504040204" pitchFamily="34" charset="0"/>
              </a:rPr>
              <a:t>Contributions &amp; Limitations</a:t>
            </a: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07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BC3F67C-9960-E42A-6B0E-C3B0E27069EA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26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0690" y="462471"/>
            <a:ext cx="6230620" cy="45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CONTRIBUTIONS &amp; LIMITATIONS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8539" y="1148474"/>
            <a:ext cx="3108269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KEY CONTRIBUTIONS</a:t>
            </a:r>
          </a:p>
        </p:txBody>
      </p:sp>
      <p:sp>
        <p:nvSpPr>
          <p:cNvPr id="4" name="Freeform 4" descr="preencoded.png"/>
          <p:cNvSpPr/>
          <p:nvPr/>
        </p:nvSpPr>
        <p:spPr>
          <a:xfrm>
            <a:off x="710821" y="1525143"/>
            <a:ext cx="235642" cy="235642"/>
          </a:xfrm>
          <a:custGeom>
            <a:avLst/>
            <a:gdLst/>
            <a:ahLst/>
            <a:cxnLst/>
            <a:rect l="l" t="t" r="r" b="b"/>
            <a:pathLst>
              <a:path w="353463" h="353463">
                <a:moveTo>
                  <a:pt x="0" y="0"/>
                </a:moveTo>
                <a:lnTo>
                  <a:pt x="353463" y="0"/>
                </a:lnTo>
                <a:lnTo>
                  <a:pt x="353463" y="353464"/>
                </a:lnTo>
                <a:lnTo>
                  <a:pt x="0" y="3534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5" r="-7895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162464" y="1501178"/>
            <a:ext cx="4797126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INVOICE AUTOMATION FRAMEWORK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5546" y="1799285"/>
            <a:ext cx="5394044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A practical, reproducible pipeline integrating QR extraction, SQL storage, and AI analysis for audit contexts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710821" y="2502186"/>
            <a:ext cx="235642" cy="235642"/>
          </a:xfrm>
          <a:custGeom>
            <a:avLst/>
            <a:gdLst/>
            <a:ahLst/>
            <a:cxnLst/>
            <a:rect l="l" t="t" r="r" b="b"/>
            <a:pathLst>
              <a:path w="353463" h="353463">
                <a:moveTo>
                  <a:pt x="0" y="0"/>
                </a:moveTo>
                <a:lnTo>
                  <a:pt x="353463" y="0"/>
                </a:lnTo>
                <a:lnTo>
                  <a:pt x="353463" y="353463"/>
                </a:lnTo>
                <a:lnTo>
                  <a:pt x="0" y="353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5" r="-7895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1162464" y="2478228"/>
            <a:ext cx="5248266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PRIVACY-ORIENTED HYBRID ARCHITECTURE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245" y="2756142"/>
            <a:ext cx="5415541" cy="10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Core invoice extraction, processing, and database storage are performed locally, reducing exposure of sensitive financial information while allowing optional AI-assisted analytical support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710821" y="3960115"/>
            <a:ext cx="235642" cy="235642"/>
          </a:xfrm>
          <a:custGeom>
            <a:avLst/>
            <a:gdLst/>
            <a:ahLst/>
            <a:cxnLst/>
            <a:rect l="l" t="t" r="r" b="b"/>
            <a:pathLst>
              <a:path w="353463" h="353463">
                <a:moveTo>
                  <a:pt x="0" y="0"/>
                </a:moveTo>
                <a:lnTo>
                  <a:pt x="353463" y="0"/>
                </a:lnTo>
                <a:lnTo>
                  <a:pt x="353463" y="353463"/>
                </a:lnTo>
                <a:lnTo>
                  <a:pt x="0" y="353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5" r="-7895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11" name="TextBox 11"/>
          <p:cNvSpPr txBox="1"/>
          <p:nvPr/>
        </p:nvSpPr>
        <p:spPr>
          <a:xfrm>
            <a:off x="1162464" y="3936150"/>
            <a:ext cx="3607687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INNOVATIVE QR CODE USE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5546" y="4176051"/>
            <a:ext cx="541554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Repurposes mandatory fiscal infrastructure as a structured extraction source - a novel contribution to audit automation literature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710821" y="5153290"/>
            <a:ext cx="235642" cy="235642"/>
          </a:xfrm>
          <a:custGeom>
            <a:avLst/>
            <a:gdLst/>
            <a:ahLst/>
            <a:cxnLst/>
            <a:rect l="l" t="t" r="r" b="b"/>
            <a:pathLst>
              <a:path w="353463" h="353463">
                <a:moveTo>
                  <a:pt x="0" y="0"/>
                </a:moveTo>
                <a:lnTo>
                  <a:pt x="353463" y="0"/>
                </a:lnTo>
                <a:lnTo>
                  <a:pt x="353463" y="353463"/>
                </a:lnTo>
                <a:lnTo>
                  <a:pt x="0" y="353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95" r="-7895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14" name="TextBox 14"/>
          <p:cNvSpPr txBox="1"/>
          <p:nvPr/>
        </p:nvSpPr>
        <p:spPr>
          <a:xfrm>
            <a:off x="1162464" y="5129324"/>
            <a:ext cx="4868022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EUROPEAN SCALABILITY POTENTIAL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5546" y="5379594"/>
            <a:ext cx="5464940" cy="10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The approach has scalability potential as several European countries are moving towards structured e-invoicing, fiscal verification systems and invoice QR-code mechanisms, including Portugal, Spain and Poland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157198" y="1301027"/>
            <a:ext cx="5469236" cy="4850269"/>
            <a:chOff x="0" y="0"/>
            <a:chExt cx="10938472" cy="97005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38511" cy="9700552"/>
            </a:xfrm>
            <a:custGeom>
              <a:avLst/>
              <a:gdLst/>
              <a:ahLst/>
              <a:cxnLst/>
              <a:rect l="l" t="t" r="r" b="b"/>
              <a:pathLst>
                <a:path w="10938511" h="9700552">
                  <a:moveTo>
                    <a:pt x="0" y="44234"/>
                  </a:moveTo>
                  <a:cubicBezTo>
                    <a:pt x="0" y="19792"/>
                    <a:pt x="21082" y="0"/>
                    <a:pt x="47117" y="0"/>
                  </a:cubicBezTo>
                  <a:lnTo>
                    <a:pt x="10891393" y="0"/>
                  </a:lnTo>
                  <a:cubicBezTo>
                    <a:pt x="10917428" y="0"/>
                    <a:pt x="10938511" y="19792"/>
                    <a:pt x="10938511" y="44234"/>
                  </a:cubicBezTo>
                  <a:lnTo>
                    <a:pt x="10938511" y="9656317"/>
                  </a:lnTo>
                  <a:cubicBezTo>
                    <a:pt x="10938511" y="9680759"/>
                    <a:pt x="10917428" y="9700552"/>
                    <a:pt x="10891393" y="9700552"/>
                  </a:cubicBezTo>
                  <a:lnTo>
                    <a:pt x="47117" y="9700552"/>
                  </a:lnTo>
                  <a:cubicBezTo>
                    <a:pt x="21082" y="9700552"/>
                    <a:pt x="0" y="9680759"/>
                    <a:pt x="0" y="9656317"/>
                  </a:cubicBezTo>
                  <a:close/>
                </a:path>
              </a:pathLst>
            </a:custGeom>
            <a:solidFill>
              <a:srgbClr val="1E1E1A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37897" y="1333304"/>
            <a:ext cx="4177377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ACKNOWLEDGED LIMITATIONS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328372" y="1647401"/>
            <a:ext cx="5174158" cy="1365281"/>
            <a:chOff x="0" y="0"/>
            <a:chExt cx="10348316" cy="25128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348341" cy="2512822"/>
            </a:xfrm>
            <a:custGeom>
              <a:avLst/>
              <a:gdLst/>
              <a:ahLst/>
              <a:cxnLst/>
              <a:rect l="l" t="t" r="r" b="b"/>
              <a:pathLst>
                <a:path w="10348341" h="2512822">
                  <a:moveTo>
                    <a:pt x="0" y="185674"/>
                  </a:moveTo>
                  <a:cubicBezTo>
                    <a:pt x="0" y="83185"/>
                    <a:pt x="83185" y="0"/>
                    <a:pt x="185674" y="0"/>
                  </a:cubicBezTo>
                  <a:lnTo>
                    <a:pt x="10162667" y="0"/>
                  </a:lnTo>
                  <a:cubicBezTo>
                    <a:pt x="10265283" y="0"/>
                    <a:pt x="10348341" y="83185"/>
                    <a:pt x="10348341" y="185674"/>
                  </a:cubicBezTo>
                  <a:lnTo>
                    <a:pt x="10348341" y="2327148"/>
                  </a:lnTo>
                  <a:cubicBezTo>
                    <a:pt x="10348341" y="2429764"/>
                    <a:pt x="10265156" y="2512822"/>
                    <a:pt x="10162667" y="2512822"/>
                  </a:cubicBezTo>
                  <a:lnTo>
                    <a:pt x="185674" y="2512822"/>
                  </a:lnTo>
                  <a:cubicBezTo>
                    <a:pt x="83185" y="2512822"/>
                    <a:pt x="0" y="2429637"/>
                    <a:pt x="0" y="2327148"/>
                  </a:cubicBezTo>
                  <a:close/>
                </a:path>
              </a:pathLst>
            </a:custGeom>
            <a:solidFill>
              <a:srgbClr val="1E1E1A"/>
            </a:solidFill>
            <a:ln w="28576" cap="sq">
              <a:solidFill>
                <a:srgbClr val="C8CAC1"/>
              </a:solidFill>
              <a:prstDash val="solid"/>
              <a:miter/>
            </a:ln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307008" y="1647394"/>
            <a:ext cx="88039" cy="1355763"/>
            <a:chOff x="-23678" y="-236802"/>
            <a:chExt cx="176078" cy="2711525"/>
          </a:xfrm>
        </p:grpSpPr>
        <p:sp>
          <p:nvSpPr>
            <p:cNvPr id="22" name="Freeform 22"/>
            <p:cNvSpPr/>
            <p:nvPr/>
          </p:nvSpPr>
          <p:spPr>
            <a:xfrm>
              <a:off x="-23678" y="-236802"/>
              <a:ext cx="176078" cy="2711525"/>
            </a:xfrm>
            <a:custGeom>
              <a:avLst/>
              <a:gdLst/>
              <a:ahLst/>
              <a:cxnLst/>
              <a:rect l="l" t="t" r="r" b="b"/>
              <a:pathLst>
                <a:path w="152400" h="2474722">
                  <a:moveTo>
                    <a:pt x="0" y="47117"/>
                  </a:moveTo>
                  <a:cubicBezTo>
                    <a:pt x="0" y="21082"/>
                    <a:pt x="21082" y="0"/>
                    <a:pt x="47117" y="0"/>
                  </a:cubicBezTo>
                  <a:lnTo>
                    <a:pt x="105283" y="0"/>
                  </a:lnTo>
                  <a:cubicBezTo>
                    <a:pt x="131318" y="0"/>
                    <a:pt x="152400" y="21082"/>
                    <a:pt x="152400" y="47117"/>
                  </a:cubicBezTo>
                  <a:lnTo>
                    <a:pt x="152400" y="2427605"/>
                  </a:lnTo>
                  <a:cubicBezTo>
                    <a:pt x="152400" y="2453640"/>
                    <a:pt x="131318" y="2474722"/>
                    <a:pt x="105283" y="2474722"/>
                  </a:cubicBezTo>
                  <a:lnTo>
                    <a:pt x="47117" y="2474722"/>
                  </a:lnTo>
                  <a:cubicBezTo>
                    <a:pt x="21082" y="2474722"/>
                    <a:pt x="0" y="2453640"/>
                    <a:pt x="0" y="2427605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592655" y="1686599"/>
            <a:ext cx="4497306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QR CODE AND API DEPENDENCY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92655" y="1878207"/>
            <a:ext cx="4910021" cy="1097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US" sz="1399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The approach relies on mandatory fiscal QR codes, which are not universally adopted across all countries or jurisdictions. It also includes an optional dependency on external AI APIs for advanced </a:t>
            </a:r>
            <a:r>
              <a:rPr lang="en-US" sz="1399" noProof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analytical queries</a:t>
            </a:r>
            <a:endParaRPr lang="en-GB" sz="1399" noProof="0" dirty="0">
              <a:solidFill>
                <a:srgbClr val="FFFFFF"/>
              </a:solidFill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6328372" y="3061151"/>
            <a:ext cx="5174158" cy="1419815"/>
            <a:chOff x="0" y="0"/>
            <a:chExt cx="10348316" cy="2839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348341" cy="2839631"/>
            </a:xfrm>
            <a:custGeom>
              <a:avLst/>
              <a:gdLst/>
              <a:ahLst/>
              <a:cxnLst/>
              <a:rect l="l" t="t" r="r" b="b"/>
              <a:pathLst>
                <a:path w="10348341" h="2839631">
                  <a:moveTo>
                    <a:pt x="0" y="209822"/>
                  </a:moveTo>
                  <a:cubicBezTo>
                    <a:pt x="0" y="94004"/>
                    <a:pt x="83185" y="0"/>
                    <a:pt x="185674" y="0"/>
                  </a:cubicBezTo>
                  <a:lnTo>
                    <a:pt x="10162667" y="0"/>
                  </a:lnTo>
                  <a:cubicBezTo>
                    <a:pt x="10265283" y="0"/>
                    <a:pt x="10348341" y="94004"/>
                    <a:pt x="10348341" y="209822"/>
                  </a:cubicBezTo>
                  <a:lnTo>
                    <a:pt x="10348341" y="2629809"/>
                  </a:lnTo>
                  <a:cubicBezTo>
                    <a:pt x="10348341" y="2745771"/>
                    <a:pt x="10265156" y="2839631"/>
                    <a:pt x="10162667" y="2839631"/>
                  </a:cubicBezTo>
                  <a:lnTo>
                    <a:pt x="185674" y="2839631"/>
                  </a:lnTo>
                  <a:cubicBezTo>
                    <a:pt x="83185" y="2839631"/>
                    <a:pt x="0" y="2745627"/>
                    <a:pt x="0" y="2629809"/>
                  </a:cubicBezTo>
                  <a:close/>
                </a:path>
              </a:pathLst>
            </a:custGeom>
            <a:solidFill>
              <a:srgbClr val="1E1E1A"/>
            </a:solidFill>
            <a:ln w="28576" cap="sq">
              <a:solidFill>
                <a:srgbClr val="C8CAC1"/>
              </a:solidFill>
              <a:prstDash val="solid"/>
              <a:miter/>
            </a:ln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310245" y="3070676"/>
            <a:ext cx="84803" cy="1377055"/>
            <a:chOff x="0" y="0"/>
            <a:chExt cx="152400" cy="247470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2400" cy="2474722"/>
            </a:xfrm>
            <a:custGeom>
              <a:avLst/>
              <a:gdLst/>
              <a:ahLst/>
              <a:cxnLst/>
              <a:rect l="l" t="t" r="r" b="b"/>
              <a:pathLst>
                <a:path w="152400" h="2474722">
                  <a:moveTo>
                    <a:pt x="0" y="47117"/>
                  </a:moveTo>
                  <a:cubicBezTo>
                    <a:pt x="0" y="21082"/>
                    <a:pt x="21082" y="0"/>
                    <a:pt x="47117" y="0"/>
                  </a:cubicBezTo>
                  <a:lnTo>
                    <a:pt x="105283" y="0"/>
                  </a:lnTo>
                  <a:cubicBezTo>
                    <a:pt x="131318" y="0"/>
                    <a:pt x="152400" y="21082"/>
                    <a:pt x="152400" y="47117"/>
                  </a:cubicBezTo>
                  <a:lnTo>
                    <a:pt x="152400" y="2427605"/>
                  </a:lnTo>
                  <a:cubicBezTo>
                    <a:pt x="152400" y="2453640"/>
                    <a:pt x="131318" y="2474722"/>
                    <a:pt x="105283" y="2474722"/>
                  </a:cubicBezTo>
                  <a:lnTo>
                    <a:pt x="47117" y="2474722"/>
                  </a:lnTo>
                  <a:cubicBezTo>
                    <a:pt x="21082" y="2474722"/>
                    <a:pt x="0" y="2453640"/>
                    <a:pt x="0" y="2427605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571158" y="3147750"/>
            <a:ext cx="2746556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PROTOTYPE STAGE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71158" y="3409378"/>
            <a:ext cx="500897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GB" sz="1399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The system was developed and tested as a research prototype; production deployment requires additional security hardening and scalability testing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328372" y="4529436"/>
            <a:ext cx="5174158" cy="1422940"/>
            <a:chOff x="0" y="0"/>
            <a:chExt cx="10348316" cy="28458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348341" cy="2845880"/>
            </a:xfrm>
            <a:custGeom>
              <a:avLst/>
              <a:gdLst/>
              <a:ahLst/>
              <a:cxnLst/>
              <a:rect l="l" t="t" r="r" b="b"/>
              <a:pathLst>
                <a:path w="10348341" h="2845880">
                  <a:moveTo>
                    <a:pt x="0" y="210284"/>
                  </a:moveTo>
                  <a:cubicBezTo>
                    <a:pt x="0" y="94211"/>
                    <a:pt x="83185" y="0"/>
                    <a:pt x="185674" y="0"/>
                  </a:cubicBezTo>
                  <a:lnTo>
                    <a:pt x="10162667" y="0"/>
                  </a:lnTo>
                  <a:cubicBezTo>
                    <a:pt x="10265283" y="0"/>
                    <a:pt x="10348341" y="94211"/>
                    <a:pt x="10348341" y="210284"/>
                  </a:cubicBezTo>
                  <a:lnTo>
                    <a:pt x="10348341" y="2635596"/>
                  </a:lnTo>
                  <a:cubicBezTo>
                    <a:pt x="10348341" y="2751813"/>
                    <a:pt x="10265156" y="2845880"/>
                    <a:pt x="10162667" y="2845880"/>
                  </a:cubicBezTo>
                  <a:lnTo>
                    <a:pt x="185674" y="2845880"/>
                  </a:lnTo>
                  <a:cubicBezTo>
                    <a:pt x="83185" y="2845880"/>
                    <a:pt x="0" y="2751669"/>
                    <a:pt x="0" y="2635596"/>
                  </a:cubicBezTo>
                  <a:close/>
                </a:path>
              </a:pathLst>
            </a:custGeom>
            <a:solidFill>
              <a:srgbClr val="1E1E1A"/>
            </a:solidFill>
            <a:ln w="28576" cap="sq">
              <a:solidFill>
                <a:srgbClr val="C8CAC1"/>
              </a:solidFill>
              <a:prstDash val="solid"/>
              <a:miter/>
            </a:ln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08005" y="4538961"/>
            <a:ext cx="87042" cy="1413415"/>
            <a:chOff x="0" y="0"/>
            <a:chExt cx="152400" cy="247470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2400" cy="2474722"/>
            </a:xfrm>
            <a:custGeom>
              <a:avLst/>
              <a:gdLst/>
              <a:ahLst/>
              <a:cxnLst/>
              <a:rect l="l" t="t" r="r" b="b"/>
              <a:pathLst>
                <a:path w="152400" h="2474722">
                  <a:moveTo>
                    <a:pt x="0" y="47117"/>
                  </a:moveTo>
                  <a:cubicBezTo>
                    <a:pt x="0" y="21082"/>
                    <a:pt x="21082" y="0"/>
                    <a:pt x="47117" y="0"/>
                  </a:cubicBezTo>
                  <a:lnTo>
                    <a:pt x="105283" y="0"/>
                  </a:lnTo>
                  <a:cubicBezTo>
                    <a:pt x="131318" y="0"/>
                    <a:pt x="152400" y="21082"/>
                    <a:pt x="152400" y="47117"/>
                  </a:cubicBezTo>
                  <a:lnTo>
                    <a:pt x="152400" y="2427605"/>
                  </a:lnTo>
                  <a:cubicBezTo>
                    <a:pt x="152400" y="2453640"/>
                    <a:pt x="131318" y="2474722"/>
                    <a:pt x="105283" y="2474722"/>
                  </a:cubicBezTo>
                  <a:lnTo>
                    <a:pt x="47117" y="2474722"/>
                  </a:lnTo>
                  <a:cubicBezTo>
                    <a:pt x="21082" y="2474722"/>
                    <a:pt x="0" y="2453640"/>
                    <a:pt x="0" y="2427605"/>
                  </a:cubicBez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571158" y="4616036"/>
            <a:ext cx="2978514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GEOGRAPHIC SCOPE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71158" y="4879364"/>
            <a:ext cx="500897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GB" sz="1399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Validated primarily within the Portuguese fiscal context; generalisation to other QR-code regimes requires further empirical validation</a:t>
            </a:r>
          </a:p>
        </p:txBody>
      </p:sp>
      <p:sp>
        <p:nvSpPr>
          <p:cNvPr id="37" name="Freeform 37"/>
          <p:cNvSpPr/>
          <p:nvPr/>
        </p:nvSpPr>
        <p:spPr>
          <a:xfrm>
            <a:off x="10832108" y="6053397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39" name="Marcador de Posição do Número do Diapositivo 38">
            <a:extLst>
              <a:ext uri="{FF2B5EF4-FFF2-40B4-BE49-F238E27FC236}">
                <a16:creationId xmlns:a16="http://schemas.microsoft.com/office/drawing/2014/main" id="{99901290-AF55-3B20-E5CF-79144537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A241C4CB-DA05-F722-5063-ACE149B4FFF8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AA25757-F5F3-3020-9507-40E240F3D814}"/>
              </a:ext>
            </a:extLst>
          </p:cNvPr>
          <p:cNvSpPr/>
          <p:nvPr/>
        </p:nvSpPr>
        <p:spPr>
          <a:xfrm>
            <a:off x="-12239" y="0"/>
            <a:ext cx="3798498" cy="6858000"/>
          </a:xfrm>
          <a:prstGeom prst="rect">
            <a:avLst/>
          </a:prstGeom>
          <a:solidFill>
            <a:srgbClr val="E2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F4A5CB-48C6-05EB-80D2-765F67F87632}"/>
              </a:ext>
            </a:extLst>
          </p:cNvPr>
          <p:cNvSpPr txBox="1"/>
          <p:nvPr/>
        </p:nvSpPr>
        <p:spPr>
          <a:xfrm>
            <a:off x="4294499" y="308431"/>
            <a:ext cx="6727783" cy="720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30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AGENDA</a:t>
            </a:r>
            <a:endParaRPr kumimoji="0" lang="en-GB" sz="4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8301C96-602D-4D5B-41BA-54DBF0D89E88}"/>
              </a:ext>
            </a:extLst>
          </p:cNvPr>
          <p:cNvGrpSpPr/>
          <p:nvPr/>
        </p:nvGrpSpPr>
        <p:grpSpPr>
          <a:xfrm>
            <a:off x="3620784" y="450505"/>
            <a:ext cx="673715" cy="414350"/>
            <a:chOff x="1462693" y="1423987"/>
            <a:chExt cx="6520589" cy="4010310"/>
          </a:xfrm>
          <a:solidFill>
            <a:srgbClr val="E21F1B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BDC2C8-8E2B-647D-FF63-D644886EC875}"/>
                </a:ext>
              </a:extLst>
            </p:cNvPr>
            <p:cNvSpPr/>
            <p:nvPr/>
          </p:nvSpPr>
          <p:spPr>
            <a:xfrm>
              <a:off x="5761386" y="1423987"/>
              <a:ext cx="2221896" cy="2261996"/>
            </a:xfrm>
            <a:custGeom>
              <a:avLst/>
              <a:gdLst>
                <a:gd name="connsiteX0" fmla="*/ 306038 w 2221896"/>
                <a:gd name="connsiteY0" fmla="*/ 0 h 2261996"/>
                <a:gd name="connsiteX1" fmla="*/ 0 w 2221896"/>
                <a:gd name="connsiteY1" fmla="*/ 311658 h 2261996"/>
                <a:gd name="connsiteX2" fmla="*/ 1915859 w 2221896"/>
                <a:gd name="connsiteY2" fmla="*/ 2261997 h 2261996"/>
                <a:gd name="connsiteX3" fmla="*/ 2221897 w 2221896"/>
                <a:gd name="connsiteY3" fmla="*/ 1950625 h 2261996"/>
                <a:gd name="connsiteX4" fmla="*/ 306038 w 2221896"/>
                <a:gd name="connsiteY4" fmla="*/ 0 h 226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96" h="2261996">
                  <a:moveTo>
                    <a:pt x="306038" y="0"/>
                  </a:moveTo>
                  <a:lnTo>
                    <a:pt x="0" y="311658"/>
                  </a:lnTo>
                  <a:lnTo>
                    <a:pt x="1915859" y="2261997"/>
                  </a:lnTo>
                  <a:lnTo>
                    <a:pt x="2221897" y="1950625"/>
                  </a:lnTo>
                  <a:lnTo>
                    <a:pt x="3060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1B26914-6335-A0FF-5858-69CFA30B406C}"/>
                </a:ext>
              </a:extLst>
            </p:cNvPr>
            <p:cNvSpPr/>
            <p:nvPr/>
          </p:nvSpPr>
          <p:spPr>
            <a:xfrm>
              <a:off x="5653944" y="3534155"/>
              <a:ext cx="1866614" cy="1900142"/>
            </a:xfrm>
            <a:custGeom>
              <a:avLst/>
              <a:gdLst>
                <a:gd name="connsiteX0" fmla="*/ 0 w 1866614"/>
                <a:gd name="connsiteY0" fmla="*/ 1588484 h 1900142"/>
                <a:gd name="connsiteX1" fmla="*/ 306038 w 1866614"/>
                <a:gd name="connsiteY1" fmla="*/ 1900142 h 1900142"/>
                <a:gd name="connsiteX2" fmla="*/ 1866614 w 1866614"/>
                <a:gd name="connsiteY2" fmla="*/ 311658 h 1900142"/>
                <a:gd name="connsiteX3" fmla="*/ 1560386 w 1866614"/>
                <a:gd name="connsiteY3" fmla="*/ 0 h 1900142"/>
                <a:gd name="connsiteX4" fmla="*/ 0 w 1866614"/>
                <a:gd name="connsiteY4" fmla="*/ 1588484 h 19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614" h="1900142">
                  <a:moveTo>
                    <a:pt x="0" y="1588484"/>
                  </a:moveTo>
                  <a:lnTo>
                    <a:pt x="306038" y="1900142"/>
                  </a:lnTo>
                  <a:lnTo>
                    <a:pt x="1866614" y="311658"/>
                  </a:lnTo>
                  <a:lnTo>
                    <a:pt x="1560386" y="0"/>
                  </a:lnTo>
                  <a:lnTo>
                    <a:pt x="0" y="1588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A030887-34B3-DF69-3FD7-20E579383316}"/>
                </a:ext>
              </a:extLst>
            </p:cNvPr>
            <p:cNvSpPr/>
            <p:nvPr/>
          </p:nvSpPr>
          <p:spPr>
            <a:xfrm>
              <a:off x="4205287" y="3164775"/>
              <a:ext cx="2730531" cy="477202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F8ABFB-0996-A4FD-091E-C3C86064386F}"/>
                </a:ext>
              </a:extLst>
            </p:cNvPr>
            <p:cNvSpPr/>
            <p:nvPr/>
          </p:nvSpPr>
          <p:spPr>
            <a:xfrm>
              <a:off x="1462693" y="3164772"/>
              <a:ext cx="2730534" cy="477201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B6CB0D-E9C4-55C2-55E0-CA8E40505288}"/>
              </a:ext>
            </a:extLst>
          </p:cNvPr>
          <p:cNvGrpSpPr/>
          <p:nvPr/>
        </p:nvGrpSpPr>
        <p:grpSpPr>
          <a:xfrm rot="16200000">
            <a:off x="-2520248" y="3611569"/>
            <a:ext cx="6852153" cy="1771273"/>
            <a:chOff x="-393221" y="-3361134"/>
            <a:chExt cx="6643632" cy="1717371"/>
          </a:xfrm>
          <a:solidFill>
            <a:schemeClr val="bg1">
              <a:alpha val="7000"/>
            </a:schemeClr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B0D54C-A1AA-0D34-88D2-B4D2018DC9DE}"/>
                </a:ext>
              </a:extLst>
            </p:cNvPr>
            <p:cNvSpPr/>
            <p:nvPr/>
          </p:nvSpPr>
          <p:spPr>
            <a:xfrm>
              <a:off x="-393221" y="-3061471"/>
              <a:ext cx="307313" cy="1378449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367AB2A-66AF-6D10-75EF-BCF57E7DFCB1}"/>
                </a:ext>
              </a:extLst>
            </p:cNvPr>
            <p:cNvSpPr/>
            <p:nvPr/>
          </p:nvSpPr>
          <p:spPr>
            <a:xfrm>
              <a:off x="116843" y="-3027042"/>
              <a:ext cx="1532742" cy="1347843"/>
            </a:xfrm>
            <a:custGeom>
              <a:avLst/>
              <a:gdLst>
                <a:gd name="connsiteX0" fmla="*/ 246225 w 373239"/>
                <a:gd name="connsiteY0" fmla="*/ 133190 h 328214"/>
                <a:gd name="connsiteX1" fmla="*/ 127918 w 373239"/>
                <a:gd name="connsiteY1" fmla="*/ 133190 h 328214"/>
                <a:gd name="connsiteX2" fmla="*/ 77615 w 373239"/>
                <a:gd name="connsiteY2" fmla="*/ 95617 h 328214"/>
                <a:gd name="connsiteX3" fmla="*/ 127918 w 373239"/>
                <a:gd name="connsiteY3" fmla="*/ 62081 h 328214"/>
                <a:gd name="connsiteX4" fmla="*/ 342484 w 373239"/>
                <a:gd name="connsiteY4" fmla="*/ 62081 h 328214"/>
                <a:gd name="connsiteX5" fmla="*/ 342484 w 373239"/>
                <a:gd name="connsiteY5" fmla="*/ -22 h 328214"/>
                <a:gd name="connsiteX6" fmla="*/ 118913 w 373239"/>
                <a:gd name="connsiteY6" fmla="*/ -22 h 328214"/>
                <a:gd name="connsiteX7" fmla="*/ -14 w 373239"/>
                <a:gd name="connsiteY7" fmla="*/ 96549 h 328214"/>
                <a:gd name="connsiteX8" fmla="*/ 118913 w 373239"/>
                <a:gd name="connsiteY8" fmla="*/ 194361 h 328214"/>
                <a:gd name="connsiteX9" fmla="*/ 247156 w 373239"/>
                <a:gd name="connsiteY9" fmla="*/ 194361 h 328214"/>
                <a:gd name="connsiteX10" fmla="*/ 297149 w 373239"/>
                <a:gd name="connsiteY10" fmla="*/ 232244 h 328214"/>
                <a:gd name="connsiteX11" fmla="*/ 247156 w 373239"/>
                <a:gd name="connsiteY11" fmla="*/ 266090 h 328214"/>
                <a:gd name="connsiteX12" fmla="*/ 23274 w 373239"/>
                <a:gd name="connsiteY12" fmla="*/ 266090 h 328214"/>
                <a:gd name="connsiteX13" fmla="*/ 23274 w 373239"/>
                <a:gd name="connsiteY13" fmla="*/ 328193 h 328214"/>
                <a:gd name="connsiteX14" fmla="*/ 246225 w 373239"/>
                <a:gd name="connsiteY14" fmla="*/ 328193 h 328214"/>
                <a:gd name="connsiteX15" fmla="*/ 373225 w 373239"/>
                <a:gd name="connsiteY15" fmla="*/ 230691 h 328214"/>
                <a:gd name="connsiteX16" fmla="*/ 246225 w 373239"/>
                <a:gd name="connsiteY16" fmla="*/ 134121 h 3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239" h="328214">
                  <a:moveTo>
                    <a:pt x="246225" y="133190"/>
                  </a:moveTo>
                  <a:lnTo>
                    <a:pt x="127918" y="133190"/>
                  </a:lnTo>
                  <a:cubicBezTo>
                    <a:pt x="96867" y="133190"/>
                    <a:pt x="77615" y="118595"/>
                    <a:pt x="77615" y="95617"/>
                  </a:cubicBezTo>
                  <a:cubicBezTo>
                    <a:pt x="77615" y="72639"/>
                    <a:pt x="96867" y="62081"/>
                    <a:pt x="127918" y="62081"/>
                  </a:cubicBezTo>
                  <a:lnTo>
                    <a:pt x="342484" y="62081"/>
                  </a:lnTo>
                  <a:lnTo>
                    <a:pt x="342484" y="-22"/>
                  </a:lnTo>
                  <a:lnTo>
                    <a:pt x="118913" y="-22"/>
                  </a:lnTo>
                  <a:cubicBezTo>
                    <a:pt x="45942" y="-22"/>
                    <a:pt x="-14" y="36619"/>
                    <a:pt x="-14" y="96549"/>
                  </a:cubicBezTo>
                  <a:cubicBezTo>
                    <a:pt x="-14" y="156478"/>
                    <a:pt x="45942" y="194361"/>
                    <a:pt x="118913" y="194361"/>
                  </a:cubicBezTo>
                  <a:lnTo>
                    <a:pt x="247156" y="194361"/>
                  </a:lnTo>
                  <a:cubicBezTo>
                    <a:pt x="278208" y="194361"/>
                    <a:pt x="297149" y="208955"/>
                    <a:pt x="297149" y="232244"/>
                  </a:cubicBezTo>
                  <a:cubicBezTo>
                    <a:pt x="297149" y="255533"/>
                    <a:pt x="277897" y="266090"/>
                    <a:pt x="247156" y="266090"/>
                  </a:cubicBezTo>
                  <a:lnTo>
                    <a:pt x="23274" y="266090"/>
                  </a:lnTo>
                  <a:lnTo>
                    <a:pt x="23274" y="328193"/>
                  </a:lnTo>
                  <a:lnTo>
                    <a:pt x="246225" y="328193"/>
                  </a:lnTo>
                  <a:cubicBezTo>
                    <a:pt x="324164" y="328193"/>
                    <a:pt x="373225" y="290310"/>
                    <a:pt x="373225" y="230691"/>
                  </a:cubicBezTo>
                  <a:cubicBezTo>
                    <a:pt x="373225" y="171072"/>
                    <a:pt x="324164" y="134121"/>
                    <a:pt x="246225" y="134121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4B40C56-222F-2B25-C94E-C731A3C2AC0A}"/>
                </a:ext>
              </a:extLst>
            </p:cNvPr>
            <p:cNvSpPr/>
            <p:nvPr/>
          </p:nvSpPr>
          <p:spPr>
            <a:xfrm>
              <a:off x="3372035" y="-3358584"/>
              <a:ext cx="1226998" cy="1712841"/>
            </a:xfrm>
            <a:custGeom>
              <a:avLst/>
              <a:gdLst>
                <a:gd name="connsiteX0" fmla="*/ 149105 w 298787"/>
                <a:gd name="connsiteY0" fmla="*/ 352724 h 417095"/>
                <a:gd name="connsiteX1" fmla="*/ 71336 w 298787"/>
                <a:gd name="connsiteY1" fmla="*/ 275235 h 417095"/>
                <a:gd name="connsiteX2" fmla="*/ 71476 w 298787"/>
                <a:gd name="connsiteY2" fmla="*/ 270437 h 417095"/>
                <a:gd name="connsiteX3" fmla="*/ 71476 w 298787"/>
                <a:gd name="connsiteY3" fmla="*/ 142815 h 417095"/>
                <a:gd name="connsiteX4" fmla="*/ 298773 w 298787"/>
                <a:gd name="connsiteY4" fmla="*/ 142815 h 417095"/>
                <a:gd name="connsiteX5" fmla="*/ 298773 w 298787"/>
                <a:gd name="connsiteY5" fmla="*/ 80712 h 417095"/>
                <a:gd name="connsiteX6" fmla="*/ 71476 w 298787"/>
                <a:gd name="connsiteY6" fmla="*/ 80712 h 417095"/>
                <a:gd name="connsiteX7" fmla="*/ 71476 w 298787"/>
                <a:gd name="connsiteY7" fmla="*/ -22 h 417095"/>
                <a:gd name="connsiteX8" fmla="*/ 58 w 298787"/>
                <a:gd name="connsiteY8" fmla="*/ -22 h 417095"/>
                <a:gd name="connsiteX9" fmla="*/ 58 w 298787"/>
                <a:gd name="connsiteY9" fmla="*/ 273853 h 417095"/>
                <a:gd name="connsiteX10" fmla="*/ 134368 w 298787"/>
                <a:gd name="connsiteY10" fmla="*/ 417004 h 417095"/>
                <a:gd name="connsiteX11" fmla="*/ 149105 w 298787"/>
                <a:gd name="connsiteY11" fmla="*/ 416690 h 417095"/>
                <a:gd name="connsiteX12" fmla="*/ 297550 w 298787"/>
                <a:gd name="connsiteY12" fmla="*/ 286919 h 417095"/>
                <a:gd name="connsiteX13" fmla="*/ 297842 w 298787"/>
                <a:gd name="connsiteY13" fmla="*/ 275095 h 417095"/>
                <a:gd name="connsiteX14" fmla="*/ 226734 w 298787"/>
                <a:gd name="connsiteY14" fmla="*/ 275095 h 417095"/>
                <a:gd name="connsiteX15" fmla="*/ 150353 w 298787"/>
                <a:gd name="connsiteY15" fmla="*/ 352724 h 417095"/>
                <a:gd name="connsiteX16" fmla="*/ 149105 w 298787"/>
                <a:gd name="connsiteY16" fmla="*/ 352724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787" h="417095">
                  <a:moveTo>
                    <a:pt x="149105" y="352724"/>
                  </a:moveTo>
                  <a:cubicBezTo>
                    <a:pt x="106232" y="352801"/>
                    <a:pt x="71414" y="318108"/>
                    <a:pt x="71336" y="275235"/>
                  </a:cubicBezTo>
                  <a:cubicBezTo>
                    <a:pt x="71333" y="273636"/>
                    <a:pt x="71380" y="272033"/>
                    <a:pt x="71476" y="270437"/>
                  </a:cubicBezTo>
                  <a:lnTo>
                    <a:pt x="71476" y="142815"/>
                  </a:lnTo>
                  <a:lnTo>
                    <a:pt x="298773" y="142815"/>
                  </a:lnTo>
                  <a:lnTo>
                    <a:pt x="298773" y="80712"/>
                  </a:lnTo>
                  <a:lnTo>
                    <a:pt x="71476" y="80712"/>
                  </a:lnTo>
                  <a:lnTo>
                    <a:pt x="71476" y="-22"/>
                  </a:lnTo>
                  <a:lnTo>
                    <a:pt x="58" y="-22"/>
                  </a:lnTo>
                  <a:lnTo>
                    <a:pt x="58" y="273853"/>
                  </a:lnTo>
                  <a:cubicBezTo>
                    <a:pt x="-2383" y="350473"/>
                    <a:pt x="57748" y="414563"/>
                    <a:pt x="134368" y="417004"/>
                  </a:cubicBezTo>
                  <a:cubicBezTo>
                    <a:pt x="139280" y="417159"/>
                    <a:pt x="144202" y="417056"/>
                    <a:pt x="149105" y="416690"/>
                  </a:cubicBezTo>
                  <a:cubicBezTo>
                    <a:pt x="225933" y="421848"/>
                    <a:pt x="292395" y="363747"/>
                    <a:pt x="297550" y="286919"/>
                  </a:cubicBezTo>
                  <a:cubicBezTo>
                    <a:pt x="297814" y="282985"/>
                    <a:pt x="297913" y="279039"/>
                    <a:pt x="297842" y="275095"/>
                  </a:cubicBezTo>
                  <a:lnTo>
                    <a:pt x="226734" y="275095"/>
                  </a:lnTo>
                  <a:cubicBezTo>
                    <a:pt x="227079" y="317623"/>
                    <a:pt x="192881" y="352379"/>
                    <a:pt x="150353" y="352724"/>
                  </a:cubicBezTo>
                  <a:cubicBezTo>
                    <a:pt x="149937" y="352727"/>
                    <a:pt x="149521" y="352727"/>
                    <a:pt x="149105" y="3527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7033242-DDEB-FD60-AD8D-45ED48D3B751}"/>
                </a:ext>
              </a:extLst>
            </p:cNvPr>
            <p:cNvSpPr/>
            <p:nvPr/>
          </p:nvSpPr>
          <p:spPr>
            <a:xfrm>
              <a:off x="4785070" y="-3058946"/>
              <a:ext cx="1465341" cy="1381020"/>
            </a:xfrm>
            <a:custGeom>
              <a:avLst/>
              <a:gdLst>
                <a:gd name="connsiteX0" fmla="*/ 77338 w 356826"/>
                <a:gd name="connsiteY0" fmla="*/ 202130 h 336293"/>
                <a:gd name="connsiteX1" fmla="*/ 356802 w 356826"/>
                <a:gd name="connsiteY1" fmla="*/ 202130 h 336293"/>
                <a:gd name="connsiteX2" fmla="*/ 356802 w 356826"/>
                <a:gd name="connsiteY2" fmla="*/ 199025 h 336293"/>
                <a:gd name="connsiteX3" fmla="*/ 356802 w 356826"/>
                <a:gd name="connsiteY3" fmla="*/ 199025 h 336293"/>
                <a:gd name="connsiteX4" fmla="*/ 356802 w 356826"/>
                <a:gd name="connsiteY4" fmla="*/ 171699 h 336293"/>
                <a:gd name="connsiteX5" fmla="*/ 354628 w 356826"/>
                <a:gd name="connsiteY5" fmla="*/ 140648 h 336293"/>
                <a:gd name="connsiteX6" fmla="*/ 354628 w 356826"/>
                <a:gd name="connsiteY6" fmla="*/ 140648 h 336293"/>
                <a:gd name="connsiteX7" fmla="*/ 354628 w 356826"/>
                <a:gd name="connsiteY7" fmla="*/ 140648 h 336293"/>
                <a:gd name="connsiteX8" fmla="*/ 179187 w 356826"/>
                <a:gd name="connsiteY8" fmla="*/ 295 h 336293"/>
                <a:gd name="connsiteX9" fmla="*/ 262 w 356826"/>
                <a:gd name="connsiteY9" fmla="*/ 159900 h 336293"/>
                <a:gd name="connsiteX10" fmla="*/ 20 w 356826"/>
                <a:gd name="connsiteY10" fmla="*/ 172941 h 336293"/>
                <a:gd name="connsiteX11" fmla="*/ 179187 w 356826"/>
                <a:gd name="connsiteY11" fmla="*/ 336272 h 336293"/>
                <a:gd name="connsiteX12" fmla="*/ 313019 w 356826"/>
                <a:gd name="connsiteY12" fmla="*/ 336272 h 336293"/>
                <a:gd name="connsiteX13" fmla="*/ 313019 w 356826"/>
                <a:gd name="connsiteY13" fmla="*/ 274169 h 336293"/>
                <a:gd name="connsiteX14" fmla="*/ 179498 w 356826"/>
                <a:gd name="connsiteY14" fmla="*/ 274169 h 336293"/>
                <a:gd name="connsiteX15" fmla="*/ 77338 w 356826"/>
                <a:gd name="connsiteY15" fmla="*/ 202751 h 336293"/>
                <a:gd name="connsiteX16" fmla="*/ 179187 w 356826"/>
                <a:gd name="connsiteY16" fmla="*/ 62398 h 336293"/>
                <a:gd name="connsiteX17" fmla="*/ 280726 w 356826"/>
                <a:gd name="connsiteY17" fmla="*/ 138785 h 336293"/>
                <a:gd name="connsiteX18" fmla="*/ 280726 w 356826"/>
                <a:gd name="connsiteY18" fmla="*/ 141579 h 336293"/>
                <a:gd name="connsiteX19" fmla="*/ 76096 w 356826"/>
                <a:gd name="connsiteY19" fmla="*/ 141579 h 336293"/>
                <a:gd name="connsiteX20" fmla="*/ 76096 w 356826"/>
                <a:gd name="connsiteY20" fmla="*/ 138785 h 336293"/>
                <a:gd name="connsiteX21" fmla="*/ 179187 w 356826"/>
                <a:gd name="connsiteY21" fmla="*/ 62398 h 33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6826" h="336293">
                  <a:moveTo>
                    <a:pt x="77338" y="202130"/>
                  </a:moveTo>
                  <a:lnTo>
                    <a:pt x="356802" y="202130"/>
                  </a:lnTo>
                  <a:lnTo>
                    <a:pt x="356802" y="199025"/>
                  </a:lnTo>
                  <a:lnTo>
                    <a:pt x="356802" y="199025"/>
                  </a:lnTo>
                  <a:lnTo>
                    <a:pt x="356802" y="171699"/>
                  </a:lnTo>
                  <a:cubicBezTo>
                    <a:pt x="356911" y="161306"/>
                    <a:pt x="356184" y="150923"/>
                    <a:pt x="354628" y="140648"/>
                  </a:cubicBezTo>
                  <a:lnTo>
                    <a:pt x="354628" y="140648"/>
                  </a:lnTo>
                  <a:lnTo>
                    <a:pt x="354628" y="140648"/>
                  </a:lnTo>
                  <a:cubicBezTo>
                    <a:pt x="340904" y="55731"/>
                    <a:pt x="265045" y="-4956"/>
                    <a:pt x="179187" y="295"/>
                  </a:cubicBezTo>
                  <a:cubicBezTo>
                    <a:pt x="85703" y="-5040"/>
                    <a:pt x="5596" y="66419"/>
                    <a:pt x="262" y="159900"/>
                  </a:cubicBezTo>
                  <a:cubicBezTo>
                    <a:pt x="13" y="164244"/>
                    <a:pt x="-67" y="168594"/>
                    <a:pt x="20" y="172941"/>
                  </a:cubicBezTo>
                  <a:cubicBezTo>
                    <a:pt x="20" y="268580"/>
                    <a:pt x="74854" y="336272"/>
                    <a:pt x="179187" y="336272"/>
                  </a:cubicBezTo>
                  <a:lnTo>
                    <a:pt x="313019" y="336272"/>
                  </a:lnTo>
                  <a:lnTo>
                    <a:pt x="313019" y="274169"/>
                  </a:lnTo>
                  <a:lnTo>
                    <a:pt x="179498" y="274169"/>
                  </a:lnTo>
                  <a:cubicBezTo>
                    <a:pt x="133088" y="276638"/>
                    <a:pt x="90957" y="247185"/>
                    <a:pt x="77338" y="202751"/>
                  </a:cubicBezTo>
                  <a:close/>
                  <a:moveTo>
                    <a:pt x="179187" y="62398"/>
                  </a:moveTo>
                  <a:cubicBezTo>
                    <a:pt x="226752" y="60920"/>
                    <a:pt x="268960" y="92673"/>
                    <a:pt x="280726" y="138785"/>
                  </a:cubicBezTo>
                  <a:cubicBezTo>
                    <a:pt x="280872" y="139710"/>
                    <a:pt x="280872" y="140654"/>
                    <a:pt x="280726" y="141579"/>
                  </a:cubicBezTo>
                  <a:lnTo>
                    <a:pt x="76096" y="141579"/>
                  </a:lnTo>
                  <a:cubicBezTo>
                    <a:pt x="76096" y="141579"/>
                    <a:pt x="76096" y="139716"/>
                    <a:pt x="76096" y="138785"/>
                  </a:cubicBezTo>
                  <a:cubicBezTo>
                    <a:pt x="87979" y="92086"/>
                    <a:pt x="131051" y="60171"/>
                    <a:pt x="179187" y="62398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7B03A06-B2EF-86C3-62A9-034303D1709D}"/>
                </a:ext>
              </a:extLst>
            </p:cNvPr>
            <p:cNvSpPr/>
            <p:nvPr/>
          </p:nvSpPr>
          <p:spPr>
            <a:xfrm>
              <a:off x="-393221" y="-3361134"/>
              <a:ext cx="307313" cy="113486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1ABE11C-15D1-3C65-D211-DF7313377A1A}"/>
                </a:ext>
              </a:extLst>
            </p:cNvPr>
            <p:cNvSpPr/>
            <p:nvPr/>
          </p:nvSpPr>
          <p:spPr>
            <a:xfrm>
              <a:off x="1808983" y="-3063385"/>
              <a:ext cx="1425630" cy="1419622"/>
            </a:xfrm>
            <a:custGeom>
              <a:avLst/>
              <a:gdLst>
                <a:gd name="connsiteX0" fmla="*/ 174185 w 347156"/>
                <a:gd name="connsiteY0" fmla="*/ 283013 h 345693"/>
                <a:gd name="connsiteX1" fmla="*/ 67548 w 347156"/>
                <a:gd name="connsiteY1" fmla="*/ 180403 h 345693"/>
                <a:gd name="connsiteX2" fmla="*/ 67678 w 347156"/>
                <a:gd name="connsiteY2" fmla="*/ 172780 h 345693"/>
                <a:gd name="connsiteX3" fmla="*/ 167540 w 347156"/>
                <a:gd name="connsiteY3" fmla="*/ 63565 h 345693"/>
                <a:gd name="connsiteX4" fmla="*/ 174185 w 347156"/>
                <a:gd name="connsiteY4" fmla="*/ 63478 h 345693"/>
                <a:gd name="connsiteX5" fmla="*/ 265787 w 347156"/>
                <a:gd name="connsiteY5" fmla="*/ 110677 h 345693"/>
                <a:gd name="connsiteX6" fmla="*/ 327890 w 347156"/>
                <a:gd name="connsiteY6" fmla="*/ 84593 h 345693"/>
                <a:gd name="connsiteX7" fmla="*/ 172632 w 347156"/>
                <a:gd name="connsiteY7" fmla="*/ 133 h 345693"/>
                <a:gd name="connsiteX8" fmla="*/ -14 w 347156"/>
                <a:gd name="connsiteY8" fmla="*/ 172780 h 345693"/>
                <a:gd name="connsiteX9" fmla="*/ 172632 w 347156"/>
                <a:gd name="connsiteY9" fmla="*/ 345426 h 345693"/>
                <a:gd name="connsiteX10" fmla="*/ 347142 w 347156"/>
                <a:gd name="connsiteY10" fmla="*/ 203210 h 345693"/>
                <a:gd name="connsiteX11" fmla="*/ 275724 w 347156"/>
                <a:gd name="connsiteY11" fmla="*/ 203210 h 345693"/>
                <a:gd name="connsiteX12" fmla="*/ 172632 w 347156"/>
                <a:gd name="connsiteY12" fmla="*/ 283013 h 3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156" h="345693">
                  <a:moveTo>
                    <a:pt x="174185" y="283013"/>
                  </a:moveTo>
                  <a:cubicBezTo>
                    <a:pt x="116401" y="284124"/>
                    <a:pt x="68659" y="238183"/>
                    <a:pt x="67548" y="180403"/>
                  </a:cubicBezTo>
                  <a:cubicBezTo>
                    <a:pt x="67498" y="177860"/>
                    <a:pt x="67542" y="175316"/>
                    <a:pt x="67678" y="172780"/>
                  </a:cubicBezTo>
                  <a:cubicBezTo>
                    <a:pt x="65095" y="115045"/>
                    <a:pt x="109806" y="66145"/>
                    <a:pt x="167540" y="63565"/>
                  </a:cubicBezTo>
                  <a:cubicBezTo>
                    <a:pt x="169754" y="63466"/>
                    <a:pt x="171971" y="63438"/>
                    <a:pt x="174185" y="63478"/>
                  </a:cubicBezTo>
                  <a:cubicBezTo>
                    <a:pt x="210984" y="61596"/>
                    <a:pt x="245961" y="79619"/>
                    <a:pt x="265787" y="110677"/>
                  </a:cubicBezTo>
                  <a:lnTo>
                    <a:pt x="327890" y="84593"/>
                  </a:lnTo>
                  <a:cubicBezTo>
                    <a:pt x="295711" y="29921"/>
                    <a:pt x="236012" y="-2553"/>
                    <a:pt x="172632" y="133"/>
                  </a:cubicBezTo>
                  <a:cubicBezTo>
                    <a:pt x="77282" y="133"/>
                    <a:pt x="-14" y="77430"/>
                    <a:pt x="-14" y="172780"/>
                  </a:cubicBezTo>
                  <a:cubicBezTo>
                    <a:pt x="-14" y="268129"/>
                    <a:pt x="77282" y="345426"/>
                    <a:pt x="172632" y="345426"/>
                  </a:cubicBezTo>
                  <a:cubicBezTo>
                    <a:pt x="258757" y="350068"/>
                    <a:pt x="334305" y="288499"/>
                    <a:pt x="347142" y="203210"/>
                  </a:cubicBezTo>
                  <a:lnTo>
                    <a:pt x="275724" y="203210"/>
                  </a:lnTo>
                  <a:cubicBezTo>
                    <a:pt x="265116" y="251200"/>
                    <a:pt x="221750" y="284770"/>
                    <a:pt x="172632" y="283013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54DA40-0822-9132-0EA7-DE7D4069103E}"/>
              </a:ext>
            </a:extLst>
          </p:cNvPr>
          <p:cNvGrpSpPr/>
          <p:nvPr/>
        </p:nvGrpSpPr>
        <p:grpSpPr>
          <a:xfrm>
            <a:off x="767565" y="293116"/>
            <a:ext cx="2238889" cy="578750"/>
            <a:chOff x="-393221" y="-3361134"/>
            <a:chExt cx="6643632" cy="1717371"/>
          </a:xfrm>
          <a:solidFill>
            <a:schemeClr val="bg1"/>
          </a:solidFill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C63D0E0-4724-A9A1-DFA5-6FE6D93BB538}"/>
                </a:ext>
              </a:extLst>
            </p:cNvPr>
            <p:cNvSpPr/>
            <p:nvPr/>
          </p:nvSpPr>
          <p:spPr>
            <a:xfrm>
              <a:off x="-393221" y="-3061471"/>
              <a:ext cx="307313" cy="1378449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BC5173-C77A-41DC-B601-0CA76CE62E90}"/>
                </a:ext>
              </a:extLst>
            </p:cNvPr>
            <p:cNvSpPr/>
            <p:nvPr/>
          </p:nvSpPr>
          <p:spPr>
            <a:xfrm>
              <a:off x="116843" y="-3027042"/>
              <a:ext cx="1532742" cy="1347843"/>
            </a:xfrm>
            <a:custGeom>
              <a:avLst/>
              <a:gdLst>
                <a:gd name="connsiteX0" fmla="*/ 246225 w 373239"/>
                <a:gd name="connsiteY0" fmla="*/ 133190 h 328214"/>
                <a:gd name="connsiteX1" fmla="*/ 127918 w 373239"/>
                <a:gd name="connsiteY1" fmla="*/ 133190 h 328214"/>
                <a:gd name="connsiteX2" fmla="*/ 77615 w 373239"/>
                <a:gd name="connsiteY2" fmla="*/ 95617 h 328214"/>
                <a:gd name="connsiteX3" fmla="*/ 127918 w 373239"/>
                <a:gd name="connsiteY3" fmla="*/ 62081 h 328214"/>
                <a:gd name="connsiteX4" fmla="*/ 342484 w 373239"/>
                <a:gd name="connsiteY4" fmla="*/ 62081 h 328214"/>
                <a:gd name="connsiteX5" fmla="*/ 342484 w 373239"/>
                <a:gd name="connsiteY5" fmla="*/ -22 h 328214"/>
                <a:gd name="connsiteX6" fmla="*/ 118913 w 373239"/>
                <a:gd name="connsiteY6" fmla="*/ -22 h 328214"/>
                <a:gd name="connsiteX7" fmla="*/ -14 w 373239"/>
                <a:gd name="connsiteY7" fmla="*/ 96549 h 328214"/>
                <a:gd name="connsiteX8" fmla="*/ 118913 w 373239"/>
                <a:gd name="connsiteY8" fmla="*/ 194361 h 328214"/>
                <a:gd name="connsiteX9" fmla="*/ 247156 w 373239"/>
                <a:gd name="connsiteY9" fmla="*/ 194361 h 328214"/>
                <a:gd name="connsiteX10" fmla="*/ 297149 w 373239"/>
                <a:gd name="connsiteY10" fmla="*/ 232244 h 328214"/>
                <a:gd name="connsiteX11" fmla="*/ 247156 w 373239"/>
                <a:gd name="connsiteY11" fmla="*/ 266090 h 328214"/>
                <a:gd name="connsiteX12" fmla="*/ 23274 w 373239"/>
                <a:gd name="connsiteY12" fmla="*/ 266090 h 328214"/>
                <a:gd name="connsiteX13" fmla="*/ 23274 w 373239"/>
                <a:gd name="connsiteY13" fmla="*/ 328193 h 328214"/>
                <a:gd name="connsiteX14" fmla="*/ 246225 w 373239"/>
                <a:gd name="connsiteY14" fmla="*/ 328193 h 328214"/>
                <a:gd name="connsiteX15" fmla="*/ 373225 w 373239"/>
                <a:gd name="connsiteY15" fmla="*/ 230691 h 328214"/>
                <a:gd name="connsiteX16" fmla="*/ 246225 w 373239"/>
                <a:gd name="connsiteY16" fmla="*/ 134121 h 3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239" h="328214">
                  <a:moveTo>
                    <a:pt x="246225" y="133190"/>
                  </a:moveTo>
                  <a:lnTo>
                    <a:pt x="127918" y="133190"/>
                  </a:lnTo>
                  <a:cubicBezTo>
                    <a:pt x="96867" y="133190"/>
                    <a:pt x="77615" y="118595"/>
                    <a:pt x="77615" y="95617"/>
                  </a:cubicBezTo>
                  <a:cubicBezTo>
                    <a:pt x="77615" y="72639"/>
                    <a:pt x="96867" y="62081"/>
                    <a:pt x="127918" y="62081"/>
                  </a:cubicBezTo>
                  <a:lnTo>
                    <a:pt x="342484" y="62081"/>
                  </a:lnTo>
                  <a:lnTo>
                    <a:pt x="342484" y="-22"/>
                  </a:lnTo>
                  <a:lnTo>
                    <a:pt x="118913" y="-22"/>
                  </a:lnTo>
                  <a:cubicBezTo>
                    <a:pt x="45942" y="-22"/>
                    <a:pt x="-14" y="36619"/>
                    <a:pt x="-14" y="96549"/>
                  </a:cubicBezTo>
                  <a:cubicBezTo>
                    <a:pt x="-14" y="156478"/>
                    <a:pt x="45942" y="194361"/>
                    <a:pt x="118913" y="194361"/>
                  </a:cubicBezTo>
                  <a:lnTo>
                    <a:pt x="247156" y="194361"/>
                  </a:lnTo>
                  <a:cubicBezTo>
                    <a:pt x="278208" y="194361"/>
                    <a:pt x="297149" y="208955"/>
                    <a:pt x="297149" y="232244"/>
                  </a:cubicBezTo>
                  <a:cubicBezTo>
                    <a:pt x="297149" y="255533"/>
                    <a:pt x="277897" y="266090"/>
                    <a:pt x="247156" y="266090"/>
                  </a:cubicBezTo>
                  <a:lnTo>
                    <a:pt x="23274" y="266090"/>
                  </a:lnTo>
                  <a:lnTo>
                    <a:pt x="23274" y="328193"/>
                  </a:lnTo>
                  <a:lnTo>
                    <a:pt x="246225" y="328193"/>
                  </a:lnTo>
                  <a:cubicBezTo>
                    <a:pt x="324164" y="328193"/>
                    <a:pt x="373225" y="290310"/>
                    <a:pt x="373225" y="230691"/>
                  </a:cubicBezTo>
                  <a:cubicBezTo>
                    <a:pt x="373225" y="171072"/>
                    <a:pt x="324164" y="134121"/>
                    <a:pt x="246225" y="134121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9CCA5F5-519B-61AC-477A-346DEB6B9B05}"/>
                </a:ext>
              </a:extLst>
            </p:cNvPr>
            <p:cNvSpPr/>
            <p:nvPr/>
          </p:nvSpPr>
          <p:spPr>
            <a:xfrm>
              <a:off x="3372035" y="-3358584"/>
              <a:ext cx="1226998" cy="1712841"/>
            </a:xfrm>
            <a:custGeom>
              <a:avLst/>
              <a:gdLst>
                <a:gd name="connsiteX0" fmla="*/ 149105 w 298787"/>
                <a:gd name="connsiteY0" fmla="*/ 352724 h 417095"/>
                <a:gd name="connsiteX1" fmla="*/ 71336 w 298787"/>
                <a:gd name="connsiteY1" fmla="*/ 275235 h 417095"/>
                <a:gd name="connsiteX2" fmla="*/ 71476 w 298787"/>
                <a:gd name="connsiteY2" fmla="*/ 270437 h 417095"/>
                <a:gd name="connsiteX3" fmla="*/ 71476 w 298787"/>
                <a:gd name="connsiteY3" fmla="*/ 142815 h 417095"/>
                <a:gd name="connsiteX4" fmla="*/ 298773 w 298787"/>
                <a:gd name="connsiteY4" fmla="*/ 142815 h 417095"/>
                <a:gd name="connsiteX5" fmla="*/ 298773 w 298787"/>
                <a:gd name="connsiteY5" fmla="*/ 80712 h 417095"/>
                <a:gd name="connsiteX6" fmla="*/ 71476 w 298787"/>
                <a:gd name="connsiteY6" fmla="*/ 80712 h 417095"/>
                <a:gd name="connsiteX7" fmla="*/ 71476 w 298787"/>
                <a:gd name="connsiteY7" fmla="*/ -22 h 417095"/>
                <a:gd name="connsiteX8" fmla="*/ 58 w 298787"/>
                <a:gd name="connsiteY8" fmla="*/ -22 h 417095"/>
                <a:gd name="connsiteX9" fmla="*/ 58 w 298787"/>
                <a:gd name="connsiteY9" fmla="*/ 273853 h 417095"/>
                <a:gd name="connsiteX10" fmla="*/ 134368 w 298787"/>
                <a:gd name="connsiteY10" fmla="*/ 417004 h 417095"/>
                <a:gd name="connsiteX11" fmla="*/ 149105 w 298787"/>
                <a:gd name="connsiteY11" fmla="*/ 416690 h 417095"/>
                <a:gd name="connsiteX12" fmla="*/ 297550 w 298787"/>
                <a:gd name="connsiteY12" fmla="*/ 286919 h 417095"/>
                <a:gd name="connsiteX13" fmla="*/ 297842 w 298787"/>
                <a:gd name="connsiteY13" fmla="*/ 275095 h 417095"/>
                <a:gd name="connsiteX14" fmla="*/ 226734 w 298787"/>
                <a:gd name="connsiteY14" fmla="*/ 275095 h 417095"/>
                <a:gd name="connsiteX15" fmla="*/ 150353 w 298787"/>
                <a:gd name="connsiteY15" fmla="*/ 352724 h 417095"/>
                <a:gd name="connsiteX16" fmla="*/ 149105 w 298787"/>
                <a:gd name="connsiteY16" fmla="*/ 352724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787" h="417095">
                  <a:moveTo>
                    <a:pt x="149105" y="352724"/>
                  </a:moveTo>
                  <a:cubicBezTo>
                    <a:pt x="106232" y="352801"/>
                    <a:pt x="71414" y="318108"/>
                    <a:pt x="71336" y="275235"/>
                  </a:cubicBezTo>
                  <a:cubicBezTo>
                    <a:pt x="71333" y="273636"/>
                    <a:pt x="71380" y="272033"/>
                    <a:pt x="71476" y="270437"/>
                  </a:cubicBezTo>
                  <a:lnTo>
                    <a:pt x="71476" y="142815"/>
                  </a:lnTo>
                  <a:lnTo>
                    <a:pt x="298773" y="142815"/>
                  </a:lnTo>
                  <a:lnTo>
                    <a:pt x="298773" y="80712"/>
                  </a:lnTo>
                  <a:lnTo>
                    <a:pt x="71476" y="80712"/>
                  </a:lnTo>
                  <a:lnTo>
                    <a:pt x="71476" y="-22"/>
                  </a:lnTo>
                  <a:lnTo>
                    <a:pt x="58" y="-22"/>
                  </a:lnTo>
                  <a:lnTo>
                    <a:pt x="58" y="273853"/>
                  </a:lnTo>
                  <a:cubicBezTo>
                    <a:pt x="-2383" y="350473"/>
                    <a:pt x="57748" y="414563"/>
                    <a:pt x="134368" y="417004"/>
                  </a:cubicBezTo>
                  <a:cubicBezTo>
                    <a:pt x="139280" y="417159"/>
                    <a:pt x="144202" y="417056"/>
                    <a:pt x="149105" y="416690"/>
                  </a:cubicBezTo>
                  <a:cubicBezTo>
                    <a:pt x="225933" y="421848"/>
                    <a:pt x="292395" y="363747"/>
                    <a:pt x="297550" y="286919"/>
                  </a:cubicBezTo>
                  <a:cubicBezTo>
                    <a:pt x="297814" y="282985"/>
                    <a:pt x="297913" y="279039"/>
                    <a:pt x="297842" y="275095"/>
                  </a:cubicBezTo>
                  <a:lnTo>
                    <a:pt x="226734" y="275095"/>
                  </a:lnTo>
                  <a:cubicBezTo>
                    <a:pt x="227079" y="317623"/>
                    <a:pt x="192881" y="352379"/>
                    <a:pt x="150353" y="352724"/>
                  </a:cubicBezTo>
                  <a:cubicBezTo>
                    <a:pt x="149937" y="352727"/>
                    <a:pt x="149521" y="352727"/>
                    <a:pt x="149105" y="3527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2FCAE83-CC79-A900-AF25-E44AD8237CCD}"/>
                </a:ext>
              </a:extLst>
            </p:cNvPr>
            <p:cNvSpPr/>
            <p:nvPr/>
          </p:nvSpPr>
          <p:spPr>
            <a:xfrm>
              <a:off x="4785070" y="-3058946"/>
              <a:ext cx="1465341" cy="1381020"/>
            </a:xfrm>
            <a:custGeom>
              <a:avLst/>
              <a:gdLst>
                <a:gd name="connsiteX0" fmla="*/ 77338 w 356826"/>
                <a:gd name="connsiteY0" fmla="*/ 202130 h 336293"/>
                <a:gd name="connsiteX1" fmla="*/ 356802 w 356826"/>
                <a:gd name="connsiteY1" fmla="*/ 202130 h 336293"/>
                <a:gd name="connsiteX2" fmla="*/ 356802 w 356826"/>
                <a:gd name="connsiteY2" fmla="*/ 199025 h 336293"/>
                <a:gd name="connsiteX3" fmla="*/ 356802 w 356826"/>
                <a:gd name="connsiteY3" fmla="*/ 199025 h 336293"/>
                <a:gd name="connsiteX4" fmla="*/ 356802 w 356826"/>
                <a:gd name="connsiteY4" fmla="*/ 171699 h 336293"/>
                <a:gd name="connsiteX5" fmla="*/ 354628 w 356826"/>
                <a:gd name="connsiteY5" fmla="*/ 140648 h 336293"/>
                <a:gd name="connsiteX6" fmla="*/ 354628 w 356826"/>
                <a:gd name="connsiteY6" fmla="*/ 140648 h 336293"/>
                <a:gd name="connsiteX7" fmla="*/ 354628 w 356826"/>
                <a:gd name="connsiteY7" fmla="*/ 140648 h 336293"/>
                <a:gd name="connsiteX8" fmla="*/ 179187 w 356826"/>
                <a:gd name="connsiteY8" fmla="*/ 295 h 336293"/>
                <a:gd name="connsiteX9" fmla="*/ 262 w 356826"/>
                <a:gd name="connsiteY9" fmla="*/ 159900 h 336293"/>
                <a:gd name="connsiteX10" fmla="*/ 20 w 356826"/>
                <a:gd name="connsiteY10" fmla="*/ 172941 h 336293"/>
                <a:gd name="connsiteX11" fmla="*/ 179187 w 356826"/>
                <a:gd name="connsiteY11" fmla="*/ 336272 h 336293"/>
                <a:gd name="connsiteX12" fmla="*/ 313019 w 356826"/>
                <a:gd name="connsiteY12" fmla="*/ 336272 h 336293"/>
                <a:gd name="connsiteX13" fmla="*/ 313019 w 356826"/>
                <a:gd name="connsiteY13" fmla="*/ 274169 h 336293"/>
                <a:gd name="connsiteX14" fmla="*/ 179498 w 356826"/>
                <a:gd name="connsiteY14" fmla="*/ 274169 h 336293"/>
                <a:gd name="connsiteX15" fmla="*/ 77338 w 356826"/>
                <a:gd name="connsiteY15" fmla="*/ 202751 h 336293"/>
                <a:gd name="connsiteX16" fmla="*/ 179187 w 356826"/>
                <a:gd name="connsiteY16" fmla="*/ 62398 h 336293"/>
                <a:gd name="connsiteX17" fmla="*/ 280726 w 356826"/>
                <a:gd name="connsiteY17" fmla="*/ 138785 h 336293"/>
                <a:gd name="connsiteX18" fmla="*/ 280726 w 356826"/>
                <a:gd name="connsiteY18" fmla="*/ 141579 h 336293"/>
                <a:gd name="connsiteX19" fmla="*/ 76096 w 356826"/>
                <a:gd name="connsiteY19" fmla="*/ 141579 h 336293"/>
                <a:gd name="connsiteX20" fmla="*/ 76096 w 356826"/>
                <a:gd name="connsiteY20" fmla="*/ 138785 h 336293"/>
                <a:gd name="connsiteX21" fmla="*/ 179187 w 356826"/>
                <a:gd name="connsiteY21" fmla="*/ 62398 h 33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6826" h="336293">
                  <a:moveTo>
                    <a:pt x="77338" y="202130"/>
                  </a:moveTo>
                  <a:lnTo>
                    <a:pt x="356802" y="202130"/>
                  </a:lnTo>
                  <a:lnTo>
                    <a:pt x="356802" y="199025"/>
                  </a:lnTo>
                  <a:lnTo>
                    <a:pt x="356802" y="199025"/>
                  </a:lnTo>
                  <a:lnTo>
                    <a:pt x="356802" y="171699"/>
                  </a:lnTo>
                  <a:cubicBezTo>
                    <a:pt x="356911" y="161306"/>
                    <a:pt x="356184" y="150923"/>
                    <a:pt x="354628" y="140648"/>
                  </a:cubicBezTo>
                  <a:lnTo>
                    <a:pt x="354628" y="140648"/>
                  </a:lnTo>
                  <a:lnTo>
                    <a:pt x="354628" y="140648"/>
                  </a:lnTo>
                  <a:cubicBezTo>
                    <a:pt x="340904" y="55731"/>
                    <a:pt x="265045" y="-4956"/>
                    <a:pt x="179187" y="295"/>
                  </a:cubicBezTo>
                  <a:cubicBezTo>
                    <a:pt x="85703" y="-5040"/>
                    <a:pt x="5596" y="66419"/>
                    <a:pt x="262" y="159900"/>
                  </a:cubicBezTo>
                  <a:cubicBezTo>
                    <a:pt x="13" y="164244"/>
                    <a:pt x="-67" y="168594"/>
                    <a:pt x="20" y="172941"/>
                  </a:cubicBezTo>
                  <a:cubicBezTo>
                    <a:pt x="20" y="268580"/>
                    <a:pt x="74854" y="336272"/>
                    <a:pt x="179187" y="336272"/>
                  </a:cubicBezTo>
                  <a:lnTo>
                    <a:pt x="313019" y="336272"/>
                  </a:lnTo>
                  <a:lnTo>
                    <a:pt x="313019" y="274169"/>
                  </a:lnTo>
                  <a:lnTo>
                    <a:pt x="179498" y="274169"/>
                  </a:lnTo>
                  <a:cubicBezTo>
                    <a:pt x="133088" y="276638"/>
                    <a:pt x="90957" y="247185"/>
                    <a:pt x="77338" y="202751"/>
                  </a:cubicBezTo>
                  <a:close/>
                  <a:moveTo>
                    <a:pt x="179187" y="62398"/>
                  </a:moveTo>
                  <a:cubicBezTo>
                    <a:pt x="226752" y="60920"/>
                    <a:pt x="268960" y="92673"/>
                    <a:pt x="280726" y="138785"/>
                  </a:cubicBezTo>
                  <a:cubicBezTo>
                    <a:pt x="280872" y="139710"/>
                    <a:pt x="280872" y="140654"/>
                    <a:pt x="280726" y="141579"/>
                  </a:cubicBezTo>
                  <a:lnTo>
                    <a:pt x="76096" y="141579"/>
                  </a:lnTo>
                  <a:cubicBezTo>
                    <a:pt x="76096" y="141579"/>
                    <a:pt x="76096" y="139716"/>
                    <a:pt x="76096" y="138785"/>
                  </a:cubicBezTo>
                  <a:cubicBezTo>
                    <a:pt x="87979" y="92086"/>
                    <a:pt x="131051" y="60171"/>
                    <a:pt x="179187" y="62398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C890961-2CFF-F50E-817B-C66247640D98}"/>
                </a:ext>
              </a:extLst>
            </p:cNvPr>
            <p:cNvSpPr/>
            <p:nvPr/>
          </p:nvSpPr>
          <p:spPr>
            <a:xfrm>
              <a:off x="-393221" y="-3361134"/>
              <a:ext cx="307313" cy="113486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4FD5AF9-ED4A-7FE8-A56F-B794F0B0FDC0}"/>
                </a:ext>
              </a:extLst>
            </p:cNvPr>
            <p:cNvSpPr/>
            <p:nvPr/>
          </p:nvSpPr>
          <p:spPr>
            <a:xfrm>
              <a:off x="1808983" y="-3063385"/>
              <a:ext cx="1425630" cy="1419622"/>
            </a:xfrm>
            <a:custGeom>
              <a:avLst/>
              <a:gdLst>
                <a:gd name="connsiteX0" fmla="*/ 174185 w 347156"/>
                <a:gd name="connsiteY0" fmla="*/ 283013 h 345693"/>
                <a:gd name="connsiteX1" fmla="*/ 67548 w 347156"/>
                <a:gd name="connsiteY1" fmla="*/ 180403 h 345693"/>
                <a:gd name="connsiteX2" fmla="*/ 67678 w 347156"/>
                <a:gd name="connsiteY2" fmla="*/ 172780 h 345693"/>
                <a:gd name="connsiteX3" fmla="*/ 167540 w 347156"/>
                <a:gd name="connsiteY3" fmla="*/ 63565 h 345693"/>
                <a:gd name="connsiteX4" fmla="*/ 174185 w 347156"/>
                <a:gd name="connsiteY4" fmla="*/ 63478 h 345693"/>
                <a:gd name="connsiteX5" fmla="*/ 265787 w 347156"/>
                <a:gd name="connsiteY5" fmla="*/ 110677 h 345693"/>
                <a:gd name="connsiteX6" fmla="*/ 327890 w 347156"/>
                <a:gd name="connsiteY6" fmla="*/ 84593 h 345693"/>
                <a:gd name="connsiteX7" fmla="*/ 172632 w 347156"/>
                <a:gd name="connsiteY7" fmla="*/ 133 h 345693"/>
                <a:gd name="connsiteX8" fmla="*/ -14 w 347156"/>
                <a:gd name="connsiteY8" fmla="*/ 172780 h 345693"/>
                <a:gd name="connsiteX9" fmla="*/ 172632 w 347156"/>
                <a:gd name="connsiteY9" fmla="*/ 345426 h 345693"/>
                <a:gd name="connsiteX10" fmla="*/ 347142 w 347156"/>
                <a:gd name="connsiteY10" fmla="*/ 203210 h 345693"/>
                <a:gd name="connsiteX11" fmla="*/ 275724 w 347156"/>
                <a:gd name="connsiteY11" fmla="*/ 203210 h 345693"/>
                <a:gd name="connsiteX12" fmla="*/ 172632 w 347156"/>
                <a:gd name="connsiteY12" fmla="*/ 283013 h 3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156" h="345693">
                  <a:moveTo>
                    <a:pt x="174185" y="283013"/>
                  </a:moveTo>
                  <a:cubicBezTo>
                    <a:pt x="116401" y="284124"/>
                    <a:pt x="68659" y="238183"/>
                    <a:pt x="67548" y="180403"/>
                  </a:cubicBezTo>
                  <a:cubicBezTo>
                    <a:pt x="67498" y="177860"/>
                    <a:pt x="67542" y="175316"/>
                    <a:pt x="67678" y="172780"/>
                  </a:cubicBezTo>
                  <a:cubicBezTo>
                    <a:pt x="65095" y="115045"/>
                    <a:pt x="109806" y="66145"/>
                    <a:pt x="167540" y="63565"/>
                  </a:cubicBezTo>
                  <a:cubicBezTo>
                    <a:pt x="169754" y="63466"/>
                    <a:pt x="171971" y="63438"/>
                    <a:pt x="174185" y="63478"/>
                  </a:cubicBezTo>
                  <a:cubicBezTo>
                    <a:pt x="210984" y="61596"/>
                    <a:pt x="245961" y="79619"/>
                    <a:pt x="265787" y="110677"/>
                  </a:cubicBezTo>
                  <a:lnTo>
                    <a:pt x="327890" y="84593"/>
                  </a:lnTo>
                  <a:cubicBezTo>
                    <a:pt x="295711" y="29921"/>
                    <a:pt x="236012" y="-2553"/>
                    <a:pt x="172632" y="133"/>
                  </a:cubicBezTo>
                  <a:cubicBezTo>
                    <a:pt x="77282" y="133"/>
                    <a:pt x="-14" y="77430"/>
                    <a:pt x="-14" y="172780"/>
                  </a:cubicBezTo>
                  <a:cubicBezTo>
                    <a:pt x="-14" y="268129"/>
                    <a:pt x="77282" y="345426"/>
                    <a:pt x="172632" y="345426"/>
                  </a:cubicBezTo>
                  <a:cubicBezTo>
                    <a:pt x="258757" y="350068"/>
                    <a:pt x="334305" y="288499"/>
                    <a:pt x="347142" y="203210"/>
                  </a:cubicBezTo>
                  <a:lnTo>
                    <a:pt x="275724" y="203210"/>
                  </a:lnTo>
                  <a:cubicBezTo>
                    <a:pt x="265116" y="251200"/>
                    <a:pt x="221750" y="284770"/>
                    <a:pt x="172632" y="283013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15" name="Table 115">
            <a:extLst>
              <a:ext uri="{FF2B5EF4-FFF2-40B4-BE49-F238E27FC236}">
                <a16:creationId xmlns:a16="http://schemas.microsoft.com/office/drawing/2014/main" id="{C0FF802C-9068-F176-90B8-1394EC40F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81931"/>
              </p:ext>
            </p:extLst>
          </p:nvPr>
        </p:nvGraphicFramePr>
        <p:xfrm>
          <a:off x="2291371" y="909310"/>
          <a:ext cx="9009815" cy="435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05">
                  <a:extLst>
                    <a:ext uri="{9D8B030D-6E8A-4147-A177-3AD203B41FA5}">
                      <a16:colId xmlns:a16="http://schemas.microsoft.com/office/drawing/2014/main" val="750493671"/>
                    </a:ext>
                  </a:extLst>
                </a:gridCol>
                <a:gridCol w="369295">
                  <a:extLst>
                    <a:ext uri="{9D8B030D-6E8A-4147-A177-3AD203B41FA5}">
                      <a16:colId xmlns:a16="http://schemas.microsoft.com/office/drawing/2014/main" val="3283398010"/>
                    </a:ext>
                  </a:extLst>
                </a:gridCol>
                <a:gridCol w="2585064">
                  <a:extLst>
                    <a:ext uri="{9D8B030D-6E8A-4147-A177-3AD203B41FA5}">
                      <a16:colId xmlns:a16="http://schemas.microsoft.com/office/drawing/2014/main" val="730922082"/>
                    </a:ext>
                  </a:extLst>
                </a:gridCol>
                <a:gridCol w="1994192">
                  <a:extLst>
                    <a:ext uri="{9D8B030D-6E8A-4147-A177-3AD203B41FA5}">
                      <a16:colId xmlns:a16="http://schemas.microsoft.com/office/drawing/2014/main" val="2578542179"/>
                    </a:ext>
                  </a:extLst>
                </a:gridCol>
                <a:gridCol w="369295">
                  <a:extLst>
                    <a:ext uri="{9D8B030D-6E8A-4147-A177-3AD203B41FA5}">
                      <a16:colId xmlns:a16="http://schemas.microsoft.com/office/drawing/2014/main" val="969636889"/>
                    </a:ext>
                  </a:extLst>
                </a:gridCol>
                <a:gridCol w="2585064">
                  <a:extLst>
                    <a:ext uri="{9D8B030D-6E8A-4147-A177-3AD203B41FA5}">
                      <a16:colId xmlns:a16="http://schemas.microsoft.com/office/drawing/2014/main" val="632790128"/>
                    </a:ext>
                  </a:extLst>
                </a:gridCol>
              </a:tblGrid>
              <a:tr h="1092058">
                <a:tc>
                  <a:txBody>
                    <a:bodyPr/>
                    <a:lstStyle/>
                    <a:p>
                      <a:pPr algn="ctr"/>
                      <a:r>
                        <a:rPr lang="en-GB" sz="5400" noProof="0" dirty="0">
                          <a:solidFill>
                            <a:srgbClr val="E21F1B"/>
                          </a:solidFill>
                        </a:rPr>
                        <a:t>01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noProof="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Context: The Invoice Processing Challenge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noProof="0" dirty="0">
                          <a:solidFill>
                            <a:srgbClr val="E21F1B"/>
                          </a:solidFill>
                        </a:rPr>
                        <a:t>05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1F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&amp; Dataset</a:t>
                      </a:r>
                      <a:endParaRPr lang="en-GB" sz="1800" b="1" kern="1200" noProof="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723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5400" noProof="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noProof="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noProof="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920047"/>
                  </a:ext>
                </a:extLst>
              </a:tr>
              <a:tr h="1092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 noProof="0" dirty="0">
                          <a:solidFill>
                            <a:srgbClr val="E21F1B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The </a:t>
                      </a:r>
                      <a:r>
                        <a:rPr lang="en-GB" sz="1800" b="1" noProof="0" dirty="0">
                          <a:ea typeface="Verdana" panose="020B0604030504040204" pitchFamily="34" charset="0"/>
                        </a:rPr>
                        <a:t>Core </a:t>
                      </a: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Problem &amp; Objectives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 noProof="0" dirty="0">
                          <a:solidFill>
                            <a:srgbClr val="E21F1B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1F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Preliminary Results &amp; Evaluation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538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393125"/>
                  </a:ext>
                </a:extLst>
              </a:tr>
              <a:tr h="1092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 noProof="0" dirty="0">
                          <a:solidFill>
                            <a:srgbClr val="E21F1B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Literature Gap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noProof="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 noProof="0" dirty="0">
                          <a:solidFill>
                            <a:srgbClr val="E21F1B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1F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Contributions &amp; Limitations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27565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08BD6A1-FDC5-49C9-B77F-E9B663D80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BAB603-6FD6-C5BD-31D9-020608B1B8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28960" y="35218"/>
            <a:ext cx="1463040" cy="35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F800852-2F20-96E1-25D2-AA6DA218D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31553"/>
              </p:ext>
            </p:extLst>
          </p:nvPr>
        </p:nvGraphicFramePr>
        <p:xfrm>
          <a:off x="2325493" y="5219257"/>
          <a:ext cx="9009815" cy="1632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05">
                  <a:extLst>
                    <a:ext uri="{9D8B030D-6E8A-4147-A177-3AD203B41FA5}">
                      <a16:colId xmlns:a16="http://schemas.microsoft.com/office/drawing/2014/main" val="3835777627"/>
                    </a:ext>
                  </a:extLst>
                </a:gridCol>
                <a:gridCol w="369295">
                  <a:extLst>
                    <a:ext uri="{9D8B030D-6E8A-4147-A177-3AD203B41FA5}">
                      <a16:colId xmlns:a16="http://schemas.microsoft.com/office/drawing/2014/main" val="3278508100"/>
                    </a:ext>
                  </a:extLst>
                </a:gridCol>
                <a:gridCol w="2585064">
                  <a:extLst>
                    <a:ext uri="{9D8B030D-6E8A-4147-A177-3AD203B41FA5}">
                      <a16:colId xmlns:a16="http://schemas.microsoft.com/office/drawing/2014/main" val="291710153"/>
                    </a:ext>
                  </a:extLst>
                </a:gridCol>
                <a:gridCol w="1994192">
                  <a:extLst>
                    <a:ext uri="{9D8B030D-6E8A-4147-A177-3AD203B41FA5}">
                      <a16:colId xmlns:a16="http://schemas.microsoft.com/office/drawing/2014/main" val="2709600784"/>
                    </a:ext>
                  </a:extLst>
                </a:gridCol>
                <a:gridCol w="369295">
                  <a:extLst>
                    <a:ext uri="{9D8B030D-6E8A-4147-A177-3AD203B41FA5}">
                      <a16:colId xmlns:a16="http://schemas.microsoft.com/office/drawing/2014/main" val="2898118109"/>
                    </a:ext>
                  </a:extLst>
                </a:gridCol>
                <a:gridCol w="2585064">
                  <a:extLst>
                    <a:ext uri="{9D8B030D-6E8A-4147-A177-3AD203B41FA5}">
                      <a16:colId xmlns:a16="http://schemas.microsoft.com/office/drawing/2014/main" val="3244763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032281"/>
                  </a:ext>
                </a:extLst>
              </a:tr>
              <a:tr h="1092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 noProof="0" dirty="0">
                          <a:solidFill>
                            <a:srgbClr val="E21F1B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54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Key Insight: Fiscal QR Code</a:t>
                      </a:r>
                      <a:endParaRPr lang="en-GB" sz="1800" b="1" kern="1200" noProof="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 noProof="0" dirty="0">
                          <a:solidFill>
                            <a:srgbClr val="E21F1B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1F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Conclusion &amp; Future Directions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5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9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620000" y="1429787"/>
            <a:ext cx="3484146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noProof="0" dirty="0">
                <a:ea typeface="Verdana" panose="020B0604030504040204" pitchFamily="34" charset="0"/>
              </a:rPr>
              <a:t>Conclusion &amp; Future Directions</a:t>
            </a: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A812DEA-A2B5-7347-483F-EC884EC98C4F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35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1865" y="623850"/>
            <a:ext cx="759551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11"/>
              </a:lnSpc>
            </a:pPr>
            <a:r>
              <a:rPr lang="en-GB" sz="3067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CONCLUSION &amp; FUTURE DIRECTIONS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1492" y="1460996"/>
            <a:ext cx="1634887" cy="21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30"/>
              </a:lnSpc>
            </a:pPr>
            <a:r>
              <a:rPr lang="en-GB" sz="1466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KEY TAKEAWAYS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1492" y="1780978"/>
            <a:ext cx="5823642" cy="185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6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This study demonstrates that </a:t>
            </a:r>
            <a:r>
              <a:rPr lang="en-GB" sz="1399" b="1" noProof="0" dirty="0">
                <a:solidFill>
                  <a:srgbClr val="55575A"/>
                </a:solidFill>
                <a:ea typeface="Roboto Condensed Bold"/>
                <a:cs typeface="Roboto Condensed Bold"/>
                <a:sym typeface="Roboto Condensed Bold"/>
              </a:rPr>
              <a:t>mandatory fiscal QR codes</a:t>
            </a: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 represent a promising foundation for automated invoice analysis in auditing. By combining local Python-based extraction, structured SQL storage, and AI-assisted analysis, the prototype </a:t>
            </a:r>
            <a:r>
              <a:rPr lang="en-US" sz="1399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demonstrates the potential for efficiency gains, reliable extraction performance, and strong data protection - all without reliance on complex cloud infrastructure</a:t>
            </a: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3563245"/>
            <a:ext cx="5823642" cy="51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6"/>
              </a:lnSpc>
            </a:pPr>
            <a:r>
              <a:rPr lang="en-GB" sz="1399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The approach is practical, replicable, and directly relevant to the continuous auditing agenda.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37185" y="4224503"/>
            <a:ext cx="5823642" cy="748449"/>
            <a:chOff x="0" y="0"/>
            <a:chExt cx="11647284" cy="14968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47297" cy="1496828"/>
            </a:xfrm>
            <a:custGeom>
              <a:avLst/>
              <a:gdLst/>
              <a:ahLst/>
              <a:cxnLst/>
              <a:rect l="l" t="t" r="r" b="b"/>
              <a:pathLst>
                <a:path w="11647297" h="1496828">
                  <a:moveTo>
                    <a:pt x="0" y="58402"/>
                  </a:moveTo>
                  <a:cubicBezTo>
                    <a:pt x="0" y="26211"/>
                    <a:pt x="18923" y="0"/>
                    <a:pt x="42164" y="0"/>
                  </a:cubicBezTo>
                  <a:lnTo>
                    <a:pt x="11605133" y="0"/>
                  </a:lnTo>
                  <a:cubicBezTo>
                    <a:pt x="11628374" y="0"/>
                    <a:pt x="11647297" y="26211"/>
                    <a:pt x="11647297" y="58402"/>
                  </a:cubicBezTo>
                  <a:lnTo>
                    <a:pt x="11647297" y="1438425"/>
                  </a:lnTo>
                  <a:cubicBezTo>
                    <a:pt x="11647297" y="1470617"/>
                    <a:pt x="11628374" y="1496828"/>
                    <a:pt x="11605133" y="1496828"/>
                  </a:cubicBezTo>
                  <a:lnTo>
                    <a:pt x="42164" y="1496828"/>
                  </a:lnTo>
                  <a:cubicBezTo>
                    <a:pt x="18923" y="1496828"/>
                    <a:pt x="0" y="1470793"/>
                    <a:pt x="0" y="1438425"/>
                  </a:cubicBezTo>
                  <a:close/>
                </a:path>
              </a:pathLst>
            </a:custGeom>
            <a:solidFill>
              <a:srgbClr val="B6FCB8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7678" y="4504240"/>
            <a:ext cx="175717" cy="140494"/>
            <a:chOff x="0" y="0"/>
            <a:chExt cx="351434" cy="280988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351409" cy="280924"/>
            </a:xfrm>
            <a:custGeom>
              <a:avLst/>
              <a:gdLst/>
              <a:ahLst/>
              <a:cxnLst/>
              <a:rect l="l" t="t" r="r" b="b"/>
              <a:pathLst>
                <a:path w="351409" h="280924">
                  <a:moveTo>
                    <a:pt x="0" y="0"/>
                  </a:moveTo>
                  <a:lnTo>
                    <a:pt x="351409" y="0"/>
                  </a:lnTo>
                  <a:lnTo>
                    <a:pt x="351409" y="280924"/>
                  </a:lnTo>
                  <a:lnTo>
                    <a:pt x="0" y="280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81" r="-885" b="-22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93890" y="4340987"/>
            <a:ext cx="5366937" cy="51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6"/>
              </a:lnSpc>
            </a:pPr>
            <a:r>
              <a:rPr lang="en-GB" sz="1399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Automation improves efficiency · QR Codes are the key · The system is scalable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34385" y="1460996"/>
            <a:ext cx="3630415" cy="227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FUTURE RESEARCH DIRECTIONS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34385" y="1833963"/>
            <a:ext cx="890689" cy="256402"/>
            <a:chOff x="0" y="0"/>
            <a:chExt cx="1781378" cy="5128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81373" cy="512800"/>
            </a:xfrm>
            <a:custGeom>
              <a:avLst/>
              <a:gdLst/>
              <a:ahLst/>
              <a:cxnLst/>
              <a:rect l="l" t="t" r="r" b="b"/>
              <a:pathLst>
                <a:path w="1781373" h="512800">
                  <a:moveTo>
                    <a:pt x="0" y="0"/>
                  </a:moveTo>
                  <a:lnTo>
                    <a:pt x="1781373" y="0"/>
                  </a:lnTo>
                  <a:lnTo>
                    <a:pt x="1781373" y="512800"/>
                  </a:lnTo>
                  <a:lnTo>
                    <a:pt x="0" y="512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3421" b="-1953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781378" cy="522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519"/>
                </a:lnSpc>
              </a:pPr>
              <a:r>
                <a:rPr lang="en-GB" sz="1266" noProof="0" dirty="0">
                  <a:solidFill>
                    <a:srgbClr val="55575A"/>
                  </a:solidFill>
                  <a:ea typeface="Arimo"/>
                  <a:cs typeface="Arimo"/>
                  <a:sym typeface="Arimo"/>
                </a:rPr>
                <a:t>01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34385" y="2053825"/>
            <a:ext cx="4702372" cy="19050"/>
            <a:chOff x="0" y="0"/>
            <a:chExt cx="9404744" cy="38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404731" cy="38100"/>
            </a:xfrm>
            <a:custGeom>
              <a:avLst/>
              <a:gdLst/>
              <a:ahLst/>
              <a:cxnLst/>
              <a:rect l="l" t="t" r="r" b="b"/>
              <a:pathLst>
                <a:path w="9404731" h="38100">
                  <a:moveTo>
                    <a:pt x="0" y="0"/>
                  </a:moveTo>
                  <a:lnTo>
                    <a:pt x="9404731" y="0"/>
                  </a:lnTo>
                  <a:lnTo>
                    <a:pt x="9404731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34385" y="2143125"/>
            <a:ext cx="2823448" cy="22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MULTI-COUNTRY EXPANSION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34385" y="2456759"/>
            <a:ext cx="5311972" cy="46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"/>
              </a:lnSpc>
            </a:pPr>
            <a:r>
              <a:rPr lang="en-GB" sz="12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Extend to EU member states adopting e-invoicing mandates under the </a:t>
            </a:r>
            <a:r>
              <a:rPr lang="en-GB" sz="1266" noProof="0" dirty="0" err="1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ViDA</a:t>
            </a:r>
            <a:r>
              <a:rPr lang="en-GB" sz="12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 directive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834385" y="2934100"/>
            <a:ext cx="890689" cy="256402"/>
            <a:chOff x="0" y="0"/>
            <a:chExt cx="1781378" cy="5128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81373" cy="512800"/>
            </a:xfrm>
            <a:custGeom>
              <a:avLst/>
              <a:gdLst/>
              <a:ahLst/>
              <a:cxnLst/>
              <a:rect l="l" t="t" r="r" b="b"/>
              <a:pathLst>
                <a:path w="1781373" h="512800">
                  <a:moveTo>
                    <a:pt x="0" y="0"/>
                  </a:moveTo>
                  <a:lnTo>
                    <a:pt x="1781373" y="0"/>
                  </a:lnTo>
                  <a:lnTo>
                    <a:pt x="1781373" y="512800"/>
                  </a:lnTo>
                  <a:lnTo>
                    <a:pt x="0" y="512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3421" b="-1953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781378" cy="522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519"/>
                </a:lnSpc>
              </a:pPr>
              <a:r>
                <a:rPr lang="en-GB" sz="1266" noProof="0" dirty="0">
                  <a:solidFill>
                    <a:srgbClr val="55575A"/>
                  </a:solidFill>
                  <a:ea typeface="Arimo"/>
                  <a:cs typeface="Arimo"/>
                  <a:sym typeface="Arimo"/>
                </a:rPr>
                <a:t>02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834385" y="3153963"/>
            <a:ext cx="4702372" cy="19050"/>
            <a:chOff x="0" y="0"/>
            <a:chExt cx="9404744" cy="38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404731" cy="38100"/>
            </a:xfrm>
            <a:custGeom>
              <a:avLst/>
              <a:gdLst/>
              <a:ahLst/>
              <a:cxnLst/>
              <a:rect l="l" t="t" r="r" b="b"/>
              <a:pathLst>
                <a:path w="9404731" h="38100">
                  <a:moveTo>
                    <a:pt x="0" y="0"/>
                  </a:moveTo>
                  <a:lnTo>
                    <a:pt x="9404731" y="0"/>
                  </a:lnTo>
                  <a:lnTo>
                    <a:pt x="9404731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834385" y="3243263"/>
            <a:ext cx="1795859" cy="22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ERP INTEGRATION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34385" y="3556896"/>
            <a:ext cx="4702372" cy="46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"/>
              </a:lnSpc>
            </a:pPr>
            <a:r>
              <a:rPr lang="en-GB" sz="12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Connect the pipeline to enterprise resource planning systems for seamless accounting workflows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843143" y="4032984"/>
            <a:ext cx="890689" cy="256402"/>
            <a:chOff x="0" y="0"/>
            <a:chExt cx="1781378" cy="51280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81373" cy="512800"/>
            </a:xfrm>
            <a:custGeom>
              <a:avLst/>
              <a:gdLst/>
              <a:ahLst/>
              <a:cxnLst/>
              <a:rect l="l" t="t" r="r" b="b"/>
              <a:pathLst>
                <a:path w="1781373" h="512800">
                  <a:moveTo>
                    <a:pt x="0" y="0"/>
                  </a:moveTo>
                  <a:lnTo>
                    <a:pt x="1781373" y="0"/>
                  </a:lnTo>
                  <a:lnTo>
                    <a:pt x="1781373" y="512800"/>
                  </a:lnTo>
                  <a:lnTo>
                    <a:pt x="0" y="512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3421" b="-1953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781378" cy="522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519"/>
                </a:lnSpc>
              </a:pPr>
              <a:r>
                <a:rPr lang="en-GB" sz="1266" noProof="0" dirty="0">
                  <a:solidFill>
                    <a:srgbClr val="55575A"/>
                  </a:solidFill>
                  <a:ea typeface="Arimo"/>
                  <a:cs typeface="Arimo"/>
                  <a:sym typeface="Arimo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843143" y="4252853"/>
            <a:ext cx="4702372" cy="19050"/>
            <a:chOff x="0" y="0"/>
            <a:chExt cx="9404744" cy="38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404731" cy="38100"/>
            </a:xfrm>
            <a:custGeom>
              <a:avLst/>
              <a:gdLst/>
              <a:ahLst/>
              <a:cxnLst/>
              <a:rect l="l" t="t" r="r" b="b"/>
              <a:pathLst>
                <a:path w="9404731" h="38100">
                  <a:moveTo>
                    <a:pt x="0" y="0"/>
                  </a:moveTo>
                  <a:lnTo>
                    <a:pt x="9404731" y="0"/>
                  </a:lnTo>
                  <a:lnTo>
                    <a:pt x="9404731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C8CAC1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843143" y="4342153"/>
            <a:ext cx="2542302" cy="22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3"/>
              </a:lnSpc>
            </a:pPr>
            <a:r>
              <a:rPr lang="en-GB" sz="15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ADVANCED AI EVOLUTION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43143" y="4655780"/>
            <a:ext cx="4702372" cy="46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"/>
              </a:lnSpc>
            </a:pPr>
            <a:r>
              <a:rPr lang="en-GB" sz="12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Incorporate fine-tuned LLMs for anomaly detection, fraud flagging, and deeper audit commentary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53976" y="5165374"/>
            <a:ext cx="4491533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"/>
              </a:lnSpc>
            </a:pPr>
            <a:r>
              <a:rPr lang="en-GB" sz="1266" i="1" noProof="0" dirty="0">
                <a:solidFill>
                  <a:srgbClr val="55575A"/>
                </a:solidFill>
                <a:ea typeface="Roboto Condensed Italics"/>
                <a:cs typeface="Roboto Condensed Italics"/>
                <a:sym typeface="Roboto Condensed Italics"/>
              </a:rPr>
              <a:t>"A locally processed, QR-driven approach shows that simplicity and rigour are not mutually exclusive in audit automation."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816468" y="5209824"/>
            <a:ext cx="45719" cy="706090"/>
            <a:chOff x="0" y="0"/>
            <a:chExt cx="38100" cy="83224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100" cy="832231"/>
            </a:xfrm>
            <a:custGeom>
              <a:avLst/>
              <a:gdLst/>
              <a:ahLst/>
              <a:cxnLst/>
              <a:rect l="l" t="t" r="r" b="b"/>
              <a:pathLst>
                <a:path w="38100" h="832231">
                  <a:moveTo>
                    <a:pt x="0" y="0"/>
                  </a:moveTo>
                  <a:lnTo>
                    <a:pt x="38100" y="0"/>
                  </a:lnTo>
                  <a:lnTo>
                    <a:pt x="38100" y="832231"/>
                  </a:lnTo>
                  <a:lnTo>
                    <a:pt x="0" y="832231"/>
                  </a:lnTo>
                  <a:close/>
                </a:path>
              </a:pathLst>
            </a:custGeom>
            <a:solidFill>
              <a:srgbClr val="1E1E1A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38" name="TextBox 32">
            <a:extLst>
              <a:ext uri="{FF2B5EF4-FFF2-40B4-BE49-F238E27FC236}">
                <a16:creationId xmlns:a16="http://schemas.microsoft.com/office/drawing/2014/main" id="{06999B87-4201-F693-D851-FC84710233BC}"/>
              </a:ext>
            </a:extLst>
          </p:cNvPr>
          <p:cNvSpPr txBox="1"/>
          <p:nvPr/>
        </p:nvSpPr>
        <p:spPr>
          <a:xfrm>
            <a:off x="6862187" y="5958522"/>
            <a:ext cx="4702372" cy="46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"/>
              </a:lnSpc>
            </a:pPr>
            <a:r>
              <a:rPr lang="en-GB" sz="12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Quantitative evaluation of efficiency gains and extraction performance</a:t>
            </a:r>
          </a:p>
        </p:txBody>
      </p:sp>
      <p:sp>
        <p:nvSpPr>
          <p:cNvPr id="39" name="Marcador de Posição do Número do Diapositivo 38">
            <a:extLst>
              <a:ext uri="{FF2B5EF4-FFF2-40B4-BE49-F238E27FC236}">
                <a16:creationId xmlns:a16="http://schemas.microsoft.com/office/drawing/2014/main" id="{4390096E-EC1E-9B70-373E-B488DB1E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FC493262-2B47-585E-1F4E-0BB2D0C46DA5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Freeform 36"/>
          <p:cNvSpPr/>
          <p:nvPr/>
        </p:nvSpPr>
        <p:spPr>
          <a:xfrm>
            <a:off x="10832108" y="0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55200" y="5394580"/>
            <a:ext cx="2336800" cy="1463420"/>
          </a:xfrm>
          <a:custGeom>
            <a:avLst/>
            <a:gdLst/>
            <a:ahLst/>
            <a:cxnLst/>
            <a:rect l="l" t="t" r="r" b="b"/>
            <a:pathLst>
              <a:path w="2485255" h="1470443">
                <a:moveTo>
                  <a:pt x="0" y="0"/>
                </a:moveTo>
                <a:lnTo>
                  <a:pt x="2485255" y="0"/>
                </a:lnTo>
                <a:lnTo>
                  <a:pt x="2485255" y="1470443"/>
                </a:lnTo>
                <a:lnTo>
                  <a:pt x="0" y="1470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3" name="Freeform 3"/>
          <p:cNvSpPr/>
          <p:nvPr/>
        </p:nvSpPr>
        <p:spPr>
          <a:xfrm>
            <a:off x="0" y="5041900"/>
            <a:ext cx="4686300" cy="1816100"/>
          </a:xfrm>
          <a:custGeom>
            <a:avLst/>
            <a:gdLst/>
            <a:ahLst/>
            <a:cxnLst/>
            <a:rect l="l" t="t" r="r" b="b"/>
            <a:pathLst>
              <a:path w="6238420" h="2195130">
                <a:moveTo>
                  <a:pt x="0" y="0"/>
                </a:moveTo>
                <a:lnTo>
                  <a:pt x="6238420" y="0"/>
                </a:lnTo>
                <a:lnTo>
                  <a:pt x="6238420" y="2195130"/>
                </a:lnTo>
                <a:lnTo>
                  <a:pt x="0" y="219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083" b="-157155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496936" y="2117724"/>
            <a:ext cx="9198127" cy="1451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GB" sz="4666" b="1" noProof="0" dirty="0">
                <a:solidFill>
                  <a:srgbClr val="0C0D0F"/>
                </a:solidFill>
                <a:latin typeface="+mj-lt"/>
                <a:ea typeface="Roboto Condensed"/>
                <a:cs typeface="Roboto Condensed"/>
                <a:sym typeface="Roboto Condensed"/>
              </a:rPr>
              <a:t>Let’s change the world of audit together! 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9EE25E8-E4CD-ACC1-8E8E-840B25D7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457AB2-EBD8-9F1E-C0E5-C305DDDFCBFD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EEAF9AE0-B920-B7E5-2B6C-9E638C5DD3EF}"/>
              </a:ext>
            </a:extLst>
          </p:cNvPr>
          <p:cNvGrpSpPr/>
          <p:nvPr/>
        </p:nvGrpSpPr>
        <p:grpSpPr>
          <a:xfrm>
            <a:off x="4692994" y="1876409"/>
            <a:ext cx="2806008" cy="3117527"/>
            <a:chOff x="0" y="0"/>
            <a:chExt cx="652086" cy="72448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8844BC3-112F-E686-9A19-03BD6DF33693}"/>
                </a:ext>
              </a:extLst>
            </p:cNvPr>
            <p:cNvSpPr/>
            <p:nvPr/>
          </p:nvSpPr>
          <p:spPr>
            <a:xfrm>
              <a:off x="0" y="0"/>
              <a:ext cx="652086" cy="724480"/>
            </a:xfrm>
            <a:custGeom>
              <a:avLst/>
              <a:gdLst/>
              <a:ahLst/>
              <a:cxnLst/>
              <a:rect l="l" t="t" r="r" b="b"/>
              <a:pathLst>
                <a:path w="652086" h="724480">
                  <a:moveTo>
                    <a:pt x="0" y="0"/>
                  </a:moveTo>
                  <a:lnTo>
                    <a:pt x="652086" y="0"/>
                  </a:lnTo>
                  <a:lnTo>
                    <a:pt x="652086" y="724480"/>
                  </a:lnTo>
                  <a:lnTo>
                    <a:pt x="0" y="724480"/>
                  </a:lnTo>
                  <a:close/>
                </a:path>
              </a:pathLst>
            </a:custGeom>
            <a:blipFill>
              <a:blip r:embed="rId3"/>
              <a:stretch>
                <a:fillRect t="-10004" b="-10004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7" name="TextBox 32">
            <a:extLst>
              <a:ext uri="{FF2B5EF4-FFF2-40B4-BE49-F238E27FC236}">
                <a16:creationId xmlns:a16="http://schemas.microsoft.com/office/drawing/2014/main" id="{E3160AFC-C471-60D4-5FDE-14CD10235797}"/>
              </a:ext>
            </a:extLst>
          </p:cNvPr>
          <p:cNvSpPr txBox="1"/>
          <p:nvPr/>
        </p:nvSpPr>
        <p:spPr>
          <a:xfrm>
            <a:off x="1857965" y="5380927"/>
            <a:ext cx="847606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</a:pPr>
            <a:r>
              <a:rPr lang="en-GB" sz="1867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Contacts: </a:t>
            </a:r>
            <a:r>
              <a:rPr lang="en-GB" sz="1867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  <a:hlinkClick r:id="rId4"/>
              </a:rPr>
              <a:t>gscaf@iscte-iul.pt</a:t>
            </a:r>
            <a:r>
              <a:rPr lang="en-GB" sz="1867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 or </a:t>
            </a:r>
            <a:r>
              <a:rPr lang="en-GB" sz="1867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  <a:hlinkClick r:id="rId5"/>
              </a:rPr>
              <a:t>guilhermealmeidafernandes@gmail.com</a:t>
            </a:r>
            <a:endParaRPr lang="en-GB" sz="1867" noProof="0" dirty="0">
              <a:solidFill>
                <a:srgbClr val="55575A"/>
              </a:solidFill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1869"/>
              </a:lnSpc>
            </a:pPr>
            <a:r>
              <a:rPr lang="en-GB" sz="1867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LinkedIn:  https://www.linkedin.com/in/guilherme-fernandes--/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214" y="685800"/>
            <a:ext cx="10763570" cy="8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2"/>
              </a:lnSpc>
            </a:pPr>
            <a:r>
              <a:rPr lang="en-GB" sz="5266" b="1" noProof="0" dirty="0">
                <a:solidFill>
                  <a:srgbClr val="0C0D0F"/>
                </a:solidFill>
                <a:latin typeface="+mj-lt"/>
                <a:ea typeface="Roboto Condensed"/>
                <a:cs typeface="Roboto Condensed"/>
                <a:sym typeface="Roboto Condensed"/>
              </a:rPr>
              <a:t>Thank you!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92B9485-6F09-5AB3-B134-01254878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7858A1-1B32-5FCA-4F36-5747E159C550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91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5164" y="5877705"/>
            <a:ext cx="1656837" cy="980295"/>
          </a:xfrm>
          <a:custGeom>
            <a:avLst/>
            <a:gdLst/>
            <a:ahLst/>
            <a:cxnLst/>
            <a:rect l="l" t="t" r="r" b="b"/>
            <a:pathLst>
              <a:path w="2485255" h="1470443">
                <a:moveTo>
                  <a:pt x="0" y="0"/>
                </a:moveTo>
                <a:lnTo>
                  <a:pt x="2485255" y="0"/>
                </a:lnTo>
                <a:lnTo>
                  <a:pt x="2485255" y="1470443"/>
                </a:lnTo>
                <a:lnTo>
                  <a:pt x="0" y="1470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2079474" y="912482"/>
            <a:ext cx="8033053" cy="694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GB" sz="4666" noProof="0" dirty="0">
                <a:solidFill>
                  <a:srgbClr val="0C0D0F"/>
                </a:solidFill>
                <a:latin typeface="+mj-lt"/>
                <a:ea typeface="Arimo"/>
                <a:cs typeface="Arimo"/>
                <a:sym typeface="Arimo"/>
              </a:rPr>
              <a:t>References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08538" y="1973174"/>
            <a:ext cx="7697321" cy="363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64" lvl="1" indent="-165532">
              <a:lnSpc>
                <a:spcPts val="1913"/>
              </a:lnSpc>
              <a:buAutoNum type="arabicPeriod"/>
            </a:pP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 Cruz, R. (2021). Fine tuning a transformers based model to extract relevant fields from invoices [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Dissertação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 de 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mestrado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, NOVA IMS]. RUN - 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Repositório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Universidade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 Nova. </a:t>
            </a:r>
          </a:p>
          <a:p>
            <a:pPr marL="331064" lvl="1" indent="-165532">
              <a:lnSpc>
                <a:spcPts val="1913"/>
              </a:lnSpc>
              <a:buAutoNum type="arabicPeriod"/>
            </a:pP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Huang, F., &amp; 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Vasarhelyi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, M. A. (2019). Applying robotic process automation (RPA) in auditing: A framework. International Journal of Accounting Information Systems, 35, 100433. </a:t>
            </a:r>
          </a:p>
          <a:p>
            <a:pPr marL="331064" lvl="1" indent="-165532">
              <a:lnSpc>
                <a:spcPts val="1913"/>
              </a:lnSpc>
              <a:buAutoNum type="arabicPeriod"/>
            </a:pP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Perdana, A., Lee, W. E., &amp; Kim, C. M. (2023). Prototyping and implementing robotic process automation in accounting firms: Benefits, challenges and opportunities to audit automation. International Journal of Accounting Information Systems, 51, 100641. </a:t>
            </a:r>
          </a:p>
          <a:p>
            <a:pPr marL="331064" lvl="1" indent="-165532">
              <a:lnSpc>
                <a:spcPts val="1913"/>
              </a:lnSpc>
              <a:buAutoNum type="arabicPeriod"/>
            </a:pP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Remlein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, M., Nowak, D., Romanchuk, K., et al. (2024). The benefits of implementing robotic process automation in accounting. ZTR, 48(3), 133-153. </a:t>
            </a:r>
          </a:p>
          <a:p>
            <a:pPr marL="331064" lvl="1" indent="-165532">
              <a:lnSpc>
                <a:spcPts val="1913"/>
              </a:lnSpc>
              <a:buAutoNum type="arabicPeriod"/>
            </a:pP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Saout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, T., 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Lardeux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, F., &amp; </a:t>
            </a:r>
            <a:r>
              <a:rPr lang="en-GB" sz="1533" noProof="0" dirty="0" err="1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Saubion</a:t>
            </a:r>
            <a:r>
              <a:rPr lang="en-GB" sz="1533" noProof="0" dirty="0">
                <a:solidFill>
                  <a:srgbClr val="000000"/>
                </a:solidFill>
                <a:ea typeface="Roboto Condensed"/>
                <a:cs typeface="Roboto Condensed"/>
                <a:sym typeface="Roboto Condensed"/>
              </a:rPr>
              <a:t>, F. (2024). An overview of data extraction from invoices. IEEE Access, 12, 19872-19886. Automated Invoice Analysis for Auditing and Accounting: A QR-Code-Driven Approach 3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E3EB5E-7F19-FFC9-20EE-7F1D5411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7F0D108-66A2-E68E-BA6D-4C707603F49F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79202002-E9DC-4335-B322-9AA7E964632F}"/>
              </a:ext>
            </a:extLst>
          </p:cNvPr>
          <p:cNvSpPr/>
          <p:nvPr/>
        </p:nvSpPr>
        <p:spPr>
          <a:xfrm>
            <a:off x="0" y="0"/>
            <a:ext cx="12192000" cy="6879690"/>
          </a:xfrm>
          <a:prstGeom prst="rect">
            <a:avLst/>
          </a:prstGeom>
          <a:solidFill>
            <a:srgbClr val="E21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0AA1FE1-EFE7-4430-84F7-5BC4AED3A789}"/>
              </a:ext>
            </a:extLst>
          </p:cNvPr>
          <p:cNvSpPr/>
          <p:nvPr/>
        </p:nvSpPr>
        <p:spPr>
          <a:xfrm>
            <a:off x="6206971" y="4720410"/>
            <a:ext cx="2075368" cy="1825009"/>
          </a:xfrm>
          <a:custGeom>
            <a:avLst/>
            <a:gdLst>
              <a:gd name="connsiteX0" fmla="*/ 209044 w 316882"/>
              <a:gd name="connsiteY0" fmla="*/ 113076 h 278656"/>
              <a:gd name="connsiteX1" fmla="*/ 108601 w 316882"/>
              <a:gd name="connsiteY1" fmla="*/ 113076 h 278656"/>
              <a:gd name="connsiteX2" fmla="*/ 65893 w 316882"/>
              <a:gd name="connsiteY2" fmla="*/ 81176 h 278656"/>
              <a:gd name="connsiteX3" fmla="*/ 108601 w 316882"/>
              <a:gd name="connsiteY3" fmla="*/ 52704 h 278656"/>
              <a:gd name="connsiteX4" fmla="*/ 290769 w 316882"/>
              <a:gd name="connsiteY4" fmla="*/ 52704 h 278656"/>
              <a:gd name="connsiteX5" fmla="*/ 290769 w 316882"/>
              <a:gd name="connsiteY5" fmla="*/ -22 h 278656"/>
              <a:gd name="connsiteX6" fmla="*/ 100956 w 316882"/>
              <a:gd name="connsiteY6" fmla="*/ -22 h 278656"/>
              <a:gd name="connsiteX7" fmla="*/ -14 w 316882"/>
              <a:gd name="connsiteY7" fmla="*/ 81967 h 278656"/>
              <a:gd name="connsiteX8" fmla="*/ 100956 w 316882"/>
              <a:gd name="connsiteY8" fmla="*/ 165011 h 278656"/>
              <a:gd name="connsiteX9" fmla="*/ 209835 w 316882"/>
              <a:gd name="connsiteY9" fmla="*/ 165011 h 278656"/>
              <a:gd name="connsiteX10" fmla="*/ 252279 w 316882"/>
              <a:gd name="connsiteY10" fmla="*/ 197173 h 278656"/>
              <a:gd name="connsiteX11" fmla="*/ 209835 w 316882"/>
              <a:gd name="connsiteY11" fmla="*/ 225909 h 278656"/>
              <a:gd name="connsiteX12" fmla="*/ 19758 w 316882"/>
              <a:gd name="connsiteY12" fmla="*/ 225909 h 278656"/>
              <a:gd name="connsiteX13" fmla="*/ 19758 w 316882"/>
              <a:gd name="connsiteY13" fmla="*/ 278635 h 278656"/>
              <a:gd name="connsiteX14" fmla="*/ 209044 w 316882"/>
              <a:gd name="connsiteY14" fmla="*/ 278635 h 278656"/>
              <a:gd name="connsiteX15" fmla="*/ 316869 w 316882"/>
              <a:gd name="connsiteY15" fmla="*/ 195855 h 278656"/>
              <a:gd name="connsiteX16" fmla="*/ 209044 w 316882"/>
              <a:gd name="connsiteY16" fmla="*/ 113866 h 2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882" h="278656">
                <a:moveTo>
                  <a:pt x="209044" y="113076"/>
                </a:moveTo>
                <a:lnTo>
                  <a:pt x="108601" y="113076"/>
                </a:lnTo>
                <a:cubicBezTo>
                  <a:pt x="82238" y="113076"/>
                  <a:pt x="65893" y="100685"/>
                  <a:pt x="65893" y="81176"/>
                </a:cubicBezTo>
                <a:cubicBezTo>
                  <a:pt x="65893" y="61668"/>
                  <a:pt x="82238" y="52704"/>
                  <a:pt x="108601" y="52704"/>
                </a:cubicBezTo>
                <a:lnTo>
                  <a:pt x="290769" y="52704"/>
                </a:lnTo>
                <a:lnTo>
                  <a:pt x="290769" y="-22"/>
                </a:lnTo>
                <a:lnTo>
                  <a:pt x="100956" y="-22"/>
                </a:lnTo>
                <a:cubicBezTo>
                  <a:pt x="39003" y="-22"/>
                  <a:pt x="-14" y="31087"/>
                  <a:pt x="-14" y="81967"/>
                </a:cubicBezTo>
                <a:cubicBezTo>
                  <a:pt x="-14" y="132848"/>
                  <a:pt x="39003" y="165011"/>
                  <a:pt x="100956" y="165011"/>
                </a:cubicBezTo>
                <a:lnTo>
                  <a:pt x="209835" y="165011"/>
                </a:lnTo>
                <a:cubicBezTo>
                  <a:pt x="236198" y="165011"/>
                  <a:pt x="252279" y="177401"/>
                  <a:pt x="252279" y="197173"/>
                </a:cubicBezTo>
                <a:cubicBezTo>
                  <a:pt x="252279" y="216946"/>
                  <a:pt x="235934" y="225909"/>
                  <a:pt x="209835" y="225909"/>
                </a:cubicBezTo>
                <a:lnTo>
                  <a:pt x="19758" y="225909"/>
                </a:lnTo>
                <a:lnTo>
                  <a:pt x="19758" y="278635"/>
                </a:lnTo>
                <a:lnTo>
                  <a:pt x="209044" y="278635"/>
                </a:lnTo>
                <a:cubicBezTo>
                  <a:pt x="275215" y="278635"/>
                  <a:pt x="316869" y="246472"/>
                  <a:pt x="316869" y="195855"/>
                </a:cubicBezTo>
                <a:cubicBezTo>
                  <a:pt x="316869" y="145238"/>
                  <a:pt x="275215" y="113866"/>
                  <a:pt x="209044" y="113866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F503AFE8-4F9C-4183-B021-7EAE9FD1AD66}"/>
              </a:ext>
            </a:extLst>
          </p:cNvPr>
          <p:cNvSpPr/>
          <p:nvPr/>
        </p:nvSpPr>
        <p:spPr>
          <a:xfrm>
            <a:off x="8658992" y="4317059"/>
            <a:ext cx="1661385" cy="2319224"/>
          </a:xfrm>
          <a:custGeom>
            <a:avLst/>
            <a:gdLst>
              <a:gd name="connsiteX0" fmla="*/ 126589 w 253672"/>
              <a:gd name="connsiteY0" fmla="*/ 299462 h 354116"/>
              <a:gd name="connsiteX1" fmla="*/ 60563 w 253672"/>
              <a:gd name="connsiteY1" fmla="*/ 233673 h 354116"/>
              <a:gd name="connsiteX2" fmla="*/ 60682 w 253672"/>
              <a:gd name="connsiteY2" fmla="*/ 229600 h 354116"/>
              <a:gd name="connsiteX3" fmla="*/ 60682 w 253672"/>
              <a:gd name="connsiteY3" fmla="*/ 121248 h 354116"/>
              <a:gd name="connsiteX4" fmla="*/ 253658 w 253672"/>
              <a:gd name="connsiteY4" fmla="*/ 121248 h 354116"/>
              <a:gd name="connsiteX5" fmla="*/ 253658 w 253672"/>
              <a:gd name="connsiteY5" fmla="*/ 68522 h 354116"/>
              <a:gd name="connsiteX6" fmla="*/ 60682 w 253672"/>
              <a:gd name="connsiteY6" fmla="*/ 68522 h 354116"/>
              <a:gd name="connsiteX7" fmla="*/ 60682 w 253672"/>
              <a:gd name="connsiteY7" fmla="*/ -22 h 354116"/>
              <a:gd name="connsiteX8" fmla="*/ 47 w 253672"/>
              <a:gd name="connsiteY8" fmla="*/ -22 h 354116"/>
              <a:gd name="connsiteX9" fmla="*/ 47 w 253672"/>
              <a:gd name="connsiteY9" fmla="*/ 232500 h 354116"/>
              <a:gd name="connsiteX10" fmla="*/ 114077 w 253672"/>
              <a:gd name="connsiteY10" fmla="*/ 354036 h 354116"/>
              <a:gd name="connsiteX11" fmla="*/ 126589 w 253672"/>
              <a:gd name="connsiteY11" fmla="*/ 353769 h 354116"/>
              <a:gd name="connsiteX12" fmla="*/ 252620 w 253672"/>
              <a:gd name="connsiteY12" fmla="*/ 243593 h 354116"/>
              <a:gd name="connsiteX13" fmla="*/ 252868 w 253672"/>
              <a:gd name="connsiteY13" fmla="*/ 233554 h 354116"/>
              <a:gd name="connsiteX14" fmla="*/ 192496 w 253672"/>
              <a:gd name="connsiteY14" fmla="*/ 233554 h 354116"/>
              <a:gd name="connsiteX15" fmla="*/ 127649 w 253672"/>
              <a:gd name="connsiteY15" fmla="*/ 299462 h 354116"/>
              <a:gd name="connsiteX16" fmla="*/ 126589 w 253672"/>
              <a:gd name="connsiteY16" fmla="*/ 299462 h 3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72" h="354116">
                <a:moveTo>
                  <a:pt x="126589" y="299462"/>
                </a:moveTo>
                <a:cubicBezTo>
                  <a:pt x="90190" y="299528"/>
                  <a:pt x="60629" y="270072"/>
                  <a:pt x="60563" y="233673"/>
                </a:cubicBezTo>
                <a:cubicBezTo>
                  <a:pt x="60560" y="232315"/>
                  <a:pt x="60600" y="230955"/>
                  <a:pt x="60682" y="229600"/>
                </a:cubicBezTo>
                <a:lnTo>
                  <a:pt x="60682" y="121248"/>
                </a:lnTo>
                <a:lnTo>
                  <a:pt x="253658" y="121248"/>
                </a:lnTo>
                <a:lnTo>
                  <a:pt x="253658" y="68522"/>
                </a:lnTo>
                <a:lnTo>
                  <a:pt x="60682" y="68522"/>
                </a:lnTo>
                <a:lnTo>
                  <a:pt x="60682" y="-22"/>
                </a:lnTo>
                <a:lnTo>
                  <a:pt x="47" y="-22"/>
                </a:lnTo>
                <a:lnTo>
                  <a:pt x="47" y="232500"/>
                </a:lnTo>
                <a:cubicBezTo>
                  <a:pt x="-2025" y="297550"/>
                  <a:pt x="49026" y="351964"/>
                  <a:pt x="114077" y="354036"/>
                </a:cubicBezTo>
                <a:cubicBezTo>
                  <a:pt x="118248" y="354168"/>
                  <a:pt x="122426" y="354081"/>
                  <a:pt x="126589" y="353769"/>
                </a:cubicBezTo>
                <a:cubicBezTo>
                  <a:pt x="191816" y="358148"/>
                  <a:pt x="248243" y="308821"/>
                  <a:pt x="252620" y="243593"/>
                </a:cubicBezTo>
                <a:cubicBezTo>
                  <a:pt x="252844" y="240253"/>
                  <a:pt x="252928" y="236902"/>
                  <a:pt x="252868" y="233554"/>
                </a:cubicBezTo>
                <a:lnTo>
                  <a:pt x="192496" y="233554"/>
                </a:lnTo>
                <a:cubicBezTo>
                  <a:pt x="192789" y="269661"/>
                  <a:pt x="163755" y="299169"/>
                  <a:pt x="127649" y="299462"/>
                </a:cubicBezTo>
                <a:cubicBezTo>
                  <a:pt x="127295" y="299464"/>
                  <a:pt x="126942" y="299464"/>
                  <a:pt x="126589" y="299462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D9A2AE3B-753D-4642-AD78-A9B64A987BA9}"/>
              </a:ext>
            </a:extLst>
          </p:cNvPr>
          <p:cNvSpPr/>
          <p:nvPr/>
        </p:nvSpPr>
        <p:spPr>
          <a:xfrm>
            <a:off x="457988" y="1560734"/>
            <a:ext cx="1984111" cy="1869935"/>
          </a:xfrm>
          <a:custGeom>
            <a:avLst/>
            <a:gdLst>
              <a:gd name="connsiteX0" fmla="*/ 65658 w 302948"/>
              <a:gd name="connsiteY0" fmla="*/ 171606 h 285515"/>
              <a:gd name="connsiteX1" fmla="*/ 302925 w 302948"/>
              <a:gd name="connsiteY1" fmla="*/ 171606 h 285515"/>
              <a:gd name="connsiteX2" fmla="*/ 302925 w 302948"/>
              <a:gd name="connsiteY2" fmla="*/ 168970 h 285515"/>
              <a:gd name="connsiteX3" fmla="*/ 302925 w 302948"/>
              <a:gd name="connsiteY3" fmla="*/ 168970 h 285515"/>
              <a:gd name="connsiteX4" fmla="*/ 302925 w 302948"/>
              <a:gd name="connsiteY4" fmla="*/ 145771 h 285515"/>
              <a:gd name="connsiteX5" fmla="*/ 301080 w 302948"/>
              <a:gd name="connsiteY5" fmla="*/ 119408 h 285515"/>
              <a:gd name="connsiteX6" fmla="*/ 301080 w 302948"/>
              <a:gd name="connsiteY6" fmla="*/ 119408 h 285515"/>
              <a:gd name="connsiteX7" fmla="*/ 301080 w 302948"/>
              <a:gd name="connsiteY7" fmla="*/ 119408 h 285515"/>
              <a:gd name="connsiteX8" fmla="*/ 152129 w 302948"/>
              <a:gd name="connsiteY8" fmla="*/ 247 h 285515"/>
              <a:gd name="connsiteX9" fmla="*/ 220 w 302948"/>
              <a:gd name="connsiteY9" fmla="*/ 135753 h 285515"/>
              <a:gd name="connsiteX10" fmla="*/ 15 w 302948"/>
              <a:gd name="connsiteY10" fmla="*/ 146825 h 285515"/>
              <a:gd name="connsiteX11" fmla="*/ 152129 w 302948"/>
              <a:gd name="connsiteY11" fmla="*/ 285494 h 285515"/>
              <a:gd name="connsiteX12" fmla="*/ 265753 w 302948"/>
              <a:gd name="connsiteY12" fmla="*/ 285494 h 285515"/>
              <a:gd name="connsiteX13" fmla="*/ 265753 w 302948"/>
              <a:gd name="connsiteY13" fmla="*/ 232768 h 285515"/>
              <a:gd name="connsiteX14" fmla="*/ 152393 w 302948"/>
              <a:gd name="connsiteY14" fmla="*/ 232768 h 285515"/>
              <a:gd name="connsiteX15" fmla="*/ 65658 w 302948"/>
              <a:gd name="connsiteY15" fmla="*/ 172133 h 285515"/>
              <a:gd name="connsiteX16" fmla="*/ 152129 w 302948"/>
              <a:gd name="connsiteY16" fmla="*/ 52973 h 285515"/>
              <a:gd name="connsiteX17" fmla="*/ 238336 w 302948"/>
              <a:gd name="connsiteY17" fmla="*/ 117826 h 285515"/>
              <a:gd name="connsiteX18" fmla="*/ 238336 w 302948"/>
              <a:gd name="connsiteY18" fmla="*/ 120198 h 285515"/>
              <a:gd name="connsiteX19" fmla="*/ 64604 w 302948"/>
              <a:gd name="connsiteY19" fmla="*/ 120198 h 285515"/>
              <a:gd name="connsiteX20" fmla="*/ 64604 w 302948"/>
              <a:gd name="connsiteY20" fmla="*/ 117826 h 285515"/>
              <a:gd name="connsiteX21" fmla="*/ 152129 w 302948"/>
              <a:gd name="connsiteY21" fmla="*/ 52973 h 2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2948" h="285515">
                <a:moveTo>
                  <a:pt x="65658" y="171606"/>
                </a:moveTo>
                <a:lnTo>
                  <a:pt x="302925" y="171606"/>
                </a:lnTo>
                <a:lnTo>
                  <a:pt x="302925" y="168970"/>
                </a:lnTo>
                <a:lnTo>
                  <a:pt x="302925" y="168970"/>
                </a:lnTo>
                <a:lnTo>
                  <a:pt x="302925" y="145771"/>
                </a:lnTo>
                <a:cubicBezTo>
                  <a:pt x="303017" y="136947"/>
                  <a:pt x="302400" y="128131"/>
                  <a:pt x="301080" y="119408"/>
                </a:cubicBezTo>
                <a:lnTo>
                  <a:pt x="301080" y="119408"/>
                </a:lnTo>
                <a:lnTo>
                  <a:pt x="301080" y="119408"/>
                </a:lnTo>
                <a:cubicBezTo>
                  <a:pt x="289427" y="47313"/>
                  <a:pt x="225022" y="-4211"/>
                  <a:pt x="152129" y="247"/>
                </a:cubicBezTo>
                <a:cubicBezTo>
                  <a:pt x="72760" y="-4282"/>
                  <a:pt x="4749" y="56387"/>
                  <a:pt x="220" y="135753"/>
                </a:cubicBezTo>
                <a:cubicBezTo>
                  <a:pt x="9" y="139441"/>
                  <a:pt x="-59" y="143134"/>
                  <a:pt x="15" y="146825"/>
                </a:cubicBezTo>
                <a:cubicBezTo>
                  <a:pt x="15" y="228023"/>
                  <a:pt x="63549" y="285494"/>
                  <a:pt x="152129" y="285494"/>
                </a:cubicBezTo>
                <a:lnTo>
                  <a:pt x="265753" y="285494"/>
                </a:lnTo>
                <a:lnTo>
                  <a:pt x="265753" y="232768"/>
                </a:lnTo>
                <a:lnTo>
                  <a:pt x="152393" y="232768"/>
                </a:lnTo>
                <a:cubicBezTo>
                  <a:pt x="112990" y="234864"/>
                  <a:pt x="77221" y="209859"/>
                  <a:pt x="65658" y="172133"/>
                </a:cubicBezTo>
                <a:close/>
                <a:moveTo>
                  <a:pt x="152129" y="52973"/>
                </a:moveTo>
                <a:cubicBezTo>
                  <a:pt x="192512" y="51718"/>
                  <a:pt x="228347" y="78677"/>
                  <a:pt x="238336" y="117826"/>
                </a:cubicBezTo>
                <a:cubicBezTo>
                  <a:pt x="238460" y="118611"/>
                  <a:pt x="238460" y="119413"/>
                  <a:pt x="238336" y="120198"/>
                </a:cubicBezTo>
                <a:lnTo>
                  <a:pt x="64604" y="120198"/>
                </a:lnTo>
                <a:cubicBezTo>
                  <a:pt x="64604" y="120198"/>
                  <a:pt x="64604" y="118617"/>
                  <a:pt x="64604" y="117826"/>
                </a:cubicBezTo>
                <a:cubicBezTo>
                  <a:pt x="74693" y="78178"/>
                  <a:pt x="111261" y="51083"/>
                  <a:pt x="152129" y="52973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08A9715-A9E5-4ACE-9B68-8D1648A0D8A9}"/>
              </a:ext>
            </a:extLst>
          </p:cNvPr>
          <p:cNvSpPr/>
          <p:nvPr/>
        </p:nvSpPr>
        <p:spPr>
          <a:xfrm>
            <a:off x="3621894" y="223335"/>
            <a:ext cx="1930334" cy="1922203"/>
          </a:xfrm>
          <a:custGeom>
            <a:avLst/>
            <a:gdLst>
              <a:gd name="connsiteX0" fmla="*/ 147882 w 294737"/>
              <a:gd name="connsiteY0" fmla="*/ 240276 h 293496"/>
              <a:gd name="connsiteX1" fmla="*/ 57346 w 294737"/>
              <a:gd name="connsiteY1" fmla="*/ 153160 h 293496"/>
              <a:gd name="connsiteX2" fmla="*/ 57457 w 294737"/>
              <a:gd name="connsiteY2" fmla="*/ 146688 h 293496"/>
              <a:gd name="connsiteX3" fmla="*/ 142240 w 294737"/>
              <a:gd name="connsiteY3" fmla="*/ 53964 h 293496"/>
              <a:gd name="connsiteX4" fmla="*/ 147882 w 294737"/>
              <a:gd name="connsiteY4" fmla="*/ 53890 h 293496"/>
              <a:gd name="connsiteX5" fmla="*/ 225653 w 294737"/>
              <a:gd name="connsiteY5" fmla="*/ 93962 h 293496"/>
              <a:gd name="connsiteX6" fmla="*/ 278379 w 294737"/>
              <a:gd name="connsiteY6" fmla="*/ 71817 h 293496"/>
              <a:gd name="connsiteX7" fmla="*/ 146564 w 294737"/>
              <a:gd name="connsiteY7" fmla="*/ 110 h 293496"/>
              <a:gd name="connsiteX8" fmla="*/ -14 w 294737"/>
              <a:gd name="connsiteY8" fmla="*/ 146688 h 293496"/>
              <a:gd name="connsiteX9" fmla="*/ 146564 w 294737"/>
              <a:gd name="connsiteY9" fmla="*/ 293266 h 293496"/>
              <a:gd name="connsiteX10" fmla="*/ 294724 w 294737"/>
              <a:gd name="connsiteY10" fmla="*/ 172523 h 293496"/>
              <a:gd name="connsiteX11" fmla="*/ 234089 w 294737"/>
              <a:gd name="connsiteY11" fmla="*/ 172523 h 293496"/>
              <a:gd name="connsiteX12" fmla="*/ 146564 w 294737"/>
              <a:gd name="connsiteY12" fmla="*/ 240276 h 2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737" h="293496">
                <a:moveTo>
                  <a:pt x="147882" y="240276"/>
                </a:moveTo>
                <a:cubicBezTo>
                  <a:pt x="98823" y="241220"/>
                  <a:pt x="58290" y="202216"/>
                  <a:pt x="57346" y="153160"/>
                </a:cubicBezTo>
                <a:cubicBezTo>
                  <a:pt x="57304" y="151001"/>
                  <a:pt x="57341" y="148842"/>
                  <a:pt x="57457" y="146688"/>
                </a:cubicBezTo>
                <a:cubicBezTo>
                  <a:pt x="55264" y="97671"/>
                  <a:pt x="93224" y="56155"/>
                  <a:pt x="142240" y="53964"/>
                </a:cubicBezTo>
                <a:cubicBezTo>
                  <a:pt x="144120" y="53880"/>
                  <a:pt x="146002" y="53856"/>
                  <a:pt x="147882" y="53890"/>
                </a:cubicBezTo>
                <a:cubicBezTo>
                  <a:pt x="179125" y="52293"/>
                  <a:pt x="208820" y="67594"/>
                  <a:pt x="225653" y="93962"/>
                </a:cubicBezTo>
                <a:lnTo>
                  <a:pt x="278379" y="71817"/>
                </a:lnTo>
                <a:cubicBezTo>
                  <a:pt x="251059" y="25400"/>
                  <a:pt x="200373" y="-2171"/>
                  <a:pt x="146564" y="110"/>
                </a:cubicBezTo>
                <a:cubicBezTo>
                  <a:pt x="65611" y="110"/>
                  <a:pt x="-14" y="65735"/>
                  <a:pt x="-14" y="146688"/>
                </a:cubicBezTo>
                <a:cubicBezTo>
                  <a:pt x="-14" y="227640"/>
                  <a:pt x="65611" y="293266"/>
                  <a:pt x="146564" y="293266"/>
                </a:cubicBezTo>
                <a:cubicBezTo>
                  <a:pt x="219684" y="297207"/>
                  <a:pt x="283825" y="244935"/>
                  <a:pt x="294724" y="172523"/>
                </a:cubicBezTo>
                <a:lnTo>
                  <a:pt x="234089" y="172523"/>
                </a:lnTo>
                <a:cubicBezTo>
                  <a:pt x="225083" y="213267"/>
                  <a:pt x="188265" y="241768"/>
                  <a:pt x="146564" y="240276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A154D2-B837-40D6-9C9C-AEE4193941DB}"/>
              </a:ext>
            </a:extLst>
          </p:cNvPr>
          <p:cNvSpPr/>
          <p:nvPr/>
        </p:nvSpPr>
        <p:spPr>
          <a:xfrm>
            <a:off x="4188803" y="2718437"/>
            <a:ext cx="2276481" cy="1628915"/>
          </a:xfrm>
          <a:custGeom>
            <a:avLst/>
            <a:gdLst>
              <a:gd name="connsiteX0" fmla="*/ 175624 w 1164852"/>
              <a:gd name="connsiteY0" fmla="*/ 415359 h 833499"/>
              <a:gd name="connsiteX1" fmla="*/ 408617 w 1164852"/>
              <a:gd name="connsiteY1" fmla="*/ 637003 h 833499"/>
              <a:gd name="connsiteX2" fmla="*/ 765561 w 1164852"/>
              <a:gd name="connsiteY2" fmla="*/ 637003 h 833499"/>
              <a:gd name="connsiteX3" fmla="*/ 765561 w 1164852"/>
              <a:gd name="connsiteY3" fmla="*/ 1891 h 833499"/>
              <a:gd name="connsiteX4" fmla="*/ 936689 w 1164852"/>
              <a:gd name="connsiteY4" fmla="*/ 1891 h 833499"/>
              <a:gd name="connsiteX5" fmla="*/ 936689 w 1164852"/>
              <a:gd name="connsiteY5" fmla="*/ 637893 h 833499"/>
              <a:gd name="connsiteX6" fmla="*/ 1164897 w 1164852"/>
              <a:gd name="connsiteY6" fmla="*/ 637893 h 833499"/>
              <a:gd name="connsiteX7" fmla="*/ 1164897 w 1164852"/>
              <a:gd name="connsiteY7" fmla="*/ 833500 h 833499"/>
              <a:gd name="connsiteX8" fmla="*/ 398825 w 1164852"/>
              <a:gd name="connsiteY8" fmla="*/ 833500 h 833499"/>
              <a:gd name="connsiteX9" fmla="*/ 45 w 1164852"/>
              <a:gd name="connsiteY9" fmla="*/ 415359 h 833499"/>
              <a:gd name="connsiteX10" fmla="*/ 395487 w 1164852"/>
              <a:gd name="connsiteY10" fmla="*/ 0 h 833499"/>
              <a:gd name="connsiteX11" fmla="*/ 395487 w 1164852"/>
              <a:gd name="connsiteY11" fmla="*/ 195607 h 833499"/>
              <a:gd name="connsiteX12" fmla="*/ 176069 w 1164852"/>
              <a:gd name="connsiteY12" fmla="*/ 415359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852" h="833499">
                <a:moveTo>
                  <a:pt x="175624" y="415359"/>
                </a:moveTo>
                <a:cubicBezTo>
                  <a:pt x="175624" y="547321"/>
                  <a:pt x="271758" y="637003"/>
                  <a:pt x="408617" y="637003"/>
                </a:cubicBezTo>
                <a:lnTo>
                  <a:pt x="765561" y="637003"/>
                </a:lnTo>
                <a:lnTo>
                  <a:pt x="765561" y="1891"/>
                </a:lnTo>
                <a:lnTo>
                  <a:pt x="936689" y="1891"/>
                </a:lnTo>
                <a:lnTo>
                  <a:pt x="936689" y="637893"/>
                </a:lnTo>
                <a:lnTo>
                  <a:pt x="1164897" y="637893"/>
                </a:lnTo>
                <a:lnTo>
                  <a:pt x="1164897" y="833500"/>
                </a:lnTo>
                <a:lnTo>
                  <a:pt x="398825" y="833500"/>
                </a:lnTo>
                <a:cubicBezTo>
                  <a:pt x="160937" y="833055"/>
                  <a:pt x="45" y="663484"/>
                  <a:pt x="45" y="415359"/>
                </a:cubicBezTo>
                <a:cubicBezTo>
                  <a:pt x="45" y="167234"/>
                  <a:pt x="160046" y="6008"/>
                  <a:pt x="395487" y="0"/>
                </a:cubicBezTo>
                <a:lnTo>
                  <a:pt x="395487" y="195607"/>
                </a:lnTo>
                <a:cubicBezTo>
                  <a:pt x="265861" y="201393"/>
                  <a:pt x="176069" y="289405"/>
                  <a:pt x="176069" y="415359"/>
                </a:cubicBezTo>
              </a:path>
            </a:pathLst>
          </a:custGeom>
          <a:solidFill>
            <a:schemeClr val="bg1"/>
          </a:solidFill>
          <a:ln w="111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D3613E-C065-45F6-8B70-26277120020E}"/>
              </a:ext>
            </a:extLst>
          </p:cNvPr>
          <p:cNvSpPr/>
          <p:nvPr/>
        </p:nvSpPr>
        <p:spPr>
          <a:xfrm rot="18900000">
            <a:off x="7184162" y="2326162"/>
            <a:ext cx="408370" cy="1834623"/>
          </a:xfrm>
          <a:custGeom>
            <a:avLst/>
            <a:gdLst>
              <a:gd name="connsiteX0" fmla="*/ 45 w 208959"/>
              <a:gd name="connsiteY0" fmla="*/ 0 h 938758"/>
              <a:gd name="connsiteX1" fmla="*/ 209004 w 208959"/>
              <a:gd name="connsiteY1" fmla="*/ 0 h 938758"/>
              <a:gd name="connsiteX2" fmla="*/ 209004 w 208959"/>
              <a:gd name="connsiteY2" fmla="*/ 938759 h 938758"/>
              <a:gd name="connsiteX3" fmla="*/ 45 w 208959"/>
              <a:gd name="connsiteY3" fmla="*/ 938759 h 93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59" h="938758">
                <a:moveTo>
                  <a:pt x="45" y="0"/>
                </a:moveTo>
                <a:lnTo>
                  <a:pt x="209004" y="0"/>
                </a:lnTo>
                <a:lnTo>
                  <a:pt x="209004" y="938759"/>
                </a:lnTo>
                <a:lnTo>
                  <a:pt x="45" y="938759"/>
                </a:lnTo>
                <a:close/>
              </a:path>
            </a:pathLst>
          </a:custGeom>
          <a:solidFill>
            <a:schemeClr val="bg1"/>
          </a:solidFill>
          <a:ln w="111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034FC0-A3FA-46B8-8955-4517BAB4724E}"/>
              </a:ext>
            </a:extLst>
          </p:cNvPr>
          <p:cNvGrpSpPr/>
          <p:nvPr/>
        </p:nvGrpSpPr>
        <p:grpSpPr>
          <a:xfrm>
            <a:off x="2921228" y="2085859"/>
            <a:ext cx="428653" cy="2260622"/>
            <a:chOff x="2921228" y="2085859"/>
            <a:chExt cx="428653" cy="22606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8C1135F-D180-43B5-BCB2-D40DC1DAC423}"/>
                </a:ext>
              </a:extLst>
            </p:cNvPr>
            <p:cNvSpPr/>
            <p:nvPr/>
          </p:nvSpPr>
          <p:spPr>
            <a:xfrm>
              <a:off x="2941511" y="2511858"/>
              <a:ext cx="408370" cy="1834623"/>
            </a:xfrm>
            <a:custGeom>
              <a:avLst/>
              <a:gdLst>
                <a:gd name="connsiteX0" fmla="*/ 0 w 208959"/>
                <a:gd name="connsiteY0" fmla="*/ 0 h 938758"/>
                <a:gd name="connsiteX1" fmla="*/ 208959 w 208959"/>
                <a:gd name="connsiteY1" fmla="*/ 0 h 938758"/>
                <a:gd name="connsiteX2" fmla="*/ 208959 w 208959"/>
                <a:gd name="connsiteY2" fmla="*/ 938758 h 938758"/>
                <a:gd name="connsiteX3" fmla="*/ 0 w 208959"/>
                <a:gd name="connsiteY3" fmla="*/ 938758 h 93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59" h="938758">
                  <a:moveTo>
                    <a:pt x="0" y="0"/>
                  </a:moveTo>
                  <a:lnTo>
                    <a:pt x="208959" y="0"/>
                  </a:lnTo>
                  <a:lnTo>
                    <a:pt x="208959" y="938758"/>
                  </a:lnTo>
                  <a:lnTo>
                    <a:pt x="0" y="938758"/>
                  </a:lnTo>
                  <a:close/>
                </a:path>
              </a:pathLst>
            </a:custGeom>
            <a:solidFill>
              <a:schemeClr val="bg1"/>
            </a:solidFill>
            <a:ln w="111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43759FC-C182-4F07-8F3B-8DCDC351937E}"/>
                </a:ext>
              </a:extLst>
            </p:cNvPr>
            <p:cNvSpPr/>
            <p:nvPr/>
          </p:nvSpPr>
          <p:spPr>
            <a:xfrm>
              <a:off x="2921228" y="2085859"/>
              <a:ext cx="428653" cy="216128"/>
            </a:xfrm>
            <a:custGeom>
              <a:avLst/>
              <a:gdLst>
                <a:gd name="connsiteX0" fmla="*/ 0 w 63534"/>
                <a:gd name="connsiteY0" fmla="*/ 0 h 23463"/>
                <a:gd name="connsiteX1" fmla="*/ 63535 w 63534"/>
                <a:gd name="connsiteY1" fmla="*/ 0 h 23463"/>
                <a:gd name="connsiteX2" fmla="*/ 63535 w 63534"/>
                <a:gd name="connsiteY2" fmla="*/ 23463 h 23463"/>
                <a:gd name="connsiteX3" fmla="*/ 0 w 63534"/>
                <a:gd name="connsiteY3" fmla="*/ 23463 h 2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34" h="23463">
                  <a:moveTo>
                    <a:pt x="0" y="0"/>
                  </a:moveTo>
                  <a:lnTo>
                    <a:pt x="63535" y="0"/>
                  </a:lnTo>
                  <a:lnTo>
                    <a:pt x="63535" y="23463"/>
                  </a:lnTo>
                  <a:lnTo>
                    <a:pt x="0" y="23463"/>
                  </a:lnTo>
                  <a:close/>
                </a:path>
              </a:pathLst>
            </a:custGeom>
            <a:solidFill>
              <a:schemeClr val="bg1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6D076B4-2ADA-45DB-B5A8-57884452DFFB}"/>
              </a:ext>
            </a:extLst>
          </p:cNvPr>
          <p:cNvSpPr/>
          <p:nvPr/>
        </p:nvSpPr>
        <p:spPr>
          <a:xfrm rot="18885037">
            <a:off x="6322393" y="2280057"/>
            <a:ext cx="434757" cy="216128"/>
          </a:xfrm>
          <a:custGeom>
            <a:avLst/>
            <a:gdLst>
              <a:gd name="connsiteX0" fmla="*/ 0 w 63534"/>
              <a:gd name="connsiteY0" fmla="*/ 0 h 23463"/>
              <a:gd name="connsiteX1" fmla="*/ 63535 w 63534"/>
              <a:gd name="connsiteY1" fmla="*/ 0 h 23463"/>
              <a:gd name="connsiteX2" fmla="*/ 63535 w 63534"/>
              <a:gd name="connsiteY2" fmla="*/ 23463 h 23463"/>
              <a:gd name="connsiteX3" fmla="*/ 0 w 63534"/>
              <a:gd name="connsiteY3" fmla="*/ 23463 h 2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4" h="23463">
                <a:moveTo>
                  <a:pt x="0" y="0"/>
                </a:moveTo>
                <a:lnTo>
                  <a:pt x="63535" y="0"/>
                </a:lnTo>
                <a:lnTo>
                  <a:pt x="63535" y="23463"/>
                </a:lnTo>
                <a:lnTo>
                  <a:pt x="0" y="23463"/>
                </a:ln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8E1A48A-A19D-449E-87BB-88E52C639C68}"/>
              </a:ext>
            </a:extLst>
          </p:cNvPr>
          <p:cNvSpPr/>
          <p:nvPr/>
        </p:nvSpPr>
        <p:spPr>
          <a:xfrm>
            <a:off x="9725676" y="1563205"/>
            <a:ext cx="1984111" cy="1869935"/>
          </a:xfrm>
          <a:custGeom>
            <a:avLst/>
            <a:gdLst>
              <a:gd name="connsiteX0" fmla="*/ 65658 w 302948"/>
              <a:gd name="connsiteY0" fmla="*/ 171606 h 285515"/>
              <a:gd name="connsiteX1" fmla="*/ 302925 w 302948"/>
              <a:gd name="connsiteY1" fmla="*/ 171606 h 285515"/>
              <a:gd name="connsiteX2" fmla="*/ 302925 w 302948"/>
              <a:gd name="connsiteY2" fmla="*/ 168970 h 285515"/>
              <a:gd name="connsiteX3" fmla="*/ 302925 w 302948"/>
              <a:gd name="connsiteY3" fmla="*/ 168970 h 285515"/>
              <a:gd name="connsiteX4" fmla="*/ 302925 w 302948"/>
              <a:gd name="connsiteY4" fmla="*/ 145771 h 285515"/>
              <a:gd name="connsiteX5" fmla="*/ 301080 w 302948"/>
              <a:gd name="connsiteY5" fmla="*/ 119408 h 285515"/>
              <a:gd name="connsiteX6" fmla="*/ 301080 w 302948"/>
              <a:gd name="connsiteY6" fmla="*/ 119408 h 285515"/>
              <a:gd name="connsiteX7" fmla="*/ 301080 w 302948"/>
              <a:gd name="connsiteY7" fmla="*/ 119408 h 285515"/>
              <a:gd name="connsiteX8" fmla="*/ 152129 w 302948"/>
              <a:gd name="connsiteY8" fmla="*/ 247 h 285515"/>
              <a:gd name="connsiteX9" fmla="*/ 220 w 302948"/>
              <a:gd name="connsiteY9" fmla="*/ 135753 h 285515"/>
              <a:gd name="connsiteX10" fmla="*/ 15 w 302948"/>
              <a:gd name="connsiteY10" fmla="*/ 146825 h 285515"/>
              <a:gd name="connsiteX11" fmla="*/ 152129 w 302948"/>
              <a:gd name="connsiteY11" fmla="*/ 285494 h 285515"/>
              <a:gd name="connsiteX12" fmla="*/ 265753 w 302948"/>
              <a:gd name="connsiteY12" fmla="*/ 285494 h 285515"/>
              <a:gd name="connsiteX13" fmla="*/ 265753 w 302948"/>
              <a:gd name="connsiteY13" fmla="*/ 232768 h 285515"/>
              <a:gd name="connsiteX14" fmla="*/ 152393 w 302948"/>
              <a:gd name="connsiteY14" fmla="*/ 232768 h 285515"/>
              <a:gd name="connsiteX15" fmla="*/ 65658 w 302948"/>
              <a:gd name="connsiteY15" fmla="*/ 172133 h 285515"/>
              <a:gd name="connsiteX16" fmla="*/ 152129 w 302948"/>
              <a:gd name="connsiteY16" fmla="*/ 52973 h 285515"/>
              <a:gd name="connsiteX17" fmla="*/ 238336 w 302948"/>
              <a:gd name="connsiteY17" fmla="*/ 117826 h 285515"/>
              <a:gd name="connsiteX18" fmla="*/ 238336 w 302948"/>
              <a:gd name="connsiteY18" fmla="*/ 120198 h 285515"/>
              <a:gd name="connsiteX19" fmla="*/ 64604 w 302948"/>
              <a:gd name="connsiteY19" fmla="*/ 120198 h 285515"/>
              <a:gd name="connsiteX20" fmla="*/ 64604 w 302948"/>
              <a:gd name="connsiteY20" fmla="*/ 117826 h 285515"/>
              <a:gd name="connsiteX21" fmla="*/ 152129 w 302948"/>
              <a:gd name="connsiteY21" fmla="*/ 52973 h 2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2948" h="285515">
                <a:moveTo>
                  <a:pt x="65658" y="171606"/>
                </a:moveTo>
                <a:lnTo>
                  <a:pt x="302925" y="171606"/>
                </a:lnTo>
                <a:lnTo>
                  <a:pt x="302925" y="168970"/>
                </a:lnTo>
                <a:lnTo>
                  <a:pt x="302925" y="168970"/>
                </a:lnTo>
                <a:lnTo>
                  <a:pt x="302925" y="145771"/>
                </a:lnTo>
                <a:cubicBezTo>
                  <a:pt x="303017" y="136947"/>
                  <a:pt x="302400" y="128131"/>
                  <a:pt x="301080" y="119408"/>
                </a:cubicBezTo>
                <a:lnTo>
                  <a:pt x="301080" y="119408"/>
                </a:lnTo>
                <a:lnTo>
                  <a:pt x="301080" y="119408"/>
                </a:lnTo>
                <a:cubicBezTo>
                  <a:pt x="289427" y="47313"/>
                  <a:pt x="225022" y="-4211"/>
                  <a:pt x="152129" y="247"/>
                </a:cubicBezTo>
                <a:cubicBezTo>
                  <a:pt x="72760" y="-4282"/>
                  <a:pt x="4749" y="56387"/>
                  <a:pt x="220" y="135753"/>
                </a:cubicBezTo>
                <a:cubicBezTo>
                  <a:pt x="9" y="139441"/>
                  <a:pt x="-59" y="143134"/>
                  <a:pt x="15" y="146825"/>
                </a:cubicBezTo>
                <a:cubicBezTo>
                  <a:pt x="15" y="228023"/>
                  <a:pt x="63549" y="285494"/>
                  <a:pt x="152129" y="285494"/>
                </a:cubicBezTo>
                <a:lnTo>
                  <a:pt x="265753" y="285494"/>
                </a:lnTo>
                <a:lnTo>
                  <a:pt x="265753" y="232768"/>
                </a:lnTo>
                <a:lnTo>
                  <a:pt x="152393" y="232768"/>
                </a:lnTo>
                <a:cubicBezTo>
                  <a:pt x="112990" y="234864"/>
                  <a:pt x="77221" y="209859"/>
                  <a:pt x="65658" y="172133"/>
                </a:cubicBezTo>
                <a:close/>
                <a:moveTo>
                  <a:pt x="152129" y="52973"/>
                </a:moveTo>
                <a:cubicBezTo>
                  <a:pt x="192512" y="51718"/>
                  <a:pt x="228347" y="78677"/>
                  <a:pt x="238336" y="117826"/>
                </a:cubicBezTo>
                <a:cubicBezTo>
                  <a:pt x="238460" y="118611"/>
                  <a:pt x="238460" y="119413"/>
                  <a:pt x="238336" y="120198"/>
                </a:cubicBezTo>
                <a:lnTo>
                  <a:pt x="64604" y="120198"/>
                </a:lnTo>
                <a:cubicBezTo>
                  <a:pt x="64604" y="120198"/>
                  <a:pt x="64604" y="118617"/>
                  <a:pt x="64604" y="117826"/>
                </a:cubicBezTo>
                <a:cubicBezTo>
                  <a:pt x="74693" y="78178"/>
                  <a:pt x="111261" y="51083"/>
                  <a:pt x="152129" y="52973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D9039E3-AB8B-40E6-97E2-1239C5B7B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58" y="4791577"/>
            <a:ext cx="2348793" cy="13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447766" y="1074718"/>
            <a:ext cx="4099982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ea typeface="Verdana" panose="020B0604030504040204" pitchFamily="34" charset="0"/>
              </a:rPr>
              <a:t>Context: The Invoice Processing Challenge</a:t>
            </a: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BB84893-FC54-184D-80DB-815EE01D02E8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49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6061" y="1810446"/>
            <a:ext cx="3170139" cy="3724919"/>
            <a:chOff x="0" y="0"/>
            <a:chExt cx="6340278" cy="7449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0380" cy="7449851"/>
            </a:xfrm>
            <a:custGeom>
              <a:avLst/>
              <a:gdLst/>
              <a:ahLst/>
              <a:cxnLst/>
              <a:rect l="l" t="t" r="r" b="b"/>
              <a:pathLst>
                <a:path w="6340380" h="7449851">
                  <a:moveTo>
                    <a:pt x="0" y="63103"/>
                  </a:moveTo>
                  <a:cubicBezTo>
                    <a:pt x="0" y="28243"/>
                    <a:pt x="22122" y="0"/>
                    <a:pt x="49427" y="0"/>
                  </a:cubicBezTo>
                  <a:lnTo>
                    <a:pt x="6290953" y="0"/>
                  </a:lnTo>
                  <a:cubicBezTo>
                    <a:pt x="6318258" y="0"/>
                    <a:pt x="6340380" y="28243"/>
                    <a:pt x="6340380" y="63103"/>
                  </a:cubicBezTo>
                  <a:lnTo>
                    <a:pt x="6340380" y="7386752"/>
                  </a:lnTo>
                  <a:cubicBezTo>
                    <a:pt x="6340380" y="7421612"/>
                    <a:pt x="6318258" y="7449851"/>
                    <a:pt x="6290953" y="7449851"/>
                  </a:cubicBezTo>
                  <a:lnTo>
                    <a:pt x="49427" y="7449851"/>
                  </a:lnTo>
                  <a:cubicBezTo>
                    <a:pt x="22122" y="7449851"/>
                    <a:pt x="0" y="7421612"/>
                    <a:pt x="0" y="7386752"/>
                  </a:cubicBezTo>
                  <a:close/>
                </a:path>
              </a:pathLst>
            </a:custGeom>
            <a:solidFill>
              <a:srgbClr val="1E1E1A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805728" y="1810446"/>
            <a:ext cx="4530333" cy="3724919"/>
            <a:chOff x="0" y="0"/>
            <a:chExt cx="24270847" cy="19955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270847" cy="19955914"/>
            </a:xfrm>
            <a:custGeom>
              <a:avLst/>
              <a:gdLst/>
              <a:ahLst/>
              <a:cxnLst/>
              <a:rect l="l" t="t" r="r" b="b"/>
              <a:pathLst>
                <a:path w="24270847" h="19955914">
                  <a:moveTo>
                    <a:pt x="0" y="0"/>
                  </a:moveTo>
                  <a:lnTo>
                    <a:pt x="24270847" y="0"/>
                  </a:lnTo>
                  <a:lnTo>
                    <a:pt x="24270847" y="19955914"/>
                  </a:lnTo>
                  <a:lnTo>
                    <a:pt x="0" y="19955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951" r="-17951"/>
              </a:stretch>
            </a:blipFill>
          </p:spPr>
          <p:txBody>
            <a:bodyPr/>
            <a:lstStyle/>
            <a:p>
              <a:endParaRPr lang="en-GB" sz="1200" noProof="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1" y="1810446"/>
            <a:ext cx="3170139" cy="3724919"/>
            <a:chOff x="0" y="0"/>
            <a:chExt cx="6340278" cy="74498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40380" cy="7449851"/>
            </a:xfrm>
            <a:custGeom>
              <a:avLst/>
              <a:gdLst/>
              <a:ahLst/>
              <a:cxnLst/>
              <a:rect l="l" t="t" r="r" b="b"/>
              <a:pathLst>
                <a:path w="6340380" h="7449851">
                  <a:moveTo>
                    <a:pt x="0" y="63103"/>
                  </a:moveTo>
                  <a:cubicBezTo>
                    <a:pt x="0" y="28243"/>
                    <a:pt x="22122" y="0"/>
                    <a:pt x="49427" y="0"/>
                  </a:cubicBezTo>
                  <a:lnTo>
                    <a:pt x="6290953" y="0"/>
                  </a:lnTo>
                  <a:cubicBezTo>
                    <a:pt x="6318258" y="0"/>
                    <a:pt x="6340380" y="28243"/>
                    <a:pt x="6340380" y="63103"/>
                  </a:cubicBezTo>
                  <a:lnTo>
                    <a:pt x="6340380" y="7386752"/>
                  </a:lnTo>
                  <a:cubicBezTo>
                    <a:pt x="6340380" y="7421612"/>
                    <a:pt x="6318258" y="7449851"/>
                    <a:pt x="6290953" y="7449851"/>
                  </a:cubicBezTo>
                  <a:lnTo>
                    <a:pt x="49427" y="7449851"/>
                  </a:lnTo>
                  <a:cubicBezTo>
                    <a:pt x="22122" y="7449851"/>
                    <a:pt x="0" y="7421612"/>
                    <a:pt x="0" y="7386752"/>
                  </a:cubicBezTo>
                  <a:close/>
                </a:path>
              </a:pathLst>
            </a:custGeom>
            <a:solidFill>
              <a:srgbClr val="1E1E1A"/>
            </a:solidFill>
          </p:spPr>
          <p:txBody>
            <a:bodyPr/>
            <a:lstStyle/>
            <a:p>
              <a:endParaRPr lang="en-GB" sz="1200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47493" y="660400"/>
            <a:ext cx="6297015" cy="987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GB" sz="3067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CONTEXT: THE INVOICE </a:t>
            </a: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PROCESSING</a:t>
            </a:r>
            <a:r>
              <a:rPr lang="en-GB" sz="3067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 CHALLENGE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1509" y="1994965"/>
            <a:ext cx="2258721" cy="23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7"/>
              </a:lnSpc>
            </a:pPr>
            <a:r>
              <a:rPr lang="en-GB" sz="1600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SCALE &amp; COMPLEXITY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0331" y="2582484"/>
            <a:ext cx="2841079" cy="279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Rapid digitalisation has dramatically expanded accounting documentation volumes</a:t>
            </a:r>
          </a:p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Invoices remain the primary evidentiary document in financial audits</a:t>
            </a:r>
          </a:p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Heterogeneous formats: PDFs, scanned images, digital files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0906" y="1994965"/>
            <a:ext cx="3002050" cy="495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7"/>
              </a:lnSpc>
            </a:pPr>
            <a:r>
              <a:rPr lang="en-GB" sz="1600" b="1" noProof="0" dirty="0">
                <a:solidFill>
                  <a:srgbClr val="FFFFFF"/>
                </a:solidFill>
                <a:ea typeface="Arimo Bold"/>
                <a:cs typeface="Arimo Bold"/>
                <a:sym typeface="Arimo Bold"/>
              </a:rPr>
              <a:t>PERSISTENT OPERATIONAL PROBLEMS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15368" y="2582484"/>
            <a:ext cx="2933125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Manual and semi-automated processing remains the norm</a:t>
            </a:r>
          </a:p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High processing time and significant operational costs</a:t>
            </a:r>
          </a:p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Human error degrades data reliability</a:t>
            </a:r>
          </a:p>
          <a:p>
            <a:pPr marL="337837" lvl="1" indent="-168918">
              <a:lnSpc>
                <a:spcPts val="2234"/>
              </a:lnSpc>
              <a:buFont typeface="Arial"/>
              <a:buChar char="•"/>
            </a:pPr>
            <a:r>
              <a:rPr lang="en-GB" sz="1400" noProof="0" dirty="0">
                <a:solidFill>
                  <a:srgbClr val="FFFFFF"/>
                </a:solidFill>
                <a:ea typeface="Roboto Condensed"/>
                <a:cs typeface="Roboto Condensed"/>
                <a:sym typeface="Roboto Condensed"/>
              </a:rPr>
              <a:t>Limited traceability weakens audit evidence quality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832108" y="6053397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14" name="TextBox 14"/>
          <p:cNvSpPr txBox="1"/>
          <p:nvPr/>
        </p:nvSpPr>
        <p:spPr>
          <a:xfrm>
            <a:off x="6065401" y="6453982"/>
            <a:ext cx="61198" cy="13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"/>
              </a:lnSpc>
              <a:spcBef>
                <a:spcPct val="0"/>
              </a:spcBef>
            </a:pPr>
            <a:r>
              <a:rPr lang="en-GB" sz="867" noProof="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</a:p>
        </p:txBody>
      </p:sp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100C19DF-FD21-EA43-5725-ECF7DDA7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1C87F71-0BDA-0F61-D2A2-021F864704CB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937345"/>
            <a:ext cx="3364928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t>The </a:t>
            </a:r>
            <a:r>
              <a:rPr lang="en-GB" sz="3200" b="1" noProof="0" dirty="0">
                <a:ea typeface="Verdana" panose="020B0604030504040204" pitchFamily="34" charset="0"/>
              </a:rPr>
              <a:t>Core </a:t>
            </a:r>
            <a:r>
              <a:rPr lang="en-GB" sz="3200" b="1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t>Problem</a:t>
            </a:r>
            <a:r>
              <a:rPr lang="en-GB" sz="3200" b="1" dirty="0">
                <a:ea typeface="Verdana" panose="020B0604030504040204" pitchFamily="34" charset="0"/>
              </a:rPr>
              <a:t> &amp; Objectives</a:t>
            </a: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F3B1E68-898E-F049-A7D6-2641493D7950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50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5493" y="802223"/>
            <a:ext cx="6760905" cy="47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THE CORE PROBLEM &amp; OBJECTIVES</a:t>
            </a:r>
          </a:p>
        </p:txBody>
      </p:sp>
      <p:sp>
        <p:nvSpPr>
          <p:cNvPr id="3" name="Freeform 3" descr="preencoded.png"/>
          <p:cNvSpPr/>
          <p:nvPr/>
        </p:nvSpPr>
        <p:spPr>
          <a:xfrm>
            <a:off x="685800" y="1268048"/>
            <a:ext cx="411593" cy="411593"/>
          </a:xfrm>
          <a:custGeom>
            <a:avLst/>
            <a:gdLst/>
            <a:ahLst/>
            <a:cxnLst/>
            <a:rect l="l" t="t" r="r" b="b"/>
            <a:pathLst>
              <a:path w="617389" h="617389">
                <a:moveTo>
                  <a:pt x="0" y="0"/>
                </a:moveTo>
                <a:lnTo>
                  <a:pt x="617389" y="0"/>
                </a:lnTo>
                <a:lnTo>
                  <a:pt x="617389" y="617389"/>
                </a:lnTo>
                <a:lnTo>
                  <a:pt x="0" y="6173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87" b="-3789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85800" y="1866346"/>
            <a:ext cx="2873166" cy="26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3"/>
              </a:lnSpc>
            </a:pPr>
            <a:r>
              <a:rPr lang="en-GB" sz="1725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FORMAT HETEROGENEITY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2184330"/>
            <a:ext cx="3469571" cy="109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4"/>
              </a:lnSpc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Invoices arrive as PDFs, scanned images, and handwritten documents, each demanding distinct extraction techniques and validation pipelines.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685706" y="3556444"/>
            <a:ext cx="411593" cy="411593"/>
          </a:xfrm>
          <a:custGeom>
            <a:avLst/>
            <a:gdLst/>
            <a:ahLst/>
            <a:cxnLst/>
            <a:rect l="l" t="t" r="r" b="b"/>
            <a:pathLst>
              <a:path w="617389" h="617389">
                <a:moveTo>
                  <a:pt x="0" y="0"/>
                </a:moveTo>
                <a:lnTo>
                  <a:pt x="617390" y="0"/>
                </a:lnTo>
                <a:lnTo>
                  <a:pt x="617390" y="617389"/>
                </a:lnTo>
                <a:lnTo>
                  <a:pt x="0" y="6173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685705" y="4154742"/>
            <a:ext cx="3309687" cy="261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53"/>
              </a:lnSpc>
            </a:pPr>
            <a:r>
              <a:rPr lang="en-GB" sz="1725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MANUAL PROCESSING RISKS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706" y="4472725"/>
            <a:ext cx="3469665" cy="137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4"/>
              </a:lnSpc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Repetitive, labour-intensive tasks amplify susceptibility to human error, inflate costs, and undermine the reliability of audit evidence (Huang &amp; </a:t>
            </a:r>
            <a:r>
              <a:rPr lang="en-GB" sz="1393" noProof="0" dirty="0" err="1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Vasarhelyi</a:t>
            </a: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, 2019).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4566966" y="2411610"/>
            <a:ext cx="411593" cy="411593"/>
          </a:xfrm>
          <a:custGeom>
            <a:avLst/>
            <a:gdLst/>
            <a:ahLst/>
            <a:cxnLst/>
            <a:rect l="l" t="t" r="r" b="b"/>
            <a:pathLst>
              <a:path w="617389" h="617389">
                <a:moveTo>
                  <a:pt x="0" y="0"/>
                </a:moveTo>
                <a:lnTo>
                  <a:pt x="617389" y="0"/>
                </a:lnTo>
                <a:lnTo>
                  <a:pt x="617389" y="617389"/>
                </a:lnTo>
                <a:lnTo>
                  <a:pt x="0" y="6173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364" r="-11364"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4566966" y="3009908"/>
            <a:ext cx="3469665" cy="54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3"/>
              </a:lnSpc>
            </a:pPr>
            <a:r>
              <a:rPr lang="en-GB" sz="1725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VALIDATION &amp; INTEGRATION GAPS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66966" y="3585199"/>
            <a:ext cx="3469665" cy="137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4"/>
              </a:lnSpc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Extracted data must be validated, reconciled, and integrated into accounting systems </a:t>
            </a:r>
            <a:r>
              <a:rPr lang="en-GB" sz="1393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- </a:t>
            </a: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a step often missing from current approaches, creating compliance risks.</a:t>
            </a:r>
          </a:p>
        </p:txBody>
      </p:sp>
      <p:sp>
        <p:nvSpPr>
          <p:cNvPr id="14" name="Marcador de Posição do Número do Diapositivo 13">
            <a:extLst>
              <a:ext uri="{FF2B5EF4-FFF2-40B4-BE49-F238E27FC236}">
                <a16:creationId xmlns:a16="http://schemas.microsoft.com/office/drawing/2014/main" id="{61076053-F046-83CC-065F-49FDA72A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C367C8C-FBF5-57C2-BEB4-0092C723F436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Freeform 12"/>
          <p:cNvSpPr/>
          <p:nvPr/>
        </p:nvSpPr>
        <p:spPr>
          <a:xfrm>
            <a:off x="10826254" y="0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C6E37CE9-FEB0-6B9E-3348-69E248DF8489}"/>
              </a:ext>
            </a:extLst>
          </p:cNvPr>
          <p:cNvSpPr txBox="1"/>
          <p:nvPr/>
        </p:nvSpPr>
        <p:spPr>
          <a:xfrm>
            <a:off x="8036631" y="1866346"/>
            <a:ext cx="3469665" cy="25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3"/>
              </a:lnSpc>
            </a:pPr>
            <a:r>
              <a:rPr lang="en-GB" sz="1725" b="1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OBJECTIVES</a:t>
            </a:r>
            <a:endParaRPr lang="en-GB" sz="1725" b="1" noProof="0" dirty="0">
              <a:solidFill>
                <a:srgbClr val="55575A"/>
              </a:solidFill>
              <a:ea typeface="Arimo Bold"/>
              <a:cs typeface="Arimo Bold"/>
              <a:sym typeface="Arimo Bold"/>
            </a:endParaRPr>
          </a:p>
        </p:txBody>
      </p:sp>
      <p:sp>
        <p:nvSpPr>
          <p:cNvPr id="18" name="Achiev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517CD85-8915-46C5-D207-CC2D15229CF3}"/>
              </a:ext>
            </a:extLst>
          </p:cNvPr>
          <p:cNvSpPr>
            <a:spLocks noChangeAspect="1"/>
          </p:cNvSpPr>
          <p:nvPr/>
        </p:nvSpPr>
        <p:spPr>
          <a:xfrm>
            <a:off x="8036631" y="1316908"/>
            <a:ext cx="411593" cy="411593"/>
          </a:xfrm>
          <a:custGeom>
            <a:avLst/>
            <a:gdLst>
              <a:gd name="connsiteX0" fmla="*/ 504725 w 559027"/>
              <a:gd name="connsiteY0" fmla="*/ 0 h 559027"/>
              <a:gd name="connsiteX1" fmla="*/ 559027 w 559027"/>
              <a:gd name="connsiteY1" fmla="*/ 53542 h 559027"/>
              <a:gd name="connsiteX2" fmla="*/ 559027 w 559027"/>
              <a:gd name="connsiteY2" fmla="*/ 56853 h 559027"/>
              <a:gd name="connsiteX3" fmla="*/ 555825 w 559027"/>
              <a:gd name="connsiteY3" fmla="*/ 62090 h 559027"/>
              <a:gd name="connsiteX4" fmla="*/ 428334 w 559027"/>
              <a:gd name="connsiteY4" fmla="*/ 189689 h 559027"/>
              <a:gd name="connsiteX5" fmla="*/ 428171 w 559027"/>
              <a:gd name="connsiteY5" fmla="*/ 191399 h 559027"/>
              <a:gd name="connsiteX6" fmla="*/ 469257 w 559027"/>
              <a:gd name="connsiteY6" fmla="*/ 322309 h 559027"/>
              <a:gd name="connsiteX7" fmla="*/ 463477 w 559027"/>
              <a:gd name="connsiteY7" fmla="*/ 376122 h 559027"/>
              <a:gd name="connsiteX8" fmla="*/ 414277 w 559027"/>
              <a:gd name="connsiteY8" fmla="*/ 475363 h 559027"/>
              <a:gd name="connsiteX9" fmla="*/ 241494 w 559027"/>
              <a:gd name="connsiteY9" fmla="*/ 559027 h 559027"/>
              <a:gd name="connsiteX10" fmla="*/ 228007 w 559027"/>
              <a:gd name="connsiteY10" fmla="*/ 559027 h 559027"/>
              <a:gd name="connsiteX11" fmla="*/ 54166 w 559027"/>
              <a:gd name="connsiteY11" fmla="*/ 474305 h 559027"/>
              <a:gd name="connsiteX12" fmla="*/ 0 w 559027"/>
              <a:gd name="connsiteY12" fmla="*/ 331101 h 559027"/>
              <a:gd name="connsiteX13" fmla="*/ 0 w 559027"/>
              <a:gd name="connsiteY13" fmla="*/ 317668 h 559027"/>
              <a:gd name="connsiteX14" fmla="*/ 83094 w 559027"/>
              <a:gd name="connsiteY14" fmla="*/ 145537 h 559027"/>
              <a:gd name="connsiteX15" fmla="*/ 128006 w 559027"/>
              <a:gd name="connsiteY15" fmla="*/ 115360 h 559027"/>
              <a:gd name="connsiteX16" fmla="*/ 367628 w 559027"/>
              <a:gd name="connsiteY16" fmla="*/ 130937 h 559027"/>
              <a:gd name="connsiteX17" fmla="*/ 369311 w 559027"/>
              <a:gd name="connsiteY17" fmla="*/ 130774 h 559027"/>
              <a:gd name="connsiteX18" fmla="*/ 500763 w 559027"/>
              <a:gd name="connsiteY18" fmla="*/ 0 h 559027"/>
              <a:gd name="connsiteX19" fmla="*/ 504725 w 559027"/>
              <a:gd name="connsiteY19" fmla="*/ 0 h 559027"/>
              <a:gd name="connsiteX20" fmla="*/ 541985 w 559027"/>
              <a:gd name="connsiteY20" fmla="*/ 56527 h 559027"/>
              <a:gd name="connsiteX21" fmla="*/ 542005 w 559027"/>
              <a:gd name="connsiteY21" fmla="*/ 55299 h 559027"/>
              <a:gd name="connsiteX22" fmla="*/ 541985 w 559027"/>
              <a:gd name="connsiteY22" fmla="*/ 55279 h 559027"/>
              <a:gd name="connsiteX23" fmla="*/ 503721 w 559027"/>
              <a:gd name="connsiteY23" fmla="*/ 17042 h 559027"/>
              <a:gd name="connsiteX24" fmla="*/ 502493 w 559027"/>
              <a:gd name="connsiteY24" fmla="*/ 17022 h 559027"/>
              <a:gd name="connsiteX25" fmla="*/ 502473 w 559027"/>
              <a:gd name="connsiteY25" fmla="*/ 17042 h 559027"/>
              <a:gd name="connsiteX26" fmla="*/ 477507 w 559027"/>
              <a:gd name="connsiteY26" fmla="*/ 42008 h 559027"/>
              <a:gd name="connsiteX27" fmla="*/ 477486 w 559027"/>
              <a:gd name="connsiteY27" fmla="*/ 43236 h 559027"/>
              <a:gd name="connsiteX28" fmla="*/ 477507 w 559027"/>
              <a:gd name="connsiteY28" fmla="*/ 43257 h 559027"/>
              <a:gd name="connsiteX29" fmla="*/ 515770 w 559027"/>
              <a:gd name="connsiteY29" fmla="*/ 81493 h 559027"/>
              <a:gd name="connsiteX30" fmla="*/ 516998 w 559027"/>
              <a:gd name="connsiteY30" fmla="*/ 81514 h 559027"/>
              <a:gd name="connsiteX31" fmla="*/ 517019 w 559027"/>
              <a:gd name="connsiteY31" fmla="*/ 81493 h 559027"/>
              <a:gd name="connsiteX32" fmla="*/ 541985 w 559027"/>
              <a:gd name="connsiteY32" fmla="*/ 56527 h 559027"/>
              <a:gd name="connsiteX33" fmla="*/ 284588 w 559027"/>
              <a:gd name="connsiteY33" fmla="*/ 265674 h 559027"/>
              <a:gd name="connsiteX34" fmla="*/ 284778 w 559027"/>
              <a:gd name="connsiteY34" fmla="*/ 265484 h 559027"/>
              <a:gd name="connsiteX35" fmla="*/ 294873 w 559027"/>
              <a:gd name="connsiteY35" fmla="*/ 266298 h 559027"/>
              <a:gd name="connsiteX36" fmla="*/ 313164 w 559027"/>
              <a:gd name="connsiteY36" fmla="*/ 284507 h 559027"/>
              <a:gd name="connsiteX37" fmla="*/ 314385 w 559027"/>
              <a:gd name="connsiteY37" fmla="*/ 284507 h 559027"/>
              <a:gd name="connsiteX38" fmla="*/ 506462 w 559027"/>
              <a:gd name="connsiteY38" fmla="*/ 92429 h 559027"/>
              <a:gd name="connsiteX39" fmla="*/ 506462 w 559027"/>
              <a:gd name="connsiteY39" fmla="*/ 91344 h 559027"/>
              <a:gd name="connsiteX40" fmla="*/ 468986 w 559027"/>
              <a:gd name="connsiteY40" fmla="*/ 53867 h 559027"/>
              <a:gd name="connsiteX41" fmla="*/ 465756 w 559027"/>
              <a:gd name="connsiteY41" fmla="*/ 53840 h 559027"/>
              <a:gd name="connsiteX42" fmla="*/ 278211 w 559027"/>
              <a:gd name="connsiteY42" fmla="*/ 240897 h 559027"/>
              <a:gd name="connsiteX43" fmla="*/ 269826 w 559027"/>
              <a:gd name="connsiteY43" fmla="*/ 252213 h 559027"/>
              <a:gd name="connsiteX44" fmla="*/ 242743 w 559027"/>
              <a:gd name="connsiteY44" fmla="*/ 315416 h 559027"/>
              <a:gd name="connsiteX45" fmla="*/ 243557 w 559027"/>
              <a:gd name="connsiteY45" fmla="*/ 316257 h 559027"/>
              <a:gd name="connsiteX46" fmla="*/ 300409 w 559027"/>
              <a:gd name="connsiteY46" fmla="*/ 292024 h 559027"/>
              <a:gd name="connsiteX47" fmla="*/ 300653 w 559027"/>
              <a:gd name="connsiteY47" fmla="*/ 291418 h 559027"/>
              <a:gd name="connsiteX48" fmla="*/ 300545 w 559027"/>
              <a:gd name="connsiteY48" fmla="*/ 291264 h 559027"/>
              <a:gd name="connsiteX49" fmla="*/ 284615 w 559027"/>
              <a:gd name="connsiteY49" fmla="*/ 275063 h 559027"/>
              <a:gd name="connsiteX50" fmla="*/ 284588 w 559027"/>
              <a:gd name="connsiteY50" fmla="*/ 265674 h 559027"/>
              <a:gd name="connsiteX51" fmla="*/ 78264 w 559027"/>
              <a:gd name="connsiteY51" fmla="*/ 480383 h 559027"/>
              <a:gd name="connsiteX52" fmla="*/ 148034 w 559027"/>
              <a:gd name="connsiteY52" fmla="*/ 527548 h 559027"/>
              <a:gd name="connsiteX53" fmla="*/ 295389 w 559027"/>
              <a:gd name="connsiteY53" fmla="*/ 536775 h 559027"/>
              <a:gd name="connsiteX54" fmla="*/ 345186 w 559027"/>
              <a:gd name="connsiteY54" fmla="*/ 515743 h 559027"/>
              <a:gd name="connsiteX55" fmla="*/ 437968 w 559027"/>
              <a:gd name="connsiteY55" fmla="*/ 410939 h 559027"/>
              <a:gd name="connsiteX56" fmla="*/ 438890 w 559027"/>
              <a:gd name="connsiteY56" fmla="*/ 239188 h 559027"/>
              <a:gd name="connsiteX57" fmla="*/ 418646 w 559027"/>
              <a:gd name="connsiteY57" fmla="*/ 201955 h 559027"/>
              <a:gd name="connsiteX58" fmla="*/ 416557 w 559027"/>
              <a:gd name="connsiteY58" fmla="*/ 201738 h 559027"/>
              <a:gd name="connsiteX59" fmla="*/ 371617 w 559027"/>
              <a:gd name="connsiteY59" fmla="*/ 246677 h 559027"/>
              <a:gd name="connsiteX60" fmla="*/ 371292 w 559027"/>
              <a:gd name="connsiteY60" fmla="*/ 248767 h 559027"/>
              <a:gd name="connsiteX61" fmla="*/ 389039 w 559027"/>
              <a:gd name="connsiteY61" fmla="*/ 346488 h 559027"/>
              <a:gd name="connsiteX62" fmla="*/ 307926 w 559027"/>
              <a:gd name="connsiteY62" fmla="*/ 461849 h 559027"/>
              <a:gd name="connsiteX63" fmla="*/ 187301 w 559027"/>
              <a:gd name="connsiteY63" fmla="*/ 472758 h 559027"/>
              <a:gd name="connsiteX64" fmla="*/ 124397 w 559027"/>
              <a:gd name="connsiteY64" fmla="*/ 434359 h 559027"/>
              <a:gd name="connsiteX65" fmla="*/ 86161 w 559027"/>
              <a:gd name="connsiteY65" fmla="*/ 371346 h 559027"/>
              <a:gd name="connsiteX66" fmla="*/ 97341 w 559027"/>
              <a:gd name="connsiteY66" fmla="*/ 250775 h 559027"/>
              <a:gd name="connsiteX67" fmla="*/ 212892 w 559027"/>
              <a:gd name="connsiteY67" fmla="*/ 169933 h 559027"/>
              <a:gd name="connsiteX68" fmla="*/ 310559 w 559027"/>
              <a:gd name="connsiteY68" fmla="*/ 187898 h 559027"/>
              <a:gd name="connsiteX69" fmla="*/ 312648 w 559027"/>
              <a:gd name="connsiteY69" fmla="*/ 187573 h 559027"/>
              <a:gd name="connsiteX70" fmla="*/ 357696 w 559027"/>
              <a:gd name="connsiteY70" fmla="*/ 142742 h 559027"/>
              <a:gd name="connsiteX71" fmla="*/ 357479 w 559027"/>
              <a:gd name="connsiteY71" fmla="*/ 140652 h 559027"/>
              <a:gd name="connsiteX72" fmla="*/ 320301 w 559027"/>
              <a:gd name="connsiteY72" fmla="*/ 120326 h 559027"/>
              <a:gd name="connsiteX73" fmla="*/ 148549 w 559027"/>
              <a:gd name="connsiteY73" fmla="*/ 120842 h 559027"/>
              <a:gd name="connsiteX74" fmla="*/ 43528 w 559027"/>
              <a:gd name="connsiteY74" fmla="*/ 213380 h 559027"/>
              <a:gd name="connsiteX75" fmla="*/ 22388 w 559027"/>
              <a:gd name="connsiteY75" fmla="*/ 263123 h 559027"/>
              <a:gd name="connsiteX76" fmla="*/ 31262 w 559027"/>
              <a:gd name="connsiteY76" fmla="*/ 410505 h 559027"/>
              <a:gd name="connsiteX77" fmla="*/ 78264 w 559027"/>
              <a:gd name="connsiteY77" fmla="*/ 480383 h 559027"/>
              <a:gd name="connsiteX78" fmla="*/ 134329 w 559027"/>
              <a:gd name="connsiteY78" fmla="*/ 424589 h 559027"/>
              <a:gd name="connsiteX79" fmla="*/ 141439 w 559027"/>
              <a:gd name="connsiteY79" fmla="*/ 431265 h 559027"/>
              <a:gd name="connsiteX80" fmla="*/ 253380 w 559027"/>
              <a:gd name="connsiteY80" fmla="*/ 465295 h 559027"/>
              <a:gd name="connsiteX81" fmla="*/ 329717 w 559027"/>
              <a:gd name="connsiteY81" fmla="*/ 430098 h 559027"/>
              <a:gd name="connsiteX82" fmla="*/ 376502 w 559027"/>
              <a:gd name="connsiteY82" fmla="*/ 313055 h 559027"/>
              <a:gd name="connsiteX83" fmla="*/ 360898 w 559027"/>
              <a:gd name="connsiteY83" fmla="*/ 258808 h 559027"/>
              <a:gd name="connsiteX84" fmla="*/ 359568 w 559027"/>
              <a:gd name="connsiteY84" fmla="*/ 258618 h 559027"/>
              <a:gd name="connsiteX85" fmla="*/ 323313 w 559027"/>
              <a:gd name="connsiteY85" fmla="*/ 294819 h 559027"/>
              <a:gd name="connsiteX86" fmla="*/ 307492 w 559027"/>
              <a:gd name="connsiteY86" fmla="*/ 303856 h 559027"/>
              <a:gd name="connsiteX87" fmla="*/ 306542 w 559027"/>
              <a:gd name="connsiteY87" fmla="*/ 305647 h 559027"/>
              <a:gd name="connsiteX88" fmla="*/ 301060 w 559027"/>
              <a:gd name="connsiteY88" fmla="*/ 359568 h 559027"/>
              <a:gd name="connsiteX89" fmla="*/ 269039 w 559027"/>
              <a:gd name="connsiteY89" fmla="*/ 392432 h 559027"/>
              <a:gd name="connsiteX90" fmla="*/ 221223 w 559027"/>
              <a:gd name="connsiteY90" fmla="*/ 400301 h 559027"/>
              <a:gd name="connsiteX91" fmla="*/ 179676 w 559027"/>
              <a:gd name="connsiteY91" fmla="*/ 379297 h 559027"/>
              <a:gd name="connsiteX92" fmla="*/ 158726 w 559027"/>
              <a:gd name="connsiteY92" fmla="*/ 337723 h 559027"/>
              <a:gd name="connsiteX93" fmla="*/ 166650 w 559027"/>
              <a:gd name="connsiteY93" fmla="*/ 289907 h 559027"/>
              <a:gd name="connsiteX94" fmla="*/ 199540 w 559027"/>
              <a:gd name="connsiteY94" fmla="*/ 257939 h 559027"/>
              <a:gd name="connsiteX95" fmla="*/ 253489 w 559027"/>
              <a:gd name="connsiteY95" fmla="*/ 252512 h 559027"/>
              <a:gd name="connsiteX96" fmla="*/ 255280 w 559027"/>
              <a:gd name="connsiteY96" fmla="*/ 251562 h 559027"/>
              <a:gd name="connsiteX97" fmla="*/ 264344 w 559027"/>
              <a:gd name="connsiteY97" fmla="*/ 235768 h 559027"/>
              <a:gd name="connsiteX98" fmla="*/ 300572 w 559027"/>
              <a:gd name="connsiteY98" fmla="*/ 199540 h 559027"/>
              <a:gd name="connsiteX99" fmla="*/ 300382 w 559027"/>
              <a:gd name="connsiteY99" fmla="*/ 198210 h 559027"/>
              <a:gd name="connsiteX100" fmla="*/ 246162 w 559027"/>
              <a:gd name="connsiteY100" fmla="*/ 182552 h 559027"/>
              <a:gd name="connsiteX101" fmla="*/ 129065 w 559027"/>
              <a:gd name="connsiteY101" fmla="*/ 229201 h 559027"/>
              <a:gd name="connsiteX102" fmla="*/ 93759 w 559027"/>
              <a:gd name="connsiteY102" fmla="*/ 305484 h 559027"/>
              <a:gd name="connsiteX103" fmla="*/ 127654 w 559027"/>
              <a:gd name="connsiteY103" fmla="*/ 417479 h 559027"/>
              <a:gd name="connsiteX104" fmla="*/ 134329 w 559027"/>
              <a:gd name="connsiteY104" fmla="*/ 424589 h 559027"/>
              <a:gd name="connsiteX105" fmla="*/ 189526 w 559027"/>
              <a:gd name="connsiteY105" fmla="*/ 369501 h 559027"/>
              <a:gd name="connsiteX106" fmla="*/ 199459 w 559027"/>
              <a:gd name="connsiteY106" fmla="*/ 377886 h 559027"/>
              <a:gd name="connsiteX107" fmla="*/ 244262 w 559027"/>
              <a:gd name="connsiteY107" fmla="*/ 386814 h 559027"/>
              <a:gd name="connsiteX108" fmla="*/ 286244 w 559027"/>
              <a:gd name="connsiteY108" fmla="*/ 358184 h 559027"/>
              <a:gd name="connsiteX109" fmla="*/ 294032 w 559027"/>
              <a:gd name="connsiteY109" fmla="*/ 311291 h 559027"/>
              <a:gd name="connsiteX110" fmla="*/ 292356 w 559027"/>
              <a:gd name="connsiteY110" fmla="*/ 310208 h 559027"/>
              <a:gd name="connsiteX111" fmla="*/ 292105 w 559027"/>
              <a:gd name="connsiteY111" fmla="*/ 310287 h 559027"/>
              <a:gd name="connsiteX112" fmla="*/ 231345 w 559027"/>
              <a:gd name="connsiteY112" fmla="*/ 336095 h 559027"/>
              <a:gd name="connsiteX113" fmla="*/ 224533 w 559027"/>
              <a:gd name="connsiteY113" fmla="*/ 334466 h 559027"/>
              <a:gd name="connsiteX114" fmla="*/ 222932 w 559027"/>
              <a:gd name="connsiteY114" fmla="*/ 327682 h 559027"/>
              <a:gd name="connsiteX115" fmla="*/ 248740 w 559027"/>
              <a:gd name="connsiteY115" fmla="*/ 266922 h 559027"/>
              <a:gd name="connsiteX116" fmla="*/ 247986 w 559027"/>
              <a:gd name="connsiteY116" fmla="*/ 265074 h 559027"/>
              <a:gd name="connsiteX117" fmla="*/ 247736 w 559027"/>
              <a:gd name="connsiteY117" fmla="*/ 264995 h 559027"/>
              <a:gd name="connsiteX118" fmla="*/ 200843 w 559027"/>
              <a:gd name="connsiteY118" fmla="*/ 272783 h 559027"/>
              <a:gd name="connsiteX119" fmla="*/ 172213 w 559027"/>
              <a:gd name="connsiteY119" fmla="*/ 314738 h 559027"/>
              <a:gd name="connsiteX120" fmla="*/ 181141 w 559027"/>
              <a:gd name="connsiteY120" fmla="*/ 359541 h 559027"/>
              <a:gd name="connsiteX121" fmla="*/ 189526 w 559027"/>
              <a:gd name="connsiteY121" fmla="*/ 369501 h 55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59027" h="559027">
                <a:moveTo>
                  <a:pt x="504725" y="0"/>
                </a:moveTo>
                <a:lnTo>
                  <a:pt x="559027" y="53542"/>
                </a:lnTo>
                <a:lnTo>
                  <a:pt x="559027" y="56853"/>
                </a:lnTo>
                <a:cubicBezTo>
                  <a:pt x="557887" y="58779"/>
                  <a:pt x="557426" y="60462"/>
                  <a:pt x="555825" y="62090"/>
                </a:cubicBezTo>
                <a:cubicBezTo>
                  <a:pt x="520727" y="97206"/>
                  <a:pt x="478230" y="139739"/>
                  <a:pt x="428334" y="189689"/>
                </a:cubicBezTo>
                <a:cubicBezTo>
                  <a:pt x="427880" y="190148"/>
                  <a:pt x="427812" y="190863"/>
                  <a:pt x="428171" y="191399"/>
                </a:cubicBezTo>
                <a:cubicBezTo>
                  <a:pt x="455091" y="231327"/>
                  <a:pt x="468787" y="274964"/>
                  <a:pt x="469257" y="322309"/>
                </a:cubicBezTo>
                <a:cubicBezTo>
                  <a:pt x="469438" y="340654"/>
                  <a:pt x="467511" y="358591"/>
                  <a:pt x="463477" y="376122"/>
                </a:cubicBezTo>
                <a:cubicBezTo>
                  <a:pt x="454721" y="414078"/>
                  <a:pt x="438321" y="447158"/>
                  <a:pt x="414277" y="475363"/>
                </a:cubicBezTo>
                <a:cubicBezTo>
                  <a:pt x="369736" y="527611"/>
                  <a:pt x="312142" y="555499"/>
                  <a:pt x="241494" y="559027"/>
                </a:cubicBezTo>
                <a:lnTo>
                  <a:pt x="228007" y="559027"/>
                </a:lnTo>
                <a:cubicBezTo>
                  <a:pt x="156509" y="555427"/>
                  <a:pt x="98562" y="527186"/>
                  <a:pt x="54166" y="474305"/>
                </a:cubicBezTo>
                <a:cubicBezTo>
                  <a:pt x="20443" y="434141"/>
                  <a:pt x="2388" y="386407"/>
                  <a:pt x="0" y="331101"/>
                </a:cubicBezTo>
                <a:lnTo>
                  <a:pt x="0" y="317668"/>
                </a:lnTo>
                <a:cubicBezTo>
                  <a:pt x="3980" y="246822"/>
                  <a:pt x="31678" y="189445"/>
                  <a:pt x="83094" y="145537"/>
                </a:cubicBezTo>
                <a:cubicBezTo>
                  <a:pt x="97314" y="133380"/>
                  <a:pt x="112285" y="123321"/>
                  <a:pt x="128006" y="115360"/>
                </a:cubicBezTo>
                <a:cubicBezTo>
                  <a:pt x="204615" y="76527"/>
                  <a:pt x="296311" y="82090"/>
                  <a:pt x="367628" y="130937"/>
                </a:cubicBezTo>
                <a:cubicBezTo>
                  <a:pt x="368146" y="131299"/>
                  <a:pt x="368855" y="131230"/>
                  <a:pt x="369311" y="130774"/>
                </a:cubicBezTo>
                <a:lnTo>
                  <a:pt x="500763" y="0"/>
                </a:lnTo>
                <a:lnTo>
                  <a:pt x="504725" y="0"/>
                </a:lnTo>
                <a:close/>
                <a:moveTo>
                  <a:pt x="541985" y="56527"/>
                </a:moveTo>
                <a:cubicBezTo>
                  <a:pt x="542330" y="56193"/>
                  <a:pt x="542339" y="55644"/>
                  <a:pt x="542005" y="55299"/>
                </a:cubicBezTo>
                <a:cubicBezTo>
                  <a:pt x="541999" y="55292"/>
                  <a:pt x="541992" y="55285"/>
                  <a:pt x="541985" y="55279"/>
                </a:cubicBezTo>
                <a:lnTo>
                  <a:pt x="503721" y="17042"/>
                </a:lnTo>
                <a:cubicBezTo>
                  <a:pt x="503388" y="16697"/>
                  <a:pt x="502838" y="16688"/>
                  <a:pt x="502493" y="17022"/>
                </a:cubicBezTo>
                <a:cubicBezTo>
                  <a:pt x="502486" y="17028"/>
                  <a:pt x="502480" y="17035"/>
                  <a:pt x="502473" y="17042"/>
                </a:cubicBezTo>
                <a:lnTo>
                  <a:pt x="477507" y="42008"/>
                </a:lnTo>
                <a:cubicBezTo>
                  <a:pt x="477162" y="42342"/>
                  <a:pt x="477153" y="42892"/>
                  <a:pt x="477486" y="43236"/>
                </a:cubicBezTo>
                <a:cubicBezTo>
                  <a:pt x="477493" y="43243"/>
                  <a:pt x="477500" y="43250"/>
                  <a:pt x="477507" y="43257"/>
                </a:cubicBezTo>
                <a:lnTo>
                  <a:pt x="515770" y="81493"/>
                </a:lnTo>
                <a:cubicBezTo>
                  <a:pt x="516104" y="81838"/>
                  <a:pt x="516653" y="81847"/>
                  <a:pt x="516998" y="81514"/>
                </a:cubicBezTo>
                <a:cubicBezTo>
                  <a:pt x="517005" y="81507"/>
                  <a:pt x="517012" y="81500"/>
                  <a:pt x="517019" y="81493"/>
                </a:cubicBezTo>
                <a:lnTo>
                  <a:pt x="541985" y="56527"/>
                </a:lnTo>
                <a:close/>
                <a:moveTo>
                  <a:pt x="284588" y="265674"/>
                </a:moveTo>
                <a:cubicBezTo>
                  <a:pt x="284642" y="265637"/>
                  <a:pt x="284706" y="265574"/>
                  <a:pt x="284778" y="265484"/>
                </a:cubicBezTo>
                <a:cubicBezTo>
                  <a:pt x="287745" y="262281"/>
                  <a:pt x="291110" y="262553"/>
                  <a:pt x="294873" y="266298"/>
                </a:cubicBezTo>
                <a:lnTo>
                  <a:pt x="313164" y="284507"/>
                </a:lnTo>
                <a:cubicBezTo>
                  <a:pt x="313580" y="284905"/>
                  <a:pt x="313987" y="284905"/>
                  <a:pt x="314385" y="284507"/>
                </a:cubicBezTo>
                <a:lnTo>
                  <a:pt x="506462" y="92429"/>
                </a:lnTo>
                <a:cubicBezTo>
                  <a:pt x="506824" y="92068"/>
                  <a:pt x="506824" y="91706"/>
                  <a:pt x="506462" y="91344"/>
                </a:cubicBezTo>
                <a:lnTo>
                  <a:pt x="468986" y="53867"/>
                </a:lnTo>
                <a:cubicBezTo>
                  <a:pt x="467900" y="52782"/>
                  <a:pt x="466824" y="52773"/>
                  <a:pt x="465756" y="53840"/>
                </a:cubicBezTo>
                <a:cubicBezTo>
                  <a:pt x="346226" y="173425"/>
                  <a:pt x="283711" y="235777"/>
                  <a:pt x="278211" y="240897"/>
                </a:cubicBezTo>
                <a:cubicBezTo>
                  <a:pt x="274231" y="244642"/>
                  <a:pt x="271436" y="248414"/>
                  <a:pt x="269826" y="252213"/>
                </a:cubicBezTo>
                <a:cubicBezTo>
                  <a:pt x="269229" y="253679"/>
                  <a:pt x="260201" y="274746"/>
                  <a:pt x="242743" y="315416"/>
                </a:cubicBezTo>
                <a:cubicBezTo>
                  <a:pt x="242326" y="316375"/>
                  <a:pt x="242598" y="316655"/>
                  <a:pt x="243557" y="316257"/>
                </a:cubicBezTo>
                <a:lnTo>
                  <a:pt x="300409" y="292024"/>
                </a:lnTo>
                <a:cubicBezTo>
                  <a:pt x="300644" y="291924"/>
                  <a:pt x="300753" y="291653"/>
                  <a:pt x="300653" y="291418"/>
                </a:cubicBezTo>
                <a:cubicBezTo>
                  <a:pt x="300628" y="291360"/>
                  <a:pt x="300591" y="291308"/>
                  <a:pt x="300545" y="291264"/>
                </a:cubicBezTo>
                <a:lnTo>
                  <a:pt x="284615" y="275063"/>
                </a:lnTo>
                <a:cubicBezTo>
                  <a:pt x="281232" y="271626"/>
                  <a:pt x="281223" y="268496"/>
                  <a:pt x="284588" y="265674"/>
                </a:cubicBezTo>
                <a:close/>
                <a:moveTo>
                  <a:pt x="78264" y="480383"/>
                </a:moveTo>
                <a:cubicBezTo>
                  <a:pt x="98725" y="500881"/>
                  <a:pt x="121982" y="516602"/>
                  <a:pt x="148034" y="527548"/>
                </a:cubicBezTo>
                <a:cubicBezTo>
                  <a:pt x="195813" y="547629"/>
                  <a:pt x="244932" y="550705"/>
                  <a:pt x="295389" y="536775"/>
                </a:cubicBezTo>
                <a:cubicBezTo>
                  <a:pt x="313336" y="531836"/>
                  <a:pt x="329934" y="524825"/>
                  <a:pt x="345186" y="515743"/>
                </a:cubicBezTo>
                <a:cubicBezTo>
                  <a:pt x="388406" y="490017"/>
                  <a:pt x="419334" y="455082"/>
                  <a:pt x="437968" y="410939"/>
                </a:cubicBezTo>
                <a:cubicBezTo>
                  <a:pt x="461469" y="355254"/>
                  <a:pt x="461776" y="298003"/>
                  <a:pt x="438890" y="239188"/>
                </a:cubicBezTo>
                <a:cubicBezTo>
                  <a:pt x="434386" y="227591"/>
                  <a:pt x="427638" y="215180"/>
                  <a:pt x="418646" y="201955"/>
                </a:cubicBezTo>
                <a:cubicBezTo>
                  <a:pt x="418031" y="201033"/>
                  <a:pt x="417334" y="200960"/>
                  <a:pt x="416557" y="201738"/>
                </a:cubicBezTo>
                <a:lnTo>
                  <a:pt x="371617" y="246677"/>
                </a:lnTo>
                <a:cubicBezTo>
                  <a:pt x="371065" y="247229"/>
                  <a:pt x="370934" y="248074"/>
                  <a:pt x="371292" y="248767"/>
                </a:cubicBezTo>
                <a:cubicBezTo>
                  <a:pt x="387918" y="279921"/>
                  <a:pt x="393834" y="312494"/>
                  <a:pt x="389039" y="346488"/>
                </a:cubicBezTo>
                <a:cubicBezTo>
                  <a:pt x="382065" y="395742"/>
                  <a:pt x="351481" y="438918"/>
                  <a:pt x="307926" y="461849"/>
                </a:cubicBezTo>
                <a:cubicBezTo>
                  <a:pt x="269807" y="481948"/>
                  <a:pt x="229599" y="485585"/>
                  <a:pt x="187301" y="472758"/>
                </a:cubicBezTo>
                <a:cubicBezTo>
                  <a:pt x="163782" y="465612"/>
                  <a:pt x="142814" y="452812"/>
                  <a:pt x="124397" y="434359"/>
                </a:cubicBezTo>
                <a:cubicBezTo>
                  <a:pt x="105980" y="415905"/>
                  <a:pt x="93234" y="394901"/>
                  <a:pt x="86161" y="371346"/>
                </a:cubicBezTo>
                <a:cubicBezTo>
                  <a:pt x="73424" y="329030"/>
                  <a:pt x="77151" y="288840"/>
                  <a:pt x="97341" y="250775"/>
                </a:cubicBezTo>
                <a:cubicBezTo>
                  <a:pt x="120381" y="207274"/>
                  <a:pt x="163610" y="176772"/>
                  <a:pt x="212892" y="169933"/>
                </a:cubicBezTo>
                <a:cubicBezTo>
                  <a:pt x="246886" y="165211"/>
                  <a:pt x="279441" y="171200"/>
                  <a:pt x="310559" y="187898"/>
                </a:cubicBezTo>
                <a:cubicBezTo>
                  <a:pt x="311252" y="188256"/>
                  <a:pt x="312097" y="188125"/>
                  <a:pt x="312648" y="187573"/>
                </a:cubicBezTo>
                <a:lnTo>
                  <a:pt x="357696" y="142742"/>
                </a:lnTo>
                <a:cubicBezTo>
                  <a:pt x="358474" y="141964"/>
                  <a:pt x="358401" y="141267"/>
                  <a:pt x="357479" y="140652"/>
                </a:cubicBezTo>
                <a:cubicBezTo>
                  <a:pt x="344272" y="131625"/>
                  <a:pt x="331879" y="124849"/>
                  <a:pt x="320301" y="120326"/>
                </a:cubicBezTo>
                <a:cubicBezTo>
                  <a:pt x="261540" y="97296"/>
                  <a:pt x="204289" y="97468"/>
                  <a:pt x="148549" y="120842"/>
                </a:cubicBezTo>
                <a:cubicBezTo>
                  <a:pt x="104370" y="139368"/>
                  <a:pt x="69363" y="170214"/>
                  <a:pt x="43528" y="213380"/>
                </a:cubicBezTo>
                <a:cubicBezTo>
                  <a:pt x="34410" y="228613"/>
                  <a:pt x="27363" y="245194"/>
                  <a:pt x="22388" y="263123"/>
                </a:cubicBezTo>
                <a:cubicBezTo>
                  <a:pt x="8331" y="313544"/>
                  <a:pt x="11289" y="362671"/>
                  <a:pt x="31262" y="410505"/>
                </a:cubicBezTo>
                <a:cubicBezTo>
                  <a:pt x="42135" y="436593"/>
                  <a:pt x="57802" y="459886"/>
                  <a:pt x="78264" y="480383"/>
                </a:cubicBezTo>
                <a:close/>
                <a:moveTo>
                  <a:pt x="134329" y="424589"/>
                </a:moveTo>
                <a:cubicBezTo>
                  <a:pt x="136808" y="427068"/>
                  <a:pt x="139178" y="429293"/>
                  <a:pt x="141439" y="431265"/>
                </a:cubicBezTo>
                <a:cubicBezTo>
                  <a:pt x="173479" y="459198"/>
                  <a:pt x="210793" y="470542"/>
                  <a:pt x="253380" y="465295"/>
                </a:cubicBezTo>
                <a:cubicBezTo>
                  <a:pt x="282580" y="461677"/>
                  <a:pt x="308026" y="449944"/>
                  <a:pt x="329717" y="430098"/>
                </a:cubicBezTo>
                <a:cubicBezTo>
                  <a:pt x="363910" y="398818"/>
                  <a:pt x="379505" y="359804"/>
                  <a:pt x="376502" y="313055"/>
                </a:cubicBezTo>
                <a:cubicBezTo>
                  <a:pt x="375236" y="293064"/>
                  <a:pt x="370034" y="274982"/>
                  <a:pt x="360898" y="258808"/>
                </a:cubicBezTo>
                <a:cubicBezTo>
                  <a:pt x="360536" y="258156"/>
                  <a:pt x="360093" y="258093"/>
                  <a:pt x="359568" y="258618"/>
                </a:cubicBezTo>
                <a:cubicBezTo>
                  <a:pt x="355154" y="263050"/>
                  <a:pt x="343069" y="275117"/>
                  <a:pt x="323313" y="294819"/>
                </a:cubicBezTo>
                <a:cubicBezTo>
                  <a:pt x="319803" y="298311"/>
                  <a:pt x="314530" y="301323"/>
                  <a:pt x="307492" y="303856"/>
                </a:cubicBezTo>
                <a:cubicBezTo>
                  <a:pt x="306642" y="304163"/>
                  <a:pt x="306325" y="304760"/>
                  <a:pt x="306542" y="305647"/>
                </a:cubicBezTo>
                <a:cubicBezTo>
                  <a:pt x="311264" y="325095"/>
                  <a:pt x="309437" y="343069"/>
                  <a:pt x="301060" y="359568"/>
                </a:cubicBezTo>
                <a:cubicBezTo>
                  <a:pt x="293788" y="373915"/>
                  <a:pt x="283114" y="384869"/>
                  <a:pt x="269039" y="392432"/>
                </a:cubicBezTo>
                <a:cubicBezTo>
                  <a:pt x="254113" y="400446"/>
                  <a:pt x="238174" y="403069"/>
                  <a:pt x="221223" y="400301"/>
                </a:cubicBezTo>
                <a:cubicBezTo>
                  <a:pt x="204814" y="397606"/>
                  <a:pt x="190965" y="390604"/>
                  <a:pt x="179676" y="379297"/>
                </a:cubicBezTo>
                <a:cubicBezTo>
                  <a:pt x="168387" y="367990"/>
                  <a:pt x="161403" y="354132"/>
                  <a:pt x="158726" y="337723"/>
                </a:cubicBezTo>
                <a:cubicBezTo>
                  <a:pt x="155976" y="320771"/>
                  <a:pt x="158617" y="304833"/>
                  <a:pt x="166650" y="289907"/>
                </a:cubicBezTo>
                <a:cubicBezTo>
                  <a:pt x="174230" y="275850"/>
                  <a:pt x="185194" y="265194"/>
                  <a:pt x="199540" y="257939"/>
                </a:cubicBezTo>
                <a:cubicBezTo>
                  <a:pt x="216058" y="249581"/>
                  <a:pt x="234041" y="247772"/>
                  <a:pt x="253489" y="252512"/>
                </a:cubicBezTo>
                <a:cubicBezTo>
                  <a:pt x="254375" y="252729"/>
                  <a:pt x="254972" y="252412"/>
                  <a:pt x="255280" y="251562"/>
                </a:cubicBezTo>
                <a:cubicBezTo>
                  <a:pt x="257813" y="244543"/>
                  <a:pt x="260834" y="239278"/>
                  <a:pt x="264344" y="235768"/>
                </a:cubicBezTo>
                <a:cubicBezTo>
                  <a:pt x="284064" y="216030"/>
                  <a:pt x="296140" y="203954"/>
                  <a:pt x="300572" y="199540"/>
                </a:cubicBezTo>
                <a:cubicBezTo>
                  <a:pt x="301097" y="199015"/>
                  <a:pt x="301033" y="198572"/>
                  <a:pt x="300382" y="198210"/>
                </a:cubicBezTo>
                <a:cubicBezTo>
                  <a:pt x="284226" y="189056"/>
                  <a:pt x="266153" y="183837"/>
                  <a:pt x="246162" y="182552"/>
                </a:cubicBezTo>
                <a:cubicBezTo>
                  <a:pt x="199413" y="179495"/>
                  <a:pt x="160381" y="195044"/>
                  <a:pt x="129065" y="229201"/>
                </a:cubicBezTo>
                <a:cubicBezTo>
                  <a:pt x="109182" y="250857"/>
                  <a:pt x="97414" y="276284"/>
                  <a:pt x="93759" y="305484"/>
                </a:cubicBezTo>
                <a:cubicBezTo>
                  <a:pt x="88458" y="348071"/>
                  <a:pt x="99756" y="385403"/>
                  <a:pt x="127654" y="417479"/>
                </a:cubicBezTo>
                <a:cubicBezTo>
                  <a:pt x="129626" y="419741"/>
                  <a:pt x="131851" y="422111"/>
                  <a:pt x="134329" y="424589"/>
                </a:cubicBezTo>
                <a:close/>
                <a:moveTo>
                  <a:pt x="189526" y="369501"/>
                </a:moveTo>
                <a:cubicBezTo>
                  <a:pt x="193398" y="373372"/>
                  <a:pt x="196709" y="376167"/>
                  <a:pt x="199459" y="377886"/>
                </a:cubicBezTo>
                <a:cubicBezTo>
                  <a:pt x="213715" y="386733"/>
                  <a:pt x="228649" y="389709"/>
                  <a:pt x="244262" y="386814"/>
                </a:cubicBezTo>
                <a:cubicBezTo>
                  <a:pt x="262354" y="383449"/>
                  <a:pt x="276348" y="373906"/>
                  <a:pt x="286244" y="358184"/>
                </a:cubicBezTo>
                <a:cubicBezTo>
                  <a:pt x="295054" y="344200"/>
                  <a:pt x="297650" y="328569"/>
                  <a:pt x="294032" y="311291"/>
                </a:cubicBezTo>
                <a:cubicBezTo>
                  <a:pt x="293868" y="310529"/>
                  <a:pt x="293118" y="310044"/>
                  <a:pt x="292356" y="310208"/>
                </a:cubicBezTo>
                <a:cubicBezTo>
                  <a:pt x="292270" y="310227"/>
                  <a:pt x="292186" y="310253"/>
                  <a:pt x="292105" y="310287"/>
                </a:cubicBezTo>
                <a:cubicBezTo>
                  <a:pt x="265366" y="321739"/>
                  <a:pt x="245113" y="330342"/>
                  <a:pt x="231345" y="336095"/>
                </a:cubicBezTo>
                <a:cubicBezTo>
                  <a:pt x="228903" y="337108"/>
                  <a:pt x="226632" y="336565"/>
                  <a:pt x="224533" y="334466"/>
                </a:cubicBezTo>
                <a:cubicBezTo>
                  <a:pt x="222453" y="332386"/>
                  <a:pt x="221919" y="330124"/>
                  <a:pt x="222932" y="327682"/>
                </a:cubicBezTo>
                <a:cubicBezTo>
                  <a:pt x="228685" y="313914"/>
                  <a:pt x="237288" y="293661"/>
                  <a:pt x="248740" y="266922"/>
                </a:cubicBezTo>
                <a:cubicBezTo>
                  <a:pt x="249042" y="266203"/>
                  <a:pt x="248705" y="265376"/>
                  <a:pt x="247986" y="265074"/>
                </a:cubicBezTo>
                <a:cubicBezTo>
                  <a:pt x="247905" y="265040"/>
                  <a:pt x="247822" y="265014"/>
                  <a:pt x="247736" y="264995"/>
                </a:cubicBezTo>
                <a:cubicBezTo>
                  <a:pt x="230458" y="261377"/>
                  <a:pt x="214827" y="263973"/>
                  <a:pt x="200843" y="272783"/>
                </a:cubicBezTo>
                <a:cubicBezTo>
                  <a:pt x="185121" y="282661"/>
                  <a:pt x="175578" y="296646"/>
                  <a:pt x="172213" y="314738"/>
                </a:cubicBezTo>
                <a:cubicBezTo>
                  <a:pt x="169318" y="330351"/>
                  <a:pt x="172294" y="345285"/>
                  <a:pt x="181141" y="359541"/>
                </a:cubicBezTo>
                <a:cubicBezTo>
                  <a:pt x="182842" y="362291"/>
                  <a:pt x="185637" y="365611"/>
                  <a:pt x="189526" y="369501"/>
                </a:cubicBezTo>
                <a:close/>
              </a:path>
            </a:pathLst>
          </a:custGeom>
          <a:solidFill>
            <a:schemeClr val="accent1"/>
          </a:solidFill>
          <a:ln w="2682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B8C8AC8-B009-29B5-F12E-C6558C971626}"/>
              </a:ext>
            </a:extLst>
          </p:cNvPr>
          <p:cNvSpPr txBox="1"/>
          <p:nvPr/>
        </p:nvSpPr>
        <p:spPr>
          <a:xfrm>
            <a:off x="8036535" y="2264006"/>
            <a:ext cx="3469665" cy="307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224"/>
              </a:lnSpc>
              <a:buFont typeface="Arial" panose="020B0604020202020204" pitchFamily="34" charset="0"/>
              <a:buChar char="•"/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Develop a local prototype for automated invoice analysis.</a:t>
            </a:r>
          </a:p>
          <a:p>
            <a:pPr marL="285750" indent="-285750">
              <a:lnSpc>
                <a:spcPts val="2224"/>
              </a:lnSpc>
              <a:buFont typeface="Arial" panose="020B0604020202020204" pitchFamily="34" charset="0"/>
              <a:buChar char="•"/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Extract structured accounting data from Portuguese fiscal QR codes.</a:t>
            </a:r>
          </a:p>
          <a:p>
            <a:pPr marL="285750" indent="-285750">
              <a:lnSpc>
                <a:spcPts val="2224"/>
              </a:lnSpc>
              <a:buFont typeface="Arial" panose="020B0604020202020204" pitchFamily="34" charset="0"/>
              <a:buChar char="•"/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Store invoice information in a local SQLite database.</a:t>
            </a:r>
          </a:p>
          <a:p>
            <a:pPr marL="285750" indent="-285750">
              <a:lnSpc>
                <a:spcPts val="2224"/>
              </a:lnSpc>
              <a:buFont typeface="Arial" panose="020B0604020202020204" pitchFamily="34" charset="0"/>
              <a:buChar char="•"/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Support audit-related analysis through SQL queries and optional AI assistance.</a:t>
            </a:r>
          </a:p>
          <a:p>
            <a:pPr marL="285750" indent="-285750">
              <a:lnSpc>
                <a:spcPts val="2224"/>
              </a:lnSpc>
              <a:buFont typeface="Arial" panose="020B0604020202020204" pitchFamily="34" charset="0"/>
              <a:buChar char="•"/>
            </a:pPr>
            <a:r>
              <a:rPr lang="en-GB" sz="1393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Evaluate feasibility, reliability, and practical applicability.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1922230"/>
            <a:ext cx="336492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noProof="0" dirty="0">
                <a:ea typeface="Verdana" panose="020B0604030504040204" pitchFamily="34" charset="0"/>
              </a:rPr>
              <a:t>Literature Gap</a:t>
            </a: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6A2B207-5715-8CE0-C11A-FE9C4DEFED6F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01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12325" y="660400"/>
            <a:ext cx="3567351" cy="47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4"/>
              </a:lnSpc>
            </a:pPr>
            <a:r>
              <a:rPr lang="en-GB" sz="3067" b="1" noProof="0" dirty="0">
                <a:solidFill>
                  <a:srgbClr val="0C0D0F"/>
                </a:solidFill>
                <a:latin typeface="+mj-lt"/>
                <a:ea typeface="Arimo Bold"/>
                <a:cs typeface="Arimo Bold"/>
                <a:sym typeface="Arimo Bold"/>
              </a:rPr>
              <a:t>LITERATURE</a:t>
            </a:r>
            <a:r>
              <a:rPr lang="en-GB" sz="3067" b="1" noProof="0" dirty="0">
                <a:solidFill>
                  <a:srgbClr val="0C0D0F"/>
                </a:solidFill>
                <a:latin typeface="Arimo Bold"/>
                <a:ea typeface="Arimo Bold"/>
                <a:cs typeface="Arimo Bold"/>
                <a:sym typeface="Arimo Bold"/>
              </a:rPr>
              <a:t> GAP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89427" y="1537310"/>
            <a:ext cx="3509407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3"/>
              </a:lnSpc>
            </a:pPr>
            <a:r>
              <a:rPr lang="en-GB" sz="1733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WHAT THE LITERATURE SHOWS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0692" y="1914094"/>
            <a:ext cx="10170616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Existing automation research in auditing demonstrates strong performance metrics, yet significant structural gaps remain: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2494382"/>
            <a:ext cx="55376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GB" sz="4267" b="1" noProof="0" dirty="0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~98%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8870" y="3164307"/>
            <a:ext cx="2751455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GB" sz="17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EXTRACTION ACCURACY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3995" y="3543624"/>
            <a:ext cx="3021203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Reported in leading OCR/ML approaches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11458" y="2494382"/>
            <a:ext cx="52828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GB" sz="4267" b="1" noProof="0" dirty="0">
                <a:solidFill>
                  <a:srgbClr val="55575A"/>
                </a:solidFill>
                <a:latin typeface="Arimo Bold"/>
                <a:ea typeface="Arimo Bold"/>
                <a:cs typeface="Arimo Bold"/>
                <a:sym typeface="Arimo Bold"/>
              </a:rPr>
              <a:t>~76%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7208" y="3147467"/>
            <a:ext cx="2711301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GB" sz="1733" b="1" noProof="0" dirty="0">
                <a:solidFill>
                  <a:srgbClr val="55575A"/>
                </a:solidFill>
                <a:ea typeface="Arimo Bold"/>
                <a:cs typeface="Arimo Bold"/>
                <a:sym typeface="Arimo Bold"/>
              </a:rPr>
              <a:t>PROCESS AUTOMATION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52462" y="3543624"/>
            <a:ext cx="3200793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Achieved across semi-automated pipelines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97956" y="4330466"/>
            <a:ext cx="2996089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GB" sz="1733" b="1" noProof="0" dirty="0">
                <a:solidFill>
                  <a:srgbClr val="0C0D0F"/>
                </a:solidFill>
                <a:ea typeface="Arimo Bold"/>
                <a:cs typeface="Arimo Bold"/>
                <a:sym typeface="Arimo Bold"/>
              </a:rPr>
              <a:t>CRITICAL GAPS IDENTIFIED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76555" y="4718043"/>
            <a:ext cx="7438889" cy="1737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3924" lvl="1" indent="-176962" algn="ctr">
              <a:lnSpc>
                <a:spcPts val="2341"/>
              </a:lnSpc>
              <a:buFont typeface="Arial"/>
              <a:buChar char="•"/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Few studies focus specifically on invoice-centric automation for audit purposes</a:t>
            </a:r>
          </a:p>
          <a:p>
            <a:pPr marL="353924" lvl="1" indent="-176962" algn="ctr">
              <a:lnSpc>
                <a:spcPts val="2341"/>
              </a:lnSpc>
              <a:buFont typeface="Arial"/>
              <a:buChar char="•"/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Heavy reliance on complex OCR models and cloud-based ML services</a:t>
            </a:r>
          </a:p>
          <a:p>
            <a:pPr marL="353924" lvl="1" indent="-176962" algn="ctr">
              <a:lnSpc>
                <a:spcPts val="2341"/>
              </a:lnSpc>
              <a:buFont typeface="Arial"/>
              <a:buChar char="•"/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Absence of clear, reproducible end-to-end pipelines</a:t>
            </a:r>
          </a:p>
          <a:p>
            <a:pPr marL="353924" lvl="1" indent="-176962" algn="ctr">
              <a:lnSpc>
                <a:spcPts val="2341"/>
              </a:lnSpc>
              <a:buFont typeface="Arial"/>
              <a:buChar char="•"/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Elevated costs and data privacy concerns deter SME adoption (Perdana et al., 2023)</a:t>
            </a:r>
          </a:p>
          <a:p>
            <a:pPr marL="353924" lvl="1" indent="-176962" algn="ctr">
              <a:lnSpc>
                <a:spcPts val="2341"/>
              </a:lnSpc>
              <a:buFont typeface="Arial"/>
              <a:buChar char="•"/>
            </a:pPr>
            <a:r>
              <a:rPr lang="en-GB" sz="1466" noProof="0" dirty="0">
                <a:solidFill>
                  <a:srgbClr val="55575A"/>
                </a:solidFill>
                <a:ea typeface="Roboto Condensed"/>
                <a:cs typeface="Roboto Condensed"/>
                <a:sym typeface="Roboto Condensed"/>
              </a:rPr>
              <a:t>Limited real-world applicability demonstrations</a:t>
            </a:r>
          </a:p>
        </p:txBody>
      </p:sp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8325D134-B93A-D599-B1B6-D8531650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FED1836-3B46-6851-B7B9-25D4F4193E46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Freeform 13"/>
          <p:cNvSpPr/>
          <p:nvPr/>
        </p:nvSpPr>
        <p:spPr>
          <a:xfrm>
            <a:off x="10832108" y="4459"/>
            <a:ext cx="1359892" cy="804603"/>
          </a:xfrm>
          <a:custGeom>
            <a:avLst/>
            <a:gdLst/>
            <a:ahLst/>
            <a:cxnLst/>
            <a:rect l="l" t="t" r="r" b="b"/>
            <a:pathLst>
              <a:path w="2039838" h="1206904">
                <a:moveTo>
                  <a:pt x="0" y="0"/>
                </a:moveTo>
                <a:lnTo>
                  <a:pt x="2039838" y="0"/>
                </a:lnTo>
                <a:lnTo>
                  <a:pt x="2039838" y="1206904"/>
                </a:lnTo>
                <a:lnTo>
                  <a:pt x="0" y="1206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F65A-6477-F956-460C-95AAAF895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64F8CEEB-31B8-F6BD-D670-000558CC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4B5CC18-E626-C0BD-0BC0-B5B9EBCE3BC9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E21F1B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796CDB-ACE6-09EA-2AA1-977C485E0C0C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E21F1B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9D4740-7C1E-DAB8-713F-271C4BD90FD8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457D887-D15E-1814-A22E-D998FD188C55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5B6413D0-B4F8-49FD-2C6A-6D8C3FFD9555}"/>
              </a:ext>
            </a:extLst>
          </p:cNvPr>
          <p:cNvSpPr txBox="1"/>
          <p:nvPr/>
        </p:nvSpPr>
        <p:spPr>
          <a:xfrm>
            <a:off x="7739218" y="1429787"/>
            <a:ext cx="3364928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GB" sz="3200" b="1" noProof="0" dirty="0">
                <a:solidFill>
                  <a:schemeClr val="dk1"/>
                </a:solidFill>
              </a:rPr>
              <a:t>The Key Insight: Fiscal QR Code</a:t>
            </a:r>
            <a:endParaRPr lang="en-GB" sz="3200" b="1" noProof="0" dirty="0">
              <a:ea typeface="Verdana" panose="020B0604030504040204" pitchFamily="34" charset="0"/>
            </a:endParaRP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7132DDEF-6B0C-3256-9B5B-7D6ACB16ED48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00" b="1" i="0" u="none" strike="noStrike" kern="1200" cap="none" spc="0" normalizeH="0" baseline="0" noProof="0" dirty="0">
                <a:ln>
                  <a:noFill/>
                </a:ln>
                <a:solidFill>
                  <a:srgbClr val="E21F1B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CA1EEE46-E827-C596-01D5-5FDCE3A23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757785"/>
            <a:ext cx="1402582" cy="44950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D2A96EA-173F-BD5D-11DE-693DD3771A81}"/>
              </a:ext>
            </a:extLst>
          </p:cNvPr>
          <p:cNvSpPr/>
          <p:nvPr/>
        </p:nvSpPr>
        <p:spPr>
          <a:xfrm>
            <a:off x="10566400" y="0"/>
            <a:ext cx="1430852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34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SCTE">
      <a:dk1>
        <a:sysClr val="windowText" lastClr="000000"/>
      </a:dk1>
      <a:lt1>
        <a:sysClr val="window" lastClr="FFFFFF"/>
      </a:lt1>
      <a:dk2>
        <a:srgbClr val="0D28C2"/>
      </a:dk2>
      <a:lt2>
        <a:srgbClr val="F2F2F2"/>
      </a:lt2>
      <a:accent1>
        <a:srgbClr val="BFBFBF"/>
      </a:accent1>
      <a:accent2>
        <a:srgbClr val="14BFB8"/>
      </a:accent2>
      <a:accent3>
        <a:srgbClr val="25B748"/>
      </a:accent3>
      <a:accent4>
        <a:srgbClr val="E21F1B"/>
      </a:accent4>
      <a:accent5>
        <a:srgbClr val="F18D00"/>
      </a:accent5>
      <a:accent6>
        <a:srgbClr val="8517AC"/>
      </a:accent6>
      <a:hlink>
        <a:srgbClr val="14BFB8"/>
      </a:hlink>
      <a:folHlink>
        <a:srgbClr val="F18D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CTE Institucional_Template_V2.pptx" id="{6FC62CF6-86E5-4BB9-AB57-2505EB4A5825}" vid="{E6621D8A-16DA-4DB2-89A1-33B821A09A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28b1f95-9a19-46f7-b43c-6703ddadc439}" enabled="1" method="Standard" siteId="{b9418667-dc3e-4da9-8081-b0750534a3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ISCTE Institucional_Template</Template>
  <TotalTime>0</TotalTime>
  <Words>2913</Words>
  <Application>Microsoft Office PowerPoint</Application>
  <PresentationFormat>Ecrã Panorâmico</PresentationFormat>
  <Paragraphs>300</Paragraphs>
  <Slides>25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6" baseType="lpstr">
      <vt:lpstr>Arial</vt:lpstr>
      <vt:lpstr>Arimo</vt:lpstr>
      <vt:lpstr>Arimo Bold</vt:lpstr>
      <vt:lpstr>Calibri</vt:lpstr>
      <vt:lpstr>Canaro Light</vt:lpstr>
      <vt:lpstr>Century Gothic</vt:lpstr>
      <vt:lpstr>Roboto Condensed</vt:lpstr>
      <vt:lpstr>Roboto Condensed Bold</vt:lpstr>
      <vt:lpstr>Roboto Condensed Italics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2026-05-20T22:54:25Z</dcterms:created>
  <dcterms:modified xsi:type="dcterms:W3CDTF">2026-05-21T11:45:03Z</dcterms:modified>
</cp:coreProperties>
</file>