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A04737-743F-734E-BC87-F0415F017B27}" v="22" dt="2026-05-19T07:53:20.9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678"/>
    <p:restoredTop sz="94610"/>
  </p:normalViewPr>
  <p:slideViewPr>
    <p:cSldViewPr snapToGrid="0" snapToObjects="1">
      <p:cViewPr varScale="1">
        <p:scale>
          <a:sx n="84" d="100"/>
          <a:sy n="84" d="100"/>
        </p:scale>
        <p:origin x="2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Annual publications</c:v>
                </c:pt>
              </c:strCache>
            </c:strRef>
          </c:tx>
          <c:spPr>
            <a:solidFill>
              <a:srgbClr val="0A1628"/>
            </a:solidFill>
            <a:effectLst/>
          </c:spPr>
          <c:invertIfNegative val="0"/>
          <c:cat>
            <c:strRef>
              <c:f>Sheet1!$A$2:$A$15</c:f>
              <c:strCache>
                <c:ptCount val="14"/>
                <c:pt idx="0">
                  <c:v>2000</c:v>
                </c:pt>
                <c:pt idx="1">
                  <c:v>2002</c:v>
                </c:pt>
                <c:pt idx="2">
                  <c:v>2004</c:v>
                </c:pt>
                <c:pt idx="3">
                  <c:v>2006</c:v>
                </c:pt>
                <c:pt idx="4">
                  <c:v>2008</c:v>
                </c:pt>
                <c:pt idx="5">
                  <c:v>2010</c:v>
                </c:pt>
                <c:pt idx="6">
                  <c:v>2012</c:v>
                </c:pt>
                <c:pt idx="7">
                  <c:v>2014</c:v>
                </c:pt>
                <c:pt idx="8">
                  <c:v>2016</c:v>
                </c:pt>
                <c:pt idx="9">
                  <c:v>2018</c:v>
                </c:pt>
                <c:pt idx="10">
                  <c:v>2020</c:v>
                </c:pt>
                <c:pt idx="11">
                  <c:v>2022</c:v>
                </c:pt>
                <c:pt idx="12">
                  <c:v>2024</c:v>
                </c:pt>
                <c:pt idx="13">
                  <c:v>2025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10</c:v>
                </c:pt>
                <c:pt idx="7">
                  <c:v>13</c:v>
                </c:pt>
                <c:pt idx="8">
                  <c:v>16</c:v>
                </c:pt>
                <c:pt idx="9">
                  <c:v>24</c:v>
                </c:pt>
                <c:pt idx="10">
                  <c:v>38</c:v>
                </c:pt>
                <c:pt idx="11">
                  <c:v>52</c:v>
                </c:pt>
                <c:pt idx="12">
                  <c:v>65</c:v>
                </c:pt>
                <c:pt idx="13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67-3F4D-A85D-748CCB711E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B6F76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3175" cap="flat">
              <a:solidFill>
                <a:srgbClr val="DDD6C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6B6F76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AF7EE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FAF7EE"/>
    </a:solidFill>
    <a:ln w="12700" cap="flat">
      <a:solidFill>
        <a:srgbClr val="FAF7EE"/>
      </a:solidFill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4632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287193" y="475945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70TH WCARS  ·  SEVILLE  ·  MAY 2026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502920" y="713232"/>
            <a:ext cx="8183880" cy="0"/>
          </a:xfrm>
          <a:prstGeom prst="line">
            <a:avLst/>
          </a:prstGeom>
          <a:noFill/>
          <a:ln w="635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822098" y="1916423"/>
            <a:ext cx="8229600" cy="1611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Artificial</a:t>
            </a:r>
            <a:r>
              <a:rPr lang="en-US" sz="4000" dirty="0"/>
              <a:t> </a:t>
            </a:r>
            <a:r>
              <a:rPr lang="en-US" sz="4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Intelligence</a:t>
            </a:r>
            <a:endParaRPr lang="en-US" sz="40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4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Auditing.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02920" y="36118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Mapping the evolution of a research field.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502920" y="4160520"/>
            <a:ext cx="164592" cy="164592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502920" y="4370832"/>
            <a:ext cx="5943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100"/>
              </a:spcAft>
              <a:buNone/>
            </a:pPr>
            <a:r>
              <a:rPr lang="en-US" sz="10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J.L. Pérez-Suso  ·  J.C. Madrid  ·  I.M. Martínez Conesa</a:t>
            </a:r>
            <a:endParaRPr lang="en-US" sz="10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Universidad de Murcia</a:t>
            </a:r>
            <a:endParaRPr lang="en-US" sz="10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0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Pedro A. Martín Cervantes</a:t>
            </a:r>
            <a:endParaRPr lang="en-US" sz="10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Valladolid</a:t>
            </a:r>
            <a:endParaRPr lang="en-US" sz="1000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A0CB16F0-414F-F5F7-CA5B-BAC15E0BC43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9515"/>
          <a:stretch>
            <a:fillRect/>
          </a:stretch>
        </p:blipFill>
        <p:spPr>
          <a:xfrm>
            <a:off x="0" y="-351"/>
            <a:ext cx="5027992" cy="1329256"/>
          </a:xfrm>
          <a:prstGeom prst="rect">
            <a:avLst/>
          </a:prstGeom>
        </p:spPr>
      </p:pic>
      <p:pic>
        <p:nvPicPr>
          <p:cNvPr id="12" name="Imagen 11" descr="Logotipo&#10;&#10;El contenido generado por IA puede ser incorrecto.">
            <a:extLst>
              <a:ext uri="{FF2B5EF4-FFF2-40B4-BE49-F238E27FC236}">
                <a16:creationId xmlns:a16="http://schemas.microsoft.com/office/drawing/2014/main" id="{6FD6C218-A424-24C6-C9D3-6274630C90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976" y="36915"/>
            <a:ext cx="1993561" cy="16429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05  ·  THEMATIC CLUSTERS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clusters, three temperatures.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Louvain algorithm on Scopus keyword co-occurrence (n = 338).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554480"/>
            <a:ext cx="2331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CLUSTER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926080" y="1554480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60520" y="1554480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TIMESPAN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669280" y="1554480"/>
            <a:ext cx="3063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DESCRIPTORS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02920" y="1828800"/>
            <a:ext cx="8229600" cy="0"/>
          </a:xfrm>
          <a:prstGeom prst="line">
            <a:avLst/>
          </a:prstGeom>
          <a:noFill/>
          <a:ln w="1524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502920" y="201168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Fraud Detection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926080" y="2084832"/>
            <a:ext cx="1051560" cy="2560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2926080" y="208483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160520" y="201168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F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2011–2025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669280" y="2011680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· Anomaly detection · Risk modelling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02920" y="2432304"/>
            <a:ext cx="822960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502920" y="246888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Machine Learning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926080" y="2542032"/>
            <a:ext cx="1051560" cy="2560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2926080" y="254203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160520" y="246888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F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2013–2025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669280" y="2468880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 · Neural networks · Audit analytics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2889504"/>
            <a:ext cx="822960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502920" y="292608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Artificial Intelligence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2926080" y="2999232"/>
            <a:ext cx="1051560" cy="256032"/>
          </a:xfrm>
          <a:prstGeom prst="rect">
            <a:avLst/>
          </a:prstGeom>
          <a:solidFill>
            <a:srgbClr val="6B6F76"/>
          </a:solidFill>
          <a:ln w="12700">
            <a:solidFill>
              <a:srgbClr val="6B6F7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2926080" y="299923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60520" y="292608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F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2000–2025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669280" y="2926080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· Augmentation of auditors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02920" y="3346704"/>
            <a:ext cx="822960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Text 26"/>
          <p:cNvSpPr/>
          <p:nvPr/>
        </p:nvSpPr>
        <p:spPr>
          <a:xfrm>
            <a:off x="502920" y="338328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 Mining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2926080" y="3456432"/>
            <a:ext cx="1051560" cy="256032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8"/>
          <p:cNvSpPr/>
          <p:nvPr/>
        </p:nvSpPr>
        <p:spPr>
          <a:xfrm>
            <a:off x="2926080" y="345643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4160520" y="338328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F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2011–2025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669280" y="3383280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logs · Internal controls · Traceability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02920" y="3803904"/>
            <a:ext cx="822960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Text 32"/>
          <p:cNvSpPr/>
          <p:nvPr/>
        </p:nvSpPr>
        <p:spPr>
          <a:xfrm>
            <a:off x="502920" y="384048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 Data Analytics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2926080" y="3913632"/>
            <a:ext cx="1051560" cy="256032"/>
          </a:xfrm>
          <a:prstGeom prst="rect">
            <a:avLst/>
          </a:prstGeom>
          <a:solidFill>
            <a:srgbClr val="6B6F76"/>
          </a:solidFill>
          <a:ln w="12700">
            <a:solidFill>
              <a:srgbClr val="6B6F7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Text 34"/>
          <p:cNvSpPr/>
          <p:nvPr/>
        </p:nvSpPr>
        <p:spPr>
          <a:xfrm>
            <a:off x="2926080" y="391363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/ Decl.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160520" y="384048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F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2000–2025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669280" y="3840480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Full-population analysis → absorbed by ML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502920" y="4261104"/>
            <a:ext cx="822960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Text 38"/>
          <p:cNvSpPr/>
          <p:nvPr/>
        </p:nvSpPr>
        <p:spPr>
          <a:xfrm>
            <a:off x="502920" y="4297680"/>
            <a:ext cx="2331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Quality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2926080" y="4370832"/>
            <a:ext cx="1051560" cy="256032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2" name="Text 40"/>
          <p:cNvSpPr/>
          <p:nvPr/>
        </p:nvSpPr>
        <p:spPr>
          <a:xfrm>
            <a:off x="2926080" y="4370832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3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4160520" y="429768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F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2017–2025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5669280" y="4297680"/>
            <a:ext cx="3063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effects · Reliability · Ethics &amp; governance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47" name="Imagen 46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F95BDC1D-801F-3EAD-1540-8FE7C78AC8B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06  ·  PARADIGM TRANSITION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 Data is absorbed.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clear paradigm shift documented by RPYS and co-word analysis.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02920" y="2286000"/>
            <a:ext cx="8183880" cy="0"/>
          </a:xfrm>
          <a:prstGeom prst="line">
            <a:avLst/>
          </a:prstGeom>
          <a:noFill/>
          <a:ln w="1905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502920" y="1554480"/>
            <a:ext cx="195453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i="1" dirty="0">
                <a:solidFill>
                  <a:srgbClr val="8A98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2000–2010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29768" y="2212848"/>
            <a:ext cx="146304" cy="146304"/>
          </a:xfrm>
          <a:prstGeom prst="ellipse">
            <a:avLst/>
          </a:prstGeom>
          <a:solidFill>
            <a:srgbClr val="8A98AD"/>
          </a:solidFill>
          <a:ln w="1905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502920" y="2514600"/>
            <a:ext cx="19545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Expert Systems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Early AI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" y="3429000"/>
            <a:ext cx="195453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Conceptual foundations · Risk assessment · Early analytics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548890" y="1554480"/>
            <a:ext cx="195453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2011–2016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2475738" y="2212848"/>
            <a:ext cx="146304" cy="146304"/>
          </a:xfrm>
          <a:prstGeom prst="ellipse">
            <a:avLst/>
          </a:prstGeom>
          <a:solidFill>
            <a:srgbClr val="D4A574"/>
          </a:solidFill>
          <a:ln w="1905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2548890" y="2514600"/>
            <a:ext cx="19545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 Data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Dominance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548890" y="3429000"/>
            <a:ext cx="195453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Full-population analysis · Audit analytics · Data-driven approaches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94860" y="1554480"/>
            <a:ext cx="195453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i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2017–2021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21708" y="2212848"/>
            <a:ext cx="146304" cy="146304"/>
          </a:xfrm>
          <a:prstGeom prst="ellipse">
            <a:avLst/>
          </a:prstGeom>
          <a:solidFill>
            <a:srgbClr val="E63946"/>
          </a:solidFill>
          <a:ln w="1905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4594860" y="2514600"/>
            <a:ext cx="19545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Machine Learning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Surge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594860" y="3429000"/>
            <a:ext cx="195453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learning · Fraud detection · Anomaly detection · Audit 4.0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640830" y="1554480"/>
            <a:ext cx="195453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2022–2025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567678" y="2212848"/>
            <a:ext cx="146304" cy="146304"/>
          </a:xfrm>
          <a:prstGeom prst="ellipse">
            <a:avLst/>
          </a:prstGeom>
          <a:solidFill>
            <a:srgbClr val="F5F1E8"/>
          </a:solidFill>
          <a:ln w="1905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6640830" y="2514600"/>
            <a:ext cx="195453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</a:t>
            </a:r>
            <a:endParaRPr lang="en-US" sz="16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Quality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640830" y="3429000"/>
            <a:ext cx="195453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Explainability (XAI) · Co-piloted auditing · Audit quality · Ethics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" y="4572000"/>
            <a:ext cx="81838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RPYS peaks (2018–2021) confirm intellectual consolidation around ML-driven paradigms.   ·   Jordan &amp; Mitchell (2015); Fedyk et al. (2022)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25" name="Imagen 24" descr="Logotipo&#10;&#10;El contenido generado por IA puede ser incorrecto.">
            <a:extLst>
              <a:ext uri="{FF2B5EF4-FFF2-40B4-BE49-F238E27FC236}">
                <a16:creationId xmlns:a16="http://schemas.microsoft.com/office/drawing/2014/main" id="{5EAA13EE-5149-4372-E0DE-FDB202BC5D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563" y="32343"/>
            <a:ext cx="1608437" cy="132554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 ·  KEY TENSIONS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tensions, one field.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Technical advancement vs. governance, accountability, and audit quality.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8229600" cy="0"/>
          </a:xfrm>
          <a:prstGeom prst="line">
            <a:avLst/>
          </a:prstGeom>
          <a:noFill/>
          <a:ln w="1524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502920" y="16916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Automation vs. Augmentation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2002536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b="1" i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</a:t>
            </a:r>
            <a:r>
              <a:rPr lang="en-US" sz="11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models automate anomaly detection, classification, and risk scoring.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54880" y="2002536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Auditor oversight, professional judgement and accountability remain essential.</a:t>
            </a:r>
            <a:r>
              <a:rPr lang="en-US" sz="1100" b="1" i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→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07992" y="2194560"/>
            <a:ext cx="128016" cy="128016"/>
          </a:xfrm>
          <a:prstGeom prst="ellipse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Shape 8"/>
          <p:cNvSpPr/>
          <p:nvPr/>
        </p:nvSpPr>
        <p:spPr>
          <a:xfrm>
            <a:off x="502920" y="2651760"/>
            <a:ext cx="822960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502920" y="274320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Technical Maturity vs. Practical Adoption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02920" y="3054096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b="1" i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</a:t>
            </a:r>
            <a:r>
              <a:rPr lang="en-US" sz="11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mining is technically mature with robust methodologies.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3054096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remains isolated from broader audit decision-making and governance debates.</a:t>
            </a:r>
            <a:r>
              <a:rPr lang="en-US" sz="1100" b="1" i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→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07992" y="3246120"/>
            <a:ext cx="128016" cy="128016"/>
          </a:xfrm>
          <a:prstGeom prst="ellipse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Shape 13"/>
          <p:cNvSpPr/>
          <p:nvPr/>
        </p:nvSpPr>
        <p:spPr>
          <a:xfrm>
            <a:off x="502920" y="3703320"/>
            <a:ext cx="822960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502920" y="379476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vs. Explainability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2920" y="4105656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b="1" i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</a:t>
            </a:r>
            <a:r>
              <a:rPr lang="en-US" sz="11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High-performing ML models (deep learning, ensembles) dominate the literature.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754880" y="4105656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lnSpc>
                <a:spcPct val="120000"/>
              </a:lnSpc>
              <a:buNone/>
            </a:pPr>
            <a:r>
              <a:rPr lang="en-US" sz="11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XAI frameworks (Zhang et al., 2022) and co-piloted auditing (Gu et al., 2024) are emerging.</a:t>
            </a:r>
            <a:r>
              <a:rPr lang="en-US" sz="1100" b="1" i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→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07992" y="4297680"/>
            <a:ext cx="128016" cy="128016"/>
          </a:xfrm>
          <a:prstGeom prst="ellipse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22" name="Imagen 21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0CD8CABD-FF1E-E94C-6E80-3C65E4225D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GAPS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gaps the field has not closed.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Derived from the strategic diagram and thematic analysis.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6002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502920" y="2011680"/>
            <a:ext cx="320040" cy="0"/>
          </a:xfrm>
          <a:prstGeom prst="line">
            <a:avLst/>
          </a:prstGeom>
          <a:noFill/>
          <a:ln w="9525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502920" y="21031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 Explainability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48716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the centrality of fraud detection and ML, XAI in auditing remains marginal.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291840" y="16002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3291840" y="2011680"/>
            <a:ext cx="320040" cy="0"/>
          </a:xfrm>
          <a:prstGeom prst="line">
            <a:avLst/>
          </a:prstGeom>
          <a:noFill/>
          <a:ln w="9525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3291840" y="21031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Behavioral Effects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91840" y="248716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evidence on how AI alters auditor judgment and decision-making.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080760" y="160020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6080760" y="2011680"/>
            <a:ext cx="320040" cy="0"/>
          </a:xfrm>
          <a:prstGeom prst="line">
            <a:avLst/>
          </a:prstGeom>
          <a:noFill/>
          <a:ln w="9525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6080760" y="210312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 &amp; Accountability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080760" y="248716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Algorithmic accountability frameworks underdeveloped in audit contexts.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2920" y="31089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502920" y="3520440"/>
            <a:ext cx="320040" cy="0"/>
          </a:xfrm>
          <a:prstGeom prst="line">
            <a:avLst/>
          </a:prstGeom>
          <a:noFill/>
          <a:ln w="9525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Text 17"/>
          <p:cNvSpPr/>
          <p:nvPr/>
        </p:nvSpPr>
        <p:spPr>
          <a:xfrm>
            <a:off x="502920" y="361188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 Mining Integration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02920" y="399592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Technically strong but disconnected from broader audit theory.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291840" y="31089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800" dirty="0"/>
          </a:p>
        </p:txBody>
      </p:sp>
      <p:sp>
        <p:nvSpPr>
          <p:cNvPr id="22" name="Shape 20"/>
          <p:cNvSpPr/>
          <p:nvPr/>
        </p:nvSpPr>
        <p:spPr>
          <a:xfrm>
            <a:off x="3291840" y="3520440"/>
            <a:ext cx="320040" cy="0"/>
          </a:xfrm>
          <a:prstGeom prst="line">
            <a:avLst/>
          </a:prstGeom>
          <a:noFill/>
          <a:ln w="9525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Text 21"/>
          <p:cNvSpPr/>
          <p:nvPr/>
        </p:nvSpPr>
        <p:spPr>
          <a:xfrm>
            <a:off x="3291840" y="361188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Quality Mechanisms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291840" y="399592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studied; causal mechanisms linking AI to quality unclear.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080760" y="310896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800" dirty="0"/>
          </a:p>
        </p:txBody>
      </p:sp>
      <p:sp>
        <p:nvSpPr>
          <p:cNvPr id="26" name="Shape 24"/>
          <p:cNvSpPr/>
          <p:nvPr/>
        </p:nvSpPr>
        <p:spPr>
          <a:xfrm>
            <a:off x="6080760" y="3520440"/>
            <a:ext cx="320040" cy="0"/>
          </a:xfrm>
          <a:prstGeom prst="line">
            <a:avLst/>
          </a:prstGeom>
          <a:noFill/>
          <a:ln w="9525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Text 25"/>
          <p:cNvSpPr/>
          <p:nvPr/>
        </p:nvSpPr>
        <p:spPr>
          <a:xfrm>
            <a:off x="6080760" y="3611880"/>
            <a:ext cx="2606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Longitudinal Evidence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080760" y="3995928"/>
            <a:ext cx="2606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studies are cross-sectional; field needs longitudinal and mixed-methods designs.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31" name="Imagen 30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083B3009-932E-D20D-506F-248065CA69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things this paper does.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371600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1920240" y="146304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Integrated Map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920240" y="1783080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systematic bibliometric mapping of AI in auditing — bridging fragmented literature streams.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920240" y="2176272"/>
            <a:ext cx="6858000" cy="0"/>
          </a:xfrm>
          <a:prstGeom prst="line">
            <a:avLst/>
          </a:prstGeom>
          <a:noFill/>
          <a:ln w="508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502920" y="2212848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1920240" y="2304288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Paradigm Shift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920240" y="2624328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Bibliometric evidence of the transition from Big Data to Machine Learning as the dominant paradigm.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920240" y="3017520"/>
            <a:ext cx="6858000" cy="0"/>
          </a:xfrm>
          <a:prstGeom prst="line">
            <a:avLst/>
          </a:prstGeom>
          <a:noFill/>
          <a:ln w="508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502920" y="3054096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5600" dirty="0"/>
          </a:p>
        </p:txBody>
      </p:sp>
      <p:sp>
        <p:nvSpPr>
          <p:cNvPr id="13" name="Text 11"/>
          <p:cNvSpPr/>
          <p:nvPr/>
        </p:nvSpPr>
        <p:spPr>
          <a:xfrm>
            <a:off x="1920240" y="3145536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Structural Disconnection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920240" y="3465576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the isolation of Process Mining from broader theoretical and governance debates.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920240" y="3858768"/>
            <a:ext cx="6858000" cy="0"/>
          </a:xfrm>
          <a:prstGeom prst="line">
            <a:avLst/>
          </a:prstGeom>
          <a:noFill/>
          <a:ln w="508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502920" y="3895344"/>
            <a:ext cx="1463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5600" dirty="0"/>
          </a:p>
        </p:txBody>
      </p:sp>
      <p:sp>
        <p:nvSpPr>
          <p:cNvPr id="17" name="Text 15"/>
          <p:cNvSpPr/>
          <p:nvPr/>
        </p:nvSpPr>
        <p:spPr>
          <a:xfrm>
            <a:off x="1920240" y="3986784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Emerging Reorientation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920240" y="4306824"/>
            <a:ext cx="6858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Audit Quality (2017–) as a signal of deeper ethical and institutional transformation.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21" name="Imagen 20" descr="Logotipo&#10;&#10;El contenido generado por IA puede ser incorrecto.">
            <a:extLst>
              <a:ext uri="{FF2B5EF4-FFF2-40B4-BE49-F238E27FC236}">
                <a16:creationId xmlns:a16="http://schemas.microsoft.com/office/drawing/2014/main" id="{D272055D-E32E-18AF-298D-08E5493D53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563" y="32343"/>
            <a:ext cx="1608437" cy="132554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Boundary conditions, honestly stated.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avenues for extension.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02920" y="1600200"/>
            <a:ext cx="45720" cy="12801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685800" y="16002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Database Scope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85800" y="196596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Scopus may exclude relevant contributions indexed in Web of Science, SSRN, or domain-specific repositories.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600200"/>
            <a:ext cx="45720" cy="12801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4846320" y="16002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Disciplinary Boundary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846320" y="196596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Restriction to business &amp; economics research excludes computer science and data science contributions that also address AI in verification contexts.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3154680"/>
            <a:ext cx="45720" cy="12801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685800" y="315468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Keyword Coverage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85800" y="352044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Boolean query captures a large share of the field but cannot guarantee exhaustive coverage of all relevant terminology.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3154680"/>
            <a:ext cx="45720" cy="12801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4846320" y="315468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Content Depth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846320" y="3520440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Bibliometric analysis maps structural patterns but does not substitute detailed content analysis of individual contributions.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19" name="Imagen 18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D060478D-AB7E-21AF-D873-08EB999430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structural findings.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their implications for the field.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55448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C1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1828800" y="155448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 Data is no longer an autonomous paradigm.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828800" y="196596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Bibliometric evidence confirms its gradual absorption into machine learning–driven approaches — a transition previously suggested in narrative reviews but lacking systematic support.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65176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8A98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C2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1828800" y="265176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 Mining remains structurally isolated.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828800" y="306324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Despite technical maturity, its connections to broader debates on auditor judgment, accountability and AI governance are still limited — a gap that constrains its theoretical influence.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3749040"/>
            <a:ext cx="1280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6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C3</a:t>
            </a:r>
            <a:endParaRPr lang="en-US" sz="5600" dirty="0"/>
          </a:p>
        </p:txBody>
      </p:sp>
      <p:sp>
        <p:nvSpPr>
          <p:cNvPr id="12" name="Text 10"/>
          <p:cNvSpPr/>
          <p:nvPr/>
        </p:nvSpPr>
        <p:spPr>
          <a:xfrm>
            <a:off x="1828800" y="374904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Quality signals a deeper reorientation.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1828800" y="4160520"/>
            <a:ext cx="6949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Its emergence since 2017 reflects not just a shift in topics but a move from optimising model performance toward institutional, ethical and accountability concerns in AI-driven auditing.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16" name="Imagen 15" descr="Logotipo&#10;&#10;El contenido generado por IA puede ser incorrecto.">
            <a:extLst>
              <a:ext uri="{FF2B5EF4-FFF2-40B4-BE49-F238E27FC236}">
                <a16:creationId xmlns:a16="http://schemas.microsoft.com/office/drawing/2014/main" id="{6D6737CA-FF4B-9F08-7A21-E2815F48C1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563" y="32343"/>
            <a:ext cx="1608437" cy="132554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AGENDA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Connecting technical advances</a:t>
            </a:r>
            <a:endParaRPr lang="en-US" sz="2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governance and audit quality.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02920" y="2103120"/>
            <a:ext cx="365760" cy="36576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502920" y="21031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05840" y="21488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SHORT-TERM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02920" y="278892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667512" y="2788920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Explainability (XAI) frameworks adapted for audit contexts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3749040"/>
            <a:ext cx="36576" cy="8686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667512" y="3749040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Behavioral studies on how AI alters auditor judgment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91840" y="2103120"/>
            <a:ext cx="365760" cy="36576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3291840" y="21031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794760" y="21488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MEDIUM-TERM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91840" y="2788920"/>
            <a:ext cx="36576" cy="8686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3456432" y="2788920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Longitudinal designs tracking AI adoption and audit quality outcomes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91840" y="3749040"/>
            <a:ext cx="36576" cy="86868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5"/>
          <p:cNvSpPr/>
          <p:nvPr/>
        </p:nvSpPr>
        <p:spPr>
          <a:xfrm>
            <a:off x="3456432" y="3749040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Mixed-method approaches integrating quantitative and qualitative evidence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080760" y="2103120"/>
            <a:ext cx="365760" cy="3657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Text 17"/>
          <p:cNvSpPr/>
          <p:nvPr/>
        </p:nvSpPr>
        <p:spPr>
          <a:xfrm>
            <a:off x="6080760" y="21031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AF7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583680" y="21488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080760" y="2788920"/>
            <a:ext cx="36576" cy="8686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6245352" y="2788920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Convergence of technical and governance streams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080760" y="3749040"/>
            <a:ext cx="36576" cy="86868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6245352" y="3749040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Regulatory and standard-setting implications of algorithmic auditing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27" name="Imagen 26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99AC9A61-AEF8-416F-240F-51F93BF2D4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Selected key works.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02920" y="1280160"/>
            <a:ext cx="8229600" cy="0"/>
          </a:xfrm>
          <a:prstGeom prst="line">
            <a:avLst/>
          </a:prstGeom>
          <a:noFill/>
          <a:ln w="1524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502920" y="1417320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2015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280160" y="141732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Alles, M.G.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611880" y="141732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Drivers of the use of Big Data by the audit profession.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7498080" y="141732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Horizons, 29(2), 439–449.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502920" y="1709928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502920" y="1764792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280160" y="176479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Fedyk, A. et al.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611880" y="176479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 artificial intelligence improving the audit process?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498080" y="176479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Accounting Review.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502920" y="2057400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502920" y="2112264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2024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280160" y="211226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Gu, H. et al.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611880" y="211226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Co-piloted auditing: AI as active decision-support.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498080" y="211226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paper.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502920" y="2404872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502920" y="245973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2016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280160" y="245973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Issa, H. et al.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611880" y="245973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Research ideas for artificial intelligence in auditing.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498080" y="245973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J. of Emerging Tech. in Accounting.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502920" y="2752344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5" name="Text 23"/>
          <p:cNvSpPr/>
          <p:nvPr/>
        </p:nvSpPr>
        <p:spPr>
          <a:xfrm>
            <a:off x="502920" y="2807208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2015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280160" y="280720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Jordan, M.I. &amp; Mitchell, T.M.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611880" y="280720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Machine learning: Trends, perspectives, and prospects.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498080" y="2807208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Science.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502920" y="3099816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8"/>
          <p:cNvSpPr/>
          <p:nvPr/>
        </p:nvSpPr>
        <p:spPr>
          <a:xfrm>
            <a:off x="502920" y="3154680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2017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280160" y="31546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Kokina, J. &amp; Davenport, T.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611880" y="31546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emergence of AI: How automation is changing auditing.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7498080" y="31546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J. of Emerging Tech.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502920" y="3447288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5" name="Text 33"/>
          <p:cNvSpPr/>
          <p:nvPr/>
        </p:nvSpPr>
        <p:spPr>
          <a:xfrm>
            <a:off x="502920" y="3502152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2020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1280160" y="350215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Munoko, I. et al.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3611880" y="3502152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ethical implications of using AI in auditing.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7498080" y="350215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J. of Business Ethics.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502920" y="3794760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Text 38"/>
          <p:cNvSpPr/>
          <p:nvPr/>
        </p:nvSpPr>
        <p:spPr>
          <a:xfrm>
            <a:off x="502920" y="3849624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2015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1280160" y="384962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Vasarhelyi, M.A. et al.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611880" y="3849624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 data in accounting.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7498080" y="3849624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Horizons.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502920" y="4142232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5" name="Text 43"/>
          <p:cNvSpPr/>
          <p:nvPr/>
        </p:nvSpPr>
        <p:spPr>
          <a:xfrm>
            <a:off x="502920" y="4197096"/>
            <a:ext cx="685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2022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1280160" y="419709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Zhang, C. et al.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3611880" y="4197096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Explainable AI in auditing.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7498080" y="4197096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Int'l J. of Accounting Information Systems.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502920" y="4489704"/>
            <a:ext cx="8229600" cy="0"/>
          </a:xfrm>
          <a:prstGeom prst="line">
            <a:avLst/>
          </a:prstGeom>
          <a:noFill/>
          <a:ln w="1905">
            <a:solidFill>
              <a:srgbClr val="6B6F76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0" name="Text 48"/>
          <p:cNvSpPr/>
          <p:nvPr/>
        </p:nvSpPr>
        <p:spPr>
          <a:xfrm>
            <a:off x="502920" y="45720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reference list available in the paper  ·  Martín Cervantes et al. (2026)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53" name="Imagen 52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14438266-6E88-1957-192D-A3BC51DE4E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70TH WCARS  ·  SEVILLE  ·  MAY 21–22, 2026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02920" y="777240"/>
            <a:ext cx="8229600" cy="0"/>
          </a:xfrm>
          <a:prstGeom prst="line">
            <a:avLst/>
          </a:prstGeom>
          <a:noFill/>
          <a:ln w="635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" name="Text 2"/>
          <p:cNvSpPr/>
          <p:nvPr/>
        </p:nvSpPr>
        <p:spPr>
          <a:xfrm>
            <a:off x="502920" y="2798098"/>
            <a:ext cx="5524901" cy="12252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 you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502920" y="3840480"/>
            <a:ext cx="274320" cy="54864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502920" y="402336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Questions, dissent and challenges are warmly welcome.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449884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Supported by Cátedra Mujer Empresaria y Directiva  ·  University of Murcia, Spain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10" name="Imagen 9" descr="Logotipo&#10;&#10;El contenido generado por IA puede ser incorrecto.">
            <a:extLst>
              <a:ext uri="{FF2B5EF4-FFF2-40B4-BE49-F238E27FC236}">
                <a16:creationId xmlns:a16="http://schemas.microsoft.com/office/drawing/2014/main" id="{587723AE-0676-D4EB-4A1F-C9C05CA6D0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563" y="32343"/>
            <a:ext cx="1608437" cy="13255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58368"/>
            <a:ext cx="5669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Seven sections,</a:t>
            </a:r>
            <a:endParaRPr lang="en-US" sz="36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argument.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2011680"/>
            <a:ext cx="8138160" cy="0"/>
          </a:xfrm>
          <a:prstGeom prst="line">
            <a:avLst/>
          </a:prstGeom>
          <a:noFill/>
          <a:ln w="1905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Text 3"/>
          <p:cNvSpPr/>
          <p:nvPr/>
        </p:nvSpPr>
        <p:spPr>
          <a:xfrm>
            <a:off x="502920" y="224028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2221992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Motivation &amp; Research Gap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05840" y="2487168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 bibliometric approach to AI in Auditing?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005840" y="2743200"/>
            <a:ext cx="352044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502920" y="2843784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825496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&amp; Methodology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05840" y="3090672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Scopus · Science mapping · RPYS · Co-word analysis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005840" y="3346704"/>
            <a:ext cx="352044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1"/>
          <p:cNvSpPr/>
          <p:nvPr/>
        </p:nvSpPr>
        <p:spPr>
          <a:xfrm>
            <a:off x="502920" y="3447288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05840" y="342900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Scientific Production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005840" y="3694176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dynamics · Lotka's law · Life-cycle peak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005840" y="3950208"/>
            <a:ext cx="352044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5"/>
          <p:cNvSpPr/>
          <p:nvPr/>
        </p:nvSpPr>
        <p:spPr>
          <a:xfrm>
            <a:off x="502920" y="4050792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005840" y="4032504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Collaboration &amp; Impact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05840" y="429768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networks · Leading authors &amp; journals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663440" y="224028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166360" y="2221992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Conceptual Structure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166360" y="2487168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diagram · Thematic clusters (Callon)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166360" y="2743200"/>
            <a:ext cx="352044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4663440" y="2843784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5166360" y="2825496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&amp; Contributions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166360" y="3090672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Data → ML · Audit Quality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166360" y="3346704"/>
            <a:ext cx="3520440" cy="0"/>
          </a:xfrm>
          <a:prstGeom prst="line">
            <a:avLst/>
          </a:prstGeom>
          <a:noFill/>
          <a:ln w="3175">
            <a:solidFill>
              <a:srgbClr val="6B6F76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8" name="Text 26"/>
          <p:cNvSpPr/>
          <p:nvPr/>
        </p:nvSpPr>
        <p:spPr>
          <a:xfrm>
            <a:off x="4663440" y="3447288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166360" y="342900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Conclusions &amp; Future Research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166360" y="3694176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Gaps, limitations, and research agenda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33" name="Imagen 32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9E85D11C-60AC-5B4E-83CD-EE3974D1D0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502920"/>
            <a:ext cx="41148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endParaRPr lang="en-US" sz="24000" dirty="0"/>
          </a:p>
        </p:txBody>
      </p:sp>
      <p:sp>
        <p:nvSpPr>
          <p:cNvPr id="3" name="Text 1"/>
          <p:cNvSpPr/>
          <p:nvPr/>
        </p:nvSpPr>
        <p:spPr>
          <a:xfrm>
            <a:off x="4572000" y="50292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ONE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0" y="777240"/>
            <a:ext cx="4206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Motivation</a:t>
            </a:r>
            <a:endParaRPr lang="en-US" sz="32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Research Gap.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0" y="2331720"/>
            <a:ext cx="4206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rapidly expanding but fragmented field.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0" y="2788920"/>
            <a:ext cx="4206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0" y="3017520"/>
            <a:ext cx="42062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 auditing has grown from expert systems in the 1980s to Audit 4.0 paradigms today — machine learning, continuous auditing, real-time analytics. Contributions span multiple disciplines, yet no integrated map of how they connect exists.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2926080"/>
            <a:ext cx="36576" cy="1554480"/>
          </a:xfrm>
          <a:prstGeom prst="line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45720" cy="155448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777240" y="283464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GAP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77240" y="310896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Prior reviews are narrow or descriptive</a:t>
            </a:r>
            <a:endParaRPr lang="en-US" sz="1200" dirty="0"/>
          </a:p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structured view of how themes relate</a:t>
            </a:r>
            <a:endParaRPr lang="en-US" sz="1200" dirty="0"/>
          </a:p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Evolution Big Data → ML poorly documented</a:t>
            </a:r>
            <a:endParaRPr lang="en-US" sz="1200" dirty="0"/>
          </a:p>
          <a:p>
            <a:pPr marL="0" indent="0">
              <a:lnSpc>
                <a:spcPct val="140000"/>
              </a:lnSpc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Governance, ethics &amp; audit quality underexplored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14" name="Imagen 13" descr="Logotipo&#10;&#10;El contenido generado por IA puede ser incorrecto.">
            <a:extLst>
              <a:ext uri="{FF2B5EF4-FFF2-40B4-BE49-F238E27FC236}">
                <a16:creationId xmlns:a16="http://schemas.microsoft.com/office/drawing/2014/main" id="{F37307E0-C8C7-0864-AE00-33981307D8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286" y="58660"/>
            <a:ext cx="1426714" cy="11757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02  ·  DATA &amp; METHODOLOGY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58368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Scopus, bibliometrix, science mapping.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77240" y="2103120"/>
            <a:ext cx="7589520" cy="0"/>
          </a:xfrm>
          <a:prstGeom prst="line">
            <a:avLst/>
          </a:prstGeom>
          <a:noFill/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5" name="Shape 3"/>
          <p:cNvSpPr/>
          <p:nvPr/>
        </p:nvSpPr>
        <p:spPr>
          <a:xfrm>
            <a:off x="612648" y="1938528"/>
            <a:ext cx="329184" cy="329184"/>
          </a:xfrm>
          <a:prstGeom prst="ellipse">
            <a:avLst/>
          </a:prstGeom>
          <a:solidFill>
            <a:srgbClr val="0A1628"/>
          </a:solidFill>
          <a:ln w="25400">
            <a:solidFill>
              <a:srgbClr val="FAF7E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Text 4"/>
          <p:cNvSpPr/>
          <p:nvPr/>
        </p:nvSpPr>
        <p:spPr>
          <a:xfrm>
            <a:off x="137160" y="15544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0" y="2395728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Keywords &amp;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Boolean Query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510028" y="1938528"/>
            <a:ext cx="329184" cy="329184"/>
          </a:xfrm>
          <a:prstGeom prst="ellipse">
            <a:avLst/>
          </a:prstGeom>
          <a:solidFill>
            <a:srgbClr val="0A1628"/>
          </a:solidFill>
          <a:ln w="25400">
            <a:solidFill>
              <a:srgbClr val="FAF7E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9" name="Text 7"/>
          <p:cNvSpPr/>
          <p:nvPr/>
        </p:nvSpPr>
        <p:spPr>
          <a:xfrm>
            <a:off x="2034540" y="15544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897380" y="2395728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Scopus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Extraction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407408" y="1938528"/>
            <a:ext cx="329184" cy="329184"/>
          </a:xfrm>
          <a:prstGeom prst="ellipse">
            <a:avLst/>
          </a:prstGeom>
          <a:solidFill>
            <a:srgbClr val="0A1628"/>
          </a:solidFill>
          <a:ln w="25400">
            <a:solidFill>
              <a:srgbClr val="FAF7E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2" name="Text 10"/>
          <p:cNvSpPr/>
          <p:nvPr/>
        </p:nvSpPr>
        <p:spPr>
          <a:xfrm>
            <a:off x="3931920" y="15544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794760" y="2395728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Cleaning &amp;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Refinement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304788" y="1938528"/>
            <a:ext cx="329184" cy="329184"/>
          </a:xfrm>
          <a:prstGeom prst="ellipse">
            <a:avLst/>
          </a:prstGeom>
          <a:solidFill>
            <a:srgbClr val="0A1628"/>
          </a:solidFill>
          <a:ln w="25400">
            <a:solidFill>
              <a:srgbClr val="FAF7E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5829300" y="15544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692140" y="2395728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Bibliometric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Analysis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202168" y="1938528"/>
            <a:ext cx="329184" cy="329184"/>
          </a:xfrm>
          <a:prstGeom prst="ellipse">
            <a:avLst/>
          </a:prstGeom>
          <a:solidFill>
            <a:srgbClr val="E63946"/>
          </a:solidFill>
          <a:ln w="25400">
            <a:solidFill>
              <a:srgbClr val="FAF7EE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8" name="Text 16"/>
          <p:cNvSpPr/>
          <p:nvPr/>
        </p:nvSpPr>
        <p:spPr>
          <a:xfrm>
            <a:off x="7726680" y="155448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589520" y="2395728"/>
            <a:ext cx="1554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Science</a:t>
            </a:r>
            <a:endParaRPr lang="en-US" sz="12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Mapping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02920" y="3383280"/>
            <a:ext cx="36576" cy="100584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Text 19"/>
          <p:cNvSpPr/>
          <p:nvPr/>
        </p:nvSpPr>
        <p:spPr>
          <a:xfrm>
            <a:off x="649224" y="333756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Performance Indicators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9224" y="3621024"/>
            <a:ext cx="2606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growth · Lotka's law · Life cycle (RPYS)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91840" y="3383280"/>
            <a:ext cx="36576" cy="100584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3438144" y="333756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Collaboration Networks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438144" y="3621024"/>
            <a:ext cx="2606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Country co-authorship · Citation impact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080760" y="3383280"/>
            <a:ext cx="36576" cy="1005840"/>
          </a:xfrm>
          <a:prstGeom prst="rect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Text 25"/>
          <p:cNvSpPr/>
          <p:nvPr/>
        </p:nvSpPr>
        <p:spPr>
          <a:xfrm>
            <a:off x="6227064" y="3337560"/>
            <a:ext cx="2606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Co-word Analysis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227064" y="3621024"/>
            <a:ext cx="2606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Callon centrality–density · Louvain clustering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2920" y="4526280"/>
            <a:ext cx="8183880" cy="29260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8"/>
          <p:cNvSpPr/>
          <p:nvPr/>
        </p:nvSpPr>
        <p:spPr>
          <a:xfrm>
            <a:off x="502920" y="4526280"/>
            <a:ext cx="8183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SAMPLE  </a:t>
            </a:r>
            <a:r>
              <a:rPr lang="en-US" sz="9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787 initial records  →  338 documents  ·  171 sources  ·  796 authors  ·  2000–2025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33" name="Imagen 32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867BCCD2-203A-55FC-81E0-8586BF5C617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6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DATASET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583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a glance.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2029799" y="214885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i="1" dirty="0">
                <a:solidFill>
                  <a:srgbClr val="8A98A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Scopus  ·  2000–2025  ·  after inclusion / exclusion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" y="1600200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4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338</a:t>
            </a:r>
            <a:endParaRPr lang="en-US" sz="6400" dirty="0"/>
          </a:p>
        </p:txBody>
      </p:sp>
      <p:sp>
        <p:nvSpPr>
          <p:cNvPr id="6" name="Shape 4"/>
          <p:cNvSpPr/>
          <p:nvPr/>
        </p:nvSpPr>
        <p:spPr>
          <a:xfrm>
            <a:off x="502920" y="2532888"/>
            <a:ext cx="457200" cy="0"/>
          </a:xfrm>
          <a:prstGeom prst="line">
            <a:avLst/>
          </a:prstGeom>
          <a:noFill/>
          <a:ln w="9525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5"/>
          <p:cNvSpPr/>
          <p:nvPr/>
        </p:nvSpPr>
        <p:spPr>
          <a:xfrm>
            <a:off x="502920" y="258775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91840" y="1600200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4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171</a:t>
            </a:r>
            <a:endParaRPr lang="en-US" sz="6400" dirty="0"/>
          </a:p>
        </p:txBody>
      </p:sp>
      <p:sp>
        <p:nvSpPr>
          <p:cNvPr id="9" name="Shape 7"/>
          <p:cNvSpPr/>
          <p:nvPr/>
        </p:nvSpPr>
        <p:spPr>
          <a:xfrm>
            <a:off x="3291840" y="2532888"/>
            <a:ext cx="457200" cy="0"/>
          </a:xfrm>
          <a:prstGeom prst="line">
            <a:avLst/>
          </a:prstGeom>
          <a:noFill/>
          <a:ln w="9525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0" name="Text 8"/>
          <p:cNvSpPr/>
          <p:nvPr/>
        </p:nvSpPr>
        <p:spPr>
          <a:xfrm>
            <a:off x="3291840" y="258775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080760" y="1600200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4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796</a:t>
            </a:r>
            <a:endParaRPr lang="en-US" sz="6400" dirty="0"/>
          </a:p>
        </p:txBody>
      </p:sp>
      <p:sp>
        <p:nvSpPr>
          <p:cNvPr id="12" name="Shape 10"/>
          <p:cNvSpPr/>
          <p:nvPr/>
        </p:nvSpPr>
        <p:spPr>
          <a:xfrm>
            <a:off x="6080760" y="2532888"/>
            <a:ext cx="457200" cy="0"/>
          </a:xfrm>
          <a:prstGeom prst="line">
            <a:avLst/>
          </a:prstGeom>
          <a:noFill/>
          <a:ln w="9525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1"/>
          <p:cNvSpPr/>
          <p:nvPr/>
        </p:nvSpPr>
        <p:spPr>
          <a:xfrm>
            <a:off x="6080760" y="258775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017520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0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16.7%</a:t>
            </a:r>
            <a:endParaRPr lang="en-US" sz="5000" dirty="0"/>
          </a:p>
        </p:txBody>
      </p:sp>
      <p:sp>
        <p:nvSpPr>
          <p:cNvPr id="15" name="Shape 13"/>
          <p:cNvSpPr/>
          <p:nvPr/>
        </p:nvSpPr>
        <p:spPr>
          <a:xfrm>
            <a:off x="502920" y="3950208"/>
            <a:ext cx="457200" cy="0"/>
          </a:xfrm>
          <a:prstGeom prst="line">
            <a:avLst/>
          </a:prstGeom>
          <a:noFill/>
          <a:ln w="9525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6" name="Text 14"/>
          <p:cNvSpPr/>
          <p:nvPr/>
        </p:nvSpPr>
        <p:spPr>
          <a:xfrm>
            <a:off x="502920" y="400507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Growth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91840" y="3017520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4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</a:t>
            </a:r>
            <a:endParaRPr lang="en-US" sz="6400" dirty="0"/>
          </a:p>
        </p:txBody>
      </p:sp>
      <p:sp>
        <p:nvSpPr>
          <p:cNvPr id="18" name="Shape 16"/>
          <p:cNvSpPr/>
          <p:nvPr/>
        </p:nvSpPr>
        <p:spPr>
          <a:xfrm>
            <a:off x="3291840" y="3950208"/>
            <a:ext cx="457200" cy="0"/>
          </a:xfrm>
          <a:prstGeom prst="line">
            <a:avLst/>
          </a:prstGeom>
          <a:noFill/>
          <a:ln w="9525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Text 17"/>
          <p:cNvSpPr/>
          <p:nvPr/>
        </p:nvSpPr>
        <p:spPr>
          <a:xfrm>
            <a:off x="3291840" y="400507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Citations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80760" y="3017520"/>
            <a:ext cx="26060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0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23.96%</a:t>
            </a:r>
            <a:endParaRPr lang="en-US" sz="5000" dirty="0"/>
          </a:p>
        </p:txBody>
      </p:sp>
      <p:sp>
        <p:nvSpPr>
          <p:cNvPr id="21" name="Shape 19"/>
          <p:cNvSpPr/>
          <p:nvPr/>
        </p:nvSpPr>
        <p:spPr>
          <a:xfrm>
            <a:off x="6080760" y="3950208"/>
            <a:ext cx="457200" cy="0"/>
          </a:xfrm>
          <a:prstGeom prst="line">
            <a:avLst/>
          </a:prstGeom>
          <a:noFill/>
          <a:ln w="9525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2" name="Text 20"/>
          <p:cNvSpPr/>
          <p:nvPr/>
        </p:nvSpPr>
        <p:spPr>
          <a:xfrm>
            <a:off x="6080760" y="4005072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Int'l. Co-authorship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25" name="Imagen 24" descr="Logotipo&#10;&#10;El contenido generado por IA puede ser incorrecto.">
            <a:extLst>
              <a:ext uri="{FF2B5EF4-FFF2-40B4-BE49-F238E27FC236}">
                <a16:creationId xmlns:a16="http://schemas.microsoft.com/office/drawing/2014/main" id="{E2898895-F39A-3062-3F9B-41FA712221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999" y="24356"/>
            <a:ext cx="1993561" cy="164292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03  ·  SCIENTIFIC PRODUCTION  ·  2000–2025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Explosive growth post-2018.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Annual growth rate 16.7%  ·  life-cycle peak projected 2031.5</a:t>
            </a:r>
            <a:endParaRPr lang="en-US" sz="1200" dirty="0"/>
          </a:p>
        </p:txBody>
      </p:sp>
      <p:graphicFrame>
        <p:nvGraphicFramePr>
          <p:cNvPr id="5" name="Chart 0"/>
          <p:cNvGraphicFramePr/>
          <p:nvPr/>
        </p:nvGraphicFramePr>
        <p:xfrm>
          <a:off x="457200" y="1508760"/>
          <a:ext cx="5212080" cy="301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5852160" y="1508760"/>
            <a:ext cx="0" cy="3017520"/>
          </a:xfrm>
          <a:prstGeom prst="line">
            <a:avLst/>
          </a:prstGeom>
          <a:noFill/>
          <a:ln w="508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Text 4"/>
          <p:cNvSpPr/>
          <p:nvPr/>
        </p:nvSpPr>
        <p:spPr>
          <a:xfrm>
            <a:off x="6035040" y="150876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6035040" y="181051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Post-2018 surge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6035040" y="205740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Coincides with ML/DL maturity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6035040" y="252374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Lotka deviation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6035040" y="2770632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authors publish only once — early-stage field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6035040" y="3236976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Life-cycle peak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6035040" y="3483864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2031.5 — not yet mature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035040" y="395020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RPYS peak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6035040" y="4197096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Citation bursts concentrated 2018–2021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18" name="Imagen 17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D58C5A2B-E958-2274-0CE2-AB9ED7E43B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04  ·  COLLABORATION &amp; IMPACT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USA dominates output and citations.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 asymmetry across geographies.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50876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CITATION DOMINANCE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" y="182880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1508760" y="1874520"/>
            <a:ext cx="2926080" cy="32004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4544568" y="182880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~2,700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42316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UK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508760" y="2468880"/>
            <a:ext cx="975360" cy="3200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2593848" y="242316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~900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01752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China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1508760" y="3063240"/>
            <a:ext cx="650240" cy="3200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Text 12"/>
          <p:cNvSpPr/>
          <p:nvPr/>
        </p:nvSpPr>
        <p:spPr>
          <a:xfrm>
            <a:off x="2268728" y="301752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~600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2920" y="3611880"/>
            <a:ext cx="914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Others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508760" y="3657600"/>
            <a:ext cx="433493" cy="32004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5"/>
          <p:cNvSpPr/>
          <p:nvPr/>
        </p:nvSpPr>
        <p:spPr>
          <a:xfrm>
            <a:off x="2051981" y="3611880"/>
            <a:ext cx="1005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&lt;400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508760" y="42519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Citations (approx.)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5669280" y="1508760"/>
            <a:ext cx="0" cy="3017520"/>
          </a:xfrm>
          <a:prstGeom prst="line">
            <a:avLst/>
          </a:prstGeom>
          <a:noFill/>
          <a:ln w="508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0" name="Text 18"/>
          <p:cNvSpPr/>
          <p:nvPr/>
        </p:nvSpPr>
        <p:spPr>
          <a:xfrm>
            <a:off x="5852160" y="1508760"/>
            <a:ext cx="2926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852160" y="1783080"/>
            <a:ext cx="3017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2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5200" dirty="0"/>
          </a:p>
        </p:txBody>
      </p:sp>
      <p:sp>
        <p:nvSpPr>
          <p:cNvPr id="22" name="Text 20"/>
          <p:cNvSpPr/>
          <p:nvPr/>
        </p:nvSpPr>
        <p:spPr>
          <a:xfrm>
            <a:off x="5852160" y="2542032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UK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852160" y="2971800"/>
            <a:ext cx="30175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100" i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USA accumulates roughly three times the citations of the UK and over four times those of China — confirming a single-pole research ecosystem.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52160" y="42519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Scopus citation counts, country-of-affiliation primary author.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27" name="Imagen 26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6AC993E7-1259-4819-0FE3-4D3D628574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7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04  ·  COLLABORATION &amp; IMPACT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03504"/>
            <a:ext cx="8229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small core carries the field.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06070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concentration in authors, institutions and outlets — a typical Lotka pattern.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481328"/>
            <a:ext cx="2697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AUTHORS</a:t>
            </a:r>
            <a:r>
              <a:rPr lang="en-US" sz="900" b="1" kern="0" spc="1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publications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502920" y="1901952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Vasarhelyi, M. A.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02920" y="2148840"/>
            <a:ext cx="2194560" cy="15544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2761488" y="20756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2505456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Jans, M.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02920" y="2752344"/>
            <a:ext cx="997527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1" name="Text 9"/>
          <p:cNvSpPr/>
          <p:nvPr/>
        </p:nvSpPr>
        <p:spPr>
          <a:xfrm>
            <a:off x="1564455" y="26791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3108960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Alles, M.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02920" y="3355848"/>
            <a:ext cx="498764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4" name="Text 12"/>
          <p:cNvSpPr/>
          <p:nvPr/>
        </p:nvSpPr>
        <p:spPr>
          <a:xfrm>
            <a:off x="1065692" y="3282696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" y="3712464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Eulerich, M.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3959352"/>
            <a:ext cx="498764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5"/>
          <p:cNvSpPr/>
          <p:nvPr/>
        </p:nvSpPr>
        <p:spPr>
          <a:xfrm>
            <a:off x="1065692" y="38862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383280" y="1481328"/>
            <a:ext cx="2697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INSTITUTIONS</a:t>
            </a:r>
            <a:r>
              <a:rPr lang="en-US" sz="900" b="1" kern="0" spc="1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articles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383280" y="1901952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Rutgers Univ. Newark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383280" y="2148840"/>
            <a:ext cx="798022" cy="15544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Text 19"/>
          <p:cNvSpPr/>
          <p:nvPr/>
        </p:nvSpPr>
        <p:spPr>
          <a:xfrm>
            <a:off x="4245310" y="20756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383280" y="2505456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of Commerce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383280" y="2752344"/>
            <a:ext cx="698269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4" name="Text 22"/>
          <p:cNvSpPr/>
          <p:nvPr/>
        </p:nvSpPr>
        <p:spPr>
          <a:xfrm>
            <a:off x="4145557" y="26791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383280" y="3108960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 Muhammadiyah Yogyak.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383280" y="3355848"/>
            <a:ext cx="598516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Text 25"/>
          <p:cNvSpPr/>
          <p:nvPr/>
        </p:nvSpPr>
        <p:spPr>
          <a:xfrm>
            <a:off x="4045804" y="3282696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383280" y="3712464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Universiti Malaya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383280" y="3959352"/>
            <a:ext cx="598516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8"/>
          <p:cNvSpPr/>
          <p:nvPr/>
        </p:nvSpPr>
        <p:spPr>
          <a:xfrm>
            <a:off x="4045804" y="38862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6263640" y="1481328"/>
            <a:ext cx="2697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JOURNALS</a:t>
            </a:r>
            <a:r>
              <a:rPr lang="en-US" sz="900" b="1" kern="0" spc="1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articles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1901952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J. Emerging Tech. Acc.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263640" y="2148840"/>
            <a:ext cx="2094807" cy="15544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4" name="Text 32"/>
          <p:cNvSpPr/>
          <p:nvPr/>
        </p:nvSpPr>
        <p:spPr>
          <a:xfrm>
            <a:off x="8422455" y="2075688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394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6263640" y="2505456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Int'l J. Acc. Info Systems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6263640" y="2752344"/>
            <a:ext cx="1995055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7" name="Text 35"/>
          <p:cNvSpPr/>
          <p:nvPr/>
        </p:nvSpPr>
        <p:spPr>
          <a:xfrm>
            <a:off x="8322703" y="267919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6263640" y="3108960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Accounting Horizons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6263640" y="3355848"/>
            <a:ext cx="1396538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0" name="Text 38"/>
          <p:cNvSpPr/>
          <p:nvPr/>
        </p:nvSpPr>
        <p:spPr>
          <a:xfrm>
            <a:off x="7724186" y="3282696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6263640" y="3712464"/>
            <a:ext cx="2697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J. Information Systems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6263640" y="3959352"/>
            <a:ext cx="1197033" cy="15544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3" name="Text 41"/>
          <p:cNvSpPr/>
          <p:nvPr/>
        </p:nvSpPr>
        <p:spPr>
          <a:xfrm>
            <a:off x="7524681" y="38862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1300" dirty="0"/>
          </a:p>
        </p:txBody>
      </p:sp>
      <p:sp>
        <p:nvSpPr>
          <p:cNvPr id="44" name="Shape 42"/>
          <p:cNvSpPr/>
          <p:nvPr/>
        </p:nvSpPr>
        <p:spPr>
          <a:xfrm>
            <a:off x="3236976" y="1481328"/>
            <a:ext cx="0" cy="2834640"/>
          </a:xfrm>
          <a:prstGeom prst="line">
            <a:avLst/>
          </a:prstGeom>
          <a:noFill/>
          <a:ln w="5080">
            <a:solidFill>
              <a:srgbClr val="6B6F76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5" name="Shape 43"/>
          <p:cNvSpPr/>
          <p:nvPr/>
        </p:nvSpPr>
        <p:spPr>
          <a:xfrm>
            <a:off x="6117336" y="1481328"/>
            <a:ext cx="0" cy="2834640"/>
          </a:xfrm>
          <a:prstGeom prst="line">
            <a:avLst/>
          </a:prstGeom>
          <a:noFill/>
          <a:ln w="5080">
            <a:solidFill>
              <a:srgbClr val="6B6F76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6" name="Shape 44"/>
          <p:cNvSpPr/>
          <p:nvPr/>
        </p:nvSpPr>
        <p:spPr>
          <a:xfrm>
            <a:off x="502920" y="4370832"/>
            <a:ext cx="8183880" cy="32918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47" name="Text 45"/>
          <p:cNvSpPr/>
          <p:nvPr/>
        </p:nvSpPr>
        <p:spPr>
          <a:xfrm>
            <a:off x="502920" y="4370832"/>
            <a:ext cx="81838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  </a:t>
            </a:r>
            <a:r>
              <a:rPr lang="en-US" sz="95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Vasarhelyi alone holds </a:t>
            </a:r>
            <a:r>
              <a:rPr lang="en-US" sz="9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2×</a:t>
            </a:r>
            <a:r>
              <a:rPr lang="en-US" sz="95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 next author — yet output disperses across </a:t>
            </a:r>
            <a:r>
              <a:rPr lang="en-US" sz="9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171 sources</a:t>
            </a:r>
            <a:r>
              <a:rPr lang="en-US" sz="95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defined but not fully concentrated.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0A16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r>
              <a:rPr lang="en-US" sz="900" dirty="0">
                <a:solidFill>
                  <a:srgbClr val="6B6F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50" name="Imagen 49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A84650B9-C8C9-C05B-DAD2-E04DD783505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86" y="0"/>
            <a:ext cx="1597741" cy="131672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57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05  ·  CONCEPTUAL STRUCTURE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61264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Callon's centrality–density map.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Louvain clustering on co-occurrence network.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02920" y="1508760"/>
            <a:ext cx="4663440" cy="3108960"/>
          </a:xfrm>
          <a:prstGeom prst="rect">
            <a:avLst/>
          </a:prstGeom>
          <a:solidFill>
            <a:srgbClr val="0A1628"/>
          </a:solidFill>
          <a:ln w="9525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6" name="Shape 4"/>
          <p:cNvSpPr/>
          <p:nvPr/>
        </p:nvSpPr>
        <p:spPr>
          <a:xfrm>
            <a:off x="2834640" y="1508760"/>
            <a:ext cx="0" cy="3108960"/>
          </a:xfrm>
          <a:prstGeom prst="line">
            <a:avLst/>
          </a:prstGeom>
          <a:noFill/>
          <a:ln w="635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7" name="Shape 5"/>
          <p:cNvSpPr/>
          <p:nvPr/>
        </p:nvSpPr>
        <p:spPr>
          <a:xfrm>
            <a:off x="502920" y="3063240"/>
            <a:ext cx="4663440" cy="0"/>
          </a:xfrm>
          <a:prstGeom prst="line">
            <a:avLst/>
          </a:prstGeom>
          <a:noFill/>
          <a:ln w="6350">
            <a:solidFill>
              <a:srgbClr val="2A3B5C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8" name="Text 6"/>
          <p:cNvSpPr/>
          <p:nvPr/>
        </p:nvSpPr>
        <p:spPr>
          <a:xfrm>
            <a:off x="594360" y="1581912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NICHE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3977640" y="1581912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94360" y="43434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3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 / DECLINING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977640" y="4343400"/>
            <a:ext cx="1097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kern="0" spc="3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868680" y="1691640"/>
            <a:ext cx="822960" cy="822960"/>
          </a:xfrm>
          <a:prstGeom prst="ellipse">
            <a:avLst/>
          </a:prstGeom>
          <a:solidFill>
            <a:srgbClr val="D4A574">
              <a:alpha val="25000"/>
            </a:srgbClr>
          </a:solidFill>
          <a:ln w="1524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3" name="Text 11"/>
          <p:cNvSpPr/>
          <p:nvPr/>
        </p:nvSpPr>
        <p:spPr>
          <a:xfrm>
            <a:off x="868680" y="18745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Process</a:t>
            </a:r>
            <a:endParaRPr lang="en-US" sz="9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834640" y="1554480"/>
            <a:ext cx="1097280" cy="1097280"/>
          </a:xfrm>
          <a:prstGeom prst="ellipse">
            <a:avLst/>
          </a:prstGeom>
          <a:solidFill>
            <a:srgbClr val="E63946">
              <a:alpha val="25000"/>
            </a:srgbClr>
          </a:solidFill>
          <a:ln w="1524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5" name="Text 13"/>
          <p:cNvSpPr/>
          <p:nvPr/>
        </p:nvSpPr>
        <p:spPr>
          <a:xfrm>
            <a:off x="2834640" y="187452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Fraud</a:t>
            </a:r>
            <a:endParaRPr lang="en-US" sz="9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Detection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520440" y="1920240"/>
            <a:ext cx="1371600" cy="1371600"/>
          </a:xfrm>
          <a:prstGeom prst="ellipse">
            <a:avLst/>
          </a:prstGeom>
          <a:solidFill>
            <a:srgbClr val="E63946">
              <a:alpha val="25000"/>
            </a:srgbClr>
          </a:solidFill>
          <a:ln w="1524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7" name="Text 15"/>
          <p:cNvSpPr/>
          <p:nvPr/>
        </p:nvSpPr>
        <p:spPr>
          <a:xfrm>
            <a:off x="3520440" y="23774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Machine</a:t>
            </a:r>
            <a:endParaRPr lang="en-US" sz="9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Learning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143000" y="3337560"/>
            <a:ext cx="1005840" cy="1005840"/>
          </a:xfrm>
          <a:prstGeom prst="ellipse">
            <a:avLst/>
          </a:prstGeom>
          <a:solidFill>
            <a:srgbClr val="8A98AD">
              <a:alpha val="25000"/>
            </a:srgbClr>
          </a:solidFill>
          <a:ln w="15240">
            <a:solidFill>
              <a:srgbClr val="8A98AD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19" name="Text 17"/>
          <p:cNvSpPr/>
          <p:nvPr/>
        </p:nvSpPr>
        <p:spPr>
          <a:xfrm>
            <a:off x="1143000" y="361188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Big</a:t>
            </a:r>
            <a:endParaRPr lang="en-US" sz="9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2468880" y="3063240"/>
            <a:ext cx="914400" cy="914400"/>
          </a:xfrm>
          <a:prstGeom prst="ellipse">
            <a:avLst/>
          </a:prstGeom>
          <a:solidFill>
            <a:srgbClr val="D4A574">
              <a:alpha val="25000"/>
            </a:srgbClr>
          </a:solidFill>
          <a:ln w="1524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1" name="Text 19"/>
          <p:cNvSpPr/>
          <p:nvPr/>
        </p:nvSpPr>
        <p:spPr>
          <a:xfrm>
            <a:off x="2468880" y="329184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</a:t>
            </a:r>
            <a:endParaRPr lang="en-US" sz="9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154680" y="3291840"/>
            <a:ext cx="1188720" cy="1188720"/>
          </a:xfrm>
          <a:prstGeom prst="ellipse">
            <a:avLst/>
          </a:prstGeom>
          <a:solidFill>
            <a:srgbClr val="F5F1E8">
              <a:alpha val="25000"/>
            </a:srgbClr>
          </a:solidFill>
          <a:ln w="15240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3" name="Text 21"/>
          <p:cNvSpPr/>
          <p:nvPr/>
        </p:nvSpPr>
        <p:spPr>
          <a:xfrm>
            <a:off x="3154680" y="365760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Artificial</a:t>
            </a:r>
            <a:endParaRPr lang="en-US" sz="9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Intelligence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" y="4663440"/>
            <a:ext cx="4663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LOW   centrality   HIGH →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532120" y="1508760"/>
            <a:ext cx="32004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532120" y="1883664"/>
            <a:ext cx="182880" cy="182880"/>
          </a:xfrm>
          <a:prstGeom prst="ellipse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27" name="Text 25"/>
          <p:cNvSpPr/>
          <p:nvPr/>
        </p:nvSpPr>
        <p:spPr>
          <a:xfrm>
            <a:off x="5806440" y="1810512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Motor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806440" y="2084832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centrality &amp; density. Driving the field.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532120" y="2596896"/>
            <a:ext cx="182880" cy="182880"/>
          </a:xfrm>
          <a:prstGeom prst="ellipse">
            <a:avLst/>
          </a:prstGeom>
          <a:solidFill>
            <a:srgbClr val="8A98AD"/>
          </a:solidFill>
          <a:ln w="12700">
            <a:solidFill>
              <a:srgbClr val="8A98AD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0" name="Text 28"/>
          <p:cNvSpPr/>
          <p:nvPr/>
        </p:nvSpPr>
        <p:spPr>
          <a:xfrm>
            <a:off x="5806440" y="2523744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Basic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806440" y="2798064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centrality, low density. Transversal relevance.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532120" y="3310128"/>
            <a:ext cx="182880" cy="182880"/>
          </a:xfrm>
          <a:prstGeom prst="ellipse">
            <a:avLst/>
          </a:prstGeom>
          <a:solidFill>
            <a:srgbClr val="D4A574"/>
          </a:solidFill>
          <a:ln w="12700">
            <a:solidFill>
              <a:srgbClr val="D4A574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3" name="Text 31"/>
          <p:cNvSpPr/>
          <p:nvPr/>
        </p:nvSpPr>
        <p:spPr>
          <a:xfrm>
            <a:off x="5806440" y="3236976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Niche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806440" y="3511296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centrality, high density. Specialised, self-referential.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5532120" y="4023360"/>
            <a:ext cx="182880" cy="182880"/>
          </a:xfrm>
          <a:prstGeom prst="ellipse">
            <a:avLst/>
          </a:prstGeom>
          <a:solidFill>
            <a:srgbClr val="F5F1E8"/>
          </a:solidFill>
          <a:ln w="12700">
            <a:solidFill>
              <a:srgbClr val="F5F1E8"/>
            </a:solidFill>
            <a:prstDash val="solid"/>
          </a:ln>
        </p:spPr>
        <p:txBody>
          <a:bodyPr/>
          <a:lstStyle/>
          <a:p>
            <a:endParaRPr lang="es-ES"/>
          </a:p>
        </p:txBody>
      </p:sp>
      <p:sp>
        <p:nvSpPr>
          <p:cNvPr id="36" name="Text 34"/>
          <p:cNvSpPr/>
          <p:nvPr/>
        </p:nvSpPr>
        <p:spPr>
          <a:xfrm>
            <a:off x="5806440" y="395020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Emerging / Declining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806440" y="4224528"/>
            <a:ext cx="2971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000" i="1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centrality &amp; density. In transition.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65760" y="484632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b="1" kern="0" spc="4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WCARS 70 · SEVILLE 2026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768096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D4A57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r>
              <a:rPr lang="en-US" sz="900" dirty="0">
                <a:solidFill>
                  <a:srgbClr val="8A98A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 19</a:t>
            </a:r>
            <a:endParaRPr lang="en-US" sz="1100" dirty="0"/>
          </a:p>
        </p:txBody>
      </p:sp>
      <p:pic>
        <p:nvPicPr>
          <p:cNvPr id="40" name="Imagen 39" descr="Logotipo&#10;&#10;El contenido generado por IA puede ser incorrecto.">
            <a:extLst>
              <a:ext uri="{FF2B5EF4-FFF2-40B4-BE49-F238E27FC236}">
                <a16:creationId xmlns:a16="http://schemas.microsoft.com/office/drawing/2014/main" id="{AD8A3EA1-1D5C-FB9C-9A07-7D0565D57C6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563" y="32343"/>
            <a:ext cx="1608437" cy="13255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1870</Words>
  <Application>Microsoft Office PowerPoint</Application>
  <PresentationFormat>Presentación en pantalla (16:9)</PresentationFormat>
  <Paragraphs>406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Georgia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Auditing — Mapping the Evolution of a Research Field</dc:title>
  <dc:subject>PptxGenJS Presentation</dc:subject>
  <dc:creator>J.L. Pérez-Suso · J.C. Madrid · I.M. Martínez Conesa · P.A. Martín Cervantes</dc:creator>
  <cp:lastModifiedBy>Jose Luis .</cp:lastModifiedBy>
  <cp:revision>1</cp:revision>
  <dcterms:created xsi:type="dcterms:W3CDTF">2026-05-15T17:36:30Z</dcterms:created>
  <dcterms:modified xsi:type="dcterms:W3CDTF">2026-05-19T10:09:48Z</dcterms:modified>
</cp:coreProperties>
</file>