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3" r:id="rId1"/>
  </p:sldMasterIdLst>
  <p:notesMasterIdLst>
    <p:notesMasterId r:id="rId19"/>
  </p:notesMasterIdLst>
  <p:sldIdLst>
    <p:sldId id="256" r:id="rId2"/>
    <p:sldId id="269" r:id="rId3"/>
    <p:sldId id="278" r:id="rId4"/>
    <p:sldId id="274" r:id="rId5"/>
    <p:sldId id="270" r:id="rId6"/>
    <p:sldId id="273" r:id="rId7"/>
    <p:sldId id="280" r:id="rId8"/>
    <p:sldId id="281" r:id="rId9"/>
    <p:sldId id="282" r:id="rId10"/>
    <p:sldId id="283" r:id="rId11"/>
    <p:sldId id="284" r:id="rId12"/>
    <p:sldId id="286" r:id="rId13"/>
    <p:sldId id="285" r:id="rId14"/>
    <p:sldId id="287" r:id="rId15"/>
    <p:sldId id="277" r:id="rId16"/>
    <p:sldId id="272"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D6A300"/>
    <a:srgbClr val="FCF5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24" autoAdjust="0"/>
  </p:normalViewPr>
  <p:slideViewPr>
    <p:cSldViewPr snapToGrid="0" snapToObjects="1">
      <p:cViewPr varScale="1">
        <p:scale>
          <a:sx n="81" d="100"/>
          <a:sy n="81" d="100"/>
        </p:scale>
        <p:origin x="1413"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693CB-38E2-49CC-8925-6D2BA63E1676}" type="doc">
      <dgm:prSet loTypeId="urn:microsoft.com/office/officeart/2011/layout/ConvergingText" loCatId="officeonline" qsTypeId="urn:microsoft.com/office/officeart/2005/8/quickstyle/simple1" qsCatId="simple" csTypeId="urn:microsoft.com/office/officeart/2005/8/colors/accent1_2" csCatId="accent1" phldr="1"/>
      <dgm:spPr/>
      <dgm:t>
        <a:bodyPr/>
        <a:lstStyle/>
        <a:p>
          <a:endParaRPr lang="en-US"/>
        </a:p>
      </dgm:t>
    </dgm:pt>
    <dgm:pt modelId="{D558F7B9-6BC9-4156-BF7B-1151E9674173}">
      <dgm:prSet phldrT="[Text]"/>
      <dgm:spPr>
        <a:solidFill>
          <a:srgbClr val="BBE0E3"/>
        </a:solidFill>
      </dgm:spPr>
      <dgm:t>
        <a:bodyPr/>
        <a:lstStyle/>
        <a:p>
          <a:r>
            <a:rPr lang="en-US" dirty="0">
              <a:solidFill>
                <a:schemeClr val="tx1"/>
              </a:solidFill>
            </a:rPr>
            <a:t>What is the way forward?</a:t>
          </a:r>
        </a:p>
      </dgm:t>
    </dgm:pt>
    <dgm:pt modelId="{B49CC05D-F6AB-4B74-8D18-F97C4A7A89AD}" type="parTrans" cxnId="{FFC67E8F-448E-4504-944F-1658FB7DB77F}">
      <dgm:prSet/>
      <dgm:spPr/>
      <dgm:t>
        <a:bodyPr/>
        <a:lstStyle/>
        <a:p>
          <a:endParaRPr lang="en-US"/>
        </a:p>
      </dgm:t>
    </dgm:pt>
    <dgm:pt modelId="{9CFC2DF4-9549-4590-A5C1-16C7E77EC442}" type="sibTrans" cxnId="{FFC67E8F-448E-4504-944F-1658FB7DB77F}">
      <dgm:prSet/>
      <dgm:spPr/>
      <dgm:t>
        <a:bodyPr/>
        <a:lstStyle/>
        <a:p>
          <a:endParaRPr lang="en-US"/>
        </a:p>
      </dgm:t>
    </dgm:pt>
    <dgm:pt modelId="{CC58F3C5-3A1C-4066-AFAC-D6D25025AF78}">
      <dgm:prSet phldrT="[Text]"/>
      <dgm:spPr/>
      <dgm:t>
        <a:bodyPr/>
        <a:lstStyle/>
        <a:p>
          <a:r>
            <a:rPr lang="en-US" dirty="0">
              <a:solidFill>
                <a:schemeClr val="tx1">
                  <a:lumMod val="65000"/>
                  <a:lumOff val="35000"/>
                </a:schemeClr>
              </a:solidFill>
            </a:rPr>
            <a:t>No approach (“Let’s not stifle innovation”)</a:t>
          </a:r>
        </a:p>
      </dgm:t>
    </dgm:pt>
    <dgm:pt modelId="{275F6386-EFDB-43B9-B785-C8CF366E6FB9}" type="parTrans" cxnId="{8C033BA5-F364-4F9F-8C27-D58C8EBB9CF8}">
      <dgm:prSet/>
      <dgm:spPr/>
      <dgm:t>
        <a:bodyPr/>
        <a:lstStyle/>
        <a:p>
          <a:endParaRPr lang="en-US"/>
        </a:p>
      </dgm:t>
    </dgm:pt>
    <dgm:pt modelId="{FEB3FC71-D8F7-4F88-98D9-EC407A73B37B}" type="sibTrans" cxnId="{8C033BA5-F364-4F9F-8C27-D58C8EBB9CF8}">
      <dgm:prSet/>
      <dgm:spPr/>
      <dgm:t>
        <a:bodyPr/>
        <a:lstStyle/>
        <a:p>
          <a:endParaRPr lang="en-US"/>
        </a:p>
      </dgm:t>
    </dgm:pt>
    <dgm:pt modelId="{39D5A657-F455-48F6-8AE5-C7E9FA00C4C1}">
      <dgm:prSet phldrT="[Text]"/>
      <dgm:spPr/>
      <dgm:t>
        <a:bodyPr/>
        <a:lstStyle/>
        <a:p>
          <a:r>
            <a:rPr lang="en-US" dirty="0">
              <a:solidFill>
                <a:srgbClr val="D6A300"/>
              </a:solidFill>
            </a:rPr>
            <a:t>Reactive approach (“Let’s wait and see”)</a:t>
          </a:r>
        </a:p>
      </dgm:t>
    </dgm:pt>
    <dgm:pt modelId="{C5101583-3F5D-4A5F-BE17-D8B92E32954B}" type="parTrans" cxnId="{F612828F-8E0C-4882-8312-31FCA01C2822}">
      <dgm:prSet/>
      <dgm:spPr/>
      <dgm:t>
        <a:bodyPr/>
        <a:lstStyle/>
        <a:p>
          <a:endParaRPr lang="en-US"/>
        </a:p>
      </dgm:t>
    </dgm:pt>
    <dgm:pt modelId="{98592DC3-206B-4DE3-A87A-606E792D5539}" type="sibTrans" cxnId="{F612828F-8E0C-4882-8312-31FCA01C2822}">
      <dgm:prSet/>
      <dgm:spPr/>
      <dgm:t>
        <a:bodyPr/>
        <a:lstStyle/>
        <a:p>
          <a:endParaRPr lang="en-US"/>
        </a:p>
      </dgm:t>
    </dgm:pt>
    <dgm:pt modelId="{7AF26D05-BE04-4558-B239-2A0C39150342}">
      <dgm:prSet phldrT="[Text]"/>
      <dgm:spPr/>
      <dgm:t>
        <a:bodyPr/>
        <a:lstStyle/>
        <a:p>
          <a:r>
            <a:rPr lang="en-US" dirty="0">
              <a:solidFill>
                <a:srgbClr val="00B050"/>
              </a:solidFill>
            </a:rPr>
            <a:t>Proactive approach (“Let’s think about ethics now before it’s too late”)</a:t>
          </a:r>
        </a:p>
      </dgm:t>
    </dgm:pt>
    <dgm:pt modelId="{7ED4BF18-EE23-4C80-AC2F-063964BFE371}" type="parTrans" cxnId="{3D1CA657-AD49-4B0E-BD1F-13AC6F6BE927}">
      <dgm:prSet/>
      <dgm:spPr/>
      <dgm:t>
        <a:bodyPr/>
        <a:lstStyle/>
        <a:p>
          <a:endParaRPr lang="en-US"/>
        </a:p>
      </dgm:t>
    </dgm:pt>
    <dgm:pt modelId="{CE283373-2D48-4970-9517-C9B3FCC80C9C}" type="sibTrans" cxnId="{3D1CA657-AD49-4B0E-BD1F-13AC6F6BE927}">
      <dgm:prSet/>
      <dgm:spPr/>
      <dgm:t>
        <a:bodyPr/>
        <a:lstStyle/>
        <a:p>
          <a:endParaRPr lang="en-US"/>
        </a:p>
      </dgm:t>
    </dgm:pt>
    <dgm:pt modelId="{13CB6DCB-CBF9-4E73-84BF-8BA236211DAE}" type="pres">
      <dgm:prSet presAssocID="{D28693CB-38E2-49CC-8925-6D2BA63E1676}" presName="Name0" presStyleCnt="0">
        <dgm:presLayoutVars>
          <dgm:chMax/>
          <dgm:chPref val="1"/>
          <dgm:dir/>
          <dgm:animOne val="branch"/>
          <dgm:animLvl val="lvl"/>
          <dgm:resizeHandles/>
        </dgm:presLayoutVars>
      </dgm:prSet>
      <dgm:spPr/>
      <dgm:t>
        <a:bodyPr/>
        <a:lstStyle/>
        <a:p>
          <a:endParaRPr lang="en-US"/>
        </a:p>
      </dgm:t>
    </dgm:pt>
    <dgm:pt modelId="{85B7B707-7B40-44D8-8356-12B66FA55730}" type="pres">
      <dgm:prSet presAssocID="{D558F7B9-6BC9-4156-BF7B-1151E9674173}" presName="composite" presStyleCnt="0"/>
      <dgm:spPr/>
    </dgm:pt>
    <dgm:pt modelId="{765B8333-E402-482D-AED9-F566325D4A58}" type="pres">
      <dgm:prSet presAssocID="{D558F7B9-6BC9-4156-BF7B-1151E9674173}" presName="ParentAccent1" presStyleLbl="alignNode1" presStyleIdx="0" presStyleCnt="34"/>
      <dgm:spPr/>
    </dgm:pt>
    <dgm:pt modelId="{F718EEB6-6368-4128-B26D-42106C1BA01F}" type="pres">
      <dgm:prSet presAssocID="{D558F7B9-6BC9-4156-BF7B-1151E9674173}" presName="ParentAccent2" presStyleLbl="alignNode1" presStyleIdx="1" presStyleCnt="34"/>
      <dgm:spPr/>
    </dgm:pt>
    <dgm:pt modelId="{180B1101-7C0D-4522-8D6E-4BAAE831FA73}" type="pres">
      <dgm:prSet presAssocID="{D558F7B9-6BC9-4156-BF7B-1151E9674173}" presName="ParentAccent3" presStyleLbl="alignNode1" presStyleIdx="2" presStyleCnt="34"/>
      <dgm:spPr/>
    </dgm:pt>
    <dgm:pt modelId="{1DC23F59-1132-440C-87B5-8CA7287A68A1}" type="pres">
      <dgm:prSet presAssocID="{D558F7B9-6BC9-4156-BF7B-1151E9674173}" presName="ParentAccent4" presStyleLbl="alignNode1" presStyleIdx="3" presStyleCnt="34"/>
      <dgm:spPr/>
    </dgm:pt>
    <dgm:pt modelId="{15639333-476E-4404-96DF-729050A8FDA9}" type="pres">
      <dgm:prSet presAssocID="{D558F7B9-6BC9-4156-BF7B-1151E9674173}" presName="ParentAccent5" presStyleLbl="alignNode1" presStyleIdx="4" presStyleCnt="34"/>
      <dgm:spPr/>
    </dgm:pt>
    <dgm:pt modelId="{FAF417EB-4CBC-4E1A-9B3A-57440CAC6AD4}" type="pres">
      <dgm:prSet presAssocID="{D558F7B9-6BC9-4156-BF7B-1151E9674173}" presName="ParentAccent6" presStyleLbl="alignNode1" presStyleIdx="5" presStyleCnt="34"/>
      <dgm:spPr/>
    </dgm:pt>
    <dgm:pt modelId="{59756932-F67A-4143-B95A-7B1E4584E79D}" type="pres">
      <dgm:prSet presAssocID="{D558F7B9-6BC9-4156-BF7B-1151E9674173}" presName="ParentAccent7" presStyleLbl="alignNode1" presStyleIdx="6" presStyleCnt="34"/>
      <dgm:spPr/>
    </dgm:pt>
    <dgm:pt modelId="{E985E8C9-7AC7-4BDF-AD09-EC2B2A3D6D1D}" type="pres">
      <dgm:prSet presAssocID="{D558F7B9-6BC9-4156-BF7B-1151E9674173}" presName="ParentAccent8" presStyleLbl="alignNode1" presStyleIdx="7" presStyleCnt="34"/>
      <dgm:spPr/>
    </dgm:pt>
    <dgm:pt modelId="{1AE5CE89-0B69-43E8-8790-12D986FFDF2E}" type="pres">
      <dgm:prSet presAssocID="{D558F7B9-6BC9-4156-BF7B-1151E9674173}" presName="ParentAccent9" presStyleLbl="alignNode1" presStyleIdx="8" presStyleCnt="34"/>
      <dgm:spPr/>
    </dgm:pt>
    <dgm:pt modelId="{BCDE3135-9D46-4BB1-82F5-37D6ABCB5E21}" type="pres">
      <dgm:prSet presAssocID="{D558F7B9-6BC9-4156-BF7B-1151E9674173}" presName="ParentAccent10" presStyleLbl="alignNode1" presStyleIdx="9" presStyleCnt="34"/>
      <dgm:spPr/>
    </dgm:pt>
    <dgm:pt modelId="{F694A993-F102-4E8A-9E2C-818D4D09F362}" type="pres">
      <dgm:prSet presAssocID="{D558F7B9-6BC9-4156-BF7B-1151E9674173}" presName="Parent" presStyleLbl="alignNode1" presStyleIdx="10" presStyleCnt="34">
        <dgm:presLayoutVars>
          <dgm:chMax val="5"/>
          <dgm:chPref val="3"/>
          <dgm:bulletEnabled val="1"/>
        </dgm:presLayoutVars>
      </dgm:prSet>
      <dgm:spPr/>
      <dgm:t>
        <a:bodyPr/>
        <a:lstStyle/>
        <a:p>
          <a:endParaRPr lang="en-US"/>
        </a:p>
      </dgm:t>
    </dgm:pt>
    <dgm:pt modelId="{7185795D-6EC8-44BC-98F3-2552F7603279}" type="pres">
      <dgm:prSet presAssocID="{CC58F3C5-3A1C-4066-AFAC-D6D25025AF78}" presName="Child1Accent1" presStyleLbl="alignNode1" presStyleIdx="11" presStyleCnt="34"/>
      <dgm:spPr/>
    </dgm:pt>
    <dgm:pt modelId="{8CD564A0-C63D-4ACD-9A30-204FAA985115}" type="pres">
      <dgm:prSet presAssocID="{CC58F3C5-3A1C-4066-AFAC-D6D25025AF78}" presName="Child1Accent2" presStyleLbl="alignNode1" presStyleIdx="12" presStyleCnt="34"/>
      <dgm:spPr/>
    </dgm:pt>
    <dgm:pt modelId="{AF781DC6-D66B-41D3-9702-E47298CF7AF4}" type="pres">
      <dgm:prSet presAssocID="{CC58F3C5-3A1C-4066-AFAC-D6D25025AF78}" presName="Child1Accent3" presStyleLbl="alignNode1" presStyleIdx="13" presStyleCnt="34"/>
      <dgm:spPr/>
    </dgm:pt>
    <dgm:pt modelId="{24EFA116-2F9C-47C3-A6F6-B478C69BDED0}" type="pres">
      <dgm:prSet presAssocID="{CC58F3C5-3A1C-4066-AFAC-D6D25025AF78}" presName="Child1Accent4" presStyleLbl="alignNode1" presStyleIdx="14" presStyleCnt="34"/>
      <dgm:spPr/>
    </dgm:pt>
    <dgm:pt modelId="{24FBDA05-CAB2-45C7-89EA-2DB0984DD5BF}" type="pres">
      <dgm:prSet presAssocID="{CC58F3C5-3A1C-4066-AFAC-D6D25025AF78}" presName="Child1Accent5" presStyleLbl="alignNode1" presStyleIdx="15" presStyleCnt="34"/>
      <dgm:spPr/>
    </dgm:pt>
    <dgm:pt modelId="{452A1112-ED78-40FF-AC5A-A894C5E412E2}" type="pres">
      <dgm:prSet presAssocID="{CC58F3C5-3A1C-4066-AFAC-D6D25025AF78}" presName="Child1Accent6" presStyleLbl="alignNode1" presStyleIdx="16" presStyleCnt="34"/>
      <dgm:spPr/>
    </dgm:pt>
    <dgm:pt modelId="{8BDFE42E-152C-4A3F-B1F9-3A6D96332C67}" type="pres">
      <dgm:prSet presAssocID="{CC58F3C5-3A1C-4066-AFAC-D6D25025AF78}" presName="Child1Accent7" presStyleLbl="alignNode1" presStyleIdx="17" presStyleCnt="34"/>
      <dgm:spPr/>
    </dgm:pt>
    <dgm:pt modelId="{442F4996-4F72-458C-BFF8-7155946A4AF8}" type="pres">
      <dgm:prSet presAssocID="{CC58F3C5-3A1C-4066-AFAC-D6D25025AF78}" presName="Child1Accent8" presStyleLbl="alignNode1" presStyleIdx="18" presStyleCnt="34"/>
      <dgm:spPr/>
    </dgm:pt>
    <dgm:pt modelId="{D8D20AE5-AA11-4B0C-A1DF-E3B9FAE7E464}" type="pres">
      <dgm:prSet presAssocID="{CC58F3C5-3A1C-4066-AFAC-D6D25025AF78}" presName="Child1Accent9" presStyleLbl="alignNode1" presStyleIdx="19" presStyleCnt="34"/>
      <dgm:spPr/>
    </dgm:pt>
    <dgm:pt modelId="{BDEF10A0-3A8C-4E92-8C88-824CC069A7B7}" type="pres">
      <dgm:prSet presAssocID="{CC58F3C5-3A1C-4066-AFAC-D6D25025AF78}" presName="Child1" presStyleLbl="revTx" presStyleIdx="0" presStyleCnt="3" custScaleX="107490" custLinFactNeighborX="3705" custLinFactNeighborY="-7174">
        <dgm:presLayoutVars>
          <dgm:chMax/>
          <dgm:chPref val="0"/>
          <dgm:bulletEnabled val="1"/>
        </dgm:presLayoutVars>
      </dgm:prSet>
      <dgm:spPr/>
      <dgm:t>
        <a:bodyPr/>
        <a:lstStyle/>
        <a:p>
          <a:endParaRPr lang="en-US"/>
        </a:p>
      </dgm:t>
    </dgm:pt>
    <dgm:pt modelId="{CBA678E4-BF58-4D98-A38D-2C250300A40F}" type="pres">
      <dgm:prSet presAssocID="{39D5A657-F455-48F6-8AE5-C7E9FA00C4C1}" presName="Child2Accent1" presStyleLbl="alignNode1" presStyleIdx="20" presStyleCnt="34"/>
      <dgm:spPr/>
    </dgm:pt>
    <dgm:pt modelId="{02C5C15A-B9CB-4820-9573-0CDE5DA89E92}" type="pres">
      <dgm:prSet presAssocID="{39D5A657-F455-48F6-8AE5-C7E9FA00C4C1}" presName="Child2Accent2" presStyleLbl="alignNode1" presStyleIdx="21" presStyleCnt="34"/>
      <dgm:spPr/>
    </dgm:pt>
    <dgm:pt modelId="{40FE4D63-DD37-46E7-8E59-7B84F0948407}" type="pres">
      <dgm:prSet presAssocID="{39D5A657-F455-48F6-8AE5-C7E9FA00C4C1}" presName="Child2Accent3" presStyleLbl="alignNode1" presStyleIdx="22" presStyleCnt="34"/>
      <dgm:spPr/>
    </dgm:pt>
    <dgm:pt modelId="{8E6D977C-A6A6-404A-8C2A-60D9C4CA2D3C}" type="pres">
      <dgm:prSet presAssocID="{39D5A657-F455-48F6-8AE5-C7E9FA00C4C1}" presName="Child2Accent4" presStyleLbl="alignNode1" presStyleIdx="23" presStyleCnt="34"/>
      <dgm:spPr/>
    </dgm:pt>
    <dgm:pt modelId="{A1CABB81-8180-4E64-AC15-26B88F2532DC}" type="pres">
      <dgm:prSet presAssocID="{39D5A657-F455-48F6-8AE5-C7E9FA00C4C1}" presName="Child2Accent5" presStyleLbl="alignNode1" presStyleIdx="24" presStyleCnt="34"/>
      <dgm:spPr/>
    </dgm:pt>
    <dgm:pt modelId="{6F49ECB3-989B-49B9-9FC1-85D98C131C5A}" type="pres">
      <dgm:prSet presAssocID="{39D5A657-F455-48F6-8AE5-C7E9FA00C4C1}" presName="Child2Accent6" presStyleLbl="alignNode1" presStyleIdx="25" presStyleCnt="34"/>
      <dgm:spPr/>
    </dgm:pt>
    <dgm:pt modelId="{AFF51CF5-1AEF-4463-BCEA-750D743BC46F}" type="pres">
      <dgm:prSet presAssocID="{39D5A657-F455-48F6-8AE5-C7E9FA00C4C1}" presName="Child2Accent7" presStyleLbl="alignNode1" presStyleIdx="26" presStyleCnt="34"/>
      <dgm:spPr/>
    </dgm:pt>
    <dgm:pt modelId="{DAE7742B-EA20-41B4-A2E2-1CB1E384BAF4}" type="pres">
      <dgm:prSet presAssocID="{39D5A657-F455-48F6-8AE5-C7E9FA00C4C1}" presName="Child2" presStyleLbl="revTx" presStyleIdx="1" presStyleCnt="3" custScaleX="123045" custLinFactNeighborX="13102" custLinFactNeighborY="-26202">
        <dgm:presLayoutVars>
          <dgm:chMax/>
          <dgm:chPref val="0"/>
          <dgm:bulletEnabled val="1"/>
        </dgm:presLayoutVars>
      </dgm:prSet>
      <dgm:spPr/>
      <dgm:t>
        <a:bodyPr/>
        <a:lstStyle/>
        <a:p>
          <a:endParaRPr lang="en-US"/>
        </a:p>
      </dgm:t>
    </dgm:pt>
    <dgm:pt modelId="{57A410BF-47DE-42C9-AEC4-1610C6693424}" type="pres">
      <dgm:prSet presAssocID="{7AF26D05-BE04-4558-B239-2A0C39150342}" presName="Child3Accent1" presStyleLbl="alignNode1" presStyleIdx="27" presStyleCnt="34"/>
      <dgm:spPr/>
    </dgm:pt>
    <dgm:pt modelId="{D4817012-BC10-491C-BE84-5CA103A8DFCC}" type="pres">
      <dgm:prSet presAssocID="{7AF26D05-BE04-4558-B239-2A0C39150342}" presName="Child3Accent2" presStyleLbl="alignNode1" presStyleIdx="28" presStyleCnt="34"/>
      <dgm:spPr/>
    </dgm:pt>
    <dgm:pt modelId="{406A9B88-FB31-45E2-9E3F-FD0C8DABA6C6}" type="pres">
      <dgm:prSet presAssocID="{7AF26D05-BE04-4558-B239-2A0C39150342}" presName="Child3Accent3" presStyleLbl="alignNode1" presStyleIdx="29" presStyleCnt="34"/>
      <dgm:spPr/>
    </dgm:pt>
    <dgm:pt modelId="{685214EB-F842-4085-9A74-E743E3E412BA}" type="pres">
      <dgm:prSet presAssocID="{7AF26D05-BE04-4558-B239-2A0C39150342}" presName="Child3Accent4" presStyleLbl="alignNode1" presStyleIdx="30" presStyleCnt="34"/>
      <dgm:spPr/>
    </dgm:pt>
    <dgm:pt modelId="{24E7ED5C-9C28-44BE-B2FC-51C2A71A85C2}" type="pres">
      <dgm:prSet presAssocID="{7AF26D05-BE04-4558-B239-2A0C39150342}" presName="Child3Accent5" presStyleLbl="alignNode1" presStyleIdx="31" presStyleCnt="34"/>
      <dgm:spPr/>
    </dgm:pt>
    <dgm:pt modelId="{A4DF1E8E-5954-4B53-A96D-4EA37DB8841A}" type="pres">
      <dgm:prSet presAssocID="{7AF26D05-BE04-4558-B239-2A0C39150342}" presName="Child3Accent6" presStyleLbl="alignNode1" presStyleIdx="32" presStyleCnt="34"/>
      <dgm:spPr/>
    </dgm:pt>
    <dgm:pt modelId="{07220A90-1125-4D1D-B030-E10EE8A1AE1E}" type="pres">
      <dgm:prSet presAssocID="{7AF26D05-BE04-4558-B239-2A0C39150342}" presName="Child3Accent7" presStyleLbl="alignNode1" presStyleIdx="33" presStyleCnt="34"/>
      <dgm:spPr/>
    </dgm:pt>
    <dgm:pt modelId="{C20F4650-B91F-4B5F-97FE-66532240EFB6}" type="pres">
      <dgm:prSet presAssocID="{7AF26D05-BE04-4558-B239-2A0C39150342}" presName="Child3" presStyleLbl="revTx" presStyleIdx="2" presStyleCnt="3" custScaleX="93210" custScaleY="148413" custLinFactNeighborX="-2681" custLinFactNeighborY="-43709">
        <dgm:presLayoutVars>
          <dgm:chMax/>
          <dgm:chPref val="0"/>
          <dgm:bulletEnabled val="1"/>
        </dgm:presLayoutVars>
      </dgm:prSet>
      <dgm:spPr/>
      <dgm:t>
        <a:bodyPr/>
        <a:lstStyle/>
        <a:p>
          <a:endParaRPr lang="en-US"/>
        </a:p>
      </dgm:t>
    </dgm:pt>
  </dgm:ptLst>
  <dgm:cxnLst>
    <dgm:cxn modelId="{3B8DDCB1-1503-4725-93D7-38F3A30600FA}" type="presOf" srcId="{7AF26D05-BE04-4558-B239-2A0C39150342}" destId="{C20F4650-B91F-4B5F-97FE-66532240EFB6}" srcOrd="0" destOrd="0" presId="urn:microsoft.com/office/officeart/2011/layout/ConvergingText"/>
    <dgm:cxn modelId="{6D891161-1D83-4721-A850-40AF96A38C01}" type="presOf" srcId="{D558F7B9-6BC9-4156-BF7B-1151E9674173}" destId="{F694A993-F102-4E8A-9E2C-818D4D09F362}" srcOrd="0" destOrd="0" presId="urn:microsoft.com/office/officeart/2011/layout/ConvergingText"/>
    <dgm:cxn modelId="{BDBA0525-8880-4F3A-B205-6DB839BC4650}" type="presOf" srcId="{CC58F3C5-3A1C-4066-AFAC-D6D25025AF78}" destId="{BDEF10A0-3A8C-4E92-8C88-824CC069A7B7}" srcOrd="0" destOrd="0" presId="urn:microsoft.com/office/officeart/2011/layout/ConvergingText"/>
    <dgm:cxn modelId="{3D1CA657-AD49-4B0E-BD1F-13AC6F6BE927}" srcId="{D558F7B9-6BC9-4156-BF7B-1151E9674173}" destId="{7AF26D05-BE04-4558-B239-2A0C39150342}" srcOrd="2" destOrd="0" parTransId="{7ED4BF18-EE23-4C80-AC2F-063964BFE371}" sibTransId="{CE283373-2D48-4970-9517-C9B3FCC80C9C}"/>
    <dgm:cxn modelId="{8C033BA5-F364-4F9F-8C27-D58C8EBB9CF8}" srcId="{D558F7B9-6BC9-4156-BF7B-1151E9674173}" destId="{CC58F3C5-3A1C-4066-AFAC-D6D25025AF78}" srcOrd="0" destOrd="0" parTransId="{275F6386-EFDB-43B9-B785-C8CF366E6FB9}" sibTransId="{FEB3FC71-D8F7-4F88-98D9-EC407A73B37B}"/>
    <dgm:cxn modelId="{0BFBB59A-D3DB-49E8-8ADD-39609FEB5401}" type="presOf" srcId="{D28693CB-38E2-49CC-8925-6D2BA63E1676}" destId="{13CB6DCB-CBF9-4E73-84BF-8BA236211DAE}" srcOrd="0" destOrd="0" presId="urn:microsoft.com/office/officeart/2011/layout/ConvergingText"/>
    <dgm:cxn modelId="{FFC67E8F-448E-4504-944F-1658FB7DB77F}" srcId="{D28693CB-38E2-49CC-8925-6D2BA63E1676}" destId="{D558F7B9-6BC9-4156-BF7B-1151E9674173}" srcOrd="0" destOrd="0" parTransId="{B49CC05D-F6AB-4B74-8D18-F97C4A7A89AD}" sibTransId="{9CFC2DF4-9549-4590-A5C1-16C7E77EC442}"/>
    <dgm:cxn modelId="{F612828F-8E0C-4882-8312-31FCA01C2822}" srcId="{D558F7B9-6BC9-4156-BF7B-1151E9674173}" destId="{39D5A657-F455-48F6-8AE5-C7E9FA00C4C1}" srcOrd="1" destOrd="0" parTransId="{C5101583-3F5D-4A5F-BE17-D8B92E32954B}" sibTransId="{98592DC3-206B-4DE3-A87A-606E792D5539}"/>
    <dgm:cxn modelId="{F099640F-5D4F-4A18-BEEC-3D2029CF5AC2}" type="presOf" srcId="{39D5A657-F455-48F6-8AE5-C7E9FA00C4C1}" destId="{DAE7742B-EA20-41B4-A2E2-1CB1E384BAF4}" srcOrd="0" destOrd="0" presId="urn:microsoft.com/office/officeart/2011/layout/ConvergingText"/>
    <dgm:cxn modelId="{FB611ECF-7C5F-4A14-90B9-D90FD63A439F}" type="presParOf" srcId="{13CB6DCB-CBF9-4E73-84BF-8BA236211DAE}" destId="{85B7B707-7B40-44D8-8356-12B66FA55730}" srcOrd="0" destOrd="0" presId="urn:microsoft.com/office/officeart/2011/layout/ConvergingText"/>
    <dgm:cxn modelId="{5B74E2BC-D2FB-4151-AB5F-61E29216D32F}" type="presParOf" srcId="{85B7B707-7B40-44D8-8356-12B66FA55730}" destId="{765B8333-E402-482D-AED9-F566325D4A58}" srcOrd="0" destOrd="0" presId="urn:microsoft.com/office/officeart/2011/layout/ConvergingText"/>
    <dgm:cxn modelId="{4AAA6421-C41B-4CAD-BD8A-D24486A1B13B}" type="presParOf" srcId="{85B7B707-7B40-44D8-8356-12B66FA55730}" destId="{F718EEB6-6368-4128-B26D-42106C1BA01F}" srcOrd="1" destOrd="0" presId="urn:microsoft.com/office/officeart/2011/layout/ConvergingText"/>
    <dgm:cxn modelId="{1B031E34-3C3B-4A00-92A7-C25B1F89FED8}" type="presParOf" srcId="{85B7B707-7B40-44D8-8356-12B66FA55730}" destId="{180B1101-7C0D-4522-8D6E-4BAAE831FA73}" srcOrd="2" destOrd="0" presId="urn:microsoft.com/office/officeart/2011/layout/ConvergingText"/>
    <dgm:cxn modelId="{6679AA2C-F076-4C81-B83B-EBD8305CAF60}" type="presParOf" srcId="{85B7B707-7B40-44D8-8356-12B66FA55730}" destId="{1DC23F59-1132-440C-87B5-8CA7287A68A1}" srcOrd="3" destOrd="0" presId="urn:microsoft.com/office/officeart/2011/layout/ConvergingText"/>
    <dgm:cxn modelId="{8CF183DE-0054-46A6-9AF8-407CC5C146AD}" type="presParOf" srcId="{85B7B707-7B40-44D8-8356-12B66FA55730}" destId="{15639333-476E-4404-96DF-729050A8FDA9}" srcOrd="4" destOrd="0" presId="urn:microsoft.com/office/officeart/2011/layout/ConvergingText"/>
    <dgm:cxn modelId="{30D4B3A4-F0C9-49E6-B8F5-438EFD4001DA}" type="presParOf" srcId="{85B7B707-7B40-44D8-8356-12B66FA55730}" destId="{FAF417EB-4CBC-4E1A-9B3A-57440CAC6AD4}" srcOrd="5" destOrd="0" presId="urn:microsoft.com/office/officeart/2011/layout/ConvergingText"/>
    <dgm:cxn modelId="{0E014106-7E9C-4BF0-B8C3-0BE538D6236C}" type="presParOf" srcId="{85B7B707-7B40-44D8-8356-12B66FA55730}" destId="{59756932-F67A-4143-B95A-7B1E4584E79D}" srcOrd="6" destOrd="0" presId="urn:microsoft.com/office/officeart/2011/layout/ConvergingText"/>
    <dgm:cxn modelId="{AF4F760F-BBCA-462E-914C-6D56E5B0DF74}" type="presParOf" srcId="{85B7B707-7B40-44D8-8356-12B66FA55730}" destId="{E985E8C9-7AC7-4BDF-AD09-EC2B2A3D6D1D}" srcOrd="7" destOrd="0" presId="urn:microsoft.com/office/officeart/2011/layout/ConvergingText"/>
    <dgm:cxn modelId="{8D4456F0-4215-4FFA-BD92-4A620C6A12F9}" type="presParOf" srcId="{85B7B707-7B40-44D8-8356-12B66FA55730}" destId="{1AE5CE89-0B69-43E8-8790-12D986FFDF2E}" srcOrd="8" destOrd="0" presId="urn:microsoft.com/office/officeart/2011/layout/ConvergingText"/>
    <dgm:cxn modelId="{2F58239F-C47F-420D-9480-D7D94B5F097C}" type="presParOf" srcId="{85B7B707-7B40-44D8-8356-12B66FA55730}" destId="{BCDE3135-9D46-4BB1-82F5-37D6ABCB5E21}" srcOrd="9" destOrd="0" presId="urn:microsoft.com/office/officeart/2011/layout/ConvergingText"/>
    <dgm:cxn modelId="{C7BC4AFC-D373-4FA8-A59C-C634CA6DB67A}" type="presParOf" srcId="{85B7B707-7B40-44D8-8356-12B66FA55730}" destId="{F694A993-F102-4E8A-9E2C-818D4D09F362}" srcOrd="10" destOrd="0" presId="urn:microsoft.com/office/officeart/2011/layout/ConvergingText"/>
    <dgm:cxn modelId="{91E919E5-D012-45FA-9DFF-4F56155E19C7}" type="presParOf" srcId="{85B7B707-7B40-44D8-8356-12B66FA55730}" destId="{7185795D-6EC8-44BC-98F3-2552F7603279}" srcOrd="11" destOrd="0" presId="urn:microsoft.com/office/officeart/2011/layout/ConvergingText"/>
    <dgm:cxn modelId="{323F28AB-8E79-4CC7-8F56-2E2F099BCB16}" type="presParOf" srcId="{85B7B707-7B40-44D8-8356-12B66FA55730}" destId="{8CD564A0-C63D-4ACD-9A30-204FAA985115}" srcOrd="12" destOrd="0" presId="urn:microsoft.com/office/officeart/2011/layout/ConvergingText"/>
    <dgm:cxn modelId="{DDBDC2CF-78A1-4C8D-BC72-71EA92B4893F}" type="presParOf" srcId="{85B7B707-7B40-44D8-8356-12B66FA55730}" destId="{AF781DC6-D66B-41D3-9702-E47298CF7AF4}" srcOrd="13" destOrd="0" presId="urn:microsoft.com/office/officeart/2011/layout/ConvergingText"/>
    <dgm:cxn modelId="{FC62791C-93CB-450B-8096-D4225693B98C}" type="presParOf" srcId="{85B7B707-7B40-44D8-8356-12B66FA55730}" destId="{24EFA116-2F9C-47C3-A6F6-B478C69BDED0}" srcOrd="14" destOrd="0" presId="urn:microsoft.com/office/officeart/2011/layout/ConvergingText"/>
    <dgm:cxn modelId="{EBAF7D70-CB1F-42BA-A058-D1E48A46A049}" type="presParOf" srcId="{85B7B707-7B40-44D8-8356-12B66FA55730}" destId="{24FBDA05-CAB2-45C7-89EA-2DB0984DD5BF}" srcOrd="15" destOrd="0" presId="urn:microsoft.com/office/officeart/2011/layout/ConvergingText"/>
    <dgm:cxn modelId="{2A9CFE24-678C-4B87-BB59-DDD6D6EB70EE}" type="presParOf" srcId="{85B7B707-7B40-44D8-8356-12B66FA55730}" destId="{452A1112-ED78-40FF-AC5A-A894C5E412E2}" srcOrd="16" destOrd="0" presId="urn:microsoft.com/office/officeart/2011/layout/ConvergingText"/>
    <dgm:cxn modelId="{1BB0FFFA-2C7D-4DC8-AFA4-DBB640EDBD22}" type="presParOf" srcId="{85B7B707-7B40-44D8-8356-12B66FA55730}" destId="{8BDFE42E-152C-4A3F-B1F9-3A6D96332C67}" srcOrd="17" destOrd="0" presId="urn:microsoft.com/office/officeart/2011/layout/ConvergingText"/>
    <dgm:cxn modelId="{2BBF6F90-D65D-4683-9FDB-FA4466ACA5D6}" type="presParOf" srcId="{85B7B707-7B40-44D8-8356-12B66FA55730}" destId="{442F4996-4F72-458C-BFF8-7155946A4AF8}" srcOrd="18" destOrd="0" presId="urn:microsoft.com/office/officeart/2011/layout/ConvergingText"/>
    <dgm:cxn modelId="{5FBF6E1F-9A3C-4939-A3FC-0244BD7C9917}" type="presParOf" srcId="{85B7B707-7B40-44D8-8356-12B66FA55730}" destId="{D8D20AE5-AA11-4B0C-A1DF-E3B9FAE7E464}" srcOrd="19" destOrd="0" presId="urn:microsoft.com/office/officeart/2011/layout/ConvergingText"/>
    <dgm:cxn modelId="{244729AB-D17D-4F0D-97DB-8C911D99AE46}" type="presParOf" srcId="{85B7B707-7B40-44D8-8356-12B66FA55730}" destId="{BDEF10A0-3A8C-4E92-8C88-824CC069A7B7}" srcOrd="20" destOrd="0" presId="urn:microsoft.com/office/officeart/2011/layout/ConvergingText"/>
    <dgm:cxn modelId="{49AC70C8-1F67-4150-9D5C-8111A0AF4E87}" type="presParOf" srcId="{85B7B707-7B40-44D8-8356-12B66FA55730}" destId="{CBA678E4-BF58-4D98-A38D-2C250300A40F}" srcOrd="21" destOrd="0" presId="urn:microsoft.com/office/officeart/2011/layout/ConvergingText"/>
    <dgm:cxn modelId="{0A1C8C31-D2ED-47FA-90E7-DF8CC0CB7C23}" type="presParOf" srcId="{85B7B707-7B40-44D8-8356-12B66FA55730}" destId="{02C5C15A-B9CB-4820-9573-0CDE5DA89E92}" srcOrd="22" destOrd="0" presId="urn:microsoft.com/office/officeart/2011/layout/ConvergingText"/>
    <dgm:cxn modelId="{92AC0195-DF30-49BA-8697-8D3C80DFFF1D}" type="presParOf" srcId="{85B7B707-7B40-44D8-8356-12B66FA55730}" destId="{40FE4D63-DD37-46E7-8E59-7B84F0948407}" srcOrd="23" destOrd="0" presId="urn:microsoft.com/office/officeart/2011/layout/ConvergingText"/>
    <dgm:cxn modelId="{DC91D758-EFAE-4EB4-9CD2-3915117FA329}" type="presParOf" srcId="{85B7B707-7B40-44D8-8356-12B66FA55730}" destId="{8E6D977C-A6A6-404A-8C2A-60D9C4CA2D3C}" srcOrd="24" destOrd="0" presId="urn:microsoft.com/office/officeart/2011/layout/ConvergingText"/>
    <dgm:cxn modelId="{2029CA3B-96F3-4415-86FA-FF4182B3E712}" type="presParOf" srcId="{85B7B707-7B40-44D8-8356-12B66FA55730}" destId="{A1CABB81-8180-4E64-AC15-26B88F2532DC}" srcOrd="25" destOrd="0" presId="urn:microsoft.com/office/officeart/2011/layout/ConvergingText"/>
    <dgm:cxn modelId="{64AAF0D8-2FB6-4E81-86B6-8170CA82E96A}" type="presParOf" srcId="{85B7B707-7B40-44D8-8356-12B66FA55730}" destId="{6F49ECB3-989B-49B9-9FC1-85D98C131C5A}" srcOrd="26" destOrd="0" presId="urn:microsoft.com/office/officeart/2011/layout/ConvergingText"/>
    <dgm:cxn modelId="{0718776F-30A3-4F89-A0B8-BDA5E65DCD87}" type="presParOf" srcId="{85B7B707-7B40-44D8-8356-12B66FA55730}" destId="{AFF51CF5-1AEF-4463-BCEA-750D743BC46F}" srcOrd="27" destOrd="0" presId="urn:microsoft.com/office/officeart/2011/layout/ConvergingText"/>
    <dgm:cxn modelId="{236E85CA-2E97-468B-B341-610FA14E0612}" type="presParOf" srcId="{85B7B707-7B40-44D8-8356-12B66FA55730}" destId="{DAE7742B-EA20-41B4-A2E2-1CB1E384BAF4}" srcOrd="28" destOrd="0" presId="urn:microsoft.com/office/officeart/2011/layout/ConvergingText"/>
    <dgm:cxn modelId="{72B2ECDE-857D-4DF4-8916-AE8B244284F7}" type="presParOf" srcId="{85B7B707-7B40-44D8-8356-12B66FA55730}" destId="{57A410BF-47DE-42C9-AEC4-1610C6693424}" srcOrd="29" destOrd="0" presId="urn:microsoft.com/office/officeart/2011/layout/ConvergingText"/>
    <dgm:cxn modelId="{069AA564-A62D-4E4F-A83B-D64C4C872D95}" type="presParOf" srcId="{85B7B707-7B40-44D8-8356-12B66FA55730}" destId="{D4817012-BC10-491C-BE84-5CA103A8DFCC}" srcOrd="30" destOrd="0" presId="urn:microsoft.com/office/officeart/2011/layout/ConvergingText"/>
    <dgm:cxn modelId="{E6E13D8C-A7A6-4BC3-983C-90AE635A1DFA}" type="presParOf" srcId="{85B7B707-7B40-44D8-8356-12B66FA55730}" destId="{406A9B88-FB31-45E2-9E3F-FD0C8DABA6C6}" srcOrd="31" destOrd="0" presId="urn:microsoft.com/office/officeart/2011/layout/ConvergingText"/>
    <dgm:cxn modelId="{F0D150CE-E612-4924-8B0E-B948D059A3AD}" type="presParOf" srcId="{85B7B707-7B40-44D8-8356-12B66FA55730}" destId="{685214EB-F842-4085-9A74-E743E3E412BA}" srcOrd="32" destOrd="0" presId="urn:microsoft.com/office/officeart/2011/layout/ConvergingText"/>
    <dgm:cxn modelId="{36374521-05DA-42E8-BD70-63919839D87D}" type="presParOf" srcId="{85B7B707-7B40-44D8-8356-12B66FA55730}" destId="{24E7ED5C-9C28-44BE-B2FC-51C2A71A85C2}" srcOrd="33" destOrd="0" presId="urn:microsoft.com/office/officeart/2011/layout/ConvergingText"/>
    <dgm:cxn modelId="{032539EE-C6DF-41E5-BB4E-0DB06FB9C6AC}" type="presParOf" srcId="{85B7B707-7B40-44D8-8356-12B66FA55730}" destId="{A4DF1E8E-5954-4B53-A96D-4EA37DB8841A}" srcOrd="34" destOrd="0" presId="urn:microsoft.com/office/officeart/2011/layout/ConvergingText"/>
    <dgm:cxn modelId="{F97C6292-58B5-47ED-ACD2-7771AD6496FB}" type="presParOf" srcId="{85B7B707-7B40-44D8-8356-12B66FA55730}" destId="{07220A90-1125-4D1D-B030-E10EE8A1AE1E}" srcOrd="35" destOrd="0" presId="urn:microsoft.com/office/officeart/2011/layout/ConvergingText"/>
    <dgm:cxn modelId="{9E67884A-7291-4DAA-B4F0-F87CEB8D44A5}" type="presParOf" srcId="{85B7B707-7B40-44D8-8356-12B66FA55730}" destId="{C20F4650-B91F-4B5F-97FE-66532240EFB6}"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6744CE-7604-413C-9DF2-B6C904AB40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D501FA3-9139-4A0F-A559-850E7CB722DD}">
      <dgm:prSet phldrT="[Text]"/>
      <dgm:spPr>
        <a:solidFill>
          <a:schemeClr val="accent1">
            <a:lumMod val="25000"/>
          </a:schemeClr>
        </a:solidFill>
        <a:scene3d>
          <a:camera prst="orthographicFront"/>
          <a:lightRig rig="threePt" dir="t"/>
        </a:scene3d>
        <a:sp3d>
          <a:bevelT/>
        </a:sp3d>
      </dgm:spPr>
      <dgm:t>
        <a:bodyPr/>
        <a:lstStyle/>
        <a:p>
          <a:r>
            <a:rPr lang="en-US" dirty="0"/>
            <a:t>Independence / Confidentiality</a:t>
          </a:r>
        </a:p>
      </dgm:t>
    </dgm:pt>
    <dgm:pt modelId="{E5226CDB-8E60-4911-B38B-853F2572B5C0}" type="parTrans" cxnId="{572447AB-E8CF-4235-A52E-5A3EFC269A29}">
      <dgm:prSet/>
      <dgm:spPr/>
      <dgm:t>
        <a:bodyPr/>
        <a:lstStyle/>
        <a:p>
          <a:endParaRPr lang="en-US"/>
        </a:p>
      </dgm:t>
    </dgm:pt>
    <dgm:pt modelId="{5FBB3337-DFC7-429F-AF24-B0B0EB06CA77}" type="sibTrans" cxnId="{572447AB-E8CF-4235-A52E-5A3EFC269A29}">
      <dgm:prSet/>
      <dgm:spPr/>
      <dgm:t>
        <a:bodyPr/>
        <a:lstStyle/>
        <a:p>
          <a:endParaRPr lang="en-US"/>
        </a:p>
      </dgm:t>
    </dgm:pt>
    <dgm:pt modelId="{61608E6B-F2B1-4F04-9918-A3245241B836}">
      <dgm:prSet phldrT="[Text]"/>
      <dgm:spPr>
        <a:solidFill>
          <a:schemeClr val="accent1">
            <a:lumMod val="25000"/>
          </a:schemeClr>
        </a:solidFill>
        <a:scene3d>
          <a:camera prst="orthographicFront"/>
          <a:lightRig rig="threePt" dir="t"/>
        </a:scene3d>
        <a:sp3d>
          <a:bevelT/>
        </a:sp3d>
      </dgm:spPr>
      <dgm:t>
        <a:bodyPr/>
        <a:lstStyle/>
        <a:p>
          <a:r>
            <a:rPr lang="en-US" dirty="0"/>
            <a:t>Competence and Due Care</a:t>
          </a:r>
        </a:p>
      </dgm:t>
    </dgm:pt>
    <dgm:pt modelId="{FC742D78-0263-4045-9197-DC60312E5C36}" type="parTrans" cxnId="{56EFEF3F-1438-4232-BE6C-68EB8BB3974B}">
      <dgm:prSet/>
      <dgm:spPr/>
      <dgm:t>
        <a:bodyPr/>
        <a:lstStyle/>
        <a:p>
          <a:endParaRPr lang="en-US"/>
        </a:p>
      </dgm:t>
    </dgm:pt>
    <dgm:pt modelId="{CCFDBC9A-8591-49EB-BC8F-1E547C22DA3D}" type="sibTrans" cxnId="{56EFEF3F-1438-4232-BE6C-68EB8BB3974B}">
      <dgm:prSet/>
      <dgm:spPr/>
      <dgm:t>
        <a:bodyPr/>
        <a:lstStyle/>
        <a:p>
          <a:endParaRPr lang="en-US"/>
        </a:p>
      </dgm:t>
    </dgm:pt>
    <dgm:pt modelId="{0EEF7AE1-1157-421A-B75A-C854919E9B7E}">
      <dgm:prSet phldrT="[Text]"/>
      <dgm:spPr>
        <a:solidFill>
          <a:schemeClr val="accent1">
            <a:lumMod val="25000"/>
          </a:schemeClr>
        </a:solidFill>
        <a:scene3d>
          <a:camera prst="orthographicFront"/>
          <a:lightRig rig="threePt" dir="t"/>
        </a:scene3d>
        <a:sp3d>
          <a:bevelT/>
        </a:sp3d>
      </dgm:spPr>
      <dgm:t>
        <a:bodyPr/>
        <a:lstStyle/>
        <a:p>
          <a:r>
            <a:rPr lang="en-US" dirty="0"/>
            <a:t>Objectivity</a:t>
          </a:r>
        </a:p>
      </dgm:t>
    </dgm:pt>
    <dgm:pt modelId="{5BC05EFC-E953-4939-A4FA-35134BF34EAB}" type="parTrans" cxnId="{1F92DD5C-C95A-4571-B45D-FF99EE88508E}">
      <dgm:prSet/>
      <dgm:spPr/>
      <dgm:t>
        <a:bodyPr/>
        <a:lstStyle/>
        <a:p>
          <a:endParaRPr lang="en-US"/>
        </a:p>
      </dgm:t>
    </dgm:pt>
    <dgm:pt modelId="{66667E13-3C6F-4097-9B2D-76ACEAB863CA}" type="sibTrans" cxnId="{1F92DD5C-C95A-4571-B45D-FF99EE88508E}">
      <dgm:prSet/>
      <dgm:spPr/>
      <dgm:t>
        <a:bodyPr/>
        <a:lstStyle/>
        <a:p>
          <a:endParaRPr lang="en-US"/>
        </a:p>
      </dgm:t>
    </dgm:pt>
    <dgm:pt modelId="{0A6DCEE1-A320-47EE-948E-5E592756AB16}">
      <dgm:prSet phldrT="[Text]"/>
      <dgm:spPr>
        <a:noFill/>
        <a:ln>
          <a:noFill/>
        </a:ln>
      </dgm:spPr>
      <dgm:t>
        <a:bodyPr/>
        <a:lstStyle/>
        <a:p>
          <a:endParaRPr lang="en-US" dirty="0"/>
        </a:p>
      </dgm:t>
    </dgm:pt>
    <dgm:pt modelId="{C989BE7B-4012-4AB1-B14B-69C515975312}" type="parTrans" cxnId="{09A6631E-A9D6-4AC6-B03B-9F5B386A9BDA}">
      <dgm:prSet/>
      <dgm:spPr/>
      <dgm:t>
        <a:bodyPr/>
        <a:lstStyle/>
        <a:p>
          <a:endParaRPr lang="en-US"/>
        </a:p>
      </dgm:t>
    </dgm:pt>
    <dgm:pt modelId="{168240E3-64BA-41FB-BE4A-7110B076D78A}" type="sibTrans" cxnId="{09A6631E-A9D6-4AC6-B03B-9F5B386A9BDA}">
      <dgm:prSet/>
      <dgm:spPr/>
      <dgm:t>
        <a:bodyPr/>
        <a:lstStyle/>
        <a:p>
          <a:endParaRPr lang="en-US"/>
        </a:p>
      </dgm:t>
    </dgm:pt>
    <dgm:pt modelId="{7B356828-8E25-44AD-AE8B-C25A674D47DE}" type="pres">
      <dgm:prSet presAssocID="{856744CE-7604-413C-9DF2-B6C904AB40FB}" presName="Name0" presStyleCnt="0">
        <dgm:presLayoutVars>
          <dgm:dir/>
          <dgm:animLvl val="lvl"/>
          <dgm:resizeHandles val="exact"/>
        </dgm:presLayoutVars>
      </dgm:prSet>
      <dgm:spPr/>
      <dgm:t>
        <a:bodyPr/>
        <a:lstStyle/>
        <a:p>
          <a:endParaRPr lang="en-US"/>
        </a:p>
      </dgm:t>
    </dgm:pt>
    <dgm:pt modelId="{4B7D8CDE-8E92-4A6E-93F3-829F85673C1E}" type="pres">
      <dgm:prSet presAssocID="{5D501FA3-9139-4A0F-A559-850E7CB722DD}" presName="composite" presStyleCnt="0"/>
      <dgm:spPr/>
    </dgm:pt>
    <dgm:pt modelId="{38C0F4D2-814B-4438-8E19-CB5F101F6C7E}" type="pres">
      <dgm:prSet presAssocID="{5D501FA3-9139-4A0F-A559-850E7CB722DD}" presName="parTx" presStyleLbl="alignNode1" presStyleIdx="0" presStyleCnt="3" custLinFactNeighborX="6562" custLinFactNeighborY="-98972">
        <dgm:presLayoutVars>
          <dgm:chMax val="0"/>
          <dgm:chPref val="0"/>
          <dgm:bulletEnabled val="1"/>
        </dgm:presLayoutVars>
      </dgm:prSet>
      <dgm:spPr/>
      <dgm:t>
        <a:bodyPr/>
        <a:lstStyle/>
        <a:p>
          <a:endParaRPr lang="en-US"/>
        </a:p>
      </dgm:t>
    </dgm:pt>
    <dgm:pt modelId="{88A00382-E948-4C71-8B0E-9ED6745E6CAB}" type="pres">
      <dgm:prSet presAssocID="{5D501FA3-9139-4A0F-A559-850E7CB722DD}" presName="desTx" presStyleLbl="alignAccFollowNode1" presStyleIdx="0" presStyleCnt="3" custLinFactY="100000" custLinFactNeighborX="-103" custLinFactNeighborY="100244">
        <dgm:presLayoutVars>
          <dgm:bulletEnabled val="1"/>
        </dgm:presLayoutVars>
      </dgm:prSet>
      <dgm:spPr>
        <a:noFill/>
        <a:ln>
          <a:noFill/>
        </a:ln>
      </dgm:spPr>
    </dgm:pt>
    <dgm:pt modelId="{43E726F6-D44A-4209-A507-EF4E725743E3}" type="pres">
      <dgm:prSet presAssocID="{5FBB3337-DFC7-429F-AF24-B0B0EB06CA77}" presName="space" presStyleCnt="0"/>
      <dgm:spPr/>
    </dgm:pt>
    <dgm:pt modelId="{AE7483BB-955C-445E-9F7B-F9A361CFBDB7}" type="pres">
      <dgm:prSet presAssocID="{61608E6B-F2B1-4F04-9918-A3245241B836}" presName="composite" presStyleCnt="0"/>
      <dgm:spPr/>
    </dgm:pt>
    <dgm:pt modelId="{313A47FB-C941-4D93-8AE1-FA5DF7E5F62A}" type="pres">
      <dgm:prSet presAssocID="{61608E6B-F2B1-4F04-9918-A3245241B836}" presName="parTx" presStyleLbl="alignNode1" presStyleIdx="1" presStyleCnt="3" custLinFactNeighborX="4165" custLinFactNeighborY="-98972">
        <dgm:presLayoutVars>
          <dgm:chMax val="0"/>
          <dgm:chPref val="0"/>
          <dgm:bulletEnabled val="1"/>
        </dgm:presLayoutVars>
      </dgm:prSet>
      <dgm:spPr/>
      <dgm:t>
        <a:bodyPr/>
        <a:lstStyle/>
        <a:p>
          <a:endParaRPr lang="en-US"/>
        </a:p>
      </dgm:t>
    </dgm:pt>
    <dgm:pt modelId="{6CB08694-6434-4581-9F95-72B43795D366}" type="pres">
      <dgm:prSet presAssocID="{61608E6B-F2B1-4F04-9918-A3245241B836}" presName="desTx" presStyleLbl="alignAccFollowNode1" presStyleIdx="1" presStyleCnt="3" custLinFactY="61630" custLinFactNeighborX="9996" custLinFactNeighborY="100000">
        <dgm:presLayoutVars>
          <dgm:bulletEnabled val="1"/>
        </dgm:presLayoutVars>
      </dgm:prSet>
      <dgm:spPr>
        <a:noFill/>
        <a:ln>
          <a:noFill/>
        </a:ln>
      </dgm:spPr>
    </dgm:pt>
    <dgm:pt modelId="{85DFB216-09FB-4F92-B7F0-CB0A30E59E90}" type="pres">
      <dgm:prSet presAssocID="{CCFDBC9A-8591-49EB-BC8F-1E547C22DA3D}" presName="space" presStyleCnt="0"/>
      <dgm:spPr/>
    </dgm:pt>
    <dgm:pt modelId="{753843C6-6C08-4659-900B-328FCC35A221}" type="pres">
      <dgm:prSet presAssocID="{0EEF7AE1-1157-421A-B75A-C854919E9B7E}" presName="composite" presStyleCnt="0"/>
      <dgm:spPr/>
    </dgm:pt>
    <dgm:pt modelId="{CFE9C2FF-D894-4947-9A18-F8B6228E7341}" type="pres">
      <dgm:prSet presAssocID="{0EEF7AE1-1157-421A-B75A-C854919E9B7E}" presName="parTx" presStyleLbl="alignNode1" presStyleIdx="2" presStyleCnt="3" custLinFactNeighborX="103" custLinFactNeighborY="-98972">
        <dgm:presLayoutVars>
          <dgm:chMax val="0"/>
          <dgm:chPref val="0"/>
          <dgm:bulletEnabled val="1"/>
        </dgm:presLayoutVars>
      </dgm:prSet>
      <dgm:spPr/>
      <dgm:t>
        <a:bodyPr/>
        <a:lstStyle/>
        <a:p>
          <a:endParaRPr lang="en-US"/>
        </a:p>
      </dgm:t>
    </dgm:pt>
    <dgm:pt modelId="{38D49AA3-A1C1-461B-964E-7263E3AAD770}" type="pres">
      <dgm:prSet presAssocID="{0EEF7AE1-1157-421A-B75A-C854919E9B7E}" presName="desTx" presStyleLbl="alignAccFollowNode1" presStyleIdx="2" presStyleCnt="3" custLinFactY="40545" custLinFactNeighborX="40820" custLinFactNeighborY="100000">
        <dgm:presLayoutVars>
          <dgm:bulletEnabled val="1"/>
        </dgm:presLayoutVars>
      </dgm:prSet>
      <dgm:spPr/>
      <dgm:t>
        <a:bodyPr/>
        <a:lstStyle/>
        <a:p>
          <a:endParaRPr lang="en-US"/>
        </a:p>
      </dgm:t>
    </dgm:pt>
  </dgm:ptLst>
  <dgm:cxnLst>
    <dgm:cxn modelId="{B952B1BB-0973-4CBE-891C-7E27EB817346}" type="presOf" srcId="{856744CE-7604-413C-9DF2-B6C904AB40FB}" destId="{7B356828-8E25-44AD-AE8B-C25A674D47DE}" srcOrd="0" destOrd="0" presId="urn:microsoft.com/office/officeart/2005/8/layout/hList1"/>
    <dgm:cxn modelId="{56EFEF3F-1438-4232-BE6C-68EB8BB3974B}" srcId="{856744CE-7604-413C-9DF2-B6C904AB40FB}" destId="{61608E6B-F2B1-4F04-9918-A3245241B836}" srcOrd="1" destOrd="0" parTransId="{FC742D78-0263-4045-9197-DC60312E5C36}" sibTransId="{CCFDBC9A-8591-49EB-BC8F-1E547C22DA3D}"/>
    <dgm:cxn modelId="{01D43E81-FA96-47DB-BFDF-ECBB250657EA}" type="presOf" srcId="{5D501FA3-9139-4A0F-A559-850E7CB722DD}" destId="{38C0F4D2-814B-4438-8E19-CB5F101F6C7E}" srcOrd="0" destOrd="0" presId="urn:microsoft.com/office/officeart/2005/8/layout/hList1"/>
    <dgm:cxn modelId="{1F92DD5C-C95A-4571-B45D-FF99EE88508E}" srcId="{856744CE-7604-413C-9DF2-B6C904AB40FB}" destId="{0EEF7AE1-1157-421A-B75A-C854919E9B7E}" srcOrd="2" destOrd="0" parTransId="{5BC05EFC-E953-4939-A4FA-35134BF34EAB}" sibTransId="{66667E13-3C6F-4097-9B2D-76ACEAB863CA}"/>
    <dgm:cxn modelId="{E5124D0E-604C-4264-9768-773F780BBAC1}" type="presOf" srcId="{61608E6B-F2B1-4F04-9918-A3245241B836}" destId="{313A47FB-C941-4D93-8AE1-FA5DF7E5F62A}" srcOrd="0" destOrd="0" presId="urn:microsoft.com/office/officeart/2005/8/layout/hList1"/>
    <dgm:cxn modelId="{572447AB-E8CF-4235-A52E-5A3EFC269A29}" srcId="{856744CE-7604-413C-9DF2-B6C904AB40FB}" destId="{5D501FA3-9139-4A0F-A559-850E7CB722DD}" srcOrd="0" destOrd="0" parTransId="{E5226CDB-8E60-4911-B38B-853F2572B5C0}" sibTransId="{5FBB3337-DFC7-429F-AF24-B0B0EB06CA77}"/>
    <dgm:cxn modelId="{09A6631E-A9D6-4AC6-B03B-9F5B386A9BDA}" srcId="{0EEF7AE1-1157-421A-B75A-C854919E9B7E}" destId="{0A6DCEE1-A320-47EE-948E-5E592756AB16}" srcOrd="0" destOrd="0" parTransId="{C989BE7B-4012-4AB1-B14B-69C515975312}" sibTransId="{168240E3-64BA-41FB-BE4A-7110B076D78A}"/>
    <dgm:cxn modelId="{35165D2E-52E6-464F-9A7E-A3429C520A2C}" type="presOf" srcId="{0EEF7AE1-1157-421A-B75A-C854919E9B7E}" destId="{CFE9C2FF-D894-4947-9A18-F8B6228E7341}" srcOrd="0" destOrd="0" presId="urn:microsoft.com/office/officeart/2005/8/layout/hList1"/>
    <dgm:cxn modelId="{C76FA4E3-CF4F-45BE-B84E-2801D1A51E0A}" type="presOf" srcId="{0A6DCEE1-A320-47EE-948E-5E592756AB16}" destId="{38D49AA3-A1C1-461B-964E-7263E3AAD770}" srcOrd="0" destOrd="0" presId="urn:microsoft.com/office/officeart/2005/8/layout/hList1"/>
    <dgm:cxn modelId="{35CA0814-02CD-4267-AD6C-99395C80D767}" type="presParOf" srcId="{7B356828-8E25-44AD-AE8B-C25A674D47DE}" destId="{4B7D8CDE-8E92-4A6E-93F3-829F85673C1E}" srcOrd="0" destOrd="0" presId="urn:microsoft.com/office/officeart/2005/8/layout/hList1"/>
    <dgm:cxn modelId="{44E89A58-6951-483C-ACA0-682802365CA3}" type="presParOf" srcId="{4B7D8CDE-8E92-4A6E-93F3-829F85673C1E}" destId="{38C0F4D2-814B-4438-8E19-CB5F101F6C7E}" srcOrd="0" destOrd="0" presId="urn:microsoft.com/office/officeart/2005/8/layout/hList1"/>
    <dgm:cxn modelId="{75E4F9A5-FCF1-41AA-A9B8-245F76E3FD5A}" type="presParOf" srcId="{4B7D8CDE-8E92-4A6E-93F3-829F85673C1E}" destId="{88A00382-E948-4C71-8B0E-9ED6745E6CAB}" srcOrd="1" destOrd="0" presId="urn:microsoft.com/office/officeart/2005/8/layout/hList1"/>
    <dgm:cxn modelId="{31C47CA6-7701-4C48-B0D5-D99C7AF314BF}" type="presParOf" srcId="{7B356828-8E25-44AD-AE8B-C25A674D47DE}" destId="{43E726F6-D44A-4209-A507-EF4E725743E3}" srcOrd="1" destOrd="0" presId="urn:microsoft.com/office/officeart/2005/8/layout/hList1"/>
    <dgm:cxn modelId="{82EDB323-A8F6-49E5-8048-0D93E8535514}" type="presParOf" srcId="{7B356828-8E25-44AD-AE8B-C25A674D47DE}" destId="{AE7483BB-955C-445E-9F7B-F9A361CFBDB7}" srcOrd="2" destOrd="0" presId="urn:microsoft.com/office/officeart/2005/8/layout/hList1"/>
    <dgm:cxn modelId="{DA7AB0E0-1FD6-4ECD-B3A9-8CA3D195088F}" type="presParOf" srcId="{AE7483BB-955C-445E-9F7B-F9A361CFBDB7}" destId="{313A47FB-C941-4D93-8AE1-FA5DF7E5F62A}" srcOrd="0" destOrd="0" presId="urn:microsoft.com/office/officeart/2005/8/layout/hList1"/>
    <dgm:cxn modelId="{604BE736-11F2-4BC1-9588-871ACA2C2155}" type="presParOf" srcId="{AE7483BB-955C-445E-9F7B-F9A361CFBDB7}" destId="{6CB08694-6434-4581-9F95-72B43795D366}" srcOrd="1" destOrd="0" presId="urn:microsoft.com/office/officeart/2005/8/layout/hList1"/>
    <dgm:cxn modelId="{9320F4A0-31FF-4CCA-A76D-858168E92279}" type="presParOf" srcId="{7B356828-8E25-44AD-AE8B-C25A674D47DE}" destId="{85DFB216-09FB-4F92-B7F0-CB0A30E59E90}" srcOrd="3" destOrd="0" presId="urn:microsoft.com/office/officeart/2005/8/layout/hList1"/>
    <dgm:cxn modelId="{D2FDEEF8-BFA9-41A5-9A9D-8623E8F0BCC9}" type="presParOf" srcId="{7B356828-8E25-44AD-AE8B-C25A674D47DE}" destId="{753843C6-6C08-4659-900B-328FCC35A221}" srcOrd="4" destOrd="0" presId="urn:microsoft.com/office/officeart/2005/8/layout/hList1"/>
    <dgm:cxn modelId="{D51AB6A7-2B75-40C0-A7E8-18DEF5659893}" type="presParOf" srcId="{753843C6-6C08-4659-900B-328FCC35A221}" destId="{CFE9C2FF-D894-4947-9A18-F8B6228E7341}" srcOrd="0" destOrd="0" presId="urn:microsoft.com/office/officeart/2005/8/layout/hList1"/>
    <dgm:cxn modelId="{F655EDC9-4E7F-45B8-89A7-C90EB0BE798E}" type="presParOf" srcId="{753843C6-6C08-4659-900B-328FCC35A221}" destId="{38D49AA3-A1C1-461B-964E-7263E3AAD770}"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10087-D04B-4B0E-A483-BAD8456EA81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2355C7C1-2807-4275-ACEE-908638B42D81}">
      <dgm:prSet phldrT="[Text]"/>
      <dgm:spPr>
        <a:solidFill>
          <a:schemeClr val="bg2">
            <a:lumMod val="40000"/>
            <a:lumOff val="60000"/>
            <a:alpha val="50000"/>
          </a:schemeClr>
        </a:solidFill>
      </dgm:spPr>
      <dgm:t>
        <a:bodyPr/>
        <a:lstStyle/>
        <a:p>
          <a:r>
            <a:rPr lang="en-US" b="1" dirty="0">
              <a:solidFill>
                <a:schemeClr val="tx1">
                  <a:lumMod val="95000"/>
                  <a:lumOff val="5000"/>
                </a:schemeClr>
              </a:solidFill>
            </a:rPr>
            <a:t>1) Forecast, Mitigate, Diagnose ethical issues</a:t>
          </a:r>
        </a:p>
        <a:p>
          <a:endParaRPr lang="en-US" b="1" dirty="0">
            <a:solidFill>
              <a:schemeClr val="tx1">
                <a:lumMod val="95000"/>
                <a:lumOff val="5000"/>
              </a:schemeClr>
            </a:solidFill>
          </a:endParaRPr>
        </a:p>
        <a:p>
          <a:r>
            <a:rPr lang="en-US" b="1" dirty="0">
              <a:solidFill>
                <a:schemeClr val="accent1">
                  <a:lumMod val="25000"/>
                </a:schemeClr>
              </a:solidFill>
            </a:rPr>
            <a:t>2) Build focus groups, feedback loops and multi disciplinary research initiatives</a:t>
          </a:r>
        </a:p>
        <a:p>
          <a:endParaRPr lang="en-US" b="1" dirty="0">
            <a:solidFill>
              <a:schemeClr val="accent2">
                <a:lumMod val="75000"/>
              </a:schemeClr>
            </a:solidFill>
          </a:endParaRPr>
        </a:p>
        <a:p>
          <a:r>
            <a:rPr lang="en-US" b="1" dirty="0">
              <a:solidFill>
                <a:schemeClr val="accent2">
                  <a:lumMod val="75000"/>
                </a:schemeClr>
              </a:solidFill>
            </a:rPr>
            <a:t>3) Monitor use and capabilities of AI, ensuring that the expectation of AI does not exceed current capabilities</a:t>
          </a:r>
        </a:p>
      </dgm:t>
    </dgm:pt>
    <dgm:pt modelId="{F4A1E9DD-2AB1-48F5-8519-5873973A23D1}" type="parTrans" cxnId="{C070CA6E-F38E-41B3-9F43-ABEF7BD46229}">
      <dgm:prSet/>
      <dgm:spPr/>
      <dgm:t>
        <a:bodyPr/>
        <a:lstStyle/>
        <a:p>
          <a:endParaRPr lang="en-US"/>
        </a:p>
      </dgm:t>
    </dgm:pt>
    <dgm:pt modelId="{13C2F2D7-5EEE-4C31-8C6D-C4C4C6F62795}" type="sibTrans" cxnId="{C070CA6E-F38E-41B3-9F43-ABEF7BD46229}">
      <dgm:prSet/>
      <dgm:spPr/>
      <dgm:t>
        <a:bodyPr/>
        <a:lstStyle/>
        <a:p>
          <a:endParaRPr lang="en-US"/>
        </a:p>
      </dgm:t>
    </dgm:pt>
    <dgm:pt modelId="{BFE2775A-08BD-4002-AC6E-4FBD610CE667}">
      <dgm:prSet phldrT="[Text]"/>
      <dgm:spPr/>
      <dgm:t>
        <a:bodyPr/>
        <a:lstStyle/>
        <a:p>
          <a:r>
            <a:rPr lang="en-US" dirty="0"/>
            <a:t>Developers</a:t>
          </a:r>
        </a:p>
      </dgm:t>
    </dgm:pt>
    <dgm:pt modelId="{44955C9D-3E05-4FAA-A77F-6F837C6A7D0B}" type="parTrans" cxnId="{D81968CD-F465-40ED-9945-3E1B7CA1B606}">
      <dgm:prSet/>
      <dgm:spPr/>
      <dgm:t>
        <a:bodyPr/>
        <a:lstStyle/>
        <a:p>
          <a:endParaRPr lang="en-US"/>
        </a:p>
      </dgm:t>
    </dgm:pt>
    <dgm:pt modelId="{7CFFDAA6-B627-41F8-BD21-D98E54DD8870}" type="sibTrans" cxnId="{D81968CD-F465-40ED-9945-3E1B7CA1B606}">
      <dgm:prSet/>
      <dgm:spPr/>
      <dgm:t>
        <a:bodyPr/>
        <a:lstStyle/>
        <a:p>
          <a:endParaRPr lang="en-US"/>
        </a:p>
      </dgm:t>
    </dgm:pt>
    <dgm:pt modelId="{A5C23F5B-1F41-4315-A913-4ADA782840F8}">
      <dgm:prSet phldrT="[Text]"/>
      <dgm:spPr/>
      <dgm:t>
        <a:bodyPr/>
        <a:lstStyle/>
        <a:p>
          <a:r>
            <a:rPr lang="en-US" dirty="0"/>
            <a:t>Ethicists</a:t>
          </a:r>
        </a:p>
      </dgm:t>
    </dgm:pt>
    <dgm:pt modelId="{CE880B19-C8F5-4E47-B3B4-D874AF35F674}" type="parTrans" cxnId="{E7E6427D-BC62-4DAA-959E-FDA5D2D23EFB}">
      <dgm:prSet/>
      <dgm:spPr/>
      <dgm:t>
        <a:bodyPr/>
        <a:lstStyle/>
        <a:p>
          <a:endParaRPr lang="en-US"/>
        </a:p>
      </dgm:t>
    </dgm:pt>
    <dgm:pt modelId="{3980AB43-E055-4DBF-AED0-DACC817836E4}" type="sibTrans" cxnId="{E7E6427D-BC62-4DAA-959E-FDA5D2D23EFB}">
      <dgm:prSet/>
      <dgm:spPr/>
      <dgm:t>
        <a:bodyPr/>
        <a:lstStyle/>
        <a:p>
          <a:endParaRPr lang="en-US"/>
        </a:p>
      </dgm:t>
    </dgm:pt>
    <dgm:pt modelId="{732FE10A-2C4C-4A28-B4B0-09D4CCBF8215}">
      <dgm:prSet phldrT="[Text]"/>
      <dgm:spPr/>
      <dgm:t>
        <a:bodyPr/>
        <a:lstStyle/>
        <a:p>
          <a:r>
            <a:rPr lang="en-US" dirty="0"/>
            <a:t>Academia</a:t>
          </a:r>
        </a:p>
      </dgm:t>
    </dgm:pt>
    <dgm:pt modelId="{9820D9F5-0E60-46B1-8301-E8CDDDE9F5D6}" type="parTrans" cxnId="{07AA378E-1875-43FF-A4A2-C689A6B74626}">
      <dgm:prSet/>
      <dgm:spPr/>
      <dgm:t>
        <a:bodyPr/>
        <a:lstStyle/>
        <a:p>
          <a:endParaRPr lang="en-US"/>
        </a:p>
      </dgm:t>
    </dgm:pt>
    <dgm:pt modelId="{9082C4A5-A18A-4453-8AF8-1136F117E892}" type="sibTrans" cxnId="{07AA378E-1875-43FF-A4A2-C689A6B74626}">
      <dgm:prSet/>
      <dgm:spPr/>
      <dgm:t>
        <a:bodyPr/>
        <a:lstStyle/>
        <a:p>
          <a:endParaRPr lang="en-US"/>
        </a:p>
      </dgm:t>
    </dgm:pt>
    <dgm:pt modelId="{17A40CA7-6C2B-4E20-8A22-086E51510AD6}">
      <dgm:prSet phldrT="[Text]" phldr="1"/>
      <dgm:spPr/>
      <dgm:t>
        <a:bodyPr/>
        <a:lstStyle/>
        <a:p>
          <a:endParaRPr lang="en-US" dirty="0"/>
        </a:p>
      </dgm:t>
    </dgm:pt>
    <dgm:pt modelId="{3B881FDC-2458-43FF-B2C2-67AACB7BF225}" type="parTrans" cxnId="{15072C49-33B8-4012-AEE3-E70CC24AD526}">
      <dgm:prSet/>
      <dgm:spPr/>
      <dgm:t>
        <a:bodyPr/>
        <a:lstStyle/>
        <a:p>
          <a:endParaRPr lang="en-US"/>
        </a:p>
      </dgm:t>
    </dgm:pt>
    <dgm:pt modelId="{E3B41AF7-7D38-43A9-AFA9-1D72AEF4F7BA}" type="sibTrans" cxnId="{15072C49-33B8-4012-AEE3-E70CC24AD526}">
      <dgm:prSet/>
      <dgm:spPr/>
      <dgm:t>
        <a:bodyPr/>
        <a:lstStyle/>
        <a:p>
          <a:endParaRPr lang="en-US"/>
        </a:p>
      </dgm:t>
    </dgm:pt>
    <dgm:pt modelId="{BAE23FA0-7604-4F8F-B5F2-F059495EB33E}">
      <dgm:prSet phldrT="[Text]"/>
      <dgm:spPr/>
      <dgm:t>
        <a:bodyPr/>
        <a:lstStyle/>
        <a:p>
          <a:r>
            <a:rPr lang="en-US" dirty="0"/>
            <a:t>Other stakeholders</a:t>
          </a:r>
        </a:p>
      </dgm:t>
    </dgm:pt>
    <dgm:pt modelId="{EC9233C0-372D-4740-AA25-C7AAC034AA56}" type="parTrans" cxnId="{E33E5799-880B-437C-AE72-E4F926366640}">
      <dgm:prSet/>
      <dgm:spPr/>
      <dgm:t>
        <a:bodyPr/>
        <a:lstStyle/>
        <a:p>
          <a:endParaRPr lang="en-US"/>
        </a:p>
      </dgm:t>
    </dgm:pt>
    <dgm:pt modelId="{50D318C8-E164-49FD-80CC-5289A22A460E}" type="sibTrans" cxnId="{E33E5799-880B-437C-AE72-E4F926366640}">
      <dgm:prSet/>
      <dgm:spPr/>
      <dgm:t>
        <a:bodyPr/>
        <a:lstStyle/>
        <a:p>
          <a:endParaRPr lang="en-US"/>
        </a:p>
      </dgm:t>
    </dgm:pt>
    <dgm:pt modelId="{B5CEA777-8075-49D9-AACC-88A1B78AFC71}">
      <dgm:prSet phldrT="[Text]"/>
      <dgm:spPr/>
      <dgm:t>
        <a:bodyPr/>
        <a:lstStyle/>
        <a:p>
          <a:r>
            <a:rPr lang="en-US" dirty="0"/>
            <a:t>Professionals</a:t>
          </a:r>
        </a:p>
      </dgm:t>
    </dgm:pt>
    <dgm:pt modelId="{41EA4D6B-C32F-485C-9FCB-CA61C333DF52}" type="parTrans" cxnId="{25A9F1EF-C653-4A57-B449-C22231E7D1DE}">
      <dgm:prSet/>
      <dgm:spPr/>
      <dgm:t>
        <a:bodyPr/>
        <a:lstStyle/>
        <a:p>
          <a:endParaRPr lang="en-US"/>
        </a:p>
      </dgm:t>
    </dgm:pt>
    <dgm:pt modelId="{595304F1-749C-4DE7-9D0A-338E9723C177}" type="sibTrans" cxnId="{25A9F1EF-C653-4A57-B449-C22231E7D1DE}">
      <dgm:prSet/>
      <dgm:spPr/>
      <dgm:t>
        <a:bodyPr/>
        <a:lstStyle/>
        <a:p>
          <a:endParaRPr lang="en-US"/>
        </a:p>
      </dgm:t>
    </dgm:pt>
    <dgm:pt modelId="{2241A10E-0B2A-4C9A-956C-197C98DE6427}">
      <dgm:prSet phldrT="[Text]"/>
      <dgm:spPr/>
      <dgm:t>
        <a:bodyPr/>
        <a:lstStyle/>
        <a:p>
          <a:r>
            <a:rPr lang="en-US" dirty="0"/>
            <a:t>Regulators</a:t>
          </a:r>
        </a:p>
      </dgm:t>
    </dgm:pt>
    <dgm:pt modelId="{DDCAA82A-3A1D-4243-99A4-23B6BBFDD7F4}" type="parTrans" cxnId="{5EBF06C2-9B6A-40D6-AE04-499B341C2FC1}">
      <dgm:prSet/>
      <dgm:spPr/>
      <dgm:t>
        <a:bodyPr/>
        <a:lstStyle/>
        <a:p>
          <a:endParaRPr lang="en-US"/>
        </a:p>
      </dgm:t>
    </dgm:pt>
    <dgm:pt modelId="{43CB8E19-FD23-4C75-AF27-4D55DEC80F3F}" type="sibTrans" cxnId="{5EBF06C2-9B6A-40D6-AE04-499B341C2FC1}">
      <dgm:prSet/>
      <dgm:spPr/>
      <dgm:t>
        <a:bodyPr/>
        <a:lstStyle/>
        <a:p>
          <a:endParaRPr lang="en-US"/>
        </a:p>
      </dgm:t>
    </dgm:pt>
    <dgm:pt modelId="{96030CE0-77A8-40A6-809F-E99BC3B4EE05}">
      <dgm:prSet phldrT="[Text]"/>
      <dgm:spPr/>
      <dgm:t>
        <a:bodyPr/>
        <a:lstStyle/>
        <a:p>
          <a:r>
            <a:rPr lang="en-US" dirty="0"/>
            <a:t>Accounting firms</a:t>
          </a:r>
        </a:p>
      </dgm:t>
    </dgm:pt>
    <dgm:pt modelId="{EE5E5BD2-B665-490C-A8B9-A85484FB0A16}" type="parTrans" cxnId="{5DBEDAF7-1623-4CCC-87C1-0D42548473AD}">
      <dgm:prSet/>
      <dgm:spPr/>
      <dgm:t>
        <a:bodyPr/>
        <a:lstStyle/>
        <a:p>
          <a:endParaRPr lang="en-US"/>
        </a:p>
      </dgm:t>
    </dgm:pt>
    <dgm:pt modelId="{5AA4D758-B7C8-4A23-8D0F-CBD2BA75ABCA}" type="sibTrans" cxnId="{5DBEDAF7-1623-4CCC-87C1-0D42548473AD}">
      <dgm:prSet/>
      <dgm:spPr/>
      <dgm:t>
        <a:bodyPr/>
        <a:lstStyle/>
        <a:p>
          <a:endParaRPr lang="en-US"/>
        </a:p>
      </dgm:t>
    </dgm:pt>
    <dgm:pt modelId="{76DAAF55-22AE-4347-9DD3-C66FD5EC48A3}">
      <dgm:prSet phldrT="[Text]"/>
      <dgm:spPr/>
      <dgm:t>
        <a:bodyPr/>
        <a:lstStyle/>
        <a:p>
          <a:r>
            <a:rPr lang="en-US" dirty="0"/>
            <a:t>Government</a:t>
          </a:r>
        </a:p>
      </dgm:t>
    </dgm:pt>
    <dgm:pt modelId="{7D49CCA4-E6E1-464B-815A-424275328103}" type="parTrans" cxnId="{07E38FC5-B3FC-43BD-9D32-8A508F9C8EBA}">
      <dgm:prSet/>
      <dgm:spPr/>
      <dgm:t>
        <a:bodyPr/>
        <a:lstStyle/>
        <a:p>
          <a:endParaRPr lang="en-US"/>
        </a:p>
      </dgm:t>
    </dgm:pt>
    <dgm:pt modelId="{0D5422D8-A6D9-44D8-9F29-22597AE3489A}" type="sibTrans" cxnId="{07E38FC5-B3FC-43BD-9D32-8A508F9C8EBA}">
      <dgm:prSet/>
      <dgm:spPr/>
      <dgm:t>
        <a:bodyPr/>
        <a:lstStyle/>
        <a:p>
          <a:endParaRPr lang="en-US"/>
        </a:p>
      </dgm:t>
    </dgm:pt>
    <dgm:pt modelId="{93D4A257-967A-426B-B1ED-1E500E16FF3A}">
      <dgm:prSet phldrT="[Text]"/>
      <dgm:spPr/>
      <dgm:t>
        <a:bodyPr/>
        <a:lstStyle/>
        <a:p>
          <a:endParaRPr lang="en-US" dirty="0"/>
        </a:p>
      </dgm:t>
    </dgm:pt>
    <dgm:pt modelId="{3C49A7E6-549F-4C73-9A0E-A2DB9D0EF756}" type="parTrans" cxnId="{85946DCE-D5A8-48C0-A226-A4805B065F35}">
      <dgm:prSet/>
      <dgm:spPr/>
      <dgm:t>
        <a:bodyPr/>
        <a:lstStyle/>
        <a:p>
          <a:endParaRPr lang="en-US"/>
        </a:p>
      </dgm:t>
    </dgm:pt>
    <dgm:pt modelId="{866B7345-275B-4845-9A12-A63EF1D9714E}" type="sibTrans" cxnId="{85946DCE-D5A8-48C0-A226-A4805B065F35}">
      <dgm:prSet/>
      <dgm:spPr/>
      <dgm:t>
        <a:bodyPr/>
        <a:lstStyle/>
        <a:p>
          <a:endParaRPr lang="en-US"/>
        </a:p>
      </dgm:t>
    </dgm:pt>
    <dgm:pt modelId="{C700AF0D-7D89-4FAC-94CA-8947C0558EB3}" type="pres">
      <dgm:prSet presAssocID="{F4510087-D04B-4B0E-A483-BAD8456EA812}" presName="composite" presStyleCnt="0">
        <dgm:presLayoutVars>
          <dgm:chMax val="1"/>
          <dgm:dir/>
          <dgm:resizeHandles val="exact"/>
        </dgm:presLayoutVars>
      </dgm:prSet>
      <dgm:spPr/>
      <dgm:t>
        <a:bodyPr/>
        <a:lstStyle/>
        <a:p>
          <a:endParaRPr lang="en-US"/>
        </a:p>
      </dgm:t>
    </dgm:pt>
    <dgm:pt modelId="{6C549FC5-09AA-43F5-8638-D4420398ED0A}" type="pres">
      <dgm:prSet presAssocID="{F4510087-D04B-4B0E-A483-BAD8456EA812}" presName="radial" presStyleCnt="0">
        <dgm:presLayoutVars>
          <dgm:animLvl val="ctr"/>
        </dgm:presLayoutVars>
      </dgm:prSet>
      <dgm:spPr/>
    </dgm:pt>
    <dgm:pt modelId="{D0C1BB28-13CE-4DCC-9CD5-C1AB0931AF45}" type="pres">
      <dgm:prSet presAssocID="{2355C7C1-2807-4275-ACEE-908638B42D81}" presName="centerShape" presStyleLbl="vennNode1" presStyleIdx="0" presStyleCnt="9" custScaleX="287247" custScaleY="264426" custLinFactNeighborX="0" custLinFactNeighborY="-1631"/>
      <dgm:spPr/>
      <dgm:t>
        <a:bodyPr/>
        <a:lstStyle/>
        <a:p>
          <a:endParaRPr lang="en-US"/>
        </a:p>
      </dgm:t>
    </dgm:pt>
    <dgm:pt modelId="{5283BCDC-7EFC-4225-BF1E-245E2CE81951}" type="pres">
      <dgm:prSet presAssocID="{BFE2775A-08BD-4002-AC6E-4FBD610CE667}" presName="node" presStyleLbl="vennNode1" presStyleIdx="1" presStyleCnt="9" custScaleX="182818" custScaleY="77399" custRadScaleRad="91948" custRadScaleInc="2094">
        <dgm:presLayoutVars>
          <dgm:bulletEnabled val="1"/>
        </dgm:presLayoutVars>
      </dgm:prSet>
      <dgm:spPr/>
      <dgm:t>
        <a:bodyPr/>
        <a:lstStyle/>
        <a:p>
          <a:endParaRPr lang="en-US"/>
        </a:p>
      </dgm:t>
    </dgm:pt>
    <dgm:pt modelId="{BF510B5A-F2E1-4EAC-9593-23E3C8B3EA66}" type="pres">
      <dgm:prSet presAssocID="{BAE23FA0-7604-4F8F-B5F2-F059495EB33E}" presName="node" presStyleLbl="vennNode1" presStyleIdx="2" presStyleCnt="9" custScaleX="182818" custScaleY="123193" custRadScaleRad="143793" custRadScaleInc="30845">
        <dgm:presLayoutVars>
          <dgm:bulletEnabled val="1"/>
        </dgm:presLayoutVars>
      </dgm:prSet>
      <dgm:spPr/>
      <dgm:t>
        <a:bodyPr/>
        <a:lstStyle/>
        <a:p>
          <a:endParaRPr lang="en-US"/>
        </a:p>
      </dgm:t>
    </dgm:pt>
    <dgm:pt modelId="{4FCA40B0-B13F-4F00-874A-9900CF12D1F3}" type="pres">
      <dgm:prSet presAssocID="{B5CEA777-8075-49D9-AACC-88A1B78AFC71}" presName="node" presStyleLbl="vennNode1" presStyleIdx="3" presStyleCnt="9" custScaleX="182818" custScaleY="123193" custRadScaleRad="133389" custRadScaleInc="-2824">
        <dgm:presLayoutVars>
          <dgm:bulletEnabled val="1"/>
        </dgm:presLayoutVars>
      </dgm:prSet>
      <dgm:spPr/>
      <dgm:t>
        <a:bodyPr/>
        <a:lstStyle/>
        <a:p>
          <a:endParaRPr lang="en-US"/>
        </a:p>
      </dgm:t>
    </dgm:pt>
    <dgm:pt modelId="{326EF719-496F-43F3-A282-0EDDCA3A72A8}" type="pres">
      <dgm:prSet presAssocID="{A5C23F5B-1F41-4315-A913-4ADA782840F8}" presName="node" presStyleLbl="vennNode1" presStyleIdx="4" presStyleCnt="9" custScaleX="182818" custScaleY="123193" custRadScaleRad="128890" custRadScaleInc="-21190">
        <dgm:presLayoutVars>
          <dgm:bulletEnabled val="1"/>
        </dgm:presLayoutVars>
      </dgm:prSet>
      <dgm:spPr/>
      <dgm:t>
        <a:bodyPr/>
        <a:lstStyle/>
        <a:p>
          <a:endParaRPr lang="en-US"/>
        </a:p>
      </dgm:t>
    </dgm:pt>
    <dgm:pt modelId="{0B7888C6-07B4-4D50-9B91-99D8E8C847C4}" type="pres">
      <dgm:prSet presAssocID="{732FE10A-2C4C-4A28-B4B0-09D4CCBF8215}" presName="node" presStyleLbl="vennNode1" presStyleIdx="5" presStyleCnt="9" custScaleX="182818" custScaleY="123193" custRadScaleRad="95126" custRadScaleInc="0">
        <dgm:presLayoutVars>
          <dgm:bulletEnabled val="1"/>
        </dgm:presLayoutVars>
      </dgm:prSet>
      <dgm:spPr/>
      <dgm:t>
        <a:bodyPr/>
        <a:lstStyle/>
        <a:p>
          <a:endParaRPr lang="en-US"/>
        </a:p>
      </dgm:t>
    </dgm:pt>
    <dgm:pt modelId="{7586EE03-9CFE-4CD1-84B6-58D06719B8FF}" type="pres">
      <dgm:prSet presAssocID="{2241A10E-0B2A-4C9A-956C-197C98DE6427}" presName="node" presStyleLbl="vennNode1" presStyleIdx="6" presStyleCnt="9" custScaleX="182818" custScaleY="123193" custRadScaleRad="129820" custRadScaleInc="31018">
        <dgm:presLayoutVars>
          <dgm:bulletEnabled val="1"/>
        </dgm:presLayoutVars>
      </dgm:prSet>
      <dgm:spPr/>
      <dgm:t>
        <a:bodyPr/>
        <a:lstStyle/>
        <a:p>
          <a:endParaRPr lang="en-US"/>
        </a:p>
      </dgm:t>
    </dgm:pt>
    <dgm:pt modelId="{5D3DDEC8-E6CC-48E1-AC57-8255C27E7351}" type="pres">
      <dgm:prSet presAssocID="{96030CE0-77A8-40A6-809F-E99BC3B4EE05}" presName="node" presStyleLbl="vennNode1" presStyleIdx="7" presStyleCnt="9" custScaleX="182818" custScaleY="123193" custRadScaleRad="130686" custRadScaleInc="2381">
        <dgm:presLayoutVars>
          <dgm:bulletEnabled val="1"/>
        </dgm:presLayoutVars>
      </dgm:prSet>
      <dgm:spPr/>
      <dgm:t>
        <a:bodyPr/>
        <a:lstStyle/>
        <a:p>
          <a:endParaRPr lang="en-US"/>
        </a:p>
      </dgm:t>
    </dgm:pt>
    <dgm:pt modelId="{294E046B-D4CE-4054-A30A-09A3A4CA9D18}" type="pres">
      <dgm:prSet presAssocID="{76DAAF55-22AE-4347-9DD3-C66FD5EC48A3}" presName="node" presStyleLbl="vennNode1" presStyleIdx="8" presStyleCnt="9" custScaleX="182818" custScaleY="123193" custRadScaleRad="141120" custRadScaleInc="-32042">
        <dgm:presLayoutVars>
          <dgm:bulletEnabled val="1"/>
        </dgm:presLayoutVars>
      </dgm:prSet>
      <dgm:spPr/>
      <dgm:t>
        <a:bodyPr/>
        <a:lstStyle/>
        <a:p>
          <a:endParaRPr lang="en-US"/>
        </a:p>
      </dgm:t>
    </dgm:pt>
  </dgm:ptLst>
  <dgm:cxnLst>
    <dgm:cxn modelId="{E33E5799-880B-437C-AE72-E4F926366640}" srcId="{2355C7C1-2807-4275-ACEE-908638B42D81}" destId="{BAE23FA0-7604-4F8F-B5F2-F059495EB33E}" srcOrd="1" destOrd="0" parTransId="{EC9233C0-372D-4740-AA25-C7AAC034AA56}" sibTransId="{50D318C8-E164-49FD-80CC-5289A22A460E}"/>
    <dgm:cxn modelId="{D81968CD-F465-40ED-9945-3E1B7CA1B606}" srcId="{2355C7C1-2807-4275-ACEE-908638B42D81}" destId="{BFE2775A-08BD-4002-AC6E-4FBD610CE667}" srcOrd="0" destOrd="0" parTransId="{44955C9D-3E05-4FAA-A77F-6F837C6A7D0B}" sibTransId="{7CFFDAA6-B627-41F8-BD21-D98E54DD8870}"/>
    <dgm:cxn modelId="{F514E33C-7F72-4042-83E5-BCC3027CA7F9}" type="presOf" srcId="{A5C23F5B-1F41-4315-A913-4ADA782840F8}" destId="{326EF719-496F-43F3-A282-0EDDCA3A72A8}" srcOrd="0" destOrd="0" presId="urn:microsoft.com/office/officeart/2005/8/layout/radial3"/>
    <dgm:cxn modelId="{25A9F1EF-C653-4A57-B449-C22231E7D1DE}" srcId="{2355C7C1-2807-4275-ACEE-908638B42D81}" destId="{B5CEA777-8075-49D9-AACC-88A1B78AFC71}" srcOrd="2" destOrd="0" parTransId="{41EA4D6B-C32F-485C-9FCB-CA61C333DF52}" sibTransId="{595304F1-749C-4DE7-9D0A-338E9723C177}"/>
    <dgm:cxn modelId="{E7E6427D-BC62-4DAA-959E-FDA5D2D23EFB}" srcId="{2355C7C1-2807-4275-ACEE-908638B42D81}" destId="{A5C23F5B-1F41-4315-A913-4ADA782840F8}" srcOrd="3" destOrd="0" parTransId="{CE880B19-C8F5-4E47-B3B4-D874AF35F674}" sibTransId="{3980AB43-E055-4DBF-AED0-DACC817836E4}"/>
    <dgm:cxn modelId="{07AA378E-1875-43FF-A4A2-C689A6B74626}" srcId="{2355C7C1-2807-4275-ACEE-908638B42D81}" destId="{732FE10A-2C4C-4A28-B4B0-09D4CCBF8215}" srcOrd="4" destOrd="0" parTransId="{9820D9F5-0E60-46B1-8301-E8CDDDE9F5D6}" sibTransId="{9082C4A5-A18A-4453-8AF8-1136F117E892}"/>
    <dgm:cxn modelId="{15072C49-33B8-4012-AEE3-E70CC24AD526}" srcId="{F4510087-D04B-4B0E-A483-BAD8456EA812}" destId="{17A40CA7-6C2B-4E20-8A22-086E51510AD6}" srcOrd="2" destOrd="0" parTransId="{3B881FDC-2458-43FF-B2C2-67AACB7BF225}" sibTransId="{E3B41AF7-7D38-43A9-AFA9-1D72AEF4F7BA}"/>
    <dgm:cxn modelId="{1A699CA1-1621-427A-941B-3A53C4A03F92}" type="presOf" srcId="{732FE10A-2C4C-4A28-B4B0-09D4CCBF8215}" destId="{0B7888C6-07B4-4D50-9B91-99D8E8C847C4}" srcOrd="0" destOrd="0" presId="urn:microsoft.com/office/officeart/2005/8/layout/radial3"/>
    <dgm:cxn modelId="{5EBF06C2-9B6A-40D6-AE04-499B341C2FC1}" srcId="{2355C7C1-2807-4275-ACEE-908638B42D81}" destId="{2241A10E-0B2A-4C9A-956C-197C98DE6427}" srcOrd="5" destOrd="0" parTransId="{DDCAA82A-3A1D-4243-99A4-23B6BBFDD7F4}" sibTransId="{43CB8E19-FD23-4C75-AF27-4D55DEC80F3F}"/>
    <dgm:cxn modelId="{D7E763C9-4EED-4B5C-8C4B-CDDD62261556}" type="presOf" srcId="{B5CEA777-8075-49D9-AACC-88A1B78AFC71}" destId="{4FCA40B0-B13F-4F00-874A-9900CF12D1F3}" srcOrd="0" destOrd="0" presId="urn:microsoft.com/office/officeart/2005/8/layout/radial3"/>
    <dgm:cxn modelId="{EB33900E-4133-4DCF-B72A-EA543E468084}" type="presOf" srcId="{BFE2775A-08BD-4002-AC6E-4FBD610CE667}" destId="{5283BCDC-7EFC-4225-BF1E-245E2CE81951}" srcOrd="0" destOrd="0" presId="urn:microsoft.com/office/officeart/2005/8/layout/radial3"/>
    <dgm:cxn modelId="{1D6F610B-B1A1-4219-B055-AB3765C116B3}" type="presOf" srcId="{76DAAF55-22AE-4347-9DD3-C66FD5EC48A3}" destId="{294E046B-D4CE-4054-A30A-09A3A4CA9D18}" srcOrd="0" destOrd="0" presId="urn:microsoft.com/office/officeart/2005/8/layout/radial3"/>
    <dgm:cxn modelId="{85946DCE-D5A8-48C0-A226-A4805B065F35}" srcId="{F4510087-D04B-4B0E-A483-BAD8456EA812}" destId="{93D4A257-967A-426B-B1ED-1E500E16FF3A}" srcOrd="1" destOrd="0" parTransId="{3C49A7E6-549F-4C73-9A0E-A2DB9D0EF756}" sibTransId="{866B7345-275B-4845-9A12-A63EF1D9714E}"/>
    <dgm:cxn modelId="{07E38FC5-B3FC-43BD-9D32-8A508F9C8EBA}" srcId="{2355C7C1-2807-4275-ACEE-908638B42D81}" destId="{76DAAF55-22AE-4347-9DD3-C66FD5EC48A3}" srcOrd="7" destOrd="0" parTransId="{7D49CCA4-E6E1-464B-815A-424275328103}" sibTransId="{0D5422D8-A6D9-44D8-9F29-22597AE3489A}"/>
    <dgm:cxn modelId="{9DD6B972-F686-4081-8982-D54A0B951FFA}" type="presOf" srcId="{BAE23FA0-7604-4F8F-B5F2-F059495EB33E}" destId="{BF510B5A-F2E1-4EAC-9593-23E3C8B3EA66}" srcOrd="0" destOrd="0" presId="urn:microsoft.com/office/officeart/2005/8/layout/radial3"/>
    <dgm:cxn modelId="{2EF4CC87-2FEF-45EF-8E93-BC44C9382048}" type="presOf" srcId="{F4510087-D04B-4B0E-A483-BAD8456EA812}" destId="{C700AF0D-7D89-4FAC-94CA-8947C0558EB3}" srcOrd="0" destOrd="0" presId="urn:microsoft.com/office/officeart/2005/8/layout/radial3"/>
    <dgm:cxn modelId="{E6BEC631-0028-48F4-9B68-7ECFDAF1BD7D}" type="presOf" srcId="{2241A10E-0B2A-4C9A-956C-197C98DE6427}" destId="{7586EE03-9CFE-4CD1-84B6-58D06719B8FF}" srcOrd="0" destOrd="0" presId="urn:microsoft.com/office/officeart/2005/8/layout/radial3"/>
    <dgm:cxn modelId="{C070CA6E-F38E-41B3-9F43-ABEF7BD46229}" srcId="{F4510087-D04B-4B0E-A483-BAD8456EA812}" destId="{2355C7C1-2807-4275-ACEE-908638B42D81}" srcOrd="0" destOrd="0" parTransId="{F4A1E9DD-2AB1-48F5-8519-5873973A23D1}" sibTransId="{13C2F2D7-5EEE-4C31-8C6D-C4C4C6F62795}"/>
    <dgm:cxn modelId="{30EFFD3B-E676-4040-B4BF-10DF1F42AAB9}" type="presOf" srcId="{96030CE0-77A8-40A6-809F-E99BC3B4EE05}" destId="{5D3DDEC8-E6CC-48E1-AC57-8255C27E7351}" srcOrd="0" destOrd="0" presId="urn:microsoft.com/office/officeart/2005/8/layout/radial3"/>
    <dgm:cxn modelId="{19BA7B82-0905-4323-806A-11EDD900842E}" type="presOf" srcId="{2355C7C1-2807-4275-ACEE-908638B42D81}" destId="{D0C1BB28-13CE-4DCC-9CD5-C1AB0931AF45}" srcOrd="0" destOrd="0" presId="urn:microsoft.com/office/officeart/2005/8/layout/radial3"/>
    <dgm:cxn modelId="{5DBEDAF7-1623-4CCC-87C1-0D42548473AD}" srcId="{2355C7C1-2807-4275-ACEE-908638B42D81}" destId="{96030CE0-77A8-40A6-809F-E99BC3B4EE05}" srcOrd="6" destOrd="0" parTransId="{EE5E5BD2-B665-490C-A8B9-A85484FB0A16}" sibTransId="{5AA4D758-B7C8-4A23-8D0F-CBD2BA75ABCA}"/>
    <dgm:cxn modelId="{E55A9E06-1B33-45D5-8D20-F64E5F9E1658}" type="presParOf" srcId="{C700AF0D-7D89-4FAC-94CA-8947C0558EB3}" destId="{6C549FC5-09AA-43F5-8638-D4420398ED0A}" srcOrd="0" destOrd="0" presId="urn:microsoft.com/office/officeart/2005/8/layout/radial3"/>
    <dgm:cxn modelId="{56E59B81-DB2B-440E-A2B4-F21CA7A32866}" type="presParOf" srcId="{6C549FC5-09AA-43F5-8638-D4420398ED0A}" destId="{D0C1BB28-13CE-4DCC-9CD5-C1AB0931AF45}" srcOrd="0" destOrd="0" presId="urn:microsoft.com/office/officeart/2005/8/layout/radial3"/>
    <dgm:cxn modelId="{45733B43-A12A-4F05-ACBF-C215F5225DDC}" type="presParOf" srcId="{6C549FC5-09AA-43F5-8638-D4420398ED0A}" destId="{5283BCDC-7EFC-4225-BF1E-245E2CE81951}" srcOrd="1" destOrd="0" presId="urn:microsoft.com/office/officeart/2005/8/layout/radial3"/>
    <dgm:cxn modelId="{6E2BFB6E-FFDA-4B50-82E1-7C27808E7D09}" type="presParOf" srcId="{6C549FC5-09AA-43F5-8638-D4420398ED0A}" destId="{BF510B5A-F2E1-4EAC-9593-23E3C8B3EA66}" srcOrd="2" destOrd="0" presId="urn:microsoft.com/office/officeart/2005/8/layout/radial3"/>
    <dgm:cxn modelId="{B850C6C3-E852-4F7B-A69A-7945964986DB}" type="presParOf" srcId="{6C549FC5-09AA-43F5-8638-D4420398ED0A}" destId="{4FCA40B0-B13F-4F00-874A-9900CF12D1F3}" srcOrd="3" destOrd="0" presId="urn:microsoft.com/office/officeart/2005/8/layout/radial3"/>
    <dgm:cxn modelId="{F40DE99D-A113-481F-8784-0E7AD853F888}" type="presParOf" srcId="{6C549FC5-09AA-43F5-8638-D4420398ED0A}" destId="{326EF719-496F-43F3-A282-0EDDCA3A72A8}" srcOrd="4" destOrd="0" presId="urn:microsoft.com/office/officeart/2005/8/layout/radial3"/>
    <dgm:cxn modelId="{0D322EC0-642C-400B-BE52-B9A9D6EFEF30}" type="presParOf" srcId="{6C549FC5-09AA-43F5-8638-D4420398ED0A}" destId="{0B7888C6-07B4-4D50-9B91-99D8E8C847C4}" srcOrd="5" destOrd="0" presId="urn:microsoft.com/office/officeart/2005/8/layout/radial3"/>
    <dgm:cxn modelId="{52FABAE6-43F8-4F28-87C5-184F880FDF15}" type="presParOf" srcId="{6C549FC5-09AA-43F5-8638-D4420398ED0A}" destId="{7586EE03-9CFE-4CD1-84B6-58D06719B8FF}" srcOrd="6" destOrd="0" presId="urn:microsoft.com/office/officeart/2005/8/layout/radial3"/>
    <dgm:cxn modelId="{06D2B490-7215-400F-8D94-072D42188658}" type="presParOf" srcId="{6C549FC5-09AA-43F5-8638-D4420398ED0A}" destId="{5D3DDEC8-E6CC-48E1-AC57-8255C27E7351}" srcOrd="7" destOrd="0" presId="urn:microsoft.com/office/officeart/2005/8/layout/radial3"/>
    <dgm:cxn modelId="{FEC5D2B3-CB68-452D-B02C-970AD1AB6AE7}" type="presParOf" srcId="{6C549FC5-09AA-43F5-8638-D4420398ED0A}" destId="{294E046B-D4CE-4054-A30A-09A3A4CA9D18}"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8333-E402-482D-AED9-F566325D4A58}">
      <dsp:nvSpPr>
        <dsp:cNvPr id="0" name=""/>
        <dsp:cNvSpPr/>
      </dsp:nvSpPr>
      <dsp:spPr>
        <a:xfrm>
          <a:off x="8157294"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8EEB6-6368-4128-B26D-42106C1BA01F}">
      <dsp:nvSpPr>
        <dsp:cNvPr id="0" name=""/>
        <dsp:cNvSpPr/>
      </dsp:nvSpPr>
      <dsp:spPr>
        <a:xfrm>
          <a:off x="7728669"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B1101-7C0D-4522-8D6E-4BAAE831FA73}">
      <dsp:nvSpPr>
        <dsp:cNvPr id="0" name=""/>
        <dsp:cNvSpPr/>
      </dsp:nvSpPr>
      <dsp:spPr>
        <a:xfrm>
          <a:off x="7300044"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23F59-1132-440C-87B5-8CA7287A68A1}">
      <dsp:nvSpPr>
        <dsp:cNvPr id="0" name=""/>
        <dsp:cNvSpPr/>
      </dsp:nvSpPr>
      <dsp:spPr>
        <a:xfrm>
          <a:off x="6872234"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39333-476E-4404-96DF-729050A8FDA9}">
      <dsp:nvSpPr>
        <dsp:cNvPr id="0" name=""/>
        <dsp:cNvSpPr/>
      </dsp:nvSpPr>
      <dsp:spPr>
        <a:xfrm>
          <a:off x="6443610"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417EB-4CBC-4E1A-9B3A-57440CAC6AD4}">
      <dsp:nvSpPr>
        <dsp:cNvPr id="0" name=""/>
        <dsp:cNvSpPr/>
      </dsp:nvSpPr>
      <dsp:spPr>
        <a:xfrm>
          <a:off x="5781115" y="2346572"/>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56932-F67A-4143-B95A-7B1E4584E79D}">
      <dsp:nvSpPr>
        <dsp:cNvPr id="0" name=""/>
        <dsp:cNvSpPr/>
      </dsp:nvSpPr>
      <dsp:spPr>
        <a:xfrm>
          <a:off x="7775932" y="1980387"/>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85E8C9-7AC7-4BDF-AD09-EC2B2A3D6D1D}">
      <dsp:nvSpPr>
        <dsp:cNvPr id="0" name=""/>
        <dsp:cNvSpPr/>
      </dsp:nvSpPr>
      <dsp:spPr>
        <a:xfrm>
          <a:off x="7775932" y="295008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5CE89-0B69-43E8-8790-12D986FFDF2E}">
      <dsp:nvSpPr>
        <dsp:cNvPr id="0" name=""/>
        <dsp:cNvSpPr/>
      </dsp:nvSpPr>
      <dsp:spPr>
        <a:xfrm>
          <a:off x="7984540" y="2190405"/>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E3135-9D46-4BB1-82F5-37D6ABCB5E21}">
      <dsp:nvSpPr>
        <dsp:cNvPr id="0" name=""/>
        <dsp:cNvSpPr/>
      </dsp:nvSpPr>
      <dsp:spPr>
        <a:xfrm>
          <a:off x="7998393" y="2741220"/>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94A993-F102-4E8A-9E2C-818D4D09F362}">
      <dsp:nvSpPr>
        <dsp:cNvPr id="0" name=""/>
        <dsp:cNvSpPr/>
      </dsp:nvSpPr>
      <dsp:spPr>
        <a:xfrm>
          <a:off x="3219145" y="1396492"/>
          <a:ext cx="2368030" cy="2368275"/>
        </a:xfrm>
        <a:prstGeom prst="ellipse">
          <a:avLst/>
        </a:prstGeom>
        <a:solidFill>
          <a:srgbClr val="BBE0E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solidFill>
                <a:schemeClr val="tx1"/>
              </a:solidFill>
            </a:rPr>
            <a:t>What is the way forward?</a:t>
          </a:r>
        </a:p>
      </dsp:txBody>
      <dsp:txXfrm>
        <a:off x="3565935" y="1743318"/>
        <a:ext cx="1674450" cy="1674623"/>
      </dsp:txXfrm>
    </dsp:sp>
    <dsp:sp modelId="{7185795D-6EC8-44BC-98F3-2552F7603279}">
      <dsp:nvSpPr>
        <dsp:cNvPr id="0" name=""/>
        <dsp:cNvSpPr/>
      </dsp:nvSpPr>
      <dsp:spPr>
        <a:xfrm>
          <a:off x="3042316" y="1194167"/>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564A0-C63D-4ACD-9A30-204FAA985115}">
      <dsp:nvSpPr>
        <dsp:cNvPr id="0" name=""/>
        <dsp:cNvSpPr/>
      </dsp:nvSpPr>
      <dsp:spPr>
        <a:xfrm>
          <a:off x="2742442"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81DC6-D66B-41D3-9702-E47298CF7AF4}">
      <dsp:nvSpPr>
        <dsp:cNvPr id="0" name=""/>
        <dsp:cNvSpPr/>
      </dsp:nvSpPr>
      <dsp:spPr>
        <a:xfrm>
          <a:off x="2242923"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FA116-2F9C-47C3-A6F6-B478C69BDED0}">
      <dsp:nvSpPr>
        <dsp:cNvPr id="0" name=""/>
        <dsp:cNvSpPr/>
      </dsp:nvSpPr>
      <dsp:spPr>
        <a:xfrm>
          <a:off x="1743404"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BDA05-CAB2-45C7-89EA-2DB0984DD5BF}">
      <dsp:nvSpPr>
        <dsp:cNvPr id="0" name=""/>
        <dsp:cNvSpPr/>
      </dsp:nvSpPr>
      <dsp:spPr>
        <a:xfrm>
          <a:off x="1243885"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A1112-ED78-40FF-AC5A-A894C5E412E2}">
      <dsp:nvSpPr>
        <dsp:cNvPr id="0" name=""/>
        <dsp:cNvSpPr/>
      </dsp:nvSpPr>
      <dsp:spPr>
        <a:xfrm>
          <a:off x="743551"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FE42E-152C-4A3F-B1F9-3A6D96332C67}">
      <dsp:nvSpPr>
        <dsp:cNvPr id="0" name=""/>
        <dsp:cNvSpPr/>
      </dsp:nvSpPr>
      <dsp:spPr>
        <a:xfrm>
          <a:off x="244032" y="947223"/>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F10A0-3A8C-4E92-8C88-824CC069A7B7}">
      <dsp:nvSpPr>
        <dsp:cNvPr id="0" name=""/>
        <dsp:cNvSpPr/>
      </dsp:nvSpPr>
      <dsp:spPr>
        <a:xfrm>
          <a:off x="241306" y="300553"/>
          <a:ext cx="2946562" cy="6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en-US" sz="1700" kern="1200" dirty="0">
              <a:solidFill>
                <a:schemeClr val="tx1">
                  <a:lumMod val="65000"/>
                  <a:lumOff val="35000"/>
                </a:schemeClr>
              </a:solidFill>
            </a:rPr>
            <a:t>No approach (“Let’s not stifle innovation”)</a:t>
          </a:r>
        </a:p>
      </dsp:txBody>
      <dsp:txXfrm>
        <a:off x="241306" y="300553"/>
        <a:ext cx="2946562" cy="601589"/>
      </dsp:txXfrm>
    </dsp:sp>
    <dsp:sp modelId="{CBA678E4-BF58-4D98-A38D-2C250300A40F}">
      <dsp:nvSpPr>
        <dsp:cNvPr id="0" name=""/>
        <dsp:cNvSpPr/>
      </dsp:nvSpPr>
      <dsp:spPr>
        <a:xfrm>
          <a:off x="2556650" y="2346572"/>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5C15A-B9CB-4820-9573-0CDE5DA89E92}">
      <dsp:nvSpPr>
        <dsp:cNvPr id="0" name=""/>
        <dsp:cNvSpPr/>
      </dsp:nvSpPr>
      <dsp:spPr>
        <a:xfrm>
          <a:off x="2093801"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E4D63-DD37-46E7-8E59-7B84F0948407}">
      <dsp:nvSpPr>
        <dsp:cNvPr id="0" name=""/>
        <dsp:cNvSpPr/>
      </dsp:nvSpPr>
      <dsp:spPr>
        <a:xfrm>
          <a:off x="1631766"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D977C-A6A6-404A-8C2A-60D9C4CA2D3C}">
      <dsp:nvSpPr>
        <dsp:cNvPr id="0" name=""/>
        <dsp:cNvSpPr/>
      </dsp:nvSpPr>
      <dsp:spPr>
        <a:xfrm>
          <a:off x="1168916"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ABB81-8180-4E64-AC15-26B88F2532DC}">
      <dsp:nvSpPr>
        <dsp:cNvPr id="0" name=""/>
        <dsp:cNvSpPr/>
      </dsp:nvSpPr>
      <dsp:spPr>
        <a:xfrm>
          <a:off x="706881"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9ECB3-989B-49B9-9FC1-85D98C131C5A}">
      <dsp:nvSpPr>
        <dsp:cNvPr id="0" name=""/>
        <dsp:cNvSpPr/>
      </dsp:nvSpPr>
      <dsp:spPr>
        <a:xfrm>
          <a:off x="244032" y="2463504"/>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7742B-EA20-41B4-A2E2-1CB1E384BAF4}">
      <dsp:nvSpPr>
        <dsp:cNvPr id="0" name=""/>
        <dsp:cNvSpPr/>
      </dsp:nvSpPr>
      <dsp:spPr>
        <a:xfrm>
          <a:off x="275146" y="1707364"/>
          <a:ext cx="2550778" cy="6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en-US" sz="1700" kern="1200" dirty="0">
              <a:solidFill>
                <a:srgbClr val="D6A300"/>
              </a:solidFill>
            </a:rPr>
            <a:t>Reactive approach (“Let’s wait and see”)</a:t>
          </a:r>
        </a:p>
      </dsp:txBody>
      <dsp:txXfrm>
        <a:off x="275146" y="1707364"/>
        <a:ext cx="2550778" cy="601589"/>
      </dsp:txXfrm>
    </dsp:sp>
    <dsp:sp modelId="{57A410BF-47DE-42C9-AEC4-1610C6693424}">
      <dsp:nvSpPr>
        <dsp:cNvPr id="0" name=""/>
        <dsp:cNvSpPr/>
      </dsp:nvSpPr>
      <dsp:spPr>
        <a:xfrm>
          <a:off x="3042316" y="3479744"/>
          <a:ext cx="467738" cy="46811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17012-BC10-491C-BE84-5CA103A8DFCC}">
      <dsp:nvSpPr>
        <dsp:cNvPr id="0" name=""/>
        <dsp:cNvSpPr/>
      </dsp:nvSpPr>
      <dsp:spPr>
        <a:xfrm>
          <a:off x="2742442"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A9B88-FB31-45E2-9E3F-FD0C8DABA6C6}">
      <dsp:nvSpPr>
        <dsp:cNvPr id="0" name=""/>
        <dsp:cNvSpPr/>
      </dsp:nvSpPr>
      <dsp:spPr>
        <a:xfrm>
          <a:off x="2242923"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214EB-F842-4085-9A74-E743E3E412BA}">
      <dsp:nvSpPr>
        <dsp:cNvPr id="0" name=""/>
        <dsp:cNvSpPr/>
      </dsp:nvSpPr>
      <dsp:spPr>
        <a:xfrm>
          <a:off x="1743404"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7ED5C-9C28-44BE-B2FC-51C2A71A85C2}">
      <dsp:nvSpPr>
        <dsp:cNvPr id="0" name=""/>
        <dsp:cNvSpPr/>
      </dsp:nvSpPr>
      <dsp:spPr>
        <a:xfrm>
          <a:off x="1243885"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F1E8E-5954-4B53-A96D-4EA37DB8841A}">
      <dsp:nvSpPr>
        <dsp:cNvPr id="0" name=""/>
        <dsp:cNvSpPr/>
      </dsp:nvSpPr>
      <dsp:spPr>
        <a:xfrm>
          <a:off x="743551"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20A90-1125-4D1D-B030-E10EE8A1AE1E}">
      <dsp:nvSpPr>
        <dsp:cNvPr id="0" name=""/>
        <dsp:cNvSpPr/>
      </dsp:nvSpPr>
      <dsp:spPr>
        <a:xfrm>
          <a:off x="244032" y="3956322"/>
          <a:ext cx="233869" cy="23386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F4650-B91F-4B5F-97FE-66532240EFB6}">
      <dsp:nvSpPr>
        <dsp:cNvPr id="0" name=""/>
        <dsp:cNvSpPr/>
      </dsp:nvSpPr>
      <dsp:spPr>
        <a:xfrm>
          <a:off x="261975" y="2943853"/>
          <a:ext cx="2555112" cy="89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en-US" sz="1700" kern="1200" dirty="0">
              <a:solidFill>
                <a:srgbClr val="00B050"/>
              </a:solidFill>
            </a:rPr>
            <a:t>Proactive approach (“Let’s think about ethics now before it’s too late”)</a:t>
          </a:r>
        </a:p>
      </dsp:txBody>
      <dsp:txXfrm>
        <a:off x="261975" y="2943853"/>
        <a:ext cx="2555112" cy="892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F4D2-814B-4438-8E19-CB5F101F6C7E}">
      <dsp:nvSpPr>
        <dsp:cNvPr id="0" name=""/>
        <dsp:cNvSpPr/>
      </dsp:nvSpPr>
      <dsp:spPr>
        <a:xfrm>
          <a:off x="109190" y="441319"/>
          <a:ext cx="1638371" cy="551994"/>
        </a:xfrm>
        <a:prstGeom prst="rect">
          <a:avLst/>
        </a:prstGeom>
        <a:solidFill>
          <a:schemeClr val="accent1">
            <a:lumMod val="25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Independence / Confidentiality</a:t>
          </a:r>
        </a:p>
      </dsp:txBody>
      <dsp:txXfrm>
        <a:off x="109190" y="441319"/>
        <a:ext cx="1638371" cy="551994"/>
      </dsp:txXfrm>
    </dsp:sp>
    <dsp:sp modelId="{88A00382-E948-4C71-8B0E-9ED6745E6CAB}">
      <dsp:nvSpPr>
        <dsp:cNvPr id="0" name=""/>
        <dsp:cNvSpPr/>
      </dsp:nvSpPr>
      <dsp:spPr>
        <a:xfrm>
          <a:off x="0" y="2527273"/>
          <a:ext cx="1638371" cy="70272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13A47FB-C941-4D93-8AE1-FA5DF7E5F62A}">
      <dsp:nvSpPr>
        <dsp:cNvPr id="0" name=""/>
        <dsp:cNvSpPr/>
      </dsp:nvSpPr>
      <dsp:spPr>
        <a:xfrm>
          <a:off x="1937661" y="441319"/>
          <a:ext cx="1638371" cy="551994"/>
        </a:xfrm>
        <a:prstGeom prst="rect">
          <a:avLst/>
        </a:prstGeom>
        <a:solidFill>
          <a:schemeClr val="accent1">
            <a:lumMod val="25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Competence and Due Care</a:t>
          </a:r>
        </a:p>
      </dsp:txBody>
      <dsp:txXfrm>
        <a:off x="1937661" y="441319"/>
        <a:ext cx="1638371" cy="551994"/>
      </dsp:txXfrm>
    </dsp:sp>
    <dsp:sp modelId="{6CB08694-6434-4581-9F95-72B43795D366}">
      <dsp:nvSpPr>
        <dsp:cNvPr id="0" name=""/>
        <dsp:cNvSpPr/>
      </dsp:nvSpPr>
      <dsp:spPr>
        <a:xfrm>
          <a:off x="2033195" y="2527273"/>
          <a:ext cx="1638371" cy="70272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FE9C2FF-D894-4947-9A18-F8B6228E7341}">
      <dsp:nvSpPr>
        <dsp:cNvPr id="0" name=""/>
        <dsp:cNvSpPr/>
      </dsp:nvSpPr>
      <dsp:spPr>
        <a:xfrm>
          <a:off x="3738846" y="441319"/>
          <a:ext cx="1638371" cy="551994"/>
        </a:xfrm>
        <a:prstGeom prst="rect">
          <a:avLst/>
        </a:prstGeom>
        <a:solidFill>
          <a:schemeClr val="accent1">
            <a:lumMod val="25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Objectivity</a:t>
          </a:r>
        </a:p>
      </dsp:txBody>
      <dsp:txXfrm>
        <a:off x="3738846" y="441319"/>
        <a:ext cx="1638371" cy="551994"/>
      </dsp:txXfrm>
    </dsp:sp>
    <dsp:sp modelId="{38D49AA3-A1C1-461B-964E-7263E3AAD770}">
      <dsp:nvSpPr>
        <dsp:cNvPr id="0" name=""/>
        <dsp:cNvSpPr/>
      </dsp:nvSpPr>
      <dsp:spPr>
        <a:xfrm>
          <a:off x="3738846" y="2527271"/>
          <a:ext cx="1638371" cy="70272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3738846" y="2527271"/>
        <a:ext cx="1638371" cy="702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1BB28-13CE-4DCC-9CD5-C1AB0931AF45}">
      <dsp:nvSpPr>
        <dsp:cNvPr id="0" name=""/>
        <dsp:cNvSpPr/>
      </dsp:nvSpPr>
      <dsp:spPr>
        <a:xfrm>
          <a:off x="1284988" y="39549"/>
          <a:ext cx="5659622" cy="5209981"/>
        </a:xfrm>
        <a:prstGeom prst="ellipse">
          <a:avLst/>
        </a:prstGeom>
        <a:solidFill>
          <a:schemeClr val="bg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chemeClr val="tx1">
                  <a:lumMod val="95000"/>
                  <a:lumOff val="5000"/>
                </a:schemeClr>
              </a:solidFill>
            </a:rPr>
            <a:t>1) Forecast, Mitigate, Diagnose ethical issues</a:t>
          </a:r>
        </a:p>
        <a:p>
          <a:pPr lvl="0" algn="ctr" defTabSz="889000">
            <a:lnSpc>
              <a:spcPct val="90000"/>
            </a:lnSpc>
            <a:spcBef>
              <a:spcPct val="0"/>
            </a:spcBef>
            <a:spcAft>
              <a:spcPct val="35000"/>
            </a:spcAft>
          </a:pPr>
          <a:endParaRPr lang="en-US" sz="2000" b="1" kern="1200" dirty="0">
            <a:solidFill>
              <a:schemeClr val="tx1">
                <a:lumMod val="95000"/>
                <a:lumOff val="5000"/>
              </a:schemeClr>
            </a:solidFill>
          </a:endParaRPr>
        </a:p>
        <a:p>
          <a:pPr lvl="0" algn="ctr" defTabSz="889000">
            <a:lnSpc>
              <a:spcPct val="90000"/>
            </a:lnSpc>
            <a:spcBef>
              <a:spcPct val="0"/>
            </a:spcBef>
            <a:spcAft>
              <a:spcPct val="35000"/>
            </a:spcAft>
          </a:pPr>
          <a:r>
            <a:rPr lang="en-US" sz="2000" b="1" kern="1200" dirty="0">
              <a:solidFill>
                <a:schemeClr val="accent1">
                  <a:lumMod val="25000"/>
                </a:schemeClr>
              </a:solidFill>
            </a:rPr>
            <a:t>2) Build focus groups, feedback loops and multi disciplinary research initiatives</a:t>
          </a:r>
        </a:p>
        <a:p>
          <a:pPr lvl="0" algn="ctr" defTabSz="889000">
            <a:lnSpc>
              <a:spcPct val="90000"/>
            </a:lnSpc>
            <a:spcBef>
              <a:spcPct val="0"/>
            </a:spcBef>
            <a:spcAft>
              <a:spcPct val="35000"/>
            </a:spcAft>
          </a:pPr>
          <a:endParaRPr lang="en-US" sz="2000" b="1" kern="1200" dirty="0">
            <a:solidFill>
              <a:schemeClr val="accent2">
                <a:lumMod val="75000"/>
              </a:schemeClr>
            </a:solidFill>
          </a:endParaRPr>
        </a:p>
        <a:p>
          <a:pPr lvl="0" algn="ctr" defTabSz="889000">
            <a:lnSpc>
              <a:spcPct val="90000"/>
            </a:lnSpc>
            <a:spcBef>
              <a:spcPct val="0"/>
            </a:spcBef>
            <a:spcAft>
              <a:spcPct val="35000"/>
            </a:spcAft>
          </a:pPr>
          <a:r>
            <a:rPr lang="en-US" sz="2000" b="1" kern="1200" dirty="0">
              <a:solidFill>
                <a:schemeClr val="accent2">
                  <a:lumMod val="75000"/>
                </a:schemeClr>
              </a:solidFill>
            </a:rPr>
            <a:t>3) Monitor use and capabilities of AI, ensuring that the expectation of AI does not exceed current capabilities</a:t>
          </a:r>
        </a:p>
      </dsp:txBody>
      <dsp:txXfrm>
        <a:off x="2113820" y="802533"/>
        <a:ext cx="4001958" cy="3684013"/>
      </dsp:txXfrm>
    </dsp:sp>
    <dsp:sp modelId="{5283BCDC-7EFC-4225-BF1E-245E2CE81951}">
      <dsp:nvSpPr>
        <dsp:cNvPr id="0" name=""/>
        <dsp:cNvSpPr/>
      </dsp:nvSpPr>
      <dsp:spPr>
        <a:xfrm>
          <a:off x="3249683" y="187478"/>
          <a:ext cx="1801030" cy="7624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Developers</a:t>
          </a:r>
        </a:p>
      </dsp:txBody>
      <dsp:txXfrm>
        <a:off x="3513438" y="299143"/>
        <a:ext cx="1273520" cy="539165"/>
      </dsp:txXfrm>
    </dsp:sp>
    <dsp:sp modelId="{BF510B5A-F2E1-4EAC-9593-23E3C8B3EA66}">
      <dsp:nvSpPr>
        <dsp:cNvPr id="0" name=""/>
        <dsp:cNvSpPr/>
      </dsp:nvSpPr>
      <dsp:spPr>
        <a:xfrm>
          <a:off x="6095999" y="374369"/>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Other stakeholders</a:t>
          </a:r>
        </a:p>
      </dsp:txBody>
      <dsp:txXfrm>
        <a:off x="6359754" y="552102"/>
        <a:ext cx="1273520" cy="858168"/>
      </dsp:txXfrm>
    </dsp:sp>
    <dsp:sp modelId="{4FCA40B0-B13F-4F00-874A-9900CF12D1F3}">
      <dsp:nvSpPr>
        <dsp:cNvPr id="0" name=""/>
        <dsp:cNvSpPr/>
      </dsp:nvSpPr>
      <dsp:spPr>
        <a:xfrm>
          <a:off x="6336101" y="2044833"/>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Professionals</a:t>
          </a:r>
        </a:p>
      </dsp:txBody>
      <dsp:txXfrm>
        <a:off x="6599856" y="2222566"/>
        <a:ext cx="1273520" cy="858168"/>
      </dsp:txXfrm>
    </dsp:sp>
    <dsp:sp modelId="{326EF719-496F-43F3-A282-0EDDCA3A72A8}">
      <dsp:nvSpPr>
        <dsp:cNvPr id="0" name=""/>
        <dsp:cNvSpPr/>
      </dsp:nvSpPr>
      <dsp:spPr>
        <a:xfrm>
          <a:off x="5671772" y="3864697"/>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Ethicists</a:t>
          </a:r>
        </a:p>
      </dsp:txBody>
      <dsp:txXfrm>
        <a:off x="5935527" y="4042430"/>
        <a:ext cx="1273520" cy="858168"/>
      </dsp:txXfrm>
    </dsp:sp>
    <dsp:sp modelId="{0B7888C6-07B4-4D50-9B91-99D8E8C847C4}">
      <dsp:nvSpPr>
        <dsp:cNvPr id="0" name=""/>
        <dsp:cNvSpPr/>
      </dsp:nvSpPr>
      <dsp:spPr>
        <a:xfrm>
          <a:off x="3214284" y="4340948"/>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Academia</a:t>
          </a:r>
        </a:p>
      </dsp:txBody>
      <dsp:txXfrm>
        <a:off x="3478039" y="4518681"/>
        <a:ext cx="1273520" cy="858168"/>
      </dsp:txXfrm>
    </dsp:sp>
    <dsp:sp modelId="{7586EE03-9CFE-4CD1-84B6-58D06719B8FF}">
      <dsp:nvSpPr>
        <dsp:cNvPr id="0" name=""/>
        <dsp:cNvSpPr/>
      </dsp:nvSpPr>
      <dsp:spPr>
        <a:xfrm>
          <a:off x="610467" y="3681209"/>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Regulators</a:t>
          </a:r>
        </a:p>
      </dsp:txBody>
      <dsp:txXfrm>
        <a:off x="874222" y="3858942"/>
        <a:ext cx="1273520" cy="858168"/>
      </dsp:txXfrm>
    </dsp:sp>
    <dsp:sp modelId="{5D3DDEC8-E6CC-48E1-AC57-8255C27E7351}">
      <dsp:nvSpPr>
        <dsp:cNvPr id="0" name=""/>
        <dsp:cNvSpPr/>
      </dsp:nvSpPr>
      <dsp:spPr>
        <a:xfrm>
          <a:off x="155511" y="2056878"/>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Accounting firms</a:t>
          </a:r>
        </a:p>
      </dsp:txBody>
      <dsp:txXfrm>
        <a:off x="419266" y="2234611"/>
        <a:ext cx="1273520" cy="858168"/>
      </dsp:txXfrm>
    </dsp:sp>
    <dsp:sp modelId="{294E046B-D4CE-4054-A30A-09A3A4CA9D18}">
      <dsp:nvSpPr>
        <dsp:cNvPr id="0" name=""/>
        <dsp:cNvSpPr/>
      </dsp:nvSpPr>
      <dsp:spPr>
        <a:xfrm>
          <a:off x="370213" y="433372"/>
          <a:ext cx="1801030" cy="12136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Government</a:t>
          </a:r>
        </a:p>
      </dsp:txBody>
      <dsp:txXfrm>
        <a:off x="633968" y="611105"/>
        <a:ext cx="1273520" cy="858168"/>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54ED1-5B27-4F2A-A8CB-73071011DFF4}" type="datetimeFigureOut">
              <a:rPr lang="en-US" smtClean="0"/>
              <a:t>3/21/2019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9512F-A817-44AF-B74D-7419D8AA94E6}" type="slidenum">
              <a:rPr lang="en-US" smtClean="0"/>
              <a:t>‹#›</a:t>
            </a:fld>
            <a:endParaRPr lang="en-US" dirty="0"/>
          </a:p>
        </p:txBody>
      </p:sp>
    </p:spTree>
    <p:extLst>
      <p:ext uri="{BB962C8B-B14F-4D97-AF65-F5344CB8AC3E}">
        <p14:creationId xmlns:p14="http://schemas.microsoft.com/office/powerpoint/2010/main" val="1485659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scenario where a bank implements AI in the mortgage application approval process and discover that the AI algorithm makes biased recommendations even though AI was adopted by the bank to prevent bias in the mortgage approval process.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Data privacy concerns, such as the protection against client’s data repurposing and spillovers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 of a massive rollout of the automated intelligent agents in place of the professional in an accounting and auditing environment and the resultant effect on audit quality is undetermined.</a:t>
            </a:r>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2</a:t>
            </a:fld>
            <a:endParaRPr lang="en-US" dirty="0"/>
          </a:p>
        </p:txBody>
      </p:sp>
    </p:spTree>
    <p:extLst>
      <p:ext uri="{BB962C8B-B14F-4D97-AF65-F5344CB8AC3E}">
        <p14:creationId xmlns:p14="http://schemas.microsoft.com/office/powerpoint/2010/main" val="77667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auditors will be held responsible for the final decisions, and rely on AI to provide them with information, yet they are unable to review the accuracy or explanations behind AI’s actions, would it be fair to lay the full responsibility of the decision on the auditor? While the institution will be held accountable for AI, there may be no specific individual who could be held responsible for AI’s failure, resulting in a responsibility gap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probing developers of AI to enact safeguards against social sort or grouping of people by AI</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use of data by automated systems to perform predictive tasks has come under scrutiny of several regulators including EU (2016) and FTC (2016)</a:t>
            </a:r>
          </a:p>
          <a:p>
            <a:r>
              <a:rPr lang="en-US" sz="1200" kern="1200" dirty="0" smtClean="0">
                <a:solidFill>
                  <a:schemeClr val="tx1"/>
                </a:solidFill>
                <a:effectLst/>
                <a:latin typeface="+mn-lt"/>
                <a:ea typeface="+mn-ea"/>
                <a:cs typeface="+mn-cs"/>
              </a:rPr>
              <a:t>The EU (2016) regulation provides individuals the right not to be subjected to the decisions that are based solely on automated processing and which significantly affects them. The EU cites examples including the automatic refusal of credit by an online credit application or e-recruiting without any human intervention.</a:t>
            </a:r>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11</a:t>
            </a:fld>
            <a:endParaRPr lang="en-US" dirty="0"/>
          </a:p>
        </p:txBody>
      </p:sp>
    </p:spTree>
    <p:extLst>
      <p:ext uri="{BB962C8B-B14F-4D97-AF65-F5344CB8AC3E}">
        <p14:creationId xmlns:p14="http://schemas.microsoft.com/office/powerpoint/2010/main" val="2340054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auditors will be held responsible for the final decisions, and rely on AI to provide them with information, yet they are unable to review the accuracy or explanations behind AI’s actions, would it be fair to lay the full responsibility of the decision on the auditor? While the institution will be held accountable for AI, there may be no specific individual who could be held responsible for AI’s failure, resulting in a responsibility gap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probing developers of AI to enact safeguards against social sort or grouping of people by AI</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use of data by automated systems to perform predictive tasks has come under scrutiny of several regulators including EU (2016) and FTC (2016)</a:t>
            </a:r>
          </a:p>
          <a:p>
            <a:r>
              <a:rPr lang="en-US" sz="1200" kern="1200" dirty="0" smtClean="0">
                <a:solidFill>
                  <a:schemeClr val="tx1"/>
                </a:solidFill>
                <a:effectLst/>
                <a:latin typeface="+mn-lt"/>
                <a:ea typeface="+mn-ea"/>
                <a:cs typeface="+mn-cs"/>
              </a:rPr>
              <a:t>The EU (2016) regulation provides individuals the right not to be subjected to the decisions that are based solely on automated processing and which significantly affects them. The EU cites examples including the automatic refusal of credit by an online credit application or e-recruiting without any human intervention.</a:t>
            </a:r>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12</a:t>
            </a:fld>
            <a:endParaRPr lang="en-US" dirty="0"/>
          </a:p>
        </p:txBody>
      </p:sp>
    </p:spTree>
    <p:extLst>
      <p:ext uri="{BB962C8B-B14F-4D97-AF65-F5344CB8AC3E}">
        <p14:creationId xmlns:p14="http://schemas.microsoft.com/office/powerpoint/2010/main" val="360173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of the Big 4 firms have reported the use of Augmented AI, in areas such as large-scale data analytics, fraud detection and test of transactions. PWC (2018) report the use of “a revolutionary bot that uses AI and machine learning to ‘x-ray’ a business, analyzing billions of data points in milliseconds, seeing what humans cannot, and applying judgement to detect anomalies in the general ledger.”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experienced auditors exhibited technology overreliance when using an expert system, even though they were performing a critical part of their audit function (</a:t>
            </a:r>
            <a:r>
              <a:rPr lang="en-US" sz="1200" kern="1200" dirty="0" err="1" smtClean="0">
                <a:solidFill>
                  <a:schemeClr val="tx1"/>
                </a:solidFill>
                <a:effectLst/>
                <a:latin typeface="+mn-lt"/>
                <a:ea typeface="+mn-ea"/>
                <a:cs typeface="+mn-cs"/>
              </a:rPr>
              <a:t>Swinney</a:t>
            </a:r>
            <a:r>
              <a:rPr lang="en-US" sz="1200" kern="1200" baseline="0" dirty="0" smtClean="0">
                <a:solidFill>
                  <a:schemeClr val="tx1"/>
                </a:solidFill>
                <a:effectLst/>
                <a:latin typeface="+mn-lt"/>
                <a:ea typeface="+mn-ea"/>
                <a:cs typeface="+mn-cs"/>
              </a:rPr>
              <a:t> 1999)</a:t>
            </a:r>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13</a:t>
            </a:fld>
            <a:endParaRPr lang="en-US" dirty="0"/>
          </a:p>
        </p:txBody>
      </p:sp>
    </p:spTree>
    <p:extLst>
      <p:ext uri="{BB962C8B-B14F-4D97-AF65-F5344CB8AC3E}">
        <p14:creationId xmlns:p14="http://schemas.microsoft.com/office/powerpoint/2010/main" val="97299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may automate a task or the end-to-end process - EY (2016) reported the initial automated bank audit confirmation system which “submitted confirmation requests, managed the process (including certain exceptions) and produced work papers for the audit team,” automating the process end-to-end.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Intuition deals with feelings vs. intelligence deals with logic – intelligence is based on what</a:t>
            </a:r>
            <a:r>
              <a:rPr lang="en-US" sz="1200" kern="1200" baseline="0" dirty="0" smtClean="0">
                <a:solidFill>
                  <a:schemeClr val="tx1"/>
                </a:solidFill>
                <a:effectLst/>
                <a:latin typeface="+mn-lt"/>
                <a:ea typeface="+mn-ea"/>
                <a:cs typeface="+mn-cs"/>
              </a:rPr>
              <a:t> is known vs. intuition deals with the unknown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14</a:t>
            </a:fld>
            <a:endParaRPr lang="en-US" dirty="0"/>
          </a:p>
        </p:txBody>
      </p:sp>
    </p:spTree>
    <p:extLst>
      <p:ext uri="{BB962C8B-B14F-4D97-AF65-F5344CB8AC3E}">
        <p14:creationId xmlns:p14="http://schemas.microsoft.com/office/powerpoint/2010/main" val="147434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15</a:t>
            </a:fld>
            <a:endParaRPr lang="en-US" dirty="0"/>
          </a:p>
        </p:txBody>
      </p:sp>
    </p:spTree>
    <p:extLst>
      <p:ext uri="{BB962C8B-B14F-4D97-AF65-F5344CB8AC3E}">
        <p14:creationId xmlns:p14="http://schemas.microsoft.com/office/powerpoint/2010/main" val="243876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16</a:t>
            </a:fld>
            <a:endParaRPr lang="en-US" dirty="0"/>
          </a:p>
        </p:txBody>
      </p:sp>
    </p:spTree>
    <p:extLst>
      <p:ext uri="{BB962C8B-B14F-4D97-AF65-F5344CB8AC3E}">
        <p14:creationId xmlns:p14="http://schemas.microsoft.com/office/powerpoint/2010/main" val="37920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companies and auditors rely more and more on AI, there are several underlying assumptions that they may make. One assumption is that these systems are free of bias; a second assumption is that the AI systems will always behave within the desired constraints, and a third assumption is that divergence from the desired constraints will be detectable and correctable. These assumptions do not always hold, resulting in ethical, legal and economic implications.</a:t>
            </a:r>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3</a:t>
            </a:fld>
            <a:endParaRPr lang="en-US" dirty="0"/>
          </a:p>
        </p:txBody>
      </p:sp>
    </p:spTree>
    <p:extLst>
      <p:ext uri="{BB962C8B-B14F-4D97-AF65-F5344CB8AC3E}">
        <p14:creationId xmlns:p14="http://schemas.microsoft.com/office/powerpoint/2010/main" val="367463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4</a:t>
            </a:fld>
            <a:endParaRPr lang="en-US" dirty="0"/>
          </a:p>
        </p:txBody>
      </p:sp>
    </p:spTree>
    <p:extLst>
      <p:ext uri="{BB962C8B-B14F-4D97-AF65-F5344CB8AC3E}">
        <p14:creationId xmlns:p14="http://schemas.microsoft.com/office/powerpoint/2010/main" val="395875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AI </a:t>
            </a:r>
            <a:r>
              <a:rPr lang="en-US" dirty="0" smtClean="0"/>
              <a:t>has </a:t>
            </a:r>
            <a:r>
              <a:rPr lang="en-US" dirty="0"/>
              <a:t>been around for decades, enhanced AI techniques + massive data + faster computing, within the last few years has brought AI into the forefront as an emerging technology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5 Characteristics adapted from </a:t>
            </a:r>
            <a:r>
              <a:rPr lang="en-US" sz="1200" dirty="0" err="1" smtClean="0"/>
              <a:t>Rotolo</a:t>
            </a:r>
            <a:r>
              <a:rPr lang="en-US" sz="1200" dirty="0" smtClean="0"/>
              <a:t>, Hicks and Martin (2015)</a:t>
            </a:r>
          </a:p>
          <a:p>
            <a:endParaRPr lang="en-US" dirty="0"/>
          </a:p>
        </p:txBody>
      </p:sp>
      <p:sp>
        <p:nvSpPr>
          <p:cNvPr id="4" name="Slide Number Placeholder 3"/>
          <p:cNvSpPr>
            <a:spLocks noGrp="1"/>
          </p:cNvSpPr>
          <p:nvPr>
            <p:ph type="sldNum" sz="quarter" idx="5"/>
          </p:nvPr>
        </p:nvSpPr>
        <p:spPr/>
        <p:txBody>
          <a:bodyPr/>
          <a:lstStyle/>
          <a:p>
            <a:fld id="{9CD9512F-A817-44AF-B74D-7419D8AA94E6}" type="slidenum">
              <a:rPr lang="en-US" smtClean="0"/>
              <a:t>5</a:t>
            </a:fld>
            <a:endParaRPr lang="en-US" dirty="0"/>
          </a:p>
        </p:txBody>
      </p:sp>
    </p:spTree>
    <p:extLst>
      <p:ext uri="{BB962C8B-B14F-4D97-AF65-F5344CB8AC3E}">
        <p14:creationId xmlns:p14="http://schemas.microsoft.com/office/powerpoint/2010/main" val="24722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these applications are new (within the last 5 years)</a:t>
            </a:r>
          </a:p>
        </p:txBody>
      </p:sp>
      <p:sp>
        <p:nvSpPr>
          <p:cNvPr id="4" name="Slide Number Placeholder 3"/>
          <p:cNvSpPr>
            <a:spLocks noGrp="1"/>
          </p:cNvSpPr>
          <p:nvPr>
            <p:ph type="sldNum" sz="quarter" idx="5"/>
          </p:nvPr>
        </p:nvSpPr>
        <p:spPr/>
        <p:txBody>
          <a:bodyPr/>
          <a:lstStyle/>
          <a:p>
            <a:fld id="{9CD9512F-A817-44AF-B74D-7419D8AA94E6}" type="slidenum">
              <a:rPr lang="en-US" smtClean="0"/>
              <a:t>6</a:t>
            </a:fld>
            <a:endParaRPr lang="en-US" dirty="0"/>
          </a:p>
        </p:txBody>
      </p:sp>
    </p:spTree>
    <p:extLst>
      <p:ext uri="{BB962C8B-B14F-4D97-AF65-F5344CB8AC3E}">
        <p14:creationId xmlns:p14="http://schemas.microsoft.com/office/powerpoint/2010/main" val="141418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framework, Ethics of Emerging Information and Communication Technologies (ETICA), was developed by a European consortium </a:t>
            </a:r>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7</a:t>
            </a:fld>
            <a:endParaRPr lang="en-US" dirty="0"/>
          </a:p>
        </p:txBody>
      </p:sp>
    </p:spTree>
    <p:extLst>
      <p:ext uri="{BB962C8B-B14F-4D97-AF65-F5344CB8AC3E}">
        <p14:creationId xmlns:p14="http://schemas.microsoft.com/office/powerpoint/2010/main" val="140642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Opacity_</a:t>
            </a:r>
            <a:r>
              <a:rPr lang="en-US" sz="1200" kern="1200" dirty="0" err="1" smtClean="0">
                <a:solidFill>
                  <a:schemeClr val="tx1"/>
                </a:solidFill>
                <a:effectLst/>
                <a:latin typeface="+mn-lt"/>
                <a:ea typeface="+mn-ea"/>
                <a:cs typeface="+mn-cs"/>
              </a:rPr>
              <a:t>This</a:t>
            </a:r>
            <a:r>
              <a:rPr lang="en-US" sz="1200" kern="1200" dirty="0" smtClean="0">
                <a:solidFill>
                  <a:schemeClr val="tx1"/>
                </a:solidFill>
                <a:effectLst/>
                <a:latin typeface="+mn-lt"/>
                <a:ea typeface="+mn-ea"/>
                <a:cs typeface="+mn-cs"/>
              </a:rPr>
              <a:t> raises the question “will audit quality be impacted when such opaque and possibly un-auditable systems are used?”. For example, how would AI operate in the gray areas of accounting and how would AI explain its judgement? Industry and Big 4 audit firms have already raised the alarm on the inexplicability of AI algorithms (IBM 2018) (EY 2018) (PWC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Detailed</a:t>
            </a:r>
            <a:r>
              <a:rPr lang="en-US" sz="1200" kern="1200" baseline="0" dirty="0" smtClean="0">
                <a:solidFill>
                  <a:schemeClr val="tx1"/>
                </a:solidFill>
                <a:effectLst/>
                <a:latin typeface="+mn-lt"/>
                <a:ea typeface="+mn-ea"/>
                <a:cs typeface="+mn-cs"/>
              </a:rPr>
              <a:t> understanding of humans - </a:t>
            </a:r>
            <a:r>
              <a:rPr lang="en-US" sz="1200" kern="1200" dirty="0" smtClean="0">
                <a:solidFill>
                  <a:schemeClr val="tx1"/>
                </a:solidFill>
                <a:effectLst/>
                <a:latin typeface="+mn-lt"/>
                <a:ea typeface="+mn-ea"/>
                <a:cs typeface="+mn-cs"/>
              </a:rPr>
              <a:t>The concerns are due to the data persistence (the data in AI may outlive the human who generated it), data repurposing (data usage may extend beyond the purpose for which it the data was generated), and data spillover (other unwilling parties through association may have their data collected).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accounting and audit firms source these training data sets, including the use of client data to train algorithms, could potentially result in confidentiality breeches. The international code of ethics for professional accountants requires compliance with the principles of confidentiality with regards to information acquired as a result of professional and business relationships (International Ethics Standards Board for Accountants 2018).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Bias: </a:t>
            </a:r>
            <a:r>
              <a:rPr lang="en-US" dirty="0" smtClean="0">
                <a:latin typeface="Times New Roman" panose="02020603050405020304" pitchFamily="18" charset="0"/>
                <a:cs typeface="Times New Roman" panose="02020603050405020304" pitchFamily="18" charset="0"/>
              </a:rPr>
              <a:t>Data quality - what measures are in  place to ensure quality, accuracy and </a:t>
            </a:r>
            <a:r>
              <a:rPr lang="en-US" dirty="0" err="1" smtClean="0">
                <a:latin typeface="Times New Roman" panose="02020603050405020304" pitchFamily="18" charset="0"/>
                <a:cs typeface="Times New Roman" panose="02020603050405020304" pitchFamily="18" charset="0"/>
              </a:rPr>
              <a:t>debiasing</a:t>
            </a:r>
            <a:r>
              <a:rPr lang="en-US" dirty="0" smtClean="0">
                <a:latin typeface="Times New Roman" panose="02020603050405020304" pitchFamily="18" charset="0"/>
                <a:cs typeface="Times New Roman" panose="02020603050405020304" pitchFamily="18" charset="0"/>
              </a:rPr>
              <a:t> of AI data?</a:t>
            </a:r>
          </a:p>
          <a:p>
            <a:pPr lvl="0"/>
            <a:r>
              <a:rPr lang="en-US" dirty="0" smtClean="0">
                <a:latin typeface="Times New Roman" panose="02020603050405020304" pitchFamily="18" charset="0"/>
                <a:cs typeface="Times New Roman" panose="02020603050405020304" pitchFamily="18" charset="0"/>
              </a:rPr>
              <a:t>Social Sorting - Does AI perform grouping people, and if so what are the measures?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8</a:t>
            </a:fld>
            <a:endParaRPr lang="en-US" dirty="0"/>
          </a:p>
        </p:txBody>
      </p:sp>
    </p:spTree>
    <p:extLst>
      <p:ext uri="{BB962C8B-B14F-4D97-AF65-F5344CB8AC3E}">
        <p14:creationId xmlns:p14="http://schemas.microsoft.com/office/powerpoint/2010/main" val="293183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overreliance on AI, especially novice users; viewing the system as a safety net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Fast computing: </a:t>
            </a:r>
            <a:r>
              <a:rPr lang="en-US" dirty="0" smtClean="0">
                <a:latin typeface="Times New Roman" panose="02020603050405020304" pitchFamily="18" charset="0"/>
                <a:cs typeface="Times New Roman" panose="02020603050405020304" pitchFamily="18" charset="0"/>
              </a:rPr>
              <a:t>If AI delivers the promised competitive advantage, will it  create a barrier to entry and phase out firms without this capability? If certain skillsets become a requirement for the professional or certain skillsets become obsolete as a result of AI,  how is curriculum being updated so that future professionals remain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Autonomy: </a:t>
            </a:r>
            <a:r>
              <a:rPr lang="en-US" dirty="0" smtClean="0"/>
              <a:t>if AI replaces human judgments yet the underlying input data used to train the system is corrupt, the AI algorithm will process the data erroneously, and the error might not ever be discovered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9</a:t>
            </a:fld>
            <a:endParaRPr lang="en-US" dirty="0"/>
          </a:p>
        </p:txBody>
      </p:sp>
    </p:spTree>
    <p:extLst>
      <p:ext uri="{BB962C8B-B14F-4D97-AF65-F5344CB8AC3E}">
        <p14:creationId xmlns:p14="http://schemas.microsoft.com/office/powerpoint/2010/main" val="218466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a:t>
            </a:r>
            <a:r>
              <a:rPr lang="en-US" baseline="0" dirty="0" smtClean="0"/>
              <a:t> overreliance on AI, </a:t>
            </a:r>
            <a:r>
              <a:rPr lang="en-US" baseline="0" dirty="0" err="1" smtClean="0"/>
              <a:t>expecially</a:t>
            </a:r>
            <a:r>
              <a:rPr lang="en-US" baseline="0" dirty="0" smtClean="0"/>
              <a:t> novice users; viewing the system as a safety net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Fast computing: </a:t>
            </a:r>
            <a:r>
              <a:rPr lang="en-US" dirty="0" smtClean="0">
                <a:latin typeface="Times New Roman" panose="02020603050405020304" pitchFamily="18" charset="0"/>
                <a:cs typeface="Times New Roman" panose="02020603050405020304" pitchFamily="18" charset="0"/>
              </a:rPr>
              <a:t>If AI delivers the promised competitive advantage, will it  create a barrier to entry and phase out firms without this capability? If certain skillsets become a requirement for the professional or certain skillsets become obsolete as a result of AI,  how is curriculum being updated so that future professionals remain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Autonomy: </a:t>
            </a:r>
            <a:r>
              <a:rPr lang="en-US" dirty="0" smtClean="0"/>
              <a:t>if AI replaces human judgments yet the underlying input data used to train the system is corrupt, the AI algorithm will process the data erroneously, and the error might not ever be discovered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Automation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Invisibility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CD9512F-A817-44AF-B74D-7419D8AA94E6}" type="slidenum">
              <a:rPr lang="en-US" smtClean="0"/>
              <a:t>10</a:t>
            </a:fld>
            <a:endParaRPr lang="en-US" dirty="0"/>
          </a:p>
        </p:txBody>
      </p:sp>
    </p:spTree>
    <p:extLst>
      <p:ext uri="{BB962C8B-B14F-4D97-AF65-F5344CB8AC3E}">
        <p14:creationId xmlns:p14="http://schemas.microsoft.com/office/powerpoint/2010/main" val="3098711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381000"/>
            <a:ext cx="28321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27169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0085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7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Rectangle 6"/>
          <p:cNvSpPr txBox="1">
            <a:spLocks noChangeArrowheads="1"/>
          </p:cNvSpPr>
          <p:nvPr userDrawn="1"/>
        </p:nvSpPr>
        <p:spPr bwMode="auto">
          <a:xfrm>
            <a:off x="717755" y="6245225"/>
            <a:ext cx="265667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rgbClr val="5F5F5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44</a:t>
            </a:r>
            <a:r>
              <a:rPr lang="en-US" baseline="30000" dirty="0" smtClean="0"/>
              <a:t>th</a:t>
            </a:r>
            <a:r>
              <a:rPr lang="en-US" dirty="0" smtClean="0"/>
              <a:t> WCARS – </a:t>
            </a:r>
            <a:r>
              <a:rPr lang="en-US" dirty="0" err="1" smtClean="0"/>
              <a:t>Sevilla</a:t>
            </a:r>
            <a:r>
              <a:rPr lang="en-US" dirty="0" smtClean="0"/>
              <a:t>, Spain</a:t>
            </a:r>
            <a:endParaRPr lang="en-US" dirty="0"/>
          </a:p>
        </p:txBody>
      </p:sp>
    </p:spTree>
    <p:extLst>
      <p:ext uri="{BB962C8B-B14F-4D97-AF65-F5344CB8AC3E}">
        <p14:creationId xmlns:p14="http://schemas.microsoft.com/office/powerpoint/2010/main" val="135304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574348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77227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11977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58596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68577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20431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59913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2413"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fld id="{5744759D-0EFF-4FB2-9CCE-04E00944F0FE}" type="slidenum">
              <a:rPr lang="en-US" smtClean="0"/>
              <a:pPr/>
              <a:t>‹#›</a:t>
            </a:fld>
            <a:endParaRPr lang="en-US" dirty="0"/>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dirty="0">
              <a:solidFill>
                <a:schemeClr val="bg1"/>
              </a:solidFill>
            </a:endParaRPr>
          </a:p>
        </p:txBody>
      </p:sp>
      <p:pic>
        <p:nvPicPr>
          <p:cNvPr id="1033" name="Picture 2"/>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76238" y="144463"/>
            <a:ext cx="1441450"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b="1" dirty="0"/>
              <a:t>The Ethical Implications of using Artificial Intelligence in Auditing</a:t>
            </a:r>
            <a:br>
              <a:rPr lang="en-US" b="1" dirty="0"/>
            </a:br>
            <a:r>
              <a:rPr lang="en-US" dirty="0"/>
              <a:t> </a:t>
            </a:r>
          </a:p>
        </p:txBody>
      </p:sp>
      <p:sp>
        <p:nvSpPr>
          <p:cNvPr id="3" name="Subtitle 2"/>
          <p:cNvSpPr>
            <a:spLocks noGrp="1"/>
          </p:cNvSpPr>
          <p:nvPr>
            <p:ph type="subTitle" idx="1"/>
          </p:nvPr>
        </p:nvSpPr>
        <p:spPr/>
        <p:txBody>
          <a:bodyPr/>
          <a:lstStyle/>
          <a:p>
            <a:r>
              <a:rPr lang="en-US" dirty="0" smtClean="0"/>
              <a:t>Ivy Munoko</a:t>
            </a:r>
          </a:p>
          <a:p>
            <a:r>
              <a:rPr lang="en-US" dirty="0" smtClean="0"/>
              <a:t>Helen Brown-Liburd</a:t>
            </a:r>
          </a:p>
          <a:p>
            <a:r>
              <a:rPr lang="en-US" dirty="0" smtClean="0"/>
              <a:t>Miklos Vasarhelyi</a:t>
            </a:r>
          </a:p>
        </p:txBody>
      </p:sp>
    </p:spTree>
    <p:extLst>
      <p:ext uri="{BB962C8B-B14F-4D97-AF65-F5344CB8AC3E}">
        <p14:creationId xmlns:p14="http://schemas.microsoft.com/office/powerpoint/2010/main" val="2077246692"/>
      </p:ext>
    </p:extLst>
  </p:cSld>
  <p:clrMapOvr>
    <a:masterClrMapping/>
  </p:clrMapOvr>
  <mc:AlternateContent xmlns:mc="http://schemas.openxmlformats.org/markup-compatibility/2006" xmlns:p14="http://schemas.microsoft.com/office/powerpoint/2010/main">
    <mc:Choice Requires="p14">
      <p:transition spd="slow" p14:dur="2000" advTm="78079"/>
    </mc:Choice>
    <mc:Fallback xmlns="">
      <p:transition spd="slow" advTm="7807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400" dirty="0"/>
              <a:t>Step 1: Ethical aspects of the features inherent to AI</a:t>
            </a:r>
          </a:p>
        </p:txBody>
      </p:sp>
      <p:sp>
        <p:nvSpPr>
          <p:cNvPr id="3" name="Content Placeholder 2"/>
          <p:cNvSpPr>
            <a:spLocks noGrp="1"/>
          </p:cNvSpPr>
          <p:nvPr>
            <p:ph idx="1"/>
          </p:nvPr>
        </p:nvSpPr>
        <p:spPr>
          <a:xfrm>
            <a:off x="242887" y="1524000"/>
            <a:ext cx="8734425" cy="4533900"/>
          </a:xfrm>
        </p:spPr>
        <p:txBody>
          <a:bodyPr/>
          <a:lstStyle/>
          <a:p>
            <a:r>
              <a:rPr lang="en-US" sz="2000" dirty="0" smtClean="0"/>
              <a:t>Automation of jobs done performed by humans</a:t>
            </a:r>
          </a:p>
          <a:p>
            <a:pPr lvl="1"/>
            <a:r>
              <a:rPr lang="en-US" sz="2000" dirty="0"/>
              <a:t>As automation is taking over the more routine tasks that were previously performed by auditors, another fundamental question to ask is whether these routine tasks had provided the auditor with some required experience that shaped their performance, which may be lost with automation? </a:t>
            </a:r>
            <a:endParaRPr lang="en-US" sz="2000" dirty="0" smtClean="0"/>
          </a:p>
          <a:p>
            <a:r>
              <a:rPr lang="en-US" sz="2000" dirty="0" smtClean="0"/>
              <a:t>Invisibility</a:t>
            </a:r>
          </a:p>
          <a:p>
            <a:pPr lvl="1"/>
            <a:r>
              <a:rPr lang="en-US" sz="2000" dirty="0" smtClean="0"/>
              <a:t>When something goes wrong the </a:t>
            </a:r>
            <a:r>
              <a:rPr lang="en-US" sz="2000" dirty="0"/>
              <a:t>answer </a:t>
            </a:r>
            <a:r>
              <a:rPr lang="en-US" sz="2000" dirty="0" smtClean="0"/>
              <a:t>to what went wrong may be </a:t>
            </a:r>
            <a:r>
              <a:rPr lang="en-US" sz="2000" dirty="0"/>
              <a:t>invisible to the </a:t>
            </a:r>
            <a:r>
              <a:rPr lang="en-US" sz="2000" dirty="0" smtClean="0"/>
              <a:t>firm </a:t>
            </a:r>
            <a:r>
              <a:rPr lang="en-US" sz="2000" dirty="0"/>
              <a:t>if the algorithm is developed based on a complex network, such as neural networks versus decision trees, which are more transparent to </a:t>
            </a:r>
            <a:r>
              <a:rPr lang="en-US" sz="2000" dirty="0" smtClean="0"/>
              <a:t>inspection</a:t>
            </a:r>
          </a:p>
          <a:p>
            <a:pPr lvl="1"/>
            <a:r>
              <a:rPr lang="en-US" sz="2000" dirty="0"/>
              <a:t>many of the back-office tasks may be performed by autonomous AI soon, creating the 'invisible workforce</a:t>
            </a:r>
            <a:endParaRPr lang="en-US" sz="2000" dirty="0" smtClean="0"/>
          </a:p>
          <a:p>
            <a:pPr lvl="1"/>
            <a:endParaRPr lang="en-US" sz="2000" dirty="0" smtClean="0"/>
          </a:p>
          <a:p>
            <a:pPr lvl="1"/>
            <a:endParaRPr lang="en-US" sz="20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10</a:t>
            </a:fld>
            <a:endParaRPr lang="en-US" dirty="0"/>
          </a:p>
        </p:txBody>
      </p:sp>
    </p:spTree>
    <p:extLst>
      <p:ext uri="{BB962C8B-B14F-4D97-AF65-F5344CB8AC3E}">
        <p14:creationId xmlns:p14="http://schemas.microsoft.com/office/powerpoint/2010/main" val="415863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956"/>
            <a:ext cx="8229600" cy="808038"/>
          </a:xfrm>
        </p:spPr>
        <p:txBody>
          <a:bodyPr/>
          <a:lstStyle/>
          <a:p>
            <a:r>
              <a:rPr lang="en-US" sz="2000" dirty="0" smtClean="0"/>
              <a:t>Step 2: </a:t>
            </a:r>
            <a:r>
              <a:rPr lang="en-US" sz="2000" dirty="0"/>
              <a:t>Current applications of AI in accounting and auditing, and the ethical implications</a:t>
            </a:r>
          </a:p>
        </p:txBody>
      </p:sp>
      <p:sp>
        <p:nvSpPr>
          <p:cNvPr id="3" name="Content Placeholder 2"/>
          <p:cNvSpPr>
            <a:spLocks noGrp="1"/>
          </p:cNvSpPr>
          <p:nvPr>
            <p:ph idx="1"/>
          </p:nvPr>
        </p:nvSpPr>
        <p:spPr>
          <a:xfrm>
            <a:off x="457200" y="1364717"/>
            <a:ext cx="8468524" cy="4533900"/>
          </a:xfrm>
        </p:spPr>
        <p:txBody>
          <a:bodyPr/>
          <a:lstStyle/>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a:p>
          <a:p>
            <a:pPr marL="0" indent="0">
              <a:buNone/>
            </a:pPr>
            <a:r>
              <a:rPr lang="en-US" sz="2000" i="1" dirty="0" smtClean="0"/>
              <a:t>“</a:t>
            </a:r>
            <a:r>
              <a:rPr lang="en-US" sz="2000" i="1" dirty="0"/>
              <a:t>As technological revolutions </a:t>
            </a:r>
            <a:endParaRPr lang="en-US" sz="2000" i="1" dirty="0" smtClean="0"/>
          </a:p>
          <a:p>
            <a:pPr marL="0" indent="0">
              <a:buNone/>
            </a:pPr>
            <a:r>
              <a:rPr lang="en-US" sz="2000" i="1" dirty="0" smtClean="0"/>
              <a:t>increase </a:t>
            </a:r>
            <a:r>
              <a:rPr lang="en-US" sz="2000" i="1" dirty="0"/>
              <a:t>their social impact</a:t>
            </a:r>
            <a:r>
              <a:rPr lang="en-US" sz="2000" i="1" dirty="0" smtClean="0"/>
              <a:t>,</a:t>
            </a:r>
          </a:p>
          <a:p>
            <a:pPr marL="0" indent="0">
              <a:buNone/>
            </a:pPr>
            <a:r>
              <a:rPr lang="en-US" sz="2000" i="1" dirty="0" smtClean="0"/>
              <a:t> </a:t>
            </a:r>
            <a:r>
              <a:rPr lang="en-US" sz="2000" i="1" dirty="0"/>
              <a:t>ethical problems </a:t>
            </a:r>
            <a:r>
              <a:rPr lang="en-US" sz="2000" i="1" dirty="0" smtClean="0"/>
              <a:t>increase.” </a:t>
            </a:r>
          </a:p>
          <a:p>
            <a:pPr marL="0" indent="0">
              <a:buNone/>
            </a:pPr>
            <a:r>
              <a:rPr lang="en-US" sz="2000" dirty="0" smtClean="0"/>
              <a:t>(Moor 2005)</a:t>
            </a:r>
          </a:p>
          <a:p>
            <a:pPr marL="0" indent="0" algn="ctr">
              <a:buNone/>
            </a:pPr>
            <a:endParaRPr lang="en-US"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11</a:t>
            </a:fld>
            <a:endParaRPr lang="en-US" dirty="0"/>
          </a:p>
        </p:txBody>
      </p:sp>
      <p:sp>
        <p:nvSpPr>
          <p:cNvPr id="6" name="Rectangle: Rounded Corners 5"/>
          <p:cNvSpPr/>
          <p:nvPr/>
        </p:nvSpPr>
        <p:spPr>
          <a:xfrm>
            <a:off x="4300630" y="1528465"/>
            <a:ext cx="4029259" cy="526169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200000"/>
              </a:lnSpc>
              <a:spcBef>
                <a:spcPts val="0"/>
              </a:spcBef>
              <a:spcAft>
                <a:spcPts val="800"/>
              </a:spcAft>
            </a:pPr>
            <a:r>
              <a:rPr lang="en-US" sz="1100" dirty="0">
                <a:solidFill>
                  <a:srgbClr val="000000"/>
                </a:solidFill>
                <a:effectLst/>
                <a:latin typeface="Times New Roman" panose="02020603050405020304" pitchFamily="18" charset="0"/>
                <a:ea typeface="Calibri" panose="020F0502020204030204" pitchFamily="34" charset="0"/>
              </a:rPr>
              <a:t>   </a:t>
            </a:r>
            <a:r>
              <a:rPr lang="en-US" sz="1100" b="1" dirty="0">
                <a:solidFill>
                  <a:srgbClr val="000000"/>
                </a:solidFill>
                <a:effectLst/>
                <a:latin typeface="Times New Roman" panose="02020603050405020304" pitchFamily="18" charset="0"/>
                <a:ea typeface="Calibri" panose="020F0502020204030204" pitchFamily="34" charset="0"/>
              </a:rPr>
              <a:t>Group 1:</a:t>
            </a:r>
            <a:r>
              <a:rPr lang="en-US" sz="1100" dirty="0">
                <a:solidFill>
                  <a:srgbClr val="000000"/>
                </a:solidFill>
                <a:effectLst/>
                <a:latin typeface="Times New Roman" panose="02020603050405020304" pitchFamily="18" charset="0"/>
                <a:ea typeface="Calibri" panose="020F0502020204030204" pitchFamily="34" charset="0"/>
              </a:rPr>
              <a:t> </a:t>
            </a:r>
            <a:r>
              <a:rPr lang="en-US" sz="1100" b="1" dirty="0">
                <a:solidFill>
                  <a:srgbClr val="000000"/>
                </a:solidFill>
                <a:effectLst/>
                <a:latin typeface="Times New Roman" panose="02020603050405020304" pitchFamily="18" charset="0"/>
                <a:ea typeface="Calibri" panose="020F0502020204030204" pitchFamily="34" charset="0"/>
              </a:rPr>
              <a:t>Assisted AI: Support lower level decisions</a:t>
            </a:r>
            <a:endParaRPr lang="en-US" sz="1100" dirty="0">
              <a:effectLst/>
              <a:latin typeface="Times New Roman" panose="02020603050405020304" pitchFamily="18" charset="0"/>
              <a:ea typeface="Times New Roman" panose="02020603050405020304" pitchFamily="18" charset="0"/>
            </a:endParaRPr>
          </a:p>
          <a:p>
            <a:pPr marL="114300" marR="0">
              <a:lnSpc>
                <a:spcPct val="200000"/>
              </a:lnSpc>
              <a:spcBef>
                <a:spcPts val="0"/>
              </a:spcBef>
              <a:spcAft>
                <a:spcPts val="0"/>
              </a:spcAft>
              <a:tabLst>
                <a:tab pos="514350" algn="l"/>
              </a:tabLs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Examples: - </a:t>
            </a:r>
            <a:r>
              <a:rPr lang="en-US" sz="1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Chatbots</a:t>
            </a:r>
            <a:endParaRPr lang="en-US" sz="1100" dirty="0">
              <a:effectLst/>
              <a:ea typeface="Calibri" panose="020F0502020204030204" pitchFamily="34" charset="0"/>
              <a:cs typeface="Times New Roman" panose="02020603050405020304" pitchFamily="18" charset="0"/>
            </a:endParaRPr>
          </a:p>
          <a:p>
            <a:pPr marL="114300" marR="0">
              <a:lnSpc>
                <a:spcPct val="200000"/>
              </a:lnSpc>
              <a:spcBef>
                <a:spcPts val="0"/>
              </a:spcBef>
              <a:spcAft>
                <a:spcPts val="0"/>
              </a:spcAft>
              <a:tabLst>
                <a:tab pos="514350" algn="l"/>
              </a:tabLs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Automated transaction entry</a:t>
            </a:r>
            <a:endParaRPr lang="en-US" sz="1100" dirty="0">
              <a:effectLst/>
              <a:ea typeface="Calibri" panose="020F0502020204030204" pitchFamily="34" charset="0"/>
              <a:cs typeface="Times New Roman" panose="02020603050405020304" pitchFamily="18" charset="0"/>
            </a:endParaRPr>
          </a:p>
          <a:p>
            <a:pPr marL="11430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Automated audit test of transactions</a:t>
            </a:r>
            <a:endParaRPr lang="en-US" sz="1100" dirty="0">
              <a:effectLst/>
              <a:ea typeface="Calibri" panose="020F0502020204030204" pitchFamily="34" charset="0"/>
              <a:cs typeface="Times New Roman" panose="02020603050405020304" pitchFamily="18" charset="0"/>
            </a:endParaRPr>
          </a:p>
          <a:p>
            <a:pPr marL="11430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Automated transaction classifiers </a:t>
            </a:r>
            <a:endParaRPr lang="en-US" sz="1100" dirty="0">
              <a:effectLst/>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100" dirty="0">
                <a:solidFill>
                  <a:srgbClr val="000000"/>
                </a:solidFill>
                <a:effectLst/>
                <a:latin typeface="Times New Roman" panose="02020603050405020304" pitchFamily="18" charset="0"/>
                <a:ea typeface="Calibri" panose="020F0502020204030204" pitchFamily="34" charset="0"/>
              </a:rPr>
              <a:t> </a:t>
            </a:r>
            <a:r>
              <a:rPr lang="en-US" sz="1100" b="1" dirty="0">
                <a:solidFill>
                  <a:srgbClr val="000000"/>
                </a:solidFill>
                <a:effectLst/>
                <a:latin typeface="Times New Roman" panose="02020603050405020304" pitchFamily="18" charset="0"/>
                <a:ea typeface="Calibri" panose="020F0502020204030204" pitchFamily="34" charset="0"/>
              </a:rPr>
              <a:t>Group 2:</a:t>
            </a:r>
            <a:r>
              <a:rPr lang="en-US" sz="1100" dirty="0">
                <a:solidFill>
                  <a:srgbClr val="000000"/>
                </a:solidFill>
                <a:effectLst/>
                <a:latin typeface="Times New Roman" panose="02020603050405020304" pitchFamily="18" charset="0"/>
                <a:ea typeface="Calibri" panose="020F0502020204030204" pitchFamily="34" charset="0"/>
              </a:rPr>
              <a:t> </a:t>
            </a:r>
            <a:r>
              <a:rPr lang="en-US" sz="1100" b="1" dirty="0">
                <a:solidFill>
                  <a:srgbClr val="000000"/>
                </a:solidFill>
                <a:effectLst/>
                <a:latin typeface="Times New Roman" panose="02020603050405020304" pitchFamily="18" charset="0"/>
                <a:ea typeface="Calibri" panose="020F0502020204030204" pitchFamily="34" charset="0"/>
              </a:rPr>
              <a:t>Augmented AI: Support high risk decisions</a:t>
            </a:r>
            <a:r>
              <a:rPr lang="en-US" sz="1100"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Examples:   - Performing audit risk assessments </a:t>
            </a:r>
            <a:endParaRPr lang="en-US" sz="1100" dirty="0">
              <a:effectLst/>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Fraud detection</a:t>
            </a:r>
            <a:endParaRPr lang="en-US" sz="1100" dirty="0">
              <a:effectLst/>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Going concern evaluations  </a:t>
            </a:r>
            <a:endParaRPr lang="en-US" sz="1100" dirty="0">
              <a:effectLst/>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 3:</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Autonomous AI: Assumes decision making</a:t>
            </a:r>
            <a:endParaRPr lang="en-US" sz="1100" dirty="0">
              <a:effectLst/>
              <a:ea typeface="Calibri" panose="020F0502020204030204" pitchFamily="34" charset="0"/>
              <a:cs typeface="Times New Roman" panose="02020603050405020304" pitchFamily="18" charset="0"/>
            </a:endParaRPr>
          </a:p>
          <a:p>
            <a:pPr marL="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Examples:   - Inventory counts</a:t>
            </a:r>
            <a:endParaRPr lang="en-US" sz="1100" dirty="0">
              <a:effectLst/>
              <a:ea typeface="Calibri" panose="020F0502020204030204" pitchFamily="34" charset="0"/>
              <a:cs typeface="Times New Roman" panose="02020603050405020304" pitchFamily="18" charset="0"/>
            </a:endParaRPr>
          </a:p>
          <a:p>
            <a:pPr marL="457200" marR="0">
              <a:lnSpc>
                <a:spcPct val="200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Review of unstructured data</a:t>
            </a:r>
            <a:endParaRPr lang="en-US" sz="1100" dirty="0">
              <a:effectLst/>
              <a:ea typeface="Calibri" panose="020F0502020204030204" pitchFamily="34" charset="0"/>
              <a:cs typeface="Times New Roman" panose="02020603050405020304" pitchFamily="18" charset="0"/>
            </a:endParaRPr>
          </a:p>
          <a:p>
            <a:pPr marL="457200" marR="0">
              <a:lnSpc>
                <a:spcPct val="200000"/>
              </a:lnSpc>
              <a:spcBef>
                <a:spcPts val="0"/>
              </a:spcBef>
              <a:spcAft>
                <a:spcPts val="0"/>
              </a:spcAft>
              <a:tabLst>
                <a:tab pos="514350" algn="l"/>
              </a:tabLs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Expense compliance</a:t>
            </a:r>
            <a:endParaRPr lang="en-US" sz="1100" dirty="0">
              <a:effectLst/>
              <a:ea typeface="Calibri" panose="020F0502020204030204" pitchFamily="34" charset="0"/>
              <a:cs typeface="Times New Roman" panose="02020603050405020304" pitchFamily="18" charset="0"/>
            </a:endParaRPr>
          </a:p>
          <a:p>
            <a:pPr marL="457200" marR="0">
              <a:lnSpc>
                <a:spcPct val="200000"/>
              </a:lnSpc>
              <a:spcBef>
                <a:spcPts val="0"/>
              </a:spcBef>
              <a:spcAft>
                <a:spcPts val="0"/>
              </a:spcAft>
              <a:tabLst>
                <a:tab pos="514350" algn="l"/>
              </a:tabLs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AR tracking/cash flow prediction</a:t>
            </a:r>
            <a:endParaRPr lang="en-US" sz="1100" dirty="0">
              <a:effectLst/>
              <a:ea typeface="Calibri" panose="020F0502020204030204" pitchFamily="34" charset="0"/>
              <a:cs typeface="Times New Roman" panose="02020603050405020304" pitchFamily="18" charset="0"/>
            </a:endParaRPr>
          </a:p>
          <a:p>
            <a:pPr marL="457200" marR="0">
              <a:lnSpc>
                <a:spcPct val="200000"/>
              </a:lnSpc>
              <a:spcBef>
                <a:spcPts val="0"/>
              </a:spcBef>
              <a:spcAft>
                <a:spcPts val="800"/>
              </a:spcAft>
              <a:tabLst>
                <a:tab pos="514350" algn="l"/>
              </a:tabLst>
            </a:pPr>
            <a:r>
              <a:rPr lang="en-US"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effectLst/>
              <a:latin typeface="Times New Roman" panose="02020603050405020304" pitchFamily="18" charset="0"/>
              <a:ea typeface="Times New Roman" panose="02020603050405020304" pitchFamily="18" charset="0"/>
            </a:endParaRPr>
          </a:p>
        </p:txBody>
      </p:sp>
      <p:sp>
        <p:nvSpPr>
          <p:cNvPr id="7" name="Text Box 6"/>
          <p:cNvSpPr txBox="1"/>
          <p:nvPr/>
        </p:nvSpPr>
        <p:spPr>
          <a:xfrm>
            <a:off x="4444549" y="984178"/>
            <a:ext cx="3741420" cy="4521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400" b="1" u="sng">
                <a:effectLst/>
                <a:latin typeface="Times New Roman" panose="02020603050405020304" pitchFamily="18" charset="0"/>
                <a:ea typeface="Calibri" panose="020F0502020204030204" pitchFamily="34" charset="0"/>
              </a:rPr>
              <a:t>Current Applications of AI in accounting and auditing</a:t>
            </a:r>
            <a:endParaRPr lang="en-US" sz="1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467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000" dirty="0" smtClean="0"/>
              <a:t>Step 2: </a:t>
            </a:r>
            <a:r>
              <a:rPr lang="en-US" sz="2000" dirty="0"/>
              <a:t>Current applications of AI in accounting and auditing, and the ethical implications</a:t>
            </a:r>
          </a:p>
        </p:txBody>
      </p:sp>
      <p:sp>
        <p:nvSpPr>
          <p:cNvPr id="3" name="Content Placeholder 2"/>
          <p:cNvSpPr>
            <a:spLocks noGrp="1"/>
          </p:cNvSpPr>
          <p:nvPr>
            <p:ph idx="1"/>
          </p:nvPr>
        </p:nvSpPr>
        <p:spPr>
          <a:xfrm>
            <a:off x="457200" y="1524000"/>
            <a:ext cx="8468524" cy="4533900"/>
          </a:xfrm>
        </p:spPr>
        <p:txBody>
          <a:bodyPr/>
          <a:lstStyle/>
          <a:p>
            <a:r>
              <a:rPr lang="en-US" dirty="0" smtClean="0"/>
              <a:t>Assisted AI</a:t>
            </a:r>
          </a:p>
          <a:p>
            <a:pPr lvl="1"/>
            <a:r>
              <a:rPr lang="en-US" dirty="0"/>
              <a:t>performs tasks specific to a process, but ultimately the human is the one responsible for making the </a:t>
            </a:r>
            <a:r>
              <a:rPr lang="en-US" dirty="0" smtClean="0"/>
              <a:t>decisions</a:t>
            </a:r>
          </a:p>
          <a:p>
            <a:pPr lvl="1"/>
            <a:r>
              <a:rPr lang="en-US" dirty="0" smtClean="0"/>
              <a:t>By 2025 30</a:t>
            </a:r>
            <a:r>
              <a:rPr lang="en-US" dirty="0"/>
              <a:t>% of </a:t>
            </a:r>
            <a:r>
              <a:rPr lang="en-US" dirty="0" smtClean="0"/>
              <a:t>audits </a:t>
            </a:r>
            <a:r>
              <a:rPr lang="en-US" dirty="0"/>
              <a:t>would be performed by </a:t>
            </a:r>
            <a:r>
              <a:rPr lang="en-US" dirty="0" smtClean="0"/>
              <a:t>AI (</a:t>
            </a:r>
            <a:r>
              <a:rPr lang="en-US" dirty="0"/>
              <a:t>World Economic Forum </a:t>
            </a:r>
            <a:r>
              <a:rPr lang="en-US" dirty="0" smtClean="0"/>
              <a:t>2015)</a:t>
            </a:r>
          </a:p>
          <a:p>
            <a:pPr lvl="1"/>
            <a:r>
              <a:rPr lang="en-US" dirty="0" smtClean="0"/>
              <a:t>Potential ethical implications:</a:t>
            </a:r>
          </a:p>
          <a:p>
            <a:pPr lvl="2"/>
            <a:r>
              <a:rPr lang="en-US" dirty="0" smtClean="0"/>
              <a:t>the </a:t>
            </a:r>
            <a:r>
              <a:rPr lang="en-US" dirty="0"/>
              <a:t>lack of transparency (i.e., opacity) into the workings of AI, and a lack of explanations behind AI’s actions </a:t>
            </a:r>
            <a:r>
              <a:rPr lang="en-US" dirty="0" smtClean="0"/>
              <a:t>may </a:t>
            </a:r>
            <a:r>
              <a:rPr lang="en-US" dirty="0"/>
              <a:t>result in a responsibility </a:t>
            </a:r>
            <a:r>
              <a:rPr lang="en-US" dirty="0" smtClean="0"/>
              <a:t>gap</a:t>
            </a:r>
          </a:p>
          <a:p>
            <a:pPr lvl="2"/>
            <a:r>
              <a:rPr lang="en-US" dirty="0" smtClean="0"/>
              <a:t>enforcement of data </a:t>
            </a:r>
            <a:r>
              <a:rPr lang="en-US" dirty="0"/>
              <a:t>privacy, data protection, and data </a:t>
            </a:r>
            <a:r>
              <a:rPr lang="en-US" dirty="0" smtClean="0"/>
              <a:t>quality, </a:t>
            </a:r>
            <a:r>
              <a:rPr lang="en-US" dirty="0"/>
              <a:t>especially when AI is used across the data of different </a:t>
            </a:r>
            <a:r>
              <a:rPr lang="en-US" dirty="0" smtClean="0"/>
              <a:t>clients</a:t>
            </a:r>
          </a:p>
          <a:p>
            <a:pPr lvl="2"/>
            <a:r>
              <a:rPr lang="en-US" dirty="0"/>
              <a:t>profiling’ that consists of any form of automated processing of personal data evaluating the personal aspects </a:t>
            </a:r>
            <a:r>
              <a:rPr lang="en-US" dirty="0" smtClean="0"/>
              <a:t>of an individual</a:t>
            </a:r>
          </a:p>
          <a:p>
            <a:pPr lvl="2"/>
            <a:r>
              <a:rPr lang="en-US" dirty="0"/>
              <a:t>uncorrected biases in the underlying data used by companies for predictive tasks</a:t>
            </a:r>
            <a:endParaRPr lang="en-US" dirty="0" smtClean="0"/>
          </a:p>
        </p:txBody>
      </p:sp>
      <p:sp>
        <p:nvSpPr>
          <p:cNvPr id="4" name="Slide Number Placeholder 3"/>
          <p:cNvSpPr>
            <a:spLocks noGrp="1"/>
          </p:cNvSpPr>
          <p:nvPr>
            <p:ph type="sldNum" sz="quarter" idx="10"/>
          </p:nvPr>
        </p:nvSpPr>
        <p:spPr/>
        <p:txBody>
          <a:bodyPr/>
          <a:lstStyle/>
          <a:p>
            <a:fld id="{5744759D-0EFF-4FB2-9CCE-04E00944F0FE}" type="slidenum">
              <a:rPr lang="en-US" smtClean="0"/>
              <a:pPr/>
              <a:t>12</a:t>
            </a:fld>
            <a:endParaRPr lang="en-US" dirty="0"/>
          </a:p>
        </p:txBody>
      </p:sp>
    </p:spTree>
    <p:extLst>
      <p:ext uri="{BB962C8B-B14F-4D97-AF65-F5344CB8AC3E}">
        <p14:creationId xmlns:p14="http://schemas.microsoft.com/office/powerpoint/2010/main" val="417779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000" dirty="0" smtClean="0"/>
              <a:t>Step 2: </a:t>
            </a:r>
            <a:r>
              <a:rPr lang="en-US" sz="2000" dirty="0"/>
              <a:t>Current applications of AI in accounting and auditing, and the ethical implications</a:t>
            </a:r>
          </a:p>
        </p:txBody>
      </p:sp>
      <p:sp>
        <p:nvSpPr>
          <p:cNvPr id="3" name="Content Placeholder 2"/>
          <p:cNvSpPr>
            <a:spLocks noGrp="1"/>
          </p:cNvSpPr>
          <p:nvPr>
            <p:ph idx="1"/>
          </p:nvPr>
        </p:nvSpPr>
        <p:spPr>
          <a:xfrm>
            <a:off x="457200" y="1524000"/>
            <a:ext cx="8468524" cy="4533900"/>
          </a:xfrm>
        </p:spPr>
        <p:txBody>
          <a:bodyPr/>
          <a:lstStyle/>
          <a:p>
            <a:r>
              <a:rPr lang="en-US" dirty="0" smtClean="0"/>
              <a:t>Augmented AI</a:t>
            </a:r>
          </a:p>
          <a:p>
            <a:pPr lvl="1"/>
            <a:r>
              <a:rPr lang="en-US" dirty="0"/>
              <a:t>AI </a:t>
            </a:r>
            <a:r>
              <a:rPr lang="en-US" dirty="0" smtClean="0"/>
              <a:t>does </a:t>
            </a:r>
            <a:r>
              <a:rPr lang="en-US" dirty="0"/>
              <a:t>the heavy lifting of computing and analysis, delivering more profound insights towards more informed decisions and actions</a:t>
            </a:r>
            <a:endParaRPr lang="en-US" dirty="0" smtClean="0"/>
          </a:p>
          <a:p>
            <a:pPr lvl="1"/>
            <a:r>
              <a:rPr lang="en-US" dirty="0" smtClean="0"/>
              <a:t>By </a:t>
            </a:r>
            <a:r>
              <a:rPr lang="en-US" dirty="0"/>
              <a:t>combining AI with the human, the process is enhanced (augmented) in comparison to the purely manual </a:t>
            </a:r>
            <a:r>
              <a:rPr lang="en-US" dirty="0" smtClean="0"/>
              <a:t>process</a:t>
            </a:r>
          </a:p>
          <a:p>
            <a:pPr lvl="1"/>
            <a:r>
              <a:rPr lang="en-US" dirty="0"/>
              <a:t>While AI can analyze ‘billions of data points in </a:t>
            </a:r>
            <a:r>
              <a:rPr lang="en-US" dirty="0" smtClean="0"/>
              <a:t>milliseconds, </a:t>
            </a:r>
            <a:r>
              <a:rPr lang="en-US" dirty="0"/>
              <a:t>it is important that firms are transparent on the human limitations that come with Augmented AI, to set the right expectations for their clients and users of their financial </a:t>
            </a:r>
            <a:r>
              <a:rPr lang="en-US" dirty="0" smtClean="0"/>
              <a:t>reports, </a:t>
            </a:r>
          </a:p>
          <a:p>
            <a:pPr lvl="1"/>
            <a:r>
              <a:rPr lang="en-US" dirty="0"/>
              <a:t>Augmented AI’s power over the </a:t>
            </a:r>
            <a:r>
              <a:rPr lang="en-US" dirty="0" smtClean="0"/>
              <a:t>user potentially leads to overreliance </a:t>
            </a:r>
            <a:r>
              <a:rPr lang="en-US" dirty="0"/>
              <a:t>which may impact judgement and decision </a:t>
            </a:r>
            <a:r>
              <a:rPr lang="en-US" dirty="0" smtClean="0"/>
              <a:t>making</a:t>
            </a:r>
          </a:p>
          <a:p>
            <a:pPr lvl="1"/>
            <a:r>
              <a:rPr lang="en-US" dirty="0"/>
              <a:t>Given that firms are proposing to use AI for more complex </a:t>
            </a:r>
            <a:r>
              <a:rPr lang="en-US" dirty="0" smtClean="0"/>
              <a:t>issues, if </a:t>
            </a:r>
            <a:r>
              <a:rPr lang="en-US" dirty="0"/>
              <a:t>the algorithms that make decisions about complex tasks are never contradicted, then </a:t>
            </a:r>
            <a:r>
              <a:rPr lang="en-US" dirty="0" smtClean="0"/>
              <a:t>auditors may essentially abdicate </a:t>
            </a:r>
            <a:r>
              <a:rPr lang="en-US" dirty="0"/>
              <a:t>their judgement </a:t>
            </a:r>
            <a:r>
              <a:rPr lang="en-US" dirty="0" smtClean="0"/>
              <a:t>responsibilities by </a:t>
            </a:r>
            <a:r>
              <a:rPr lang="en-US" dirty="0"/>
              <a:t>unquestioningly accepting the recommendations of AI</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5744759D-0EFF-4FB2-9CCE-04E00944F0FE}" type="slidenum">
              <a:rPr lang="en-US" smtClean="0"/>
              <a:pPr/>
              <a:t>13</a:t>
            </a:fld>
            <a:endParaRPr lang="en-US" dirty="0"/>
          </a:p>
        </p:txBody>
      </p:sp>
    </p:spTree>
    <p:extLst>
      <p:ext uri="{BB962C8B-B14F-4D97-AF65-F5344CB8AC3E}">
        <p14:creationId xmlns:p14="http://schemas.microsoft.com/office/powerpoint/2010/main" val="347268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000" dirty="0" smtClean="0"/>
              <a:t>Step 2: </a:t>
            </a:r>
            <a:r>
              <a:rPr lang="en-US" sz="2000" dirty="0"/>
              <a:t>Current applications of AI in accounting and auditing, and the ethical implications</a:t>
            </a:r>
          </a:p>
        </p:txBody>
      </p:sp>
      <p:sp>
        <p:nvSpPr>
          <p:cNvPr id="3" name="Content Placeholder 2"/>
          <p:cNvSpPr>
            <a:spLocks noGrp="1"/>
          </p:cNvSpPr>
          <p:nvPr>
            <p:ph idx="1"/>
          </p:nvPr>
        </p:nvSpPr>
        <p:spPr>
          <a:xfrm>
            <a:off x="457200" y="1524000"/>
            <a:ext cx="8468524" cy="4533900"/>
          </a:xfrm>
        </p:spPr>
        <p:txBody>
          <a:bodyPr/>
          <a:lstStyle/>
          <a:p>
            <a:r>
              <a:rPr lang="en-US" sz="2000" dirty="0" smtClean="0"/>
              <a:t>Autonomous AI</a:t>
            </a:r>
          </a:p>
          <a:p>
            <a:pPr lvl="1"/>
            <a:r>
              <a:rPr lang="en-US" sz="2000" dirty="0"/>
              <a:t>the most enhanced AI, which can operate on its own without human </a:t>
            </a:r>
            <a:r>
              <a:rPr lang="en-US" sz="2000" dirty="0" smtClean="0"/>
              <a:t>intervention </a:t>
            </a:r>
          </a:p>
          <a:p>
            <a:pPr lvl="2"/>
            <a:r>
              <a:rPr lang="en-US" sz="2000" dirty="0"/>
              <a:t>who is accountable for AI’s action</a:t>
            </a:r>
            <a:endParaRPr lang="en-US" sz="2000" dirty="0" smtClean="0"/>
          </a:p>
          <a:p>
            <a:pPr lvl="1"/>
            <a:r>
              <a:rPr lang="en-US" sz="2000" dirty="0"/>
              <a:t>who is accountable for AI’s </a:t>
            </a:r>
            <a:r>
              <a:rPr lang="en-US" sz="2000" dirty="0" smtClean="0"/>
              <a:t>action when things go wrong (responsibility gap)</a:t>
            </a:r>
          </a:p>
          <a:p>
            <a:pPr lvl="2"/>
            <a:r>
              <a:rPr lang="en-US" sz="2000" dirty="0" smtClean="0"/>
              <a:t>Greater autonomy and opacity</a:t>
            </a:r>
          </a:p>
          <a:p>
            <a:pPr lvl="1"/>
            <a:r>
              <a:rPr lang="en-US" sz="2000" dirty="0"/>
              <a:t>still much to learn about whether AI demonstrates a level of intuitive intelligence consistent with a human </a:t>
            </a:r>
            <a:r>
              <a:rPr lang="en-US" sz="2000" dirty="0" smtClean="0"/>
              <a:t>expert</a:t>
            </a:r>
          </a:p>
          <a:p>
            <a:pPr lvl="2"/>
            <a:r>
              <a:rPr lang="en-US" sz="2000" dirty="0" smtClean="0"/>
              <a:t>Intuition deals more with “gut feelings” vs. intelligence which is related to logic or a calculated decision making process</a:t>
            </a:r>
          </a:p>
          <a:p>
            <a:pPr lvl="2"/>
            <a:r>
              <a:rPr lang="en-US" sz="2000" dirty="0" smtClean="0"/>
              <a:t>Auditors are required to exhibit professional skepticism during all phases of the audit</a:t>
            </a:r>
          </a:p>
          <a:p>
            <a:pPr lvl="1"/>
            <a:endParaRPr lang="en-US" sz="2000" dirty="0" smtClean="0"/>
          </a:p>
          <a:p>
            <a:pPr lvl="1"/>
            <a:endParaRPr lang="en-US" sz="2000" dirty="0" smtClean="0"/>
          </a:p>
          <a:p>
            <a:pPr lvl="1"/>
            <a:endParaRPr lang="en-US" sz="2000" dirty="0" smtClean="0"/>
          </a:p>
        </p:txBody>
      </p:sp>
      <p:sp>
        <p:nvSpPr>
          <p:cNvPr id="4" name="Slide Number Placeholder 3"/>
          <p:cNvSpPr>
            <a:spLocks noGrp="1"/>
          </p:cNvSpPr>
          <p:nvPr>
            <p:ph type="sldNum" sz="quarter" idx="10"/>
          </p:nvPr>
        </p:nvSpPr>
        <p:spPr/>
        <p:txBody>
          <a:bodyPr/>
          <a:lstStyle/>
          <a:p>
            <a:fld id="{5744759D-0EFF-4FB2-9CCE-04E00944F0FE}" type="slidenum">
              <a:rPr lang="en-US" smtClean="0"/>
              <a:pPr/>
              <a:t>14</a:t>
            </a:fld>
            <a:endParaRPr lang="en-US" dirty="0"/>
          </a:p>
        </p:txBody>
      </p:sp>
    </p:spTree>
    <p:extLst>
      <p:ext uri="{BB962C8B-B14F-4D97-AF65-F5344CB8AC3E}">
        <p14:creationId xmlns:p14="http://schemas.microsoft.com/office/powerpoint/2010/main" val="319136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0256-D391-4C86-8777-0A1376771BB6}"/>
              </a:ext>
            </a:extLst>
          </p:cNvPr>
          <p:cNvSpPr>
            <a:spLocks noGrp="1"/>
          </p:cNvSpPr>
          <p:nvPr>
            <p:ph type="title"/>
          </p:nvPr>
        </p:nvSpPr>
        <p:spPr>
          <a:xfrm>
            <a:off x="117987" y="609600"/>
            <a:ext cx="8866730" cy="808038"/>
          </a:xfrm>
        </p:spPr>
        <p:txBody>
          <a:bodyPr/>
          <a:lstStyle/>
          <a:p>
            <a:r>
              <a:rPr lang="en-US" sz="1800" dirty="0" smtClean="0"/>
              <a:t>Step 3:</a:t>
            </a:r>
            <a:r>
              <a:rPr lang="en-US" sz="1800" dirty="0"/>
              <a:t> Evaluate </a:t>
            </a:r>
            <a:r>
              <a:rPr lang="en-US" sz="1800" dirty="0" smtClean="0"/>
              <a:t>ethical </a:t>
            </a:r>
            <a:r>
              <a:rPr lang="en-US" sz="1800" dirty="0"/>
              <a:t>implications </a:t>
            </a:r>
            <a:r>
              <a:rPr lang="en-US" sz="1800" dirty="0" smtClean="0"/>
              <a:t>identified, </a:t>
            </a:r>
            <a:r>
              <a:rPr lang="en-US" sz="1800" dirty="0"/>
              <a:t>review and critique governance, and p</a:t>
            </a:r>
            <a:r>
              <a:rPr lang="en-US" sz="1800" dirty="0" smtClean="0"/>
              <a:t>rovide </a:t>
            </a:r>
            <a:r>
              <a:rPr lang="en-US" sz="1800" dirty="0"/>
              <a:t>policy recommendations</a:t>
            </a:r>
            <a:r>
              <a:rPr lang="en-US" sz="1800" dirty="0" smtClean="0"/>
              <a:t> </a:t>
            </a:r>
            <a:endParaRPr lang="en-US" sz="1800" dirty="0"/>
          </a:p>
        </p:txBody>
      </p:sp>
      <p:graphicFrame>
        <p:nvGraphicFramePr>
          <p:cNvPr id="5" name="Content Placeholder 4">
            <a:extLst>
              <a:ext uri="{FF2B5EF4-FFF2-40B4-BE49-F238E27FC236}">
                <a16:creationId xmlns:a16="http://schemas.microsoft.com/office/drawing/2014/main" id="{7F606AC2-FD55-45C3-A62A-A7351DCD7ABC}"/>
              </a:ext>
            </a:extLst>
          </p:cNvPr>
          <p:cNvGraphicFramePr>
            <a:graphicFrameLocks noGrp="1"/>
          </p:cNvGraphicFramePr>
          <p:nvPr>
            <p:ph idx="1"/>
            <p:extLst>
              <p:ext uri="{D42A27DB-BD31-4B8C-83A1-F6EECF244321}">
                <p14:modId xmlns:p14="http://schemas.microsoft.com/office/powerpoint/2010/main" val="1527861672"/>
              </p:ext>
            </p:extLst>
          </p:nvPr>
        </p:nvGraphicFramePr>
        <p:xfrm>
          <a:off x="457200" y="1054100"/>
          <a:ext cx="8229600" cy="5667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612E61B-E656-4992-9190-1CC85F59249B}"/>
              </a:ext>
            </a:extLst>
          </p:cNvPr>
          <p:cNvSpPr>
            <a:spLocks noGrp="1"/>
          </p:cNvSpPr>
          <p:nvPr>
            <p:ph type="sldNum" sz="quarter" idx="10"/>
          </p:nvPr>
        </p:nvSpPr>
        <p:spPr/>
        <p:txBody>
          <a:bodyPr/>
          <a:lstStyle/>
          <a:p>
            <a:fld id="{5744759D-0EFF-4FB2-9CCE-04E00944F0FE}" type="slidenum">
              <a:rPr lang="en-US" smtClean="0"/>
              <a:pPr/>
              <a:t>15</a:t>
            </a:fld>
            <a:endParaRPr lang="en-US" dirty="0"/>
          </a:p>
        </p:txBody>
      </p:sp>
    </p:spTree>
    <p:extLst>
      <p:ext uri="{BB962C8B-B14F-4D97-AF65-F5344CB8AC3E}">
        <p14:creationId xmlns:p14="http://schemas.microsoft.com/office/powerpoint/2010/main" val="325047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Significance of this research</a:t>
            </a:r>
          </a:p>
        </p:txBody>
      </p:sp>
      <p:sp>
        <p:nvSpPr>
          <p:cNvPr id="3" name="Content Placeholder 2"/>
          <p:cNvSpPr>
            <a:spLocks noGrp="1"/>
          </p:cNvSpPr>
          <p:nvPr>
            <p:ph idx="1"/>
          </p:nvPr>
        </p:nvSpPr>
        <p:spPr>
          <a:xfrm>
            <a:off x="457200" y="1434912"/>
            <a:ext cx="8229600" cy="4533900"/>
          </a:xfrm>
        </p:spPr>
        <p:txBody>
          <a:bodyPr/>
          <a:lstStyle/>
          <a:p>
            <a:pPr marL="63500" indent="0">
              <a:buNone/>
            </a:pPr>
            <a:r>
              <a:rPr lang="en-US" sz="2000" b="1" dirty="0"/>
              <a:t>Theoretical Significance</a:t>
            </a:r>
          </a:p>
          <a:p>
            <a:pPr marL="0" indent="0">
              <a:buNone/>
            </a:pPr>
            <a:r>
              <a:rPr lang="en-US" sz="2000" dirty="0"/>
              <a:t>Begins to address some of the questions raised in literature: </a:t>
            </a:r>
          </a:p>
          <a:p>
            <a:pPr marL="395288" indent="-395288">
              <a:buAutoNum type="arabicPeriod"/>
            </a:pPr>
            <a:r>
              <a:rPr lang="en-US" sz="2000" dirty="0"/>
              <a:t>How does the evolution of technology and its </a:t>
            </a:r>
            <a:r>
              <a:rPr lang="en-US" sz="2000" u="sng" dirty="0"/>
              <a:t>adoption affect the audit process</a:t>
            </a:r>
            <a:r>
              <a:rPr lang="en-US" sz="2000" dirty="0"/>
              <a:t>? (</a:t>
            </a:r>
            <a:r>
              <a:rPr lang="en-US" sz="2000" i="1" dirty="0"/>
              <a:t>Issa, Sun and Vasarhelyi 2016</a:t>
            </a:r>
            <a:r>
              <a:rPr lang="en-US" sz="2000" dirty="0"/>
              <a:t>) </a:t>
            </a:r>
          </a:p>
          <a:p>
            <a:pPr marL="395288" indent="-395288">
              <a:buAutoNum type="arabicPeriod"/>
            </a:pPr>
            <a:r>
              <a:rPr lang="en-US" sz="2000" dirty="0"/>
              <a:t>Consider how to address the </a:t>
            </a:r>
            <a:r>
              <a:rPr lang="en-US" sz="2000" u="sng" dirty="0"/>
              <a:t>known limitations of AI</a:t>
            </a:r>
            <a:r>
              <a:rPr lang="en-US" sz="2000" dirty="0"/>
              <a:t>, whether </a:t>
            </a:r>
            <a:r>
              <a:rPr lang="en-US" sz="2000" u="sng" dirty="0"/>
              <a:t>unintended consequences </a:t>
            </a:r>
            <a:r>
              <a:rPr lang="en-US" sz="2000" dirty="0"/>
              <a:t>of AI outweigh its benefits and what </a:t>
            </a:r>
            <a:r>
              <a:rPr lang="en-US" sz="2000" u="sng" dirty="0"/>
              <a:t>problematic issues will be uncovered as AI matures </a:t>
            </a:r>
            <a:r>
              <a:rPr lang="en-US" sz="2000" dirty="0"/>
              <a:t>(</a:t>
            </a:r>
            <a:r>
              <a:rPr lang="en-US" sz="2000" dirty="0" err="1"/>
              <a:t>Kokina</a:t>
            </a:r>
            <a:r>
              <a:rPr lang="en-US" sz="2000" dirty="0"/>
              <a:t> and Davenport 2017 )</a:t>
            </a:r>
          </a:p>
          <a:p>
            <a:pPr marL="395288" indent="-395288">
              <a:buAutoNum type="arabicPeriod"/>
            </a:pPr>
            <a:endParaRPr lang="en-US" sz="2000" dirty="0"/>
          </a:p>
          <a:p>
            <a:pPr marL="0" indent="0">
              <a:buNone/>
            </a:pPr>
            <a:r>
              <a:rPr lang="en-US" sz="2000" b="1" dirty="0"/>
              <a:t>Practical Significance</a:t>
            </a:r>
          </a:p>
          <a:p>
            <a:pPr marL="457200" indent="-457200">
              <a:buAutoNum type="arabicPeriod"/>
            </a:pPr>
            <a:r>
              <a:rPr lang="en-US" sz="2000" dirty="0"/>
              <a:t>Inform regulators such as PCAOB who are initiating oversight programs over emerging technologies</a:t>
            </a:r>
          </a:p>
          <a:p>
            <a:pPr marL="457200" indent="-457200">
              <a:buAutoNum type="arabicPeriod"/>
            </a:pPr>
            <a:r>
              <a:rPr lang="en-US" sz="2000" dirty="0"/>
              <a:t>Inform audit firms implementing governance over technology</a:t>
            </a:r>
          </a:p>
        </p:txBody>
      </p:sp>
      <p:sp>
        <p:nvSpPr>
          <p:cNvPr id="4" name="Slide Number Placeholder 3"/>
          <p:cNvSpPr>
            <a:spLocks noGrp="1"/>
          </p:cNvSpPr>
          <p:nvPr>
            <p:ph type="sldNum" sz="quarter" idx="10"/>
          </p:nvPr>
        </p:nvSpPr>
        <p:spPr/>
        <p:txBody>
          <a:bodyPr/>
          <a:lstStyle/>
          <a:p>
            <a:fld id="{5744759D-0EFF-4FB2-9CCE-04E00944F0FE}" type="slidenum">
              <a:rPr lang="en-US" smtClean="0"/>
              <a:pPr/>
              <a:t>16</a:t>
            </a:fld>
            <a:endParaRPr lang="en-US" dirty="0"/>
          </a:p>
        </p:txBody>
      </p:sp>
    </p:spTree>
    <p:extLst>
      <p:ext uri="{BB962C8B-B14F-4D97-AF65-F5344CB8AC3E}">
        <p14:creationId xmlns:p14="http://schemas.microsoft.com/office/powerpoint/2010/main" val="2634733780"/>
      </p:ext>
    </p:extLst>
  </p:cSld>
  <p:clrMapOvr>
    <a:masterClrMapping/>
  </p:clrMapOvr>
  <mc:AlternateContent xmlns:mc="http://schemas.openxmlformats.org/markup-compatibility/2006" xmlns:p14="http://schemas.microsoft.com/office/powerpoint/2010/main">
    <mc:Choice Requires="p14">
      <p:transition spd="slow" p14:dur="2000" advTm="42549"/>
    </mc:Choice>
    <mc:Fallback xmlns="">
      <p:transition spd="slow" advTm="425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95" y="3024119"/>
            <a:ext cx="8229600" cy="808038"/>
          </a:xfrm>
        </p:spPr>
        <p:txBody>
          <a:bodyPr/>
          <a:lstStyle/>
          <a:p>
            <a:pPr algn="ctr"/>
            <a:r>
              <a:rPr lang="en-US" dirty="0"/>
              <a:t>Questions?</a:t>
            </a:r>
          </a:p>
        </p:txBody>
      </p:sp>
      <p:sp>
        <p:nvSpPr>
          <p:cNvPr id="4" name="Slide Number Placeholder 3"/>
          <p:cNvSpPr>
            <a:spLocks noGrp="1"/>
          </p:cNvSpPr>
          <p:nvPr>
            <p:ph type="sldNum" sz="quarter" idx="10"/>
          </p:nvPr>
        </p:nvSpPr>
        <p:spPr/>
        <p:txBody>
          <a:bodyPr/>
          <a:lstStyle/>
          <a:p>
            <a:fld id="{5744759D-0EFF-4FB2-9CCE-04E00944F0FE}" type="slidenum">
              <a:rPr lang="en-US" smtClean="0"/>
              <a:pPr/>
              <a:t>17</a:t>
            </a:fld>
            <a:endParaRPr lang="en-US" dirty="0"/>
          </a:p>
        </p:txBody>
      </p:sp>
    </p:spTree>
    <p:extLst>
      <p:ext uri="{BB962C8B-B14F-4D97-AF65-F5344CB8AC3E}">
        <p14:creationId xmlns:p14="http://schemas.microsoft.com/office/powerpoint/2010/main" val="3639647658"/>
      </p:ext>
    </p:extLst>
  </p:cSld>
  <p:clrMapOvr>
    <a:masterClrMapping/>
  </p:clrMapOvr>
  <mc:AlternateContent xmlns:mc="http://schemas.openxmlformats.org/markup-compatibility/2006" xmlns:p14="http://schemas.microsoft.com/office/powerpoint/2010/main">
    <mc:Choice Requires="p14">
      <p:transition spd="slow" p14:dur="2000" advTm="1943"/>
    </mc:Choice>
    <mc:Fallback xmlns="">
      <p:transition spd="slow" advTm="19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20100" cy="808038"/>
          </a:xfrm>
        </p:spPr>
        <p:txBody>
          <a:bodyPr/>
          <a:lstStyle/>
          <a:p>
            <a:r>
              <a:rPr lang="en-US" dirty="0"/>
              <a:t>Why consider ethics in Artificial Intelligence?</a:t>
            </a:r>
          </a:p>
        </p:txBody>
      </p:sp>
      <p:sp>
        <p:nvSpPr>
          <p:cNvPr id="3" name="Content Placeholder 2"/>
          <p:cNvSpPr>
            <a:spLocks noGrp="1"/>
          </p:cNvSpPr>
          <p:nvPr>
            <p:ph idx="1"/>
          </p:nvPr>
        </p:nvSpPr>
        <p:spPr>
          <a:xfrm>
            <a:off x="336263" y="1206491"/>
            <a:ext cx="8483271" cy="5064124"/>
          </a:xfrm>
        </p:spPr>
        <p:txBody>
          <a:bodyPr/>
          <a:lstStyle/>
          <a:p>
            <a:pPr marL="0" indent="0" algn="just">
              <a:buNone/>
            </a:pPr>
            <a:r>
              <a:rPr lang="en-US" sz="2000" dirty="0"/>
              <a:t>The increased use of automation and artificial intelligence (AI) in auditing will result in a shift in the auditor’s roles and level of involvement in the audit, </a:t>
            </a:r>
            <a:r>
              <a:rPr lang="en-US" sz="2000" b="1" u="sng" dirty="0"/>
              <a:t>but not </a:t>
            </a:r>
            <a:r>
              <a:rPr lang="en-US" sz="2000" dirty="0"/>
              <a:t>the auditor’s responsibility.</a:t>
            </a:r>
          </a:p>
          <a:p>
            <a:pPr marL="0" indent="0">
              <a:buNone/>
            </a:pPr>
            <a:r>
              <a:rPr lang="en-US" sz="2000" b="1" i="1" dirty="0" smtClean="0"/>
              <a:t>There are benefits:</a:t>
            </a:r>
            <a:endParaRPr lang="en-US" sz="2000" i="1" dirty="0" smtClean="0"/>
          </a:p>
          <a:p>
            <a:r>
              <a:rPr lang="en-US" sz="2000" dirty="0"/>
              <a:t>AI promises the capability to review unstructured data real-time and provide a concise analysis of numerical, textual and visual </a:t>
            </a:r>
            <a:r>
              <a:rPr lang="en-US" sz="2000" dirty="0" smtClean="0"/>
              <a:t>data.</a:t>
            </a:r>
          </a:p>
          <a:p>
            <a:r>
              <a:rPr lang="en-US" sz="2000" dirty="0" smtClean="0"/>
              <a:t>“</a:t>
            </a:r>
            <a:r>
              <a:rPr lang="en-US" sz="2000" dirty="0"/>
              <a:t>30% of corporate audits [will be] performed by AI” by 2025 - </a:t>
            </a:r>
            <a:r>
              <a:rPr lang="en-US" sz="2000" i="1" dirty="0"/>
              <a:t>World Economic Forum survey of 800 executives and experts </a:t>
            </a:r>
            <a:endParaRPr lang="en-US" sz="2000" i="1" dirty="0" smtClean="0"/>
          </a:p>
          <a:p>
            <a:pPr marL="0" indent="0" algn="ctr">
              <a:buNone/>
            </a:pPr>
            <a:endParaRPr lang="en-US" sz="2000" i="1" dirty="0"/>
          </a:p>
          <a:p>
            <a:pPr marL="0" indent="0">
              <a:buNone/>
            </a:pPr>
            <a:r>
              <a:rPr lang="en-US" sz="2000" b="1" i="1" dirty="0" smtClean="0"/>
              <a:t>However, there are unintended consequences:</a:t>
            </a:r>
          </a:p>
          <a:p>
            <a:r>
              <a:rPr lang="en-US" sz="2000" dirty="0" smtClean="0"/>
              <a:t>“Many AI systems are trained using biased data” – </a:t>
            </a:r>
            <a:r>
              <a:rPr lang="en-US" sz="2000" i="1" dirty="0" smtClean="0"/>
              <a:t>IBM </a:t>
            </a:r>
            <a:endParaRPr lang="en-US" sz="2000" i="1" baseline="30000" dirty="0"/>
          </a:p>
          <a:p>
            <a:r>
              <a:rPr lang="en-US" sz="2000" dirty="0" smtClean="0"/>
              <a:t>overreliance  </a:t>
            </a:r>
            <a:r>
              <a:rPr lang="en-US" sz="2000" dirty="0"/>
              <a:t>on AI when the technology is not matched to the appropriately experienced </a:t>
            </a:r>
            <a:r>
              <a:rPr lang="en-US" sz="2000" dirty="0" smtClean="0"/>
              <a:t>professional</a:t>
            </a:r>
            <a:endParaRPr lang="en-US" sz="2000" i="1" baseline="30000" dirty="0"/>
          </a:p>
          <a:p>
            <a:r>
              <a:rPr lang="en-US" sz="2000" dirty="0"/>
              <a:t>data privacy issues</a:t>
            </a:r>
          </a:p>
          <a:p>
            <a:pPr marL="0" indent="0" algn="ctr">
              <a:buNone/>
            </a:pPr>
            <a:endParaRPr lang="en-US" sz="2000" i="1" baseline="30000" dirty="0"/>
          </a:p>
          <a:p>
            <a:pPr marL="0" indent="0" algn="ctr">
              <a:buNone/>
            </a:pPr>
            <a:endParaRPr lang="en-US" sz="2000" i="1" baseline="30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2</a:t>
            </a:fld>
            <a:endParaRPr lang="en-US" dirty="0"/>
          </a:p>
        </p:txBody>
      </p:sp>
    </p:spTree>
    <p:extLst>
      <p:ext uri="{BB962C8B-B14F-4D97-AF65-F5344CB8AC3E}">
        <p14:creationId xmlns:p14="http://schemas.microsoft.com/office/powerpoint/2010/main" val="1988857408"/>
      </p:ext>
    </p:extLst>
  </p:cSld>
  <p:clrMapOvr>
    <a:masterClrMapping/>
  </p:clrMapOvr>
  <mc:AlternateContent xmlns:mc="http://schemas.openxmlformats.org/markup-compatibility/2006" xmlns:p14="http://schemas.microsoft.com/office/powerpoint/2010/main">
    <mc:Choice Requires="p14">
      <p:transition spd="slow" p14:dur="2000" advTm="106781"/>
    </mc:Choice>
    <mc:Fallback xmlns="">
      <p:transition spd="slow" advTm="1067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20100" cy="808038"/>
          </a:xfrm>
        </p:spPr>
        <p:txBody>
          <a:bodyPr/>
          <a:lstStyle/>
          <a:p>
            <a:r>
              <a:rPr lang="en-US" dirty="0"/>
              <a:t>Why consider ethics in Artificial Intelligence?</a:t>
            </a:r>
          </a:p>
        </p:txBody>
      </p:sp>
      <p:sp>
        <p:nvSpPr>
          <p:cNvPr id="3" name="Content Placeholder 2"/>
          <p:cNvSpPr>
            <a:spLocks noGrp="1"/>
          </p:cNvSpPr>
          <p:nvPr>
            <p:ph idx="1"/>
          </p:nvPr>
        </p:nvSpPr>
        <p:spPr>
          <a:xfrm>
            <a:off x="457200" y="1419226"/>
            <a:ext cx="8229600" cy="5064124"/>
          </a:xfrm>
        </p:spPr>
        <p:txBody>
          <a:bodyPr/>
          <a:lstStyle/>
          <a:p>
            <a:r>
              <a:rPr lang="en-US" sz="2600" dirty="0"/>
              <a:t>The identification of ethical risks has proven a challenging endeavor since the ethical implications of using emerging </a:t>
            </a:r>
            <a:r>
              <a:rPr lang="en-US" sz="2600" dirty="0" smtClean="0"/>
              <a:t>technology, such as AI, </a:t>
            </a:r>
            <a:r>
              <a:rPr lang="en-US" sz="2600" dirty="0"/>
              <a:t>usually become evident after long-term use</a:t>
            </a:r>
            <a:r>
              <a:rPr lang="en-US" sz="2600" dirty="0" smtClean="0"/>
              <a:t>.</a:t>
            </a:r>
            <a:endParaRPr lang="en-US" sz="2600" dirty="0"/>
          </a:p>
          <a:p>
            <a:r>
              <a:rPr lang="en-US" sz="2600" dirty="0" smtClean="0"/>
              <a:t>While </a:t>
            </a:r>
            <a:r>
              <a:rPr lang="en-US" sz="2600" dirty="0"/>
              <a:t>the accounting profession has a code of conduct that guide ethical decision making and behavior, the existing code and practice guidelines do not presently consider the current or the future use of AI used to assist or, in some cases potentially replace accounting </a:t>
            </a:r>
            <a:r>
              <a:rPr lang="en-US" sz="2600" dirty="0" smtClean="0"/>
              <a:t>professionals!</a:t>
            </a:r>
            <a:endParaRPr lang="en-US" sz="2600" dirty="0"/>
          </a:p>
          <a:p>
            <a:pPr marL="0" indent="0">
              <a:buNone/>
            </a:pPr>
            <a:endParaRPr lang="en-US" sz="26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3</a:t>
            </a:fld>
            <a:endParaRPr lang="en-US" dirty="0"/>
          </a:p>
        </p:txBody>
      </p:sp>
    </p:spTree>
    <p:extLst>
      <p:ext uri="{BB962C8B-B14F-4D97-AF65-F5344CB8AC3E}">
        <p14:creationId xmlns:p14="http://schemas.microsoft.com/office/powerpoint/2010/main" val="2272018912"/>
      </p:ext>
    </p:extLst>
  </p:cSld>
  <p:clrMapOvr>
    <a:masterClrMapping/>
  </p:clrMapOvr>
  <mc:AlternateContent xmlns:mc="http://schemas.openxmlformats.org/markup-compatibility/2006" xmlns:p14="http://schemas.microsoft.com/office/powerpoint/2010/main">
    <mc:Choice Requires="p14">
      <p:transition spd="slow" p14:dur="2000" advTm="106781"/>
    </mc:Choice>
    <mc:Fallback xmlns="">
      <p:transition spd="slow" advTm="1067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C7AB-E5F7-457C-A774-C6DE9B0B5F75}"/>
              </a:ext>
            </a:extLst>
          </p:cNvPr>
          <p:cNvSpPr>
            <a:spLocks noGrp="1"/>
          </p:cNvSpPr>
          <p:nvPr>
            <p:ph type="title"/>
          </p:nvPr>
        </p:nvSpPr>
        <p:spPr>
          <a:xfrm>
            <a:off x="457200" y="609600"/>
            <a:ext cx="8229600" cy="808038"/>
          </a:xfrm>
        </p:spPr>
        <p:txBody>
          <a:bodyPr/>
          <a:lstStyle/>
          <a:p>
            <a:r>
              <a:rPr lang="en-US" dirty="0"/>
              <a:t>Is it too early to talk about ethics and AI?</a:t>
            </a:r>
          </a:p>
        </p:txBody>
      </p:sp>
      <p:graphicFrame>
        <p:nvGraphicFramePr>
          <p:cNvPr id="5" name="Content Placeholder 4">
            <a:extLst>
              <a:ext uri="{FF2B5EF4-FFF2-40B4-BE49-F238E27FC236}">
                <a16:creationId xmlns:a16="http://schemas.microsoft.com/office/drawing/2014/main" id="{8B0EFA50-864B-4C17-B931-B678CC1884AB}"/>
              </a:ext>
            </a:extLst>
          </p:cNvPr>
          <p:cNvGraphicFramePr>
            <a:graphicFrameLocks noGrp="1"/>
          </p:cNvGraphicFramePr>
          <p:nvPr>
            <p:ph idx="1"/>
            <p:extLst>
              <p:ext uri="{D42A27DB-BD31-4B8C-83A1-F6EECF244321}">
                <p14:modId xmlns:p14="http://schemas.microsoft.com/office/powerpoint/2010/main" val="2910183341"/>
              </p:ext>
            </p:extLst>
          </p:nvPr>
        </p:nvGraphicFramePr>
        <p:xfrm>
          <a:off x="457200" y="1524000"/>
          <a:ext cx="83947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F5D4CE6-A4A9-44C9-B989-40A9D143FBC5}"/>
              </a:ext>
            </a:extLst>
          </p:cNvPr>
          <p:cNvSpPr>
            <a:spLocks noGrp="1"/>
          </p:cNvSpPr>
          <p:nvPr>
            <p:ph type="sldNum" sz="quarter" idx="10"/>
          </p:nvPr>
        </p:nvSpPr>
        <p:spPr/>
        <p:txBody>
          <a:bodyPr/>
          <a:lstStyle/>
          <a:p>
            <a:fld id="{5744759D-0EFF-4FB2-9CCE-04E00944F0FE}" type="slidenum">
              <a:rPr lang="en-US" smtClean="0"/>
              <a:pPr/>
              <a:t>4</a:t>
            </a:fld>
            <a:endParaRPr lang="en-US" dirty="0"/>
          </a:p>
        </p:txBody>
      </p:sp>
      <p:sp>
        <p:nvSpPr>
          <p:cNvPr id="6" name="TextBox 5">
            <a:extLst>
              <a:ext uri="{FF2B5EF4-FFF2-40B4-BE49-F238E27FC236}">
                <a16:creationId xmlns:a16="http://schemas.microsoft.com/office/drawing/2014/main" id="{5B698B69-CAB2-4F22-9D75-DCB20894C505}"/>
              </a:ext>
            </a:extLst>
          </p:cNvPr>
          <p:cNvSpPr txBox="1"/>
          <p:nvPr/>
        </p:nvSpPr>
        <p:spPr>
          <a:xfrm>
            <a:off x="5975350" y="3128645"/>
            <a:ext cx="2514599" cy="646331"/>
          </a:xfrm>
          <a:prstGeom prst="rect">
            <a:avLst/>
          </a:prstGeom>
          <a:noFill/>
        </p:spPr>
        <p:txBody>
          <a:bodyPr wrap="square" rtlCol="0">
            <a:spAutoFit/>
          </a:bodyPr>
          <a:lstStyle/>
          <a:p>
            <a:r>
              <a:rPr lang="en-US" dirty="0">
                <a:solidFill>
                  <a:srgbClr val="00B050"/>
                </a:solidFill>
              </a:rPr>
              <a:t>We suggest a proactive approach</a:t>
            </a:r>
          </a:p>
        </p:txBody>
      </p:sp>
      <p:sp>
        <p:nvSpPr>
          <p:cNvPr id="7" name="TextBox 6">
            <a:extLst>
              <a:ext uri="{FF2B5EF4-FFF2-40B4-BE49-F238E27FC236}">
                <a16:creationId xmlns:a16="http://schemas.microsoft.com/office/drawing/2014/main" id="{1DE45063-BD4F-4340-ACF9-F488EB2088DF}"/>
              </a:ext>
            </a:extLst>
          </p:cNvPr>
          <p:cNvSpPr txBox="1"/>
          <p:nvPr/>
        </p:nvSpPr>
        <p:spPr>
          <a:xfrm>
            <a:off x="5975350" y="4502458"/>
            <a:ext cx="2755899" cy="1754326"/>
          </a:xfrm>
          <a:prstGeom prst="rect">
            <a:avLst/>
          </a:prstGeom>
          <a:noFill/>
        </p:spPr>
        <p:txBody>
          <a:bodyPr wrap="square" rtlCol="0">
            <a:spAutoFit/>
          </a:bodyPr>
          <a:lstStyle/>
          <a:p>
            <a:r>
              <a:rPr lang="en-US" dirty="0"/>
              <a:t>Given that emerging technology grows exponentially fast, the profession will have less time to consider the ethical challenges</a:t>
            </a:r>
          </a:p>
        </p:txBody>
      </p:sp>
    </p:spTree>
    <p:extLst>
      <p:ext uri="{BB962C8B-B14F-4D97-AF65-F5344CB8AC3E}">
        <p14:creationId xmlns:p14="http://schemas.microsoft.com/office/powerpoint/2010/main" val="400335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630"/>
            <a:ext cx="8229600" cy="4533900"/>
          </a:xfrm>
        </p:spPr>
        <p:txBody>
          <a:bodyPr/>
          <a:lstStyle/>
          <a:p>
            <a:pPr marL="0" indent="0">
              <a:buNone/>
            </a:pPr>
            <a:r>
              <a:rPr lang="en-US" dirty="0"/>
              <a:t>Is the fulfilment of the ethical responsibility of the auditor to the shareholder impacted by the use of artificial intelligence? </a:t>
            </a:r>
          </a:p>
          <a:p>
            <a:pPr marL="0" indent="0">
              <a:buNone/>
            </a:pPr>
            <a:endParaRPr lang="en-US" dirty="0"/>
          </a:p>
          <a:p>
            <a:endParaRPr lang="en-US" dirty="0"/>
          </a:p>
          <a:p>
            <a:endParaRPr lang="en-US" dirty="0"/>
          </a:p>
          <a:p>
            <a:pPr marL="0" indent="0">
              <a:buNone/>
            </a:pPr>
            <a:endParaRPr lang="en-US" dirty="0"/>
          </a:p>
        </p:txBody>
      </p:sp>
      <p:sp>
        <p:nvSpPr>
          <p:cNvPr id="7" name="Thought Bubble: Cloud 6">
            <a:extLst>
              <a:ext uri="{FF2B5EF4-FFF2-40B4-BE49-F238E27FC236}">
                <a16:creationId xmlns:a16="http://schemas.microsoft.com/office/drawing/2014/main" id="{E7FE1A4B-BDF0-4A46-9D8A-88B4588E4206}"/>
              </a:ext>
            </a:extLst>
          </p:cNvPr>
          <p:cNvSpPr/>
          <p:nvPr/>
        </p:nvSpPr>
        <p:spPr>
          <a:xfrm>
            <a:off x="1553922" y="2152956"/>
            <a:ext cx="6646460" cy="22419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609600"/>
            <a:ext cx="8229600" cy="808038"/>
          </a:xfrm>
        </p:spPr>
        <p:txBody>
          <a:bodyPr/>
          <a:lstStyle/>
          <a:p>
            <a:r>
              <a:rPr lang="en-US" dirty="0"/>
              <a:t>Key Research question</a:t>
            </a:r>
          </a:p>
        </p:txBody>
      </p:sp>
      <p:sp>
        <p:nvSpPr>
          <p:cNvPr id="4" name="Slide Number Placeholder 3"/>
          <p:cNvSpPr>
            <a:spLocks noGrp="1"/>
          </p:cNvSpPr>
          <p:nvPr>
            <p:ph type="sldNum" sz="quarter" idx="10"/>
          </p:nvPr>
        </p:nvSpPr>
        <p:spPr/>
        <p:txBody>
          <a:bodyPr/>
          <a:lstStyle/>
          <a:p>
            <a:fld id="{5744759D-0EFF-4FB2-9CCE-04E00944F0FE}" type="slidenum">
              <a:rPr lang="en-US" smtClean="0"/>
              <a:pPr/>
              <a:t>5</a:t>
            </a:fld>
            <a:endParaRPr lang="en-US" dirty="0"/>
          </a:p>
        </p:txBody>
      </p:sp>
      <p:graphicFrame>
        <p:nvGraphicFramePr>
          <p:cNvPr id="5" name="Diagram 4">
            <a:extLst>
              <a:ext uri="{FF2B5EF4-FFF2-40B4-BE49-F238E27FC236}">
                <a16:creationId xmlns:a16="http://schemas.microsoft.com/office/drawing/2014/main" id="{45FC5603-39C6-4880-938E-372FBE2BDAE5}"/>
              </a:ext>
            </a:extLst>
          </p:cNvPr>
          <p:cNvGraphicFramePr/>
          <p:nvPr>
            <p:extLst>
              <p:ext uri="{D42A27DB-BD31-4B8C-83A1-F6EECF244321}">
                <p14:modId xmlns:p14="http://schemas.microsoft.com/office/powerpoint/2010/main" val="1882341013"/>
              </p:ext>
            </p:extLst>
          </p:nvPr>
        </p:nvGraphicFramePr>
        <p:xfrm>
          <a:off x="2182644" y="2300796"/>
          <a:ext cx="5377218" cy="3229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9F49CB4-2C68-4CAC-B55D-2FC72E69397C}"/>
              </a:ext>
            </a:extLst>
          </p:cNvPr>
          <p:cNvSpPr txBox="1"/>
          <p:nvPr/>
        </p:nvSpPr>
        <p:spPr>
          <a:xfrm>
            <a:off x="2410675" y="3522440"/>
            <a:ext cx="4921155" cy="369332"/>
          </a:xfrm>
          <a:prstGeom prst="rect">
            <a:avLst/>
          </a:prstGeom>
          <a:noFill/>
        </p:spPr>
        <p:txBody>
          <a:bodyPr wrap="none" rtlCol="0">
            <a:spAutoFit/>
          </a:bodyPr>
          <a:lstStyle/>
          <a:p>
            <a:r>
              <a:rPr lang="en-US" dirty="0"/>
              <a:t>Auditor’s mindset and behavioral expectation </a:t>
            </a:r>
          </a:p>
        </p:txBody>
      </p:sp>
      <p:sp>
        <p:nvSpPr>
          <p:cNvPr id="9" name="Rectangle: Beveled 8">
            <a:extLst>
              <a:ext uri="{FF2B5EF4-FFF2-40B4-BE49-F238E27FC236}">
                <a16:creationId xmlns:a16="http://schemas.microsoft.com/office/drawing/2014/main" id="{81432173-B1F3-430D-984D-214FAB0E90EB}"/>
              </a:ext>
            </a:extLst>
          </p:cNvPr>
          <p:cNvSpPr/>
          <p:nvPr/>
        </p:nvSpPr>
        <p:spPr>
          <a:xfrm>
            <a:off x="1512627" y="4786852"/>
            <a:ext cx="6646460" cy="128602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Auditors are relying on emerging technology </a:t>
            </a:r>
          </a:p>
          <a:p>
            <a:pPr algn="ctr"/>
            <a:r>
              <a:rPr lang="en-US" dirty="0">
                <a:solidFill>
                  <a:schemeClr val="tx1"/>
                </a:solidFill>
              </a:rPr>
              <a:t>(characteristics of emerging technology: radical novelty, fast adoption, high impact, </a:t>
            </a:r>
            <a:r>
              <a:rPr lang="en-US" b="1" dirty="0">
                <a:solidFill>
                  <a:schemeClr val="tx1"/>
                </a:solidFill>
              </a:rPr>
              <a:t>uncertainty since not yet mature</a:t>
            </a:r>
            <a:r>
              <a:rPr lang="en-US" dirty="0" smtClean="0">
                <a:solidFill>
                  <a:schemeClr val="tx1"/>
                </a:solidFill>
              </a:rPr>
              <a:t>)</a:t>
            </a:r>
            <a:endParaRPr lang="en-US" baseline="30000" dirty="0">
              <a:solidFill>
                <a:schemeClr val="tx1"/>
              </a:solidFill>
            </a:endParaRPr>
          </a:p>
        </p:txBody>
      </p:sp>
    </p:spTree>
    <p:extLst>
      <p:ext uri="{BB962C8B-B14F-4D97-AF65-F5344CB8AC3E}">
        <p14:creationId xmlns:p14="http://schemas.microsoft.com/office/powerpoint/2010/main" val="3374707097"/>
      </p:ext>
    </p:extLst>
  </p:cSld>
  <p:clrMapOvr>
    <a:masterClrMapping/>
  </p:clrMapOvr>
  <mc:AlternateContent xmlns:mc="http://schemas.openxmlformats.org/markup-compatibility/2006" xmlns:p14="http://schemas.microsoft.com/office/powerpoint/2010/main">
    <mc:Choice Requires="p14">
      <p:transition spd="slow" p14:dur="2000" advTm="100220"/>
    </mc:Choice>
    <mc:Fallback xmlns="">
      <p:transition spd="slow" advTm="1002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What are the current uses of AI in accounting? </a:t>
            </a:r>
          </a:p>
        </p:txBody>
      </p:sp>
      <p:sp>
        <p:nvSpPr>
          <p:cNvPr id="4" name="Slide Number Placeholder 3"/>
          <p:cNvSpPr>
            <a:spLocks noGrp="1"/>
          </p:cNvSpPr>
          <p:nvPr>
            <p:ph type="sldNum" sz="quarter" idx="10"/>
          </p:nvPr>
        </p:nvSpPr>
        <p:spPr/>
        <p:txBody>
          <a:bodyPr/>
          <a:lstStyle/>
          <a:p>
            <a:fld id="{5744759D-0EFF-4FB2-9CCE-04E00944F0FE}" type="slidenum">
              <a:rPr lang="en-US" smtClean="0"/>
              <a:pPr/>
              <a:t>6</a:t>
            </a:fld>
            <a:endParaRPr lang="en-US" dirty="0"/>
          </a:p>
        </p:txBody>
      </p:sp>
      <p:graphicFrame>
        <p:nvGraphicFramePr>
          <p:cNvPr id="16" name="Table 15">
            <a:extLst>
              <a:ext uri="{FF2B5EF4-FFF2-40B4-BE49-F238E27FC236}">
                <a16:creationId xmlns:a16="http://schemas.microsoft.com/office/drawing/2014/main" id="{7C7A2DAD-8047-4964-BD18-DFCD730FB26C}"/>
              </a:ext>
            </a:extLst>
          </p:cNvPr>
          <p:cNvGraphicFramePr>
            <a:graphicFrameLocks noGrp="1"/>
          </p:cNvGraphicFramePr>
          <p:nvPr>
            <p:extLst>
              <p:ext uri="{D42A27DB-BD31-4B8C-83A1-F6EECF244321}">
                <p14:modId xmlns:p14="http://schemas.microsoft.com/office/powerpoint/2010/main" val="3004059324"/>
              </p:ext>
            </p:extLst>
          </p:nvPr>
        </p:nvGraphicFramePr>
        <p:xfrm>
          <a:off x="212943" y="1427085"/>
          <a:ext cx="8830849" cy="4749865"/>
        </p:xfrm>
        <a:graphic>
          <a:graphicData uri="http://schemas.openxmlformats.org/drawingml/2006/table">
            <a:tbl>
              <a:tblPr>
                <a:tableStyleId>{3C2FFA5D-87B4-456A-9821-1D502468CF0F}</a:tableStyleId>
              </a:tblPr>
              <a:tblGrid>
                <a:gridCol w="2658073">
                  <a:extLst>
                    <a:ext uri="{9D8B030D-6E8A-4147-A177-3AD203B41FA5}">
                      <a16:colId xmlns:a16="http://schemas.microsoft.com/office/drawing/2014/main" val="351704173"/>
                    </a:ext>
                  </a:extLst>
                </a:gridCol>
                <a:gridCol w="2519500">
                  <a:extLst>
                    <a:ext uri="{9D8B030D-6E8A-4147-A177-3AD203B41FA5}">
                      <a16:colId xmlns:a16="http://schemas.microsoft.com/office/drawing/2014/main" val="2287413442"/>
                    </a:ext>
                  </a:extLst>
                </a:gridCol>
                <a:gridCol w="3653276">
                  <a:extLst>
                    <a:ext uri="{9D8B030D-6E8A-4147-A177-3AD203B41FA5}">
                      <a16:colId xmlns:a16="http://schemas.microsoft.com/office/drawing/2014/main" val="855420819"/>
                    </a:ext>
                  </a:extLst>
                </a:gridCol>
              </a:tblGrid>
              <a:tr h="272702">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Area of AI</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solidFill>
                      <a:schemeClr val="accent1"/>
                    </a:solidFill>
                  </a:tcPr>
                </a:tc>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Description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solidFill>
                      <a:schemeClr val="accent1"/>
                    </a:solidFill>
                  </a:tcPr>
                </a:tc>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Application in Auditing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solidFill>
                      <a:schemeClr val="accent1"/>
                    </a:solidFill>
                  </a:tcPr>
                </a:tc>
                <a:extLst>
                  <a:ext uri="{0D108BD9-81ED-4DB2-BD59-A6C34878D82A}">
                    <a16:rowId xmlns:a16="http://schemas.microsoft.com/office/drawing/2014/main" val="2528222936"/>
                  </a:ext>
                </a:extLst>
              </a:tr>
              <a:tr h="785381">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Big AI / Smart Analytics/Decision support systems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Harness computing power to discover information that is not easily observable by the human.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Big data review in support of audit decision making (All Big 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extLst>
                  <a:ext uri="{0D108BD9-81ED-4DB2-BD59-A6C34878D82A}">
                    <a16:rowId xmlns:a16="http://schemas.microsoft.com/office/drawing/2014/main" val="2766756372"/>
                  </a:ext>
                </a:extLst>
              </a:tr>
              <a:tr h="1308969">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Machine Learning (Supervised / Unsupervised/ Deep learning)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Models used to predict or classify data, which can learn over time.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1. Tax classifiers for tax transactions (EY)</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2. Fraud detection (EY)</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3. Identifying lease contracts impacted by new lease standard (EY/Deloitte)</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4. Reviewing full population of client data (KPMG)</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extLst>
                  <a:ext uri="{0D108BD9-81ED-4DB2-BD59-A6C34878D82A}">
                    <a16:rowId xmlns:a16="http://schemas.microsoft.com/office/drawing/2014/main" val="1860262993"/>
                  </a:ext>
                </a:extLst>
              </a:tr>
              <a:tr h="785381">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RPA+ / Intelligent automation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Bot used to automate manual tasks can be combined with AI (RPA+AI, RPA+OCR).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1. Automate manual audit procedures:</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 GL review (PwC)</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 Bank audit confirmations (EY)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extLst>
                  <a:ext uri="{0D108BD9-81ED-4DB2-BD59-A6C34878D82A}">
                    <a16:rowId xmlns:a16="http://schemas.microsoft.com/office/drawing/2014/main" val="2785064918"/>
                  </a:ext>
                </a:extLst>
              </a:tr>
              <a:tr h="1047174">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Computer Vision / OCR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Computer vision involves the automated image processing images e.g. face recognition, character recognition, handwriting recognition.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1. OCR + Machine learning to extract and analyze data for tax payments purposes (Deloitte)</a:t>
                      </a:r>
                      <a:br>
                        <a:rPr lang="en-US" sz="1400" u="none" strike="noStrike" dirty="0">
                          <a:effectLst/>
                          <a:latin typeface="Times New Roman" panose="02020603050405020304" pitchFamily="18" charset="0"/>
                          <a:cs typeface="Times New Roman" panose="02020603050405020304" pitchFamily="18" charset="0"/>
                        </a:rPr>
                      </a:br>
                      <a:r>
                        <a:rPr lang="en-US" sz="1400" u="none" strike="noStrike" dirty="0">
                          <a:effectLst/>
                          <a:latin typeface="Times New Roman" panose="02020603050405020304" pitchFamily="18" charset="0"/>
                          <a:cs typeface="Times New Roman" panose="02020603050405020304" pitchFamily="18" charset="0"/>
                        </a:rPr>
                        <a:t>2. Machine vision + Drones  + IoT to perform inventory inspection (Deloitte / EY)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extLst>
                  <a:ext uri="{0D108BD9-81ED-4DB2-BD59-A6C34878D82A}">
                    <a16:rowId xmlns:a16="http://schemas.microsoft.com/office/drawing/2014/main" val="852651704"/>
                  </a:ext>
                </a:extLst>
              </a:tr>
              <a:tr h="523588">
                <a:tc>
                  <a:txBody>
                    <a:bodyPr/>
                    <a:lstStyle/>
                    <a:p>
                      <a:pPr algn="l" fontAlgn="t"/>
                      <a:r>
                        <a:rPr lang="en-US" sz="1400" b="1" u="none" strike="noStrike" dirty="0">
                          <a:effectLst/>
                          <a:latin typeface="Times New Roman" panose="02020603050405020304" pitchFamily="18" charset="0"/>
                          <a:cs typeface="Times New Roman" panose="02020603050405020304" pitchFamily="18" charset="0"/>
                        </a:rPr>
                        <a:t>Natural Language Processing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AI with the ability to synthesis speech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tc>
                  <a:txBody>
                    <a:bodyPr/>
                    <a:lstStyle/>
                    <a:p>
                      <a:pPr algn="l" fontAlgn="t"/>
                      <a:r>
                        <a:rPr lang="en-US" sz="1400" u="none" strike="noStrike" dirty="0">
                          <a:effectLst/>
                          <a:latin typeface="Times New Roman" panose="02020603050405020304" pitchFamily="18" charset="0"/>
                          <a:cs typeface="Times New Roman" panose="02020603050405020304" pitchFamily="18" charset="0"/>
                        </a:rPr>
                        <a:t>Review of unstructured data e.g. contracts, vendor invoices, emails etc. (EY/Deloitte/KPMG)</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044" marR="7044" marT="7044" marB="0"/>
                </a:tc>
                <a:extLst>
                  <a:ext uri="{0D108BD9-81ED-4DB2-BD59-A6C34878D82A}">
                    <a16:rowId xmlns:a16="http://schemas.microsoft.com/office/drawing/2014/main" val="82108300"/>
                  </a:ext>
                </a:extLst>
              </a:tr>
            </a:tbl>
          </a:graphicData>
        </a:graphic>
      </p:graphicFrame>
    </p:spTree>
    <p:extLst>
      <p:ext uri="{BB962C8B-B14F-4D97-AF65-F5344CB8AC3E}">
        <p14:creationId xmlns:p14="http://schemas.microsoft.com/office/powerpoint/2010/main" val="413794980"/>
      </p:ext>
    </p:extLst>
  </p:cSld>
  <p:clrMapOvr>
    <a:masterClrMapping/>
  </p:clrMapOvr>
  <mc:AlternateContent xmlns:mc="http://schemas.openxmlformats.org/markup-compatibility/2006" xmlns:p14="http://schemas.microsoft.com/office/powerpoint/2010/main">
    <mc:Choice Requires="p14">
      <p:transition spd="slow" p14:dur="2000" advTm="100220"/>
    </mc:Choice>
    <mc:Fallback xmlns="">
      <p:transition spd="slow" advTm="10022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Ethics Framework</a:t>
            </a:r>
            <a:endParaRPr lang="en-US" dirty="0"/>
          </a:p>
        </p:txBody>
      </p:sp>
      <p:sp>
        <p:nvSpPr>
          <p:cNvPr id="4" name="Content Placeholder 3"/>
          <p:cNvSpPr>
            <a:spLocks noGrp="1"/>
          </p:cNvSpPr>
          <p:nvPr>
            <p:ph idx="1"/>
          </p:nvPr>
        </p:nvSpPr>
        <p:spPr/>
        <p:txBody>
          <a:bodyPr/>
          <a:lstStyle/>
          <a:p>
            <a:r>
              <a:rPr lang="en-US" dirty="0"/>
              <a:t>The Ethics of Emerging Information and Communication Technologies (ETICA) </a:t>
            </a:r>
            <a:r>
              <a:rPr lang="en-US" dirty="0" smtClean="0"/>
              <a:t>framework</a:t>
            </a:r>
          </a:p>
          <a:p>
            <a:pPr lvl="1"/>
            <a:r>
              <a:rPr lang="en-US" dirty="0"/>
              <a:t>ethical issues that future and emerging technologies are likely to </a:t>
            </a:r>
            <a:r>
              <a:rPr lang="en-US" dirty="0" smtClean="0"/>
              <a:t>raise</a:t>
            </a:r>
          </a:p>
          <a:p>
            <a:pPr lvl="1"/>
            <a:r>
              <a:rPr lang="en-US" dirty="0" smtClean="0"/>
              <a:t>guide </a:t>
            </a:r>
            <a:r>
              <a:rPr lang="en-US" dirty="0"/>
              <a:t>the </a:t>
            </a:r>
            <a:r>
              <a:rPr lang="en-US" dirty="0" smtClean="0"/>
              <a:t>researcher </a:t>
            </a:r>
            <a:r>
              <a:rPr lang="en-US" dirty="0"/>
              <a:t>towards identifying concrete application scenarios of the technology which are then ethically analyzed based on the specific features of the technology (Stahl, et al. 2010). </a:t>
            </a:r>
            <a:endParaRPr lang="en-US" dirty="0" smtClean="0"/>
          </a:p>
          <a:p>
            <a:pPr lvl="2"/>
            <a:r>
              <a:rPr lang="en-US" sz="1800" dirty="0"/>
              <a:t>Step 1: Define the features of the emerging technology that have ethical consequences. </a:t>
            </a:r>
          </a:p>
          <a:p>
            <a:pPr lvl="2"/>
            <a:r>
              <a:rPr lang="en-US" sz="1800" dirty="0"/>
              <a:t>Step 2: Explore the applications of the emerging technology and project ethical implications of the features of the technology identified in Step 1.</a:t>
            </a:r>
          </a:p>
          <a:p>
            <a:pPr lvl="2"/>
            <a:r>
              <a:rPr lang="en-US" sz="1800" dirty="0"/>
              <a:t>Step 3: Evaluate and rank these ethical implications identified in step 2, review and critique governance, and finally provide policy recommendations.</a:t>
            </a:r>
            <a:endParaRPr lang="en-US" b="1" dirty="0"/>
          </a:p>
        </p:txBody>
      </p:sp>
      <p:sp>
        <p:nvSpPr>
          <p:cNvPr id="3" name="Slide Number Placeholder 2"/>
          <p:cNvSpPr>
            <a:spLocks noGrp="1"/>
          </p:cNvSpPr>
          <p:nvPr>
            <p:ph type="sldNum" sz="quarter" idx="10"/>
          </p:nvPr>
        </p:nvSpPr>
        <p:spPr/>
        <p:txBody>
          <a:bodyPr/>
          <a:lstStyle/>
          <a:p>
            <a:fld id="{5744759D-0EFF-4FB2-9CCE-04E00944F0FE}" type="slidenum">
              <a:rPr lang="en-US" smtClean="0"/>
              <a:pPr/>
              <a:t>7</a:t>
            </a:fld>
            <a:endParaRPr lang="en-US" dirty="0"/>
          </a:p>
        </p:txBody>
      </p:sp>
    </p:spTree>
    <p:extLst>
      <p:ext uri="{BB962C8B-B14F-4D97-AF65-F5344CB8AC3E}">
        <p14:creationId xmlns:p14="http://schemas.microsoft.com/office/powerpoint/2010/main" val="34906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400" dirty="0"/>
              <a:t>Step 1: Ethical aspects of the features inherent to AI</a:t>
            </a:r>
          </a:p>
        </p:txBody>
      </p:sp>
      <p:sp>
        <p:nvSpPr>
          <p:cNvPr id="3" name="Content Placeholder 2"/>
          <p:cNvSpPr>
            <a:spLocks noGrp="1"/>
          </p:cNvSpPr>
          <p:nvPr>
            <p:ph idx="1"/>
          </p:nvPr>
        </p:nvSpPr>
        <p:spPr>
          <a:xfrm>
            <a:off x="457200" y="1293925"/>
            <a:ext cx="8229600" cy="4533900"/>
          </a:xfrm>
        </p:spPr>
        <p:txBody>
          <a:bodyPr/>
          <a:lstStyle/>
          <a:p>
            <a:r>
              <a:rPr lang="en-US" sz="1900" dirty="0" smtClean="0"/>
              <a:t>Opacity (i.e., lack of transparency)</a:t>
            </a:r>
          </a:p>
          <a:p>
            <a:pPr lvl="1"/>
            <a:r>
              <a:rPr lang="en-US" sz="1900" dirty="0" smtClean="0">
                <a:latin typeface="Times New Roman" panose="02020603050405020304" pitchFamily="18" charset="0"/>
                <a:cs typeface="Times New Roman" panose="02020603050405020304" pitchFamily="18" charset="0"/>
              </a:rPr>
              <a:t>Can </a:t>
            </a:r>
            <a:r>
              <a:rPr lang="en-US" sz="1900" dirty="0">
                <a:latin typeface="Times New Roman" panose="02020603050405020304" pitchFamily="18" charset="0"/>
                <a:cs typeface="Times New Roman" panose="02020603050405020304" pitchFamily="18" charset="0"/>
              </a:rPr>
              <a:t>AI users and those impacted by AI's decisions, understand the reasons behind the actions and decision of AI?  </a:t>
            </a:r>
            <a:endParaRPr lang="en-US" sz="1900" dirty="0" smtClean="0">
              <a:latin typeface="Times New Roman" panose="02020603050405020304" pitchFamily="18" charset="0"/>
              <a:cs typeface="Times New Roman" panose="02020603050405020304" pitchFamily="18" charset="0"/>
            </a:endParaRPr>
          </a:p>
          <a:p>
            <a:r>
              <a:rPr lang="en-US" sz="1900" dirty="0"/>
              <a:t>Detailed understanding of </a:t>
            </a:r>
            <a:r>
              <a:rPr lang="en-US" sz="1900" dirty="0" smtClean="0"/>
              <a:t>humans</a:t>
            </a:r>
          </a:p>
          <a:p>
            <a:pPr lvl="1"/>
            <a:r>
              <a:rPr lang="en-US" sz="1900" dirty="0"/>
              <a:t>is </a:t>
            </a:r>
            <a:r>
              <a:rPr lang="en-US" sz="1900" dirty="0" smtClean="0"/>
              <a:t>the </a:t>
            </a:r>
            <a:r>
              <a:rPr lang="en-US" sz="1900" dirty="0"/>
              <a:t>privacy, confidentiality or security of the people associated with the </a:t>
            </a:r>
            <a:r>
              <a:rPr lang="en-US" sz="1900" dirty="0" smtClean="0"/>
              <a:t>data compromised</a:t>
            </a:r>
          </a:p>
          <a:p>
            <a:pPr lvl="1"/>
            <a:r>
              <a:rPr lang="en-US" sz="1900" dirty="0" smtClean="0"/>
              <a:t>is there authorization </a:t>
            </a:r>
            <a:r>
              <a:rPr lang="en-US" sz="1900" dirty="0"/>
              <a:t>to use the </a:t>
            </a:r>
            <a:r>
              <a:rPr lang="en-US" sz="1900" dirty="0" smtClean="0"/>
              <a:t>data</a:t>
            </a:r>
          </a:p>
          <a:p>
            <a:r>
              <a:rPr lang="en-US" sz="1900" dirty="0"/>
              <a:t>Susceptible to </a:t>
            </a:r>
            <a:r>
              <a:rPr lang="en-US" sz="1900" dirty="0" smtClean="0"/>
              <a:t>bias</a:t>
            </a:r>
          </a:p>
          <a:p>
            <a:pPr lvl="1"/>
            <a:r>
              <a:rPr lang="en-US" sz="1900" dirty="0"/>
              <a:t>The data used by AI is generated by humans, other machines, or both. </a:t>
            </a:r>
            <a:r>
              <a:rPr lang="en-US" sz="1900" dirty="0" smtClean="0"/>
              <a:t>Thus, </a:t>
            </a:r>
            <a:r>
              <a:rPr lang="en-US" sz="1900" dirty="0"/>
              <a:t>any human or data biases can be inadvertently transferred to AI’s </a:t>
            </a:r>
            <a:r>
              <a:rPr lang="en-US" sz="1900" dirty="0" smtClean="0"/>
              <a:t>algorithms</a:t>
            </a:r>
          </a:p>
          <a:p>
            <a:pPr lvl="1"/>
            <a:r>
              <a:rPr lang="en-US" sz="1900" dirty="0" smtClean="0"/>
              <a:t>Does the dataset reflect the population being modeled</a:t>
            </a:r>
          </a:p>
          <a:p>
            <a:pPr lvl="1"/>
            <a:r>
              <a:rPr lang="en-US" sz="1900" dirty="0"/>
              <a:t>Even if the </a:t>
            </a:r>
            <a:r>
              <a:rPr lang="en-US" sz="1900" dirty="0" smtClean="0"/>
              <a:t>dataset </a:t>
            </a:r>
            <a:r>
              <a:rPr lang="en-US" sz="1900" dirty="0"/>
              <a:t>accurately reflects a historical reality or a population, are the decisions </a:t>
            </a:r>
            <a:r>
              <a:rPr lang="en-US" sz="1900" dirty="0" smtClean="0"/>
              <a:t>made </a:t>
            </a:r>
            <a:r>
              <a:rPr lang="en-US" sz="1900" dirty="0"/>
              <a:t>on top of that fair?</a:t>
            </a:r>
          </a:p>
        </p:txBody>
      </p:sp>
      <p:sp>
        <p:nvSpPr>
          <p:cNvPr id="4" name="Slide Number Placeholder 3"/>
          <p:cNvSpPr>
            <a:spLocks noGrp="1"/>
          </p:cNvSpPr>
          <p:nvPr>
            <p:ph type="sldNum" sz="quarter" idx="10"/>
          </p:nvPr>
        </p:nvSpPr>
        <p:spPr/>
        <p:txBody>
          <a:bodyPr/>
          <a:lstStyle/>
          <a:p>
            <a:fld id="{5744759D-0EFF-4FB2-9CCE-04E00944F0FE}" type="slidenum">
              <a:rPr lang="en-US" smtClean="0"/>
              <a:pPr/>
              <a:t>8</a:t>
            </a:fld>
            <a:endParaRPr lang="en-US" dirty="0"/>
          </a:p>
        </p:txBody>
      </p:sp>
    </p:spTree>
    <p:extLst>
      <p:ext uri="{BB962C8B-B14F-4D97-AF65-F5344CB8AC3E}">
        <p14:creationId xmlns:p14="http://schemas.microsoft.com/office/powerpoint/2010/main" val="299471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2400" dirty="0"/>
              <a:t>Step 1: Ethical aspects of the features inherent to AI</a:t>
            </a:r>
          </a:p>
        </p:txBody>
      </p:sp>
      <p:sp>
        <p:nvSpPr>
          <p:cNvPr id="3" name="Content Placeholder 2"/>
          <p:cNvSpPr>
            <a:spLocks noGrp="1"/>
          </p:cNvSpPr>
          <p:nvPr>
            <p:ph idx="1"/>
          </p:nvPr>
        </p:nvSpPr>
        <p:spPr>
          <a:xfrm>
            <a:off x="242887" y="1305723"/>
            <a:ext cx="8734425" cy="4533900"/>
          </a:xfrm>
        </p:spPr>
        <p:txBody>
          <a:bodyPr/>
          <a:lstStyle/>
          <a:p>
            <a:r>
              <a:rPr lang="en-US" sz="1900" dirty="0"/>
              <a:t>Power over the </a:t>
            </a:r>
            <a:r>
              <a:rPr lang="en-US" sz="1900" dirty="0" smtClean="0"/>
              <a:t>user</a:t>
            </a:r>
          </a:p>
          <a:p>
            <a:pPr lvl="1"/>
            <a:r>
              <a:rPr lang="en-US" sz="1900" dirty="0" smtClean="0"/>
              <a:t>Technology dominance</a:t>
            </a:r>
          </a:p>
          <a:p>
            <a:pPr lvl="1"/>
            <a:r>
              <a:rPr lang="en-US" sz="1900" dirty="0" smtClean="0"/>
              <a:t>Will the use of AI curtail the user’s ability to make judgments</a:t>
            </a:r>
          </a:p>
          <a:p>
            <a:r>
              <a:rPr lang="en-US" sz="1900" dirty="0" smtClean="0"/>
              <a:t>Much faster computing</a:t>
            </a:r>
          </a:p>
          <a:p>
            <a:pPr lvl="1"/>
            <a:r>
              <a:rPr lang="en-US" sz="1900" dirty="0"/>
              <a:t>the impact of the rate of diffusion of AI's faster computing potentially raises some ethical challenges around audit </a:t>
            </a:r>
            <a:r>
              <a:rPr lang="en-US" sz="1900" dirty="0" smtClean="0"/>
              <a:t>quality</a:t>
            </a:r>
          </a:p>
          <a:p>
            <a:pPr lvl="2"/>
            <a:r>
              <a:rPr lang="en-US" sz="1900" dirty="0" smtClean="0"/>
              <a:t>Barriers to entry leading to less competition</a:t>
            </a:r>
          </a:p>
          <a:p>
            <a:r>
              <a:rPr lang="en-US" sz="1900" dirty="0" smtClean="0"/>
              <a:t>Autonomy</a:t>
            </a:r>
          </a:p>
          <a:p>
            <a:pPr lvl="1"/>
            <a:r>
              <a:rPr lang="en-US" sz="1900" dirty="0"/>
              <a:t>decisions made or not made by </a:t>
            </a:r>
            <a:r>
              <a:rPr lang="en-US" sz="1900" dirty="0" smtClean="0"/>
              <a:t>the user of AI </a:t>
            </a:r>
            <a:r>
              <a:rPr lang="en-US" sz="1900" dirty="0"/>
              <a:t>may actually render the AI technology autonomous</a:t>
            </a:r>
            <a:endParaRPr lang="en-US" sz="1900" dirty="0" smtClean="0"/>
          </a:p>
          <a:p>
            <a:pPr lvl="2"/>
            <a:r>
              <a:rPr lang="en-US" sz="1900" dirty="0" smtClean="0"/>
              <a:t>if the </a:t>
            </a:r>
            <a:r>
              <a:rPr lang="en-US" sz="1900" dirty="0"/>
              <a:t>algorithms that make decisions about complex </a:t>
            </a:r>
            <a:r>
              <a:rPr lang="en-US" sz="1900" dirty="0" smtClean="0"/>
              <a:t>tasks are never contradicted, </a:t>
            </a:r>
            <a:r>
              <a:rPr lang="en-US" sz="1900" dirty="0"/>
              <a:t>then the algorithms are as good as </a:t>
            </a:r>
            <a:r>
              <a:rPr lang="en-US" sz="1900" dirty="0" smtClean="0"/>
              <a:t>autonomous</a:t>
            </a:r>
          </a:p>
          <a:p>
            <a:pPr lvl="2"/>
            <a:r>
              <a:rPr lang="en-US" sz="1900" dirty="0" smtClean="0"/>
              <a:t>inform decision making, not replace it </a:t>
            </a:r>
          </a:p>
          <a:p>
            <a:pPr marL="0" indent="0">
              <a:buNone/>
            </a:pPr>
            <a:endParaRPr lang="en-US" sz="1900" dirty="0" smtClean="0"/>
          </a:p>
          <a:p>
            <a:pPr lvl="1"/>
            <a:endParaRPr lang="en-US" sz="1900" dirty="0"/>
          </a:p>
        </p:txBody>
      </p:sp>
      <p:sp>
        <p:nvSpPr>
          <p:cNvPr id="4" name="Slide Number Placeholder 3"/>
          <p:cNvSpPr>
            <a:spLocks noGrp="1"/>
          </p:cNvSpPr>
          <p:nvPr>
            <p:ph type="sldNum" sz="quarter" idx="10"/>
          </p:nvPr>
        </p:nvSpPr>
        <p:spPr/>
        <p:txBody>
          <a:bodyPr/>
          <a:lstStyle/>
          <a:p>
            <a:fld id="{5744759D-0EFF-4FB2-9CCE-04E00944F0FE}" type="slidenum">
              <a:rPr lang="en-US" smtClean="0"/>
              <a:pPr/>
              <a:t>9</a:t>
            </a:fld>
            <a:endParaRPr lang="en-US" dirty="0"/>
          </a:p>
        </p:txBody>
      </p:sp>
    </p:spTree>
    <p:extLst>
      <p:ext uri="{BB962C8B-B14F-4D97-AF65-F5344CB8AC3E}">
        <p14:creationId xmlns:p14="http://schemas.microsoft.com/office/powerpoint/2010/main" val="4237032760"/>
      </p:ext>
    </p:extLst>
  </p:cSld>
  <p:clrMapOvr>
    <a:masterClrMapping/>
  </p:clrMapOvr>
</p:sld>
</file>

<file path=ppt/theme/theme1.xml><?xml version="1.0" encoding="utf-8"?>
<a:theme xmlns:a="http://schemas.openxmlformats.org/drawingml/2006/main" name="Rutgers Research Them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Rutgers Research Theme.thmx</Template>
  <TotalTime>2566</TotalTime>
  <Words>3004</Words>
  <Application>Microsoft Office PowerPoint</Application>
  <PresentationFormat>On-screen Show (4:3)</PresentationFormat>
  <Paragraphs>248</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Geneva</vt:lpstr>
      <vt:lpstr>Times New Roman</vt:lpstr>
      <vt:lpstr>ヒラギノ角ゴ Pro W3</vt:lpstr>
      <vt:lpstr>Rutgers Research Theme</vt:lpstr>
      <vt:lpstr>The Ethical Implications of using Artificial Intelligence in Auditing  </vt:lpstr>
      <vt:lpstr>Why consider ethics in Artificial Intelligence?</vt:lpstr>
      <vt:lpstr>Why consider ethics in Artificial Intelligence?</vt:lpstr>
      <vt:lpstr>Is it too early to talk about ethics and AI?</vt:lpstr>
      <vt:lpstr>Key Research question</vt:lpstr>
      <vt:lpstr>What are the current uses of AI in accounting? </vt:lpstr>
      <vt:lpstr>Ethics Framework</vt:lpstr>
      <vt:lpstr>Step 1: Ethical aspects of the features inherent to AI</vt:lpstr>
      <vt:lpstr>Step 1: Ethical aspects of the features inherent to AI</vt:lpstr>
      <vt:lpstr>Step 1: Ethical aspects of the features inherent to AI</vt:lpstr>
      <vt:lpstr>Step 2: Current applications of AI in accounting and auditing, and the ethical implications</vt:lpstr>
      <vt:lpstr>Step 2: Current applications of AI in accounting and auditing, and the ethical implications</vt:lpstr>
      <vt:lpstr>Step 2: Current applications of AI in accounting and auditing, and the ethical implications</vt:lpstr>
      <vt:lpstr>Step 2: Current applications of AI in accounting and auditing, and the ethical implications</vt:lpstr>
      <vt:lpstr>Step 3: Evaluate ethical implications identified, review and critique governance, and provide policy recommendations </vt:lpstr>
      <vt:lpstr>Significance of this research</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Present: A Presentation</dc:title>
  <dc:creator>Ivy Munoko</dc:creator>
  <cp:lastModifiedBy>Helen Brown</cp:lastModifiedBy>
  <cp:revision>100</cp:revision>
  <dcterms:created xsi:type="dcterms:W3CDTF">2018-09-06T14:52:38Z</dcterms:created>
  <dcterms:modified xsi:type="dcterms:W3CDTF">2019-03-21T12:42:34Z</dcterms:modified>
</cp:coreProperties>
</file>