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3"/>
  </p:notesMasterIdLst>
  <p:handoutMasterIdLst>
    <p:handoutMasterId r:id="rId44"/>
  </p:handoutMasterIdLst>
  <p:sldIdLst>
    <p:sldId id="527" r:id="rId2"/>
    <p:sldId id="994" r:id="rId3"/>
    <p:sldId id="995" r:id="rId4"/>
    <p:sldId id="997" r:id="rId5"/>
    <p:sldId id="1047" r:id="rId6"/>
    <p:sldId id="1048" r:id="rId7"/>
    <p:sldId id="904" r:id="rId8"/>
    <p:sldId id="1062" r:id="rId9"/>
    <p:sldId id="983" r:id="rId10"/>
    <p:sldId id="1001" r:id="rId11"/>
    <p:sldId id="1002" r:id="rId12"/>
    <p:sldId id="1065" r:id="rId13"/>
    <p:sldId id="1003" r:id="rId14"/>
    <p:sldId id="1004" r:id="rId15"/>
    <p:sldId id="1005" r:id="rId16"/>
    <p:sldId id="1006" r:id="rId17"/>
    <p:sldId id="1007" r:id="rId18"/>
    <p:sldId id="1008" r:id="rId19"/>
    <p:sldId id="1009" r:id="rId20"/>
    <p:sldId id="1012" r:id="rId21"/>
    <p:sldId id="1013" r:id="rId22"/>
    <p:sldId id="1014" r:id="rId23"/>
    <p:sldId id="1015" r:id="rId24"/>
    <p:sldId id="1016" r:id="rId25"/>
    <p:sldId id="1017" r:id="rId26"/>
    <p:sldId id="1018" r:id="rId27"/>
    <p:sldId id="1019" r:id="rId28"/>
    <p:sldId id="1051" r:id="rId29"/>
    <p:sldId id="1053" r:id="rId30"/>
    <p:sldId id="1052" r:id="rId31"/>
    <p:sldId id="1055" r:id="rId32"/>
    <p:sldId id="1056" r:id="rId33"/>
    <p:sldId id="1057" r:id="rId34"/>
    <p:sldId id="1058" r:id="rId35"/>
    <p:sldId id="1067" r:id="rId36"/>
    <p:sldId id="1068" r:id="rId37"/>
    <p:sldId id="1069" r:id="rId38"/>
    <p:sldId id="1064" r:id="rId39"/>
    <p:sldId id="891" r:id="rId40"/>
    <p:sldId id="665" r:id="rId41"/>
    <p:sldId id="710" r:id="rId42"/>
  </p:sldIdLst>
  <p:sldSz cx="9144000" cy="6858000" type="screen4x3"/>
  <p:notesSz cx="7077075" cy="93853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97" autoAdjust="0"/>
    <p:restoredTop sz="96200" autoAdjust="0"/>
  </p:normalViewPr>
  <p:slideViewPr>
    <p:cSldViewPr>
      <p:cViewPr varScale="1">
        <p:scale>
          <a:sx n="101" d="100"/>
          <a:sy n="101" d="100"/>
        </p:scale>
        <p:origin x="-15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1"/>
            <a:ext cx="3067442" cy="469101"/>
          </a:xfrm>
          <a:prstGeom prst="rect">
            <a:avLst/>
          </a:prstGeom>
          <a:noFill/>
          <a:ln w="9525">
            <a:noFill/>
            <a:miter lim="800000"/>
            <a:headEnd/>
            <a:tailEnd/>
          </a:ln>
          <a:effectLst/>
        </p:spPr>
        <p:txBody>
          <a:bodyPr vert="horz" wrap="square" lIns="94061" tIns="47031" rIns="94061" bIns="47031" numCol="1" anchor="t" anchorCtr="0" compatLnSpc="1">
            <a:prstTxWarp prst="textNoShape">
              <a:avLst/>
            </a:prstTxWarp>
          </a:bodyPr>
          <a:lstStyle>
            <a:lvl1pPr eaLnBrk="1" hangingPunct="1">
              <a:defRPr sz="1200"/>
            </a:lvl1pPr>
          </a:lstStyle>
          <a:p>
            <a:pPr>
              <a:defRPr/>
            </a:pPr>
            <a:endParaRPr lang="en-US"/>
          </a:p>
        </p:txBody>
      </p:sp>
      <p:sp>
        <p:nvSpPr>
          <p:cNvPr id="136195" name="Rectangle 3"/>
          <p:cNvSpPr>
            <a:spLocks noGrp="1" noChangeArrowheads="1"/>
          </p:cNvSpPr>
          <p:nvPr>
            <p:ph type="dt" sz="quarter" idx="1"/>
          </p:nvPr>
        </p:nvSpPr>
        <p:spPr bwMode="auto">
          <a:xfrm>
            <a:off x="4007994" y="1"/>
            <a:ext cx="3067442" cy="469101"/>
          </a:xfrm>
          <a:prstGeom prst="rect">
            <a:avLst/>
          </a:prstGeom>
          <a:noFill/>
          <a:ln w="9525">
            <a:noFill/>
            <a:miter lim="800000"/>
            <a:headEnd/>
            <a:tailEnd/>
          </a:ln>
          <a:effectLst/>
        </p:spPr>
        <p:txBody>
          <a:bodyPr vert="horz" wrap="square" lIns="94061" tIns="47031" rIns="94061" bIns="47031" numCol="1" anchor="t" anchorCtr="0" compatLnSpc="1">
            <a:prstTxWarp prst="textNoShape">
              <a:avLst/>
            </a:prstTxWarp>
          </a:bodyPr>
          <a:lstStyle>
            <a:lvl1pPr algn="r" eaLnBrk="1" hangingPunct="1">
              <a:defRPr sz="1200"/>
            </a:lvl1pPr>
          </a:lstStyle>
          <a:p>
            <a:pPr>
              <a:defRPr/>
            </a:pPr>
            <a:endParaRPr lang="en-US"/>
          </a:p>
        </p:txBody>
      </p:sp>
      <p:sp>
        <p:nvSpPr>
          <p:cNvPr id="136196" name="Rectangle 4"/>
          <p:cNvSpPr>
            <a:spLocks noGrp="1" noChangeArrowheads="1"/>
          </p:cNvSpPr>
          <p:nvPr>
            <p:ph type="ftr" sz="quarter" idx="2"/>
          </p:nvPr>
        </p:nvSpPr>
        <p:spPr bwMode="auto">
          <a:xfrm>
            <a:off x="0" y="8914560"/>
            <a:ext cx="3067442" cy="469101"/>
          </a:xfrm>
          <a:prstGeom prst="rect">
            <a:avLst/>
          </a:prstGeom>
          <a:noFill/>
          <a:ln w="9525">
            <a:noFill/>
            <a:miter lim="800000"/>
            <a:headEnd/>
            <a:tailEnd/>
          </a:ln>
          <a:effectLst/>
        </p:spPr>
        <p:txBody>
          <a:bodyPr vert="horz" wrap="square" lIns="94061" tIns="47031" rIns="94061" bIns="47031" numCol="1" anchor="b" anchorCtr="0" compatLnSpc="1">
            <a:prstTxWarp prst="textNoShape">
              <a:avLst/>
            </a:prstTxWarp>
          </a:bodyPr>
          <a:lstStyle>
            <a:lvl1pPr eaLnBrk="1" hangingPunct="1">
              <a:defRPr sz="1200"/>
            </a:lvl1pPr>
          </a:lstStyle>
          <a:p>
            <a:pPr>
              <a:defRPr/>
            </a:pPr>
            <a:endParaRPr lang="en-US"/>
          </a:p>
        </p:txBody>
      </p:sp>
      <p:sp>
        <p:nvSpPr>
          <p:cNvPr id="136197" name="Rectangle 5"/>
          <p:cNvSpPr>
            <a:spLocks noGrp="1" noChangeArrowheads="1"/>
          </p:cNvSpPr>
          <p:nvPr>
            <p:ph type="sldNum" sz="quarter" idx="3"/>
          </p:nvPr>
        </p:nvSpPr>
        <p:spPr bwMode="auto">
          <a:xfrm>
            <a:off x="4007994" y="8914560"/>
            <a:ext cx="3067442" cy="469101"/>
          </a:xfrm>
          <a:prstGeom prst="rect">
            <a:avLst/>
          </a:prstGeom>
          <a:noFill/>
          <a:ln w="9525">
            <a:noFill/>
            <a:miter lim="800000"/>
            <a:headEnd/>
            <a:tailEnd/>
          </a:ln>
          <a:effectLst/>
        </p:spPr>
        <p:txBody>
          <a:bodyPr vert="horz" wrap="square" lIns="94061" tIns="47031" rIns="94061" bIns="47031" numCol="1" anchor="b" anchorCtr="0" compatLnSpc="1">
            <a:prstTxWarp prst="textNoShape">
              <a:avLst/>
            </a:prstTxWarp>
          </a:bodyPr>
          <a:lstStyle>
            <a:lvl1pPr algn="r" eaLnBrk="1" hangingPunct="1">
              <a:defRPr sz="1200"/>
            </a:lvl1pPr>
          </a:lstStyle>
          <a:p>
            <a:pPr>
              <a:defRPr/>
            </a:pPr>
            <a:fld id="{364F1006-68CA-4F73-90DF-2F37CA0C469D}" type="slidenum">
              <a:rPr lang="en-US"/>
              <a:pPr>
                <a:defRPr/>
              </a:pPr>
              <a:t>‹#›</a:t>
            </a:fld>
            <a:endParaRPr lang="en-US"/>
          </a:p>
        </p:txBody>
      </p:sp>
    </p:spTree>
    <p:extLst>
      <p:ext uri="{BB962C8B-B14F-4D97-AF65-F5344CB8AC3E}">
        <p14:creationId xmlns="" xmlns:p14="http://schemas.microsoft.com/office/powerpoint/2010/main" val="2448170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3067442" cy="469101"/>
          </a:xfrm>
          <a:prstGeom prst="rect">
            <a:avLst/>
          </a:prstGeom>
          <a:noFill/>
          <a:ln w="9525">
            <a:noFill/>
            <a:miter lim="800000"/>
            <a:headEnd/>
            <a:tailEnd/>
          </a:ln>
          <a:effectLst/>
        </p:spPr>
        <p:txBody>
          <a:bodyPr vert="horz" wrap="square" lIns="94061" tIns="47031" rIns="94061" bIns="47031" numCol="1" anchor="t" anchorCtr="0" compatLnSpc="1">
            <a:prstTxWarp prst="textNoShape">
              <a:avLst/>
            </a:prstTxWarp>
          </a:bodyPr>
          <a:lstStyle>
            <a:lvl1pPr eaLnBrk="1" hangingPunct="1">
              <a:defRPr sz="1200"/>
            </a:lvl1pPr>
          </a:lstStyle>
          <a:p>
            <a:pPr>
              <a:defRPr/>
            </a:pPr>
            <a:endParaRPr lang="en-US"/>
          </a:p>
        </p:txBody>
      </p:sp>
      <p:sp>
        <p:nvSpPr>
          <p:cNvPr id="4099" name="Rectangle 3"/>
          <p:cNvSpPr>
            <a:spLocks noGrp="1" noChangeArrowheads="1"/>
          </p:cNvSpPr>
          <p:nvPr>
            <p:ph type="dt" idx="1"/>
          </p:nvPr>
        </p:nvSpPr>
        <p:spPr bwMode="auto">
          <a:xfrm>
            <a:off x="4007994" y="1"/>
            <a:ext cx="3067442" cy="469101"/>
          </a:xfrm>
          <a:prstGeom prst="rect">
            <a:avLst/>
          </a:prstGeom>
          <a:noFill/>
          <a:ln w="9525">
            <a:noFill/>
            <a:miter lim="800000"/>
            <a:headEnd/>
            <a:tailEnd/>
          </a:ln>
          <a:effectLst/>
        </p:spPr>
        <p:txBody>
          <a:bodyPr vert="horz" wrap="square" lIns="94061" tIns="47031" rIns="94061" bIns="47031" numCol="1" anchor="t" anchorCtr="0" compatLnSpc="1">
            <a:prstTxWarp prst="textNoShape">
              <a:avLst/>
            </a:prstTxWarp>
          </a:bodyPr>
          <a:lstStyle>
            <a:lvl1pPr algn="r" eaLnBrk="1" hangingPunct="1">
              <a:defRPr sz="12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92213" y="703263"/>
            <a:ext cx="4692650" cy="35210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7872" y="4458100"/>
            <a:ext cx="5661332" cy="4223550"/>
          </a:xfrm>
          <a:prstGeom prst="rect">
            <a:avLst/>
          </a:prstGeom>
          <a:noFill/>
          <a:ln w="9525">
            <a:noFill/>
            <a:miter lim="800000"/>
            <a:headEnd/>
            <a:tailEnd/>
          </a:ln>
          <a:effectLst/>
        </p:spPr>
        <p:txBody>
          <a:bodyPr vert="horz" wrap="square" lIns="94061" tIns="47031" rIns="94061" bIns="470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914560"/>
            <a:ext cx="3067442" cy="469101"/>
          </a:xfrm>
          <a:prstGeom prst="rect">
            <a:avLst/>
          </a:prstGeom>
          <a:noFill/>
          <a:ln w="9525">
            <a:noFill/>
            <a:miter lim="800000"/>
            <a:headEnd/>
            <a:tailEnd/>
          </a:ln>
          <a:effectLst/>
        </p:spPr>
        <p:txBody>
          <a:bodyPr vert="horz" wrap="square" lIns="94061" tIns="47031" rIns="94061" bIns="47031" numCol="1" anchor="b" anchorCtr="0" compatLnSpc="1">
            <a:prstTxWarp prst="textNoShape">
              <a:avLst/>
            </a:prstTxWarp>
          </a:bodyPr>
          <a:lstStyle>
            <a:lvl1pPr eaLnBrk="1" hangingPunct="1">
              <a:defRPr sz="1200"/>
            </a:lvl1pPr>
          </a:lstStyle>
          <a:p>
            <a:pPr>
              <a:defRPr/>
            </a:pPr>
            <a:endParaRPr lang="en-US"/>
          </a:p>
        </p:txBody>
      </p:sp>
      <p:sp>
        <p:nvSpPr>
          <p:cNvPr id="4103" name="Rectangle 7"/>
          <p:cNvSpPr>
            <a:spLocks noGrp="1" noChangeArrowheads="1"/>
          </p:cNvSpPr>
          <p:nvPr>
            <p:ph type="sldNum" sz="quarter" idx="5"/>
          </p:nvPr>
        </p:nvSpPr>
        <p:spPr bwMode="auto">
          <a:xfrm>
            <a:off x="4007994" y="8914560"/>
            <a:ext cx="3067442" cy="469101"/>
          </a:xfrm>
          <a:prstGeom prst="rect">
            <a:avLst/>
          </a:prstGeom>
          <a:noFill/>
          <a:ln w="9525">
            <a:noFill/>
            <a:miter lim="800000"/>
            <a:headEnd/>
            <a:tailEnd/>
          </a:ln>
          <a:effectLst/>
        </p:spPr>
        <p:txBody>
          <a:bodyPr vert="horz" wrap="square" lIns="94061" tIns="47031" rIns="94061" bIns="47031" numCol="1" anchor="b" anchorCtr="0" compatLnSpc="1">
            <a:prstTxWarp prst="textNoShape">
              <a:avLst/>
            </a:prstTxWarp>
          </a:bodyPr>
          <a:lstStyle>
            <a:lvl1pPr algn="r" eaLnBrk="1" hangingPunct="1">
              <a:defRPr sz="1200"/>
            </a:lvl1pPr>
          </a:lstStyle>
          <a:p>
            <a:pPr>
              <a:defRPr/>
            </a:pPr>
            <a:fld id="{E7D4DEBC-6BA5-4054-B61A-8E71EB7862DD}" type="slidenum">
              <a:rPr lang="en-US"/>
              <a:pPr>
                <a:defRPr/>
              </a:pPr>
              <a:t>‹#›</a:t>
            </a:fld>
            <a:endParaRPr lang="en-US"/>
          </a:p>
        </p:txBody>
      </p:sp>
    </p:spTree>
    <p:extLst>
      <p:ext uri="{BB962C8B-B14F-4D97-AF65-F5344CB8AC3E}">
        <p14:creationId xmlns="" xmlns:p14="http://schemas.microsoft.com/office/powerpoint/2010/main" val="39916591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B2B2BA21-E49B-4287-9F66-089B7B4F5488}" type="slidenum">
              <a:rPr lang="en-US" smtClean="0"/>
              <a:pPr/>
              <a:t>2</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F69EAC9B-9EFC-4673-9E57-7267E1DFC7EF}" type="slidenum">
              <a:rPr lang="en-US" altLang="en-US"/>
              <a:pPr/>
              <a:t>5</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altLang="en-US" smtClean="0">
                <a:latin typeface="Arial" charset="0"/>
              </a:rPr>
              <a:t> I would like to discuss </a:t>
            </a:r>
            <a:r>
              <a:rPr lang="en-US" altLang="en-US" b="1" smtClean="0">
                <a:latin typeface="Arial" charset="0"/>
              </a:rPr>
              <a:t>Management’s point of view about Governance– </a:t>
            </a:r>
          </a:p>
          <a:p>
            <a:pPr eaLnBrk="1" hangingPunct="1"/>
            <a:r>
              <a:rPr lang="en-US" altLang="en-US" b="1" smtClean="0">
                <a:latin typeface="Arial" charset="0"/>
              </a:rPr>
              <a:t>The over arching issue of corporate governance is capital formation and the cost of capital. </a:t>
            </a:r>
          </a:p>
          <a:p>
            <a:pPr eaLnBrk="1" hangingPunct="1"/>
            <a:r>
              <a:rPr lang="en-US" altLang="en-US" b="1" smtClean="0">
                <a:latin typeface="Arial" charset="0"/>
              </a:rPr>
              <a:t>Managers of businesses believe strongly in our free enterprise system and government regulation is not sought after until a need arises that cannot be addressed by the private sector. </a:t>
            </a:r>
            <a:br>
              <a:rPr lang="en-US" altLang="en-US" b="1" smtClean="0">
                <a:latin typeface="Arial" charset="0"/>
              </a:rPr>
            </a:br>
            <a:r>
              <a:rPr lang="en-US" altLang="en-US" b="1" smtClean="0">
                <a:latin typeface="Arial" charset="0"/>
              </a:rPr>
              <a:t/>
            </a:r>
            <a:br>
              <a:rPr lang="en-US" altLang="en-US" b="1" smtClean="0">
                <a:latin typeface="Arial" charset="0"/>
              </a:rPr>
            </a:br>
            <a:endParaRPr lang="en-US" altLang="en-US" smtClean="0">
              <a:latin typeface="Arial" charset="0"/>
            </a:endParaRPr>
          </a:p>
          <a:p>
            <a:pPr eaLnBrk="1" hangingPunct="1"/>
            <a:r>
              <a:rPr lang="en-US" altLang="en-US" smtClean="0">
                <a:latin typeface="Arial" charset="0"/>
              </a:rPr>
              <a:t>The role of the Board of directors has evolved along with the development of the capital markets. In the 19th century Boards were composed of the investors who took a very active role in governance to protect there capital. They set strategy, supervised execution and checked on their assets, including the bank balance to verify the business was controlled and made sure they made a profit.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643" eaLnBrk="1" fontAlgn="auto" hangingPunct="1">
              <a:spcBef>
                <a:spcPts val="0"/>
              </a:spcBef>
              <a:spcAft>
                <a:spcPts val="0"/>
              </a:spcAft>
              <a:defRPr/>
            </a:pPr>
            <a:r>
              <a:rPr lang="en-US" dirty="0">
                <a:latin typeface="+mn-lt"/>
              </a:rPr>
              <a:t>In the Three Lines of Defense model, operational management is considered the first line of defense; compliance and risk management are the second line; and internal audit is the third line. The first and second lines of defense use continuous monitoring as a technology-supported process with data analytics to identify exceptions to policies, control failures, fraud, and breakdowns in business processes or to improve information integrity and transaction quality. The third line of defense (internal audit) uses continuous auditing as a technology-supported process to help provide independent objective assurance over the effectiveness of governance, risk management, and internal control. </a:t>
            </a:r>
          </a:p>
          <a:p>
            <a:endParaRPr lang="en-US" dirty="0"/>
          </a:p>
        </p:txBody>
      </p:sp>
      <p:sp>
        <p:nvSpPr>
          <p:cNvPr id="4" name="Slide Number Placeholder 3"/>
          <p:cNvSpPr>
            <a:spLocks noGrp="1"/>
          </p:cNvSpPr>
          <p:nvPr>
            <p:ph type="sldNum" sz="quarter" idx="10"/>
          </p:nvPr>
        </p:nvSpPr>
        <p:spPr/>
        <p:txBody>
          <a:bodyPr/>
          <a:lstStyle/>
          <a:p>
            <a:fld id="{6289E901-0EE4-4BC1-8ACC-590DE576470F}" type="slidenum">
              <a:rPr lang="en-US" smtClean="0"/>
              <a:pPr/>
              <a:t>7</a:t>
            </a:fld>
            <a:endParaRPr lang="en-US"/>
          </a:p>
        </p:txBody>
      </p:sp>
    </p:spTree>
    <p:extLst>
      <p:ext uri="{BB962C8B-B14F-4D97-AF65-F5344CB8AC3E}">
        <p14:creationId xmlns="" xmlns:p14="http://schemas.microsoft.com/office/powerpoint/2010/main" val="885972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542">
              <a:defRPr/>
            </a:pPr>
            <a:r>
              <a:rPr lang="en-US" dirty="0">
                <a:latin typeface="+mn-lt"/>
              </a:rPr>
              <a:t>The use of continuous auditing (CA) is one of the most important trends in technology for internal auditing. However, continuous auditing is only used extensively by 14% of survey respondents, making it one of the least used technology techniques in the survey. Continuous auditing offers internal auditors an excellent opportunity to add value to their organizations. In particular, internal auditors should look for opportunities to migrate their automated or continuous auditing routines to management so that management, as the first line of defense, assumes more responsibility for conducting their own continuous monitoring activities. In that way, internal audit helps management improve processes and also enhances the overall control environment of their organizations. </a:t>
            </a:r>
            <a:endParaRPr lang="en-US" dirty="0"/>
          </a:p>
        </p:txBody>
      </p:sp>
      <p:sp>
        <p:nvSpPr>
          <p:cNvPr id="4" name="Slide Number Placeholder 3"/>
          <p:cNvSpPr>
            <a:spLocks noGrp="1"/>
          </p:cNvSpPr>
          <p:nvPr>
            <p:ph type="sldNum" sz="quarter" idx="10"/>
          </p:nvPr>
        </p:nvSpPr>
        <p:spPr/>
        <p:txBody>
          <a:bodyPr/>
          <a:lstStyle/>
          <a:p>
            <a:fld id="{6289E901-0EE4-4BC1-8ACC-590DE576470F}" type="slidenum">
              <a:rPr lang="en-US" smtClean="0"/>
              <a:pPr/>
              <a:t>20</a:t>
            </a:fld>
            <a:endParaRPr lang="en-US"/>
          </a:p>
        </p:txBody>
      </p:sp>
    </p:spTree>
    <p:extLst>
      <p:ext uri="{BB962C8B-B14F-4D97-AF65-F5344CB8AC3E}">
        <p14:creationId xmlns="" xmlns:p14="http://schemas.microsoft.com/office/powerpoint/2010/main" val="684867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altLang="en-US" smtClean="0">
              <a:latin typeface="Arial" charset="0"/>
            </a:endParaRPr>
          </a:p>
        </p:txBody>
      </p:sp>
      <p:sp>
        <p:nvSpPr>
          <p:cNvPr id="41988" name="Slide Number Placeholder 3"/>
          <p:cNvSpPr>
            <a:spLocks noGrp="1"/>
          </p:cNvSpPr>
          <p:nvPr>
            <p:ph type="sldNum" sz="quarter" idx="5"/>
          </p:nvPr>
        </p:nvSpPr>
        <p:spPr>
          <a:noFill/>
        </p:spPr>
        <p:txBody>
          <a:bodyPr/>
          <a:lstStyle/>
          <a:p>
            <a:fld id="{2439415C-BF14-480C-8F62-E6C0815BA3F8}" type="slidenum">
              <a:rPr lang="en-US" altLang="en-US"/>
              <a:pPr/>
              <a:t>34</a:t>
            </a:fld>
            <a:endParaRPr lang="en-US" altLang="en-US"/>
          </a:p>
        </p:txBody>
      </p:sp>
    </p:spTree>
    <p:extLst>
      <p:ext uri="{BB962C8B-B14F-4D97-AF65-F5344CB8AC3E}">
        <p14:creationId xmlns="" xmlns:p14="http://schemas.microsoft.com/office/powerpoint/2010/main" val="2452348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DC2B54C-A0C3-4473-97F8-BBE70AD58DB0}" type="slidenum">
              <a:rPr lang="en-US" smtClean="0"/>
              <a:pPr/>
              <a:t>40</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EAC7315-2A37-49A3-A53C-05556A4DA753}" type="slidenum">
              <a:rPr lang="en-US" smtClean="0"/>
              <a:pPr/>
              <a:t>41</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p>
              <a:pPr algn="ctr" eaLnBrk="1" hangingPunct="1">
                <a:defRPr/>
              </a:pPr>
              <a:endParaRPr lang="en-US" sz="2400">
                <a:latin typeface="Times New Roman"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7" name="AutoShape 5"/>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4416" y="0"/>
                </a:cxn>
                <a:cxn ang="0">
                  <a:pos x="4917" y="500"/>
                </a:cxn>
                <a:cxn ang="0">
                  <a:pos x="4417" y="1000"/>
                </a:cxn>
                <a:cxn ang="0">
                  <a:pos x="0" y="1000"/>
                </a:cxn>
              </a:cxnLst>
              <a:rect l="T0" t="T1" r="T2" b="T3"/>
              <a:pathLst>
                <a:path w="4917" h="1000">
                  <a:moveTo>
                    <a:pt x="0" y="0"/>
                  </a:moveTo>
                  <a:lnTo>
                    <a:pt x="4416" y="0"/>
                  </a:lnTo>
                  <a:cubicBezTo>
                    <a:pt x="4693" y="0"/>
                    <a:pt x="4917" y="223"/>
                    <a:pt x="4917" y="500"/>
                  </a:cubicBezTo>
                  <a:cubicBezTo>
                    <a:pt x="4917" y="776"/>
                    <a:pt x="4693" y="999"/>
                    <a:pt x="4417" y="1000"/>
                  </a:cubicBezTo>
                  <a:lnTo>
                    <a:pt x="0" y="1000"/>
                  </a:lnTo>
                  <a:close/>
                </a:path>
              </a:pathLst>
            </a:cu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ffectLst/>
          </p:spPr>
          <p:txBody>
            <a:bodyPr/>
            <a:lstStyle/>
            <a:p>
              <a:pPr>
                <a:defRPr/>
              </a:pPr>
              <a:endParaRPr lang="en-US"/>
            </a:p>
          </p:txBody>
        </p:sp>
      </p:grpSp>
      <p:sp>
        <p:nvSpPr>
          <p:cNvPr id="10247" name="Rectangle 7"/>
          <p:cNvSpPr>
            <a:spLocks noGrp="1" noChangeArrowheads="1"/>
          </p:cNvSpPr>
          <p:nvPr>
            <p:ph type="ctrTitle"/>
          </p:nvPr>
        </p:nvSpPr>
        <p:spPr>
          <a:xfrm>
            <a:off x="228600" y="1427163"/>
            <a:ext cx="8077200" cy="1609725"/>
          </a:xfrm>
        </p:spPr>
        <p:txBody>
          <a:bodyPr/>
          <a:lstStyle>
            <a:lvl1pPr>
              <a:defRPr sz="4600"/>
            </a:lvl1pPr>
          </a:lstStyle>
          <a:p>
            <a:r>
              <a:rPr lang="en-US"/>
              <a:t>Click to edit Master title style</a:t>
            </a:r>
          </a:p>
        </p:txBody>
      </p:sp>
      <p:sp>
        <p:nvSpPr>
          <p:cNvPr id="1024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en-US"/>
              <a:t>Click to edit Master subtitle style</a:t>
            </a:r>
          </a:p>
        </p:txBody>
      </p:sp>
      <p:sp>
        <p:nvSpPr>
          <p:cNvPr id="9" name="Rectangle 9"/>
          <p:cNvSpPr>
            <a:spLocks noGrp="1" noChangeArrowheads="1"/>
          </p:cNvSpPr>
          <p:nvPr>
            <p:ph type="dt" sz="half" idx="10"/>
          </p:nvPr>
        </p:nvSpPr>
        <p:spPr>
          <a:xfrm>
            <a:off x="457200" y="6248400"/>
            <a:ext cx="2133600" cy="471488"/>
          </a:xfrm>
        </p:spPr>
        <p:txBody>
          <a:bodyPr/>
          <a:lstStyle>
            <a:lvl1pPr>
              <a:defRPr/>
            </a:lvl1pPr>
          </a:lstStyle>
          <a:p>
            <a:pPr>
              <a:defRPr/>
            </a:pPr>
            <a:endParaRPr lang="en-US"/>
          </a:p>
        </p:txBody>
      </p:sp>
      <p:sp>
        <p:nvSpPr>
          <p:cNvPr id="10" name="Rectangle 10"/>
          <p:cNvSpPr>
            <a:spLocks noGrp="1" noChangeArrowheads="1"/>
          </p:cNvSpPr>
          <p:nvPr>
            <p:ph type="ftr" sz="quarter" idx="11"/>
          </p:nvPr>
        </p:nvSpPr>
        <p:spPr>
          <a:xfrm>
            <a:off x="3124200" y="6253163"/>
            <a:ext cx="2895600" cy="457200"/>
          </a:xfrm>
        </p:spPr>
        <p:txBody>
          <a:bodyPr/>
          <a:lstStyle>
            <a:lvl1pPr>
              <a:defRPr/>
            </a:lvl1pPr>
          </a:lstStyle>
          <a:p>
            <a:pPr>
              <a:defRPr/>
            </a:pPr>
            <a:endParaRPr lang="en-US"/>
          </a:p>
        </p:txBody>
      </p:sp>
      <p:sp>
        <p:nvSpPr>
          <p:cNvPr id="11" name="Rectangle 11"/>
          <p:cNvSpPr>
            <a:spLocks noGrp="1" noChangeArrowheads="1"/>
          </p:cNvSpPr>
          <p:nvPr>
            <p:ph type="sldNum" sz="quarter" idx="12"/>
          </p:nvPr>
        </p:nvSpPr>
        <p:spPr>
          <a:xfrm>
            <a:off x="6553200" y="6248400"/>
            <a:ext cx="2133600" cy="471488"/>
          </a:xfrm>
        </p:spPr>
        <p:txBody>
          <a:bodyPr/>
          <a:lstStyle>
            <a:lvl1pPr>
              <a:defRPr/>
            </a:lvl1pPr>
          </a:lstStyle>
          <a:p>
            <a:pPr>
              <a:defRPr/>
            </a:pPr>
            <a:fld id="{17DA7D53-3C0B-423A-9342-ABB2FC093E2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40567D74-9AEE-4D26-99E5-DC97D897EFD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62206C6E-E52A-48A5-80E8-56A7655C98E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4302DAC2-D1D1-47CA-8D78-75073EEF5BA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CC050DEE-6EE2-4500-A362-A2768BDE1CF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76B11AEB-AC81-413E-9DA1-5DFAA323422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0F3762BE-0600-4234-A7DF-3674F26BD5D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A99D7D55-3C4F-4814-8972-7EFE7A49721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180F4B01-12BA-4C41-9AFF-C69D22DBA12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8712B70F-08C1-47D1-B5D3-42C0059BE7F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5C7D3D25-F2B5-4D7E-BDC8-F4B7B0B9618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2400"/>
            <a:ext cx="8686800" cy="6096000"/>
            <a:chOff x="0" y="96"/>
            <a:chExt cx="5472" cy="3840"/>
          </a:xfrm>
        </p:grpSpPr>
        <p:sp>
          <p:nvSpPr>
            <p:cNvPr id="9219"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p>
              <a:pPr algn="ctr" eaLnBrk="1" hangingPunct="1">
                <a:defRPr/>
              </a:pPr>
              <a:endParaRPr lang="en-US" sz="2400">
                <a:latin typeface="Times New Roman" pitchFamily="18" charset="0"/>
              </a:endParaRPr>
            </a:p>
          </p:txBody>
        </p:sp>
        <p:sp>
          <p:nvSpPr>
            <p:cNvPr id="9220"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6499" y="0"/>
                </a:cxn>
                <a:cxn ang="0">
                  <a:pos x="7000" y="500"/>
                </a:cxn>
                <a:cxn ang="0">
                  <a:pos x="6500" y="1000"/>
                </a:cxn>
                <a:cxn ang="0">
                  <a:pos x="0" y="1000"/>
                </a:cxn>
              </a:cxnLst>
              <a:rect l="T0" t="T1" r="T2" b="T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9221" name="Line 5"/>
            <p:cNvSpPr>
              <a:spLocks noChangeShapeType="1"/>
            </p:cNvSpPr>
            <p:nvPr/>
          </p:nvSpPr>
          <p:spPr bwMode="auto">
            <a:xfrm>
              <a:off x="0" y="768"/>
              <a:ext cx="5088" cy="0"/>
            </a:xfrm>
            <a:prstGeom prst="line">
              <a:avLst/>
            </a:prstGeom>
            <a:noFill/>
            <a:ln w="38100">
              <a:solidFill>
                <a:schemeClr val="bg1"/>
              </a:solidFill>
              <a:round/>
              <a:headEnd/>
              <a:tailEnd/>
            </a:ln>
            <a:effectLst/>
          </p:spPr>
          <p:txBody>
            <a:bodyPr/>
            <a:lstStyle/>
            <a:p>
              <a:pPr>
                <a:defRPr/>
              </a:pPr>
              <a:endParaRPr lang="en-US"/>
            </a:p>
          </p:txBody>
        </p:sp>
      </p:grpSp>
      <p:sp>
        <p:nvSpPr>
          <p:cNvPr id="1027" name="Rectangle 6"/>
          <p:cNvSpPr>
            <a:spLocks noGrp="1" noChangeArrowheads="1"/>
          </p:cNvSpPr>
          <p:nvPr>
            <p:ph type="title"/>
          </p:nvPr>
        </p:nvSpPr>
        <p:spPr bwMode="auto">
          <a:xfrm>
            <a:off x="195263" y="228600"/>
            <a:ext cx="801528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7"/>
          <p:cNvSpPr>
            <a:spLocks noGrp="1" noChangeArrowheads="1"/>
          </p:cNvSpPr>
          <p:nvPr>
            <p:ph type="body" idx="1"/>
          </p:nvPr>
        </p:nvSpPr>
        <p:spPr bwMode="auto">
          <a:xfrm>
            <a:off x="609600" y="1600200"/>
            <a:ext cx="7924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4"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9225"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9226"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a:defRPr/>
            </a:pPr>
            <a:fld id="{D175B563-CD63-417B-89B1-DEFFF559C7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8"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mpcangemi@msn.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canco.u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219200"/>
            <a:ext cx="8077200" cy="1817688"/>
          </a:xfrm>
        </p:spPr>
        <p:txBody>
          <a:bodyPr/>
          <a:lstStyle/>
          <a:p>
            <a:pPr lvl="1" algn="ctr"/>
            <a:r>
              <a:rPr lang="en-US" dirty="0"/>
              <a:t/>
            </a:r>
            <a:br>
              <a:rPr lang="en-US" dirty="0"/>
            </a:br>
            <a:r>
              <a:rPr lang="en-US" dirty="0" smtClean="0"/>
              <a:t/>
            </a:r>
            <a:br>
              <a:rPr lang="en-US" dirty="0" smtClean="0"/>
            </a:br>
            <a:r>
              <a:rPr lang="en-US" sz="2800" dirty="0" smtClean="0"/>
              <a:t>Compliance &amp; Analytics-A View from the C-Suite</a:t>
            </a:r>
            <a:br>
              <a:rPr lang="en-US" sz="2800" dirty="0" smtClean="0"/>
            </a:br>
            <a:r>
              <a:rPr lang="en-US" sz="1800" dirty="0" smtClean="0"/>
              <a:t>2016 FERF research: </a:t>
            </a:r>
            <a:r>
              <a:rPr lang="en-US" sz="1800" b="1" dirty="0" smtClean="0"/>
              <a:t>Data </a:t>
            </a:r>
            <a:r>
              <a:rPr lang="en-US" sz="1800" b="1" dirty="0"/>
              <a:t>Analytics and Financial Compliance: </a:t>
            </a:r>
            <a:r>
              <a:rPr lang="en-US" sz="1800" i="1" dirty="0"/>
              <a:t>How Technology is Changing Audit and Business Systems</a:t>
            </a:r>
            <a:r>
              <a:rPr lang="en-US" sz="1800" dirty="0"/>
              <a:t/>
            </a:r>
            <a:br>
              <a:rPr lang="en-US" sz="1800" dirty="0"/>
            </a:br>
            <a:r>
              <a:rPr lang="en-US" sz="2800" dirty="0" smtClean="0"/>
              <a:t>Rutgers University November 2016</a:t>
            </a:r>
            <a:br>
              <a:rPr lang="en-US" sz="2800" dirty="0" smtClean="0"/>
            </a:br>
            <a:r>
              <a:rPr lang="en-US" sz="2800" dirty="0"/>
              <a:t/>
            </a:r>
            <a:br>
              <a:rPr lang="en-US" sz="2800" dirty="0"/>
            </a:br>
            <a:endParaRPr lang="en-US" sz="2800" dirty="0"/>
          </a:p>
        </p:txBody>
      </p:sp>
      <p:sp>
        <p:nvSpPr>
          <p:cNvPr id="3" name="Subtitle 2"/>
          <p:cNvSpPr>
            <a:spLocks noGrp="1"/>
          </p:cNvSpPr>
          <p:nvPr>
            <p:ph type="subTitle" idx="1"/>
          </p:nvPr>
        </p:nvSpPr>
        <p:spPr/>
        <p:txBody>
          <a:bodyPr/>
          <a:lstStyle/>
          <a:p>
            <a:r>
              <a:rPr lang="en-US" sz="2400" dirty="0" smtClean="0"/>
              <a:t>Michael P. </a:t>
            </a:r>
            <a:r>
              <a:rPr lang="en-US" sz="2400" dirty="0" err="1" smtClean="0"/>
              <a:t>Cangemi</a:t>
            </a:r>
            <a:r>
              <a:rPr lang="en-US" sz="2400" dirty="0" smtClean="0"/>
              <a:t> </a:t>
            </a:r>
            <a:r>
              <a:rPr lang="en-US" sz="2400" dirty="0" err="1" smtClean="0"/>
              <a:t>CPA</a:t>
            </a:r>
            <a:r>
              <a:rPr lang="en-US" sz="800" dirty="0" err="1" smtClean="0"/>
              <a:t>retired</a:t>
            </a:r>
            <a:r>
              <a:rPr lang="en-US" sz="800" dirty="0" smtClean="0"/>
              <a:t>,  </a:t>
            </a:r>
            <a:r>
              <a:rPr lang="en-US" sz="2400" dirty="0" err="1" smtClean="0"/>
              <a:t>CISA</a:t>
            </a:r>
            <a:r>
              <a:rPr lang="en-US" sz="800" dirty="0" err="1" smtClean="0"/>
              <a:t>retired</a:t>
            </a:r>
            <a:r>
              <a:rPr lang="en-US" sz="800" dirty="0" smtClean="0"/>
              <a:t>,</a:t>
            </a:r>
            <a:r>
              <a:rPr lang="en-US" sz="2400" dirty="0" smtClean="0"/>
              <a:t> </a:t>
            </a:r>
            <a:r>
              <a:rPr lang="en-US" sz="2400" dirty="0" err="1" smtClean="0"/>
              <a:t>CGMA</a:t>
            </a:r>
            <a:r>
              <a:rPr lang="en-US" sz="800" dirty="0" err="1" smtClean="0"/>
              <a:t>retired</a:t>
            </a:r>
            <a:endParaRPr lang="en-US" sz="800" dirty="0" smtClean="0"/>
          </a:p>
          <a:p>
            <a:r>
              <a:rPr lang="en-US" sz="2400" dirty="0" smtClean="0"/>
              <a:t>Former CFO, CEO &amp; Director; Audit Com Chair</a:t>
            </a:r>
          </a:p>
          <a:p>
            <a:r>
              <a:rPr lang="en-US" sz="2400" dirty="0" smtClean="0">
                <a:solidFill>
                  <a:srgbClr val="FF0000"/>
                </a:solidFill>
              </a:rPr>
              <a:t>Senior Fellow Rutgers University CA&amp;R Lab  </a:t>
            </a:r>
          </a:p>
          <a:p>
            <a:r>
              <a:rPr lang="en-US" sz="2400" dirty="0" smtClean="0"/>
              <a:t>Senior Advisor and Investor Tech companies</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FEI Audit Fee Surveys</a:t>
            </a:r>
            <a:endParaRPr lang="en-US" dirty="0"/>
          </a:p>
        </p:txBody>
      </p:sp>
      <p:sp>
        <p:nvSpPr>
          <p:cNvPr id="3" name="Content Placeholder 2"/>
          <p:cNvSpPr>
            <a:spLocks noGrp="1"/>
          </p:cNvSpPr>
          <p:nvPr>
            <p:ph idx="1"/>
          </p:nvPr>
        </p:nvSpPr>
        <p:spPr/>
        <p:txBody>
          <a:bodyPr/>
          <a:lstStyle/>
          <a:p>
            <a:pPr>
              <a:buNone/>
            </a:pPr>
            <a:r>
              <a:rPr lang="en-US" dirty="0" smtClean="0"/>
              <a:t>Median increase in audit fees for all SEC filers 2014 and 2015:</a:t>
            </a:r>
          </a:p>
          <a:p>
            <a:r>
              <a:rPr lang="en-US" dirty="0" smtClean="0"/>
              <a:t> 3.4% &amp; 3.2%</a:t>
            </a:r>
          </a:p>
          <a:p>
            <a:r>
              <a:rPr lang="en-US" sz="2000" dirty="0" smtClean="0">
                <a:solidFill>
                  <a:srgbClr val="FF0000"/>
                </a:solidFill>
              </a:rPr>
              <a:t>If ineffective IC for them the median increase was 6.4% &amp; 5.1%)</a:t>
            </a:r>
          </a:p>
          <a:p>
            <a:pPr lvl="1"/>
            <a:r>
              <a:rPr lang="en-US" sz="2000" dirty="0" smtClean="0"/>
              <a:t>Top reason for increases: </a:t>
            </a:r>
            <a:r>
              <a:rPr lang="en-US" sz="2000" dirty="0" smtClean="0">
                <a:solidFill>
                  <a:srgbClr val="FF0000"/>
                </a:solidFill>
              </a:rPr>
              <a:t>reviews of manual controls from PCAOB Inspections (40%) and other PCAOB issues (46%)</a:t>
            </a:r>
          </a:p>
          <a:p>
            <a:pPr lvl="1"/>
            <a:endParaRPr lang="en-US" sz="1800" dirty="0" smtClean="0"/>
          </a:p>
          <a:p>
            <a:r>
              <a:rPr lang="en-US" dirty="0" smtClean="0"/>
              <a:t>Total compliance or audit costs pre sox 2002 compared to 2015 – up 100% +</a:t>
            </a:r>
            <a:endParaRPr lang="en-US" dirty="0"/>
          </a:p>
        </p:txBody>
      </p:sp>
    </p:spTree>
    <p:extLst>
      <p:ext uri="{BB962C8B-B14F-4D97-AF65-F5344CB8AC3E}">
        <p14:creationId xmlns="" xmlns:p14="http://schemas.microsoft.com/office/powerpoint/2010/main" val="823865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p:spPr>
        <p:txBody>
          <a:bodyPr/>
          <a:lstStyle/>
          <a:p>
            <a:r>
              <a:rPr lang="en-US" dirty="0"/>
              <a:t>Can Audits be </a:t>
            </a:r>
            <a:r>
              <a:rPr lang="en-US" dirty="0" smtClean="0"/>
              <a:t>More Effective?</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sz="2800" b="1" dirty="0" smtClean="0">
                <a:cs typeface="Times New Roman" panose="02020603050405020304" pitchFamily="18" charset="0"/>
              </a:rPr>
              <a:t>Recent FEI </a:t>
            </a:r>
            <a:r>
              <a:rPr lang="en-US" sz="2800" b="1" dirty="0">
                <a:cs typeface="Times New Roman" panose="02020603050405020304" pitchFamily="18" charset="0"/>
              </a:rPr>
              <a:t>CFIT and CGRC </a:t>
            </a:r>
            <a:r>
              <a:rPr lang="en-US" sz="2800" b="1" dirty="0" smtClean="0">
                <a:cs typeface="Times New Roman" panose="02020603050405020304" pitchFamily="18" charset="0"/>
              </a:rPr>
              <a:t>Discussions</a:t>
            </a:r>
            <a:r>
              <a:rPr lang="en-US" sz="2800" dirty="0">
                <a:cs typeface="Times New Roman" panose="02020603050405020304" pitchFamily="18" charset="0"/>
              </a:rPr>
              <a:t>: </a:t>
            </a:r>
          </a:p>
          <a:p>
            <a:r>
              <a:rPr lang="en-US" sz="2800" dirty="0">
                <a:cs typeface="Times New Roman" panose="02020603050405020304" pitchFamily="18" charset="0"/>
              </a:rPr>
              <a:t>The cost of compliance is growing and financial executives question the effectiveness of internal control </a:t>
            </a:r>
            <a:r>
              <a:rPr lang="en-US" sz="2800" dirty="0" smtClean="0">
                <a:cs typeface="Times New Roman" panose="02020603050405020304" pitchFamily="18" charset="0"/>
              </a:rPr>
              <a:t>audits</a:t>
            </a:r>
            <a:endParaRPr lang="en-US" sz="2800" dirty="0">
              <a:cs typeface="Times New Roman" panose="02020603050405020304" pitchFamily="18" charset="0"/>
            </a:endParaRPr>
          </a:p>
          <a:p>
            <a:r>
              <a:rPr lang="en-US" sz="2800" dirty="0" smtClean="0">
                <a:cs typeface="Times New Roman" panose="02020603050405020304" pitchFamily="18" charset="0"/>
              </a:rPr>
              <a:t>PCAOB </a:t>
            </a:r>
            <a:r>
              <a:rPr lang="en-US" sz="2800" dirty="0">
                <a:cs typeface="Times New Roman" panose="02020603050405020304" pitchFamily="18" charset="0"/>
              </a:rPr>
              <a:t>inspections are challenging for PAs</a:t>
            </a:r>
          </a:p>
          <a:p>
            <a:r>
              <a:rPr lang="en-US" sz="2800" dirty="0">
                <a:cs typeface="Times New Roman" panose="02020603050405020304" pitchFamily="18" charset="0"/>
              </a:rPr>
              <a:t>Audit Firms are </a:t>
            </a:r>
            <a:r>
              <a:rPr lang="en-US" sz="2800" dirty="0" smtClean="0">
                <a:cs typeface="Times New Roman" panose="02020603050405020304" pitchFamily="18" charset="0"/>
              </a:rPr>
              <a:t>exploring/expanding </a:t>
            </a:r>
            <a:r>
              <a:rPr lang="en-US" sz="2800" dirty="0">
                <a:cs typeface="Times New Roman" panose="02020603050405020304" pitchFamily="18" charset="0"/>
              </a:rPr>
              <a:t>use of “cutting-edge technologies” (WSJ 3-8-16</a:t>
            </a:r>
            <a:r>
              <a:rPr lang="en-US" sz="2800" dirty="0" smtClean="0">
                <a:cs typeface="Times New Roman" panose="02020603050405020304" pitchFamily="18" charset="0"/>
              </a:rPr>
              <a:t>)</a:t>
            </a:r>
          </a:p>
          <a:p>
            <a:pPr lvl="1"/>
            <a:r>
              <a:rPr lang="en-US" sz="2400" dirty="0">
                <a:cs typeface="Times New Roman" panose="02020603050405020304" pitchFamily="18" charset="0"/>
              </a:rPr>
              <a:t>Auditing standards were written before today’s technologies were </a:t>
            </a:r>
            <a:r>
              <a:rPr lang="en-US" sz="2400" dirty="0" smtClean="0">
                <a:cs typeface="Times New Roman" panose="02020603050405020304" pitchFamily="18" charset="0"/>
              </a:rPr>
              <a:t>invented</a:t>
            </a:r>
            <a:endParaRPr lang="en-US" sz="2400" dirty="0">
              <a:cs typeface="Times New Roman" panose="02020603050405020304" pitchFamily="18" charset="0"/>
            </a:endParaRPr>
          </a:p>
          <a:p>
            <a:endParaRPr lang="en-US" dirty="0"/>
          </a:p>
        </p:txBody>
      </p:sp>
    </p:spTree>
    <p:extLst>
      <p:ext uri="{BB962C8B-B14F-4D97-AF65-F5344CB8AC3E}">
        <p14:creationId xmlns="" xmlns:p14="http://schemas.microsoft.com/office/powerpoint/2010/main" val="938931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PA Interest in Analytics &amp; PCAOB</a:t>
            </a:r>
            <a:endParaRPr lang="en-US" sz="4000"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532875" y="1600200"/>
            <a:ext cx="6078249" cy="4419600"/>
          </a:xfrm>
        </p:spPr>
      </p:pic>
    </p:spTree>
    <p:extLst>
      <p:ext uri="{BB962C8B-B14F-4D97-AF65-F5344CB8AC3E}">
        <p14:creationId xmlns="" xmlns:p14="http://schemas.microsoft.com/office/powerpoint/2010/main" val="3525885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sz="2400" b="1" dirty="0" smtClean="0"/>
              <a:t/>
            </a:r>
            <a:br>
              <a:rPr lang="en-US" sz="2400" b="1" dirty="0" smtClean="0"/>
            </a:br>
            <a:r>
              <a:rPr lang="en-US" sz="2400" b="1" dirty="0"/>
              <a:t/>
            </a:r>
            <a:br>
              <a:rPr lang="en-US" sz="2400" b="1" dirty="0"/>
            </a:br>
            <a:r>
              <a:rPr lang="en-US" sz="2400" b="1" dirty="0" smtClean="0"/>
              <a:t/>
            </a:r>
            <a:br>
              <a:rPr lang="en-US" sz="2400" b="1" dirty="0" smtClean="0"/>
            </a:br>
            <a:r>
              <a:rPr lang="en-US" sz="2400" b="1" dirty="0" smtClean="0"/>
              <a:t>Data </a:t>
            </a:r>
            <a:r>
              <a:rPr lang="en-US" sz="2400" b="1" dirty="0"/>
              <a:t>Analytics and Financial Compliance: </a:t>
            </a:r>
            <a:r>
              <a:rPr lang="en-US" sz="2400" i="1" dirty="0"/>
              <a:t>How Technology is Changing Audit and Business </a:t>
            </a:r>
            <a:r>
              <a:rPr lang="en-US" sz="2400" i="1" dirty="0" smtClean="0"/>
              <a:t>Systems</a:t>
            </a:r>
            <a:br>
              <a:rPr lang="en-US" sz="2400" i="1" dirty="0" smtClean="0"/>
            </a:br>
            <a:r>
              <a:rPr lang="en-US" sz="2800" i="1" dirty="0" smtClean="0"/>
              <a:t/>
            </a:r>
            <a:br>
              <a:rPr lang="en-US" sz="2800" i="1" dirty="0" smtClean="0"/>
            </a:br>
            <a:r>
              <a:rPr lang="en-US" sz="2400" dirty="0"/>
              <a:t/>
            </a:r>
            <a:br>
              <a:rPr lang="en-US" sz="2400" dirty="0"/>
            </a:br>
            <a:endParaRPr lang="en-US" sz="2400" dirty="0"/>
          </a:p>
        </p:txBody>
      </p:sp>
      <p:sp>
        <p:nvSpPr>
          <p:cNvPr id="3" name="Content Placeholder 2"/>
          <p:cNvSpPr>
            <a:spLocks noGrp="1"/>
          </p:cNvSpPr>
          <p:nvPr>
            <p:ph idx="1"/>
          </p:nvPr>
        </p:nvSpPr>
        <p:spPr/>
        <p:txBody>
          <a:bodyPr/>
          <a:lstStyle/>
          <a:p>
            <a:r>
              <a:rPr lang="en-US" sz="2800" dirty="0" smtClean="0"/>
              <a:t>Research objective: </a:t>
            </a:r>
          </a:p>
          <a:p>
            <a:r>
              <a:rPr lang="en-US" sz="2800" dirty="0" smtClean="0"/>
              <a:t>Are auditors are making </a:t>
            </a:r>
            <a:r>
              <a:rPr lang="en-US" sz="2800" dirty="0"/>
              <a:t>effective use of technologies available – including the </a:t>
            </a:r>
            <a:r>
              <a:rPr lang="en-US" sz="2800" dirty="0" smtClean="0"/>
              <a:t>status of their use </a:t>
            </a:r>
            <a:r>
              <a:rPr lang="en-US" sz="2800" dirty="0"/>
              <a:t>of automated monitoring and </a:t>
            </a:r>
            <a:r>
              <a:rPr lang="en-US" sz="2800" dirty="0" smtClean="0"/>
              <a:t>analytics</a:t>
            </a:r>
          </a:p>
          <a:p>
            <a:r>
              <a:rPr lang="en-US" sz="2800" dirty="0" smtClean="0"/>
              <a:t>Identify leaders in use of </a:t>
            </a:r>
            <a:r>
              <a:rPr lang="en-US" sz="2800" dirty="0"/>
              <a:t>automated monitoring and </a:t>
            </a:r>
            <a:r>
              <a:rPr lang="en-US" sz="2800" dirty="0" smtClean="0"/>
              <a:t>analytics</a:t>
            </a:r>
          </a:p>
          <a:p>
            <a:pPr marL="0" indent="0">
              <a:buNone/>
            </a:pPr>
            <a:endParaRPr lang="en-US" sz="2800" dirty="0"/>
          </a:p>
          <a:p>
            <a:pPr marL="0" indent="0">
              <a:buNone/>
            </a:pPr>
            <a:r>
              <a:rPr lang="en-US" sz="2800" dirty="0" smtClean="0"/>
              <a:t>Note</a:t>
            </a:r>
            <a:r>
              <a:rPr lang="en-US" sz="2800" dirty="0"/>
              <a:t>: </a:t>
            </a:r>
            <a:r>
              <a:rPr lang="en-US" sz="2800" dirty="0" smtClean="0"/>
              <a:t>This builds </a:t>
            </a:r>
            <a:r>
              <a:rPr lang="en-US" sz="2800" dirty="0"/>
              <a:t>on 2011 </a:t>
            </a:r>
            <a:r>
              <a:rPr lang="en-US" sz="2800" dirty="0" smtClean="0"/>
              <a:t>FERF research report               “ The Benefits </a:t>
            </a:r>
            <a:r>
              <a:rPr lang="en-US" sz="2800" dirty="0"/>
              <a:t>of Continuous </a:t>
            </a:r>
            <a:r>
              <a:rPr lang="en-US" sz="2800" dirty="0" smtClean="0"/>
              <a:t>Monitoring”</a:t>
            </a:r>
            <a:endParaRPr lang="en-US" sz="2800" dirty="0"/>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2251136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
            </a:r>
            <a:br>
              <a:rPr lang="en-US" sz="3600" dirty="0" smtClean="0"/>
            </a:br>
            <a:r>
              <a:rPr lang="en-US" sz="3600" dirty="0" smtClean="0"/>
              <a:t>FERF Research -</a:t>
            </a:r>
            <a:r>
              <a:rPr lang="en-US" sz="3600" dirty="0"/>
              <a:t>Research Interviews</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Internal </a:t>
            </a:r>
            <a:r>
              <a:rPr lang="en-US" dirty="0" smtClean="0"/>
              <a:t>Auditors</a:t>
            </a:r>
          </a:p>
          <a:p>
            <a:r>
              <a:rPr lang="en-US" dirty="0" smtClean="0"/>
              <a:t>External </a:t>
            </a:r>
            <a:r>
              <a:rPr lang="en-US" dirty="0"/>
              <a:t>Auditors</a:t>
            </a:r>
          </a:p>
          <a:p>
            <a:r>
              <a:rPr lang="en-US" dirty="0" smtClean="0"/>
              <a:t>AICPA - Amy</a:t>
            </a:r>
          </a:p>
          <a:p>
            <a:r>
              <a:rPr lang="en-US" dirty="0" smtClean="0"/>
              <a:t>Call with PCAOB</a:t>
            </a:r>
          </a:p>
          <a:p>
            <a:r>
              <a:rPr lang="en-US" dirty="0"/>
              <a:t>Analytics Vendors with focus on GRC</a:t>
            </a:r>
          </a:p>
          <a:p>
            <a:pPr marL="0" indent="0">
              <a:buNone/>
            </a:pPr>
            <a:r>
              <a:rPr lang="en-US" sz="2800" dirty="0" smtClean="0"/>
              <a:t>Note:  Missing Finance and Operations </a:t>
            </a:r>
            <a:r>
              <a:rPr lang="en-US" sz="2800" dirty="0" err="1" smtClean="0"/>
              <a:t>ie</a:t>
            </a:r>
            <a:r>
              <a:rPr lang="en-US" sz="2800" dirty="0" smtClean="0"/>
              <a:t>: second line of Defense however mentioned by IA and PA  (Research Opportunity)</a:t>
            </a:r>
            <a:endParaRPr lang="en-US" sz="2800" dirty="0"/>
          </a:p>
        </p:txBody>
      </p:sp>
    </p:spTree>
    <p:extLst>
      <p:ext uri="{BB962C8B-B14F-4D97-AF65-F5344CB8AC3E}">
        <p14:creationId xmlns="" xmlns:p14="http://schemas.microsoft.com/office/powerpoint/2010/main" val="2337563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548789"/>
            <a:ext cx="90678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3600" b="1" dirty="0" smtClean="0">
                <a:solidFill>
                  <a:schemeClr val="bg1"/>
                </a:solidFill>
                <a:latin typeface="+mj-lt"/>
                <a:ea typeface="Calibri" pitchFamily="34" charset="0"/>
                <a:cs typeface="Calibri" pitchFamily="34" charset="0"/>
              </a:rPr>
              <a:t>Internal Auditors’ Use of Analytics</a:t>
            </a:r>
            <a:endParaRPr lang="en-US" altLang="en-US" sz="3600" b="1" dirty="0">
              <a:solidFill>
                <a:schemeClr val="bg1"/>
              </a:solidFill>
              <a:latin typeface="+mj-lt"/>
              <a:ea typeface="Calibri" pitchFamily="34" charset="0"/>
              <a:cs typeface="Calibri" pitchFamily="34" charset="0"/>
            </a:endParaRPr>
          </a:p>
          <a:p>
            <a:r>
              <a:rPr lang="en-US" altLang="en-US" sz="1000" dirty="0">
                <a:solidFill>
                  <a:srgbClr val="000000"/>
                </a:solidFill>
              </a:rPr>
              <a:t> </a:t>
            </a:r>
            <a:endParaRPr lang="en-US" altLang="en-US" dirty="0"/>
          </a:p>
        </p:txBody>
      </p:sp>
      <p:sp>
        <p:nvSpPr>
          <p:cNvPr id="6" name="Rectangle 2"/>
          <p:cNvSpPr>
            <a:spLocks noChangeArrowheads="1"/>
          </p:cNvSpPr>
          <p:nvPr/>
        </p:nvSpPr>
        <p:spPr bwMode="auto">
          <a:xfrm>
            <a:off x="-23192" y="1249487"/>
            <a:ext cx="9167191" cy="5124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ctr">
            <a:spAutoFit/>
          </a:bodyPr>
          <a:lstStyle>
            <a:lvl1pPr marL="3444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744538" lvl="2" indent="0" eaLnBrk="1" hangingPunct="1">
              <a:lnSpc>
                <a:spcPct val="125000"/>
              </a:lnSpc>
            </a:pPr>
            <a:r>
              <a:rPr lang="en-US" altLang="en-US" sz="2800" dirty="0">
                <a:solidFill>
                  <a:srgbClr val="262626"/>
                </a:solidFill>
                <a:latin typeface="+mn-lt"/>
                <a:ea typeface="Calibri" pitchFamily="34" charset="0"/>
                <a:cs typeface="Calibri" pitchFamily="34" charset="0"/>
              </a:rPr>
              <a:t>Research Highlights:</a:t>
            </a:r>
          </a:p>
          <a:p>
            <a:pPr marL="1195388" lvl="2" indent="-450850" eaLnBrk="1" hangingPunct="1">
              <a:lnSpc>
                <a:spcPct val="125000"/>
              </a:lnSpc>
              <a:buFont typeface="Arial" pitchFamily="34" charset="0"/>
              <a:buChar char="•"/>
            </a:pPr>
            <a:r>
              <a:rPr lang="en-US" altLang="en-US" sz="2800" dirty="0" smtClean="0">
                <a:solidFill>
                  <a:srgbClr val="262626"/>
                </a:solidFill>
                <a:latin typeface="+mn-lt"/>
                <a:ea typeface="Calibri" pitchFamily="34" charset="0"/>
                <a:cs typeface="Calibri" pitchFamily="34" charset="0"/>
              </a:rPr>
              <a:t>Audit quality is the primary goal</a:t>
            </a:r>
          </a:p>
          <a:p>
            <a:pPr marL="1195388" lvl="2" indent="-450850" eaLnBrk="1" hangingPunct="1">
              <a:lnSpc>
                <a:spcPct val="125000"/>
              </a:lnSpc>
              <a:buFont typeface="Arial" pitchFamily="34" charset="0"/>
              <a:buChar char="•"/>
            </a:pPr>
            <a:r>
              <a:rPr lang="en-US" altLang="en-US" sz="2800" dirty="0" smtClean="0">
                <a:solidFill>
                  <a:srgbClr val="262626"/>
                </a:solidFill>
                <a:latin typeface="+mn-lt"/>
                <a:ea typeface="Calibri" pitchFamily="34" charset="0"/>
                <a:cs typeface="Calibri" pitchFamily="34" charset="0"/>
              </a:rPr>
              <a:t>Detection of duplicate payments is easy and valuable (same finding since 2011 FERF)</a:t>
            </a:r>
          </a:p>
          <a:p>
            <a:pPr marL="1195388" lvl="2" indent="-450850" eaLnBrk="1" hangingPunct="1">
              <a:lnSpc>
                <a:spcPct val="125000"/>
              </a:lnSpc>
              <a:buFont typeface="Arial" pitchFamily="34" charset="0"/>
              <a:buChar char="•"/>
            </a:pPr>
            <a:r>
              <a:rPr lang="en-US" altLang="en-US" sz="2800" dirty="0" smtClean="0">
                <a:solidFill>
                  <a:srgbClr val="262626"/>
                </a:solidFill>
                <a:latin typeface="+mn-lt"/>
                <a:ea typeface="Calibri" pitchFamily="34" charset="0"/>
                <a:cs typeface="Calibri" pitchFamily="34" charset="0"/>
              </a:rPr>
              <a:t>Analytics can be used to identify risks</a:t>
            </a:r>
          </a:p>
          <a:p>
            <a:pPr marL="1195388" lvl="2" indent="-450850" eaLnBrk="1" hangingPunct="1">
              <a:lnSpc>
                <a:spcPct val="125000"/>
              </a:lnSpc>
              <a:buFont typeface="Arial" pitchFamily="34" charset="0"/>
              <a:buChar char="•"/>
            </a:pPr>
            <a:r>
              <a:rPr lang="en-US" altLang="en-US" sz="2800" dirty="0" smtClean="0">
                <a:solidFill>
                  <a:schemeClr val="accent2">
                    <a:lumMod val="75000"/>
                  </a:schemeClr>
                </a:solidFill>
                <a:latin typeface="+mn-lt"/>
                <a:ea typeface="Calibri" pitchFamily="34" charset="0"/>
                <a:cs typeface="Calibri" pitchFamily="34" charset="0"/>
              </a:rPr>
              <a:t>Some internal auditors want to partner with the business; others are concerned with independence</a:t>
            </a:r>
          </a:p>
          <a:p>
            <a:pPr marL="1201738" lvl="2" indent="-457200" eaLnBrk="1" hangingPunct="1">
              <a:lnSpc>
                <a:spcPct val="125000"/>
              </a:lnSpc>
              <a:buFont typeface="Arial" panose="020B0604020202020204" pitchFamily="34" charset="0"/>
              <a:buChar char="•"/>
            </a:pPr>
            <a:r>
              <a:rPr lang="en-US" altLang="en-US" sz="2800" dirty="0" smtClean="0">
                <a:solidFill>
                  <a:schemeClr val="accent2">
                    <a:lumMod val="75000"/>
                  </a:schemeClr>
                </a:solidFill>
                <a:latin typeface="+mn-lt"/>
                <a:ea typeface="Calibri" pitchFamily="34" charset="0"/>
                <a:cs typeface="Calibri" pitchFamily="34" charset="0"/>
              </a:rPr>
              <a:t>There are staffing challenges</a:t>
            </a:r>
          </a:p>
          <a:p>
            <a:pPr lvl="1" eaLnBrk="1" hangingPunct="1">
              <a:buFont typeface="Arial" pitchFamily="34" charset="0"/>
              <a:buChar char="•"/>
            </a:pPr>
            <a:endParaRPr lang="en-US" altLang="en-US" dirty="0">
              <a:solidFill>
                <a:srgbClr val="262626"/>
              </a:solidFill>
              <a:latin typeface="Calibri" pitchFamily="34" charset="0"/>
              <a:ea typeface="Calibri" pitchFamily="34" charset="0"/>
              <a:cs typeface="Calibri" pitchFamily="34" charset="0"/>
            </a:endParaRPr>
          </a:p>
        </p:txBody>
      </p:sp>
    </p:spTree>
    <p:extLst>
      <p:ext uri="{BB962C8B-B14F-4D97-AF65-F5344CB8AC3E}">
        <p14:creationId xmlns="" xmlns:p14="http://schemas.microsoft.com/office/powerpoint/2010/main" val="857464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Shaw Industries - Berkshire Hathaway</a:t>
            </a:r>
            <a:endParaRPr lang="en-US" sz="3600" dirty="0"/>
          </a:p>
        </p:txBody>
      </p:sp>
      <p:sp>
        <p:nvSpPr>
          <p:cNvPr id="3" name="Content Placeholder 2"/>
          <p:cNvSpPr>
            <a:spLocks noGrp="1"/>
          </p:cNvSpPr>
          <p:nvPr>
            <p:ph idx="1"/>
          </p:nvPr>
        </p:nvSpPr>
        <p:spPr/>
        <p:txBody>
          <a:bodyPr/>
          <a:lstStyle/>
          <a:p>
            <a:r>
              <a:rPr lang="en-US" dirty="0" smtClean="0"/>
              <a:t>$ 4 Billion carpet manufacturing </a:t>
            </a:r>
          </a:p>
          <a:p>
            <a:r>
              <a:rPr lang="en-US" dirty="0" smtClean="0"/>
              <a:t>CAE reports to VP-Finance</a:t>
            </a:r>
          </a:p>
          <a:p>
            <a:r>
              <a:rPr lang="en-US" dirty="0" smtClean="0"/>
              <a:t>Automated approach – started with Oversight Systems in P2P, added T&amp;E,P card and most recent FCPA</a:t>
            </a:r>
          </a:p>
          <a:p>
            <a:r>
              <a:rPr lang="en-US" dirty="0" smtClean="0"/>
              <a:t>Solved problems with data formats and learning scripts – Page 8 last paragraph</a:t>
            </a:r>
          </a:p>
          <a:p>
            <a:r>
              <a:rPr lang="en-US" dirty="0" smtClean="0"/>
              <a:t>ACL for other ad hoc analytics</a:t>
            </a:r>
          </a:p>
        </p:txBody>
      </p:sp>
    </p:spTree>
    <p:extLst>
      <p:ext uri="{BB962C8B-B14F-4D97-AF65-F5344CB8AC3E}">
        <p14:creationId xmlns="" xmlns:p14="http://schemas.microsoft.com/office/powerpoint/2010/main" val="506652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Shaw Industries Berkshire Hathaway</a:t>
            </a:r>
          </a:p>
        </p:txBody>
      </p:sp>
      <p:sp>
        <p:nvSpPr>
          <p:cNvPr id="3" name="Content Placeholder 2"/>
          <p:cNvSpPr>
            <a:spLocks noGrp="1"/>
          </p:cNvSpPr>
          <p:nvPr>
            <p:ph idx="1"/>
          </p:nvPr>
        </p:nvSpPr>
        <p:spPr/>
        <p:txBody>
          <a:bodyPr/>
          <a:lstStyle/>
          <a:p>
            <a:pPr marL="0" indent="0">
              <a:buNone/>
            </a:pPr>
            <a:r>
              <a:rPr lang="en-US" dirty="0"/>
              <a:t>Partnered with </a:t>
            </a:r>
            <a:r>
              <a:rPr lang="en-US" dirty="0" smtClean="0"/>
              <a:t>Business</a:t>
            </a:r>
          </a:p>
          <a:p>
            <a:r>
              <a:rPr lang="en-US" dirty="0" smtClean="0"/>
              <a:t>Analytics process becomes part of the company’s system of IC and </a:t>
            </a:r>
          </a:p>
          <a:p>
            <a:r>
              <a:rPr lang="en-US" dirty="0" smtClean="0"/>
              <a:t>Is seen as delivering value to the business and</a:t>
            </a:r>
          </a:p>
          <a:p>
            <a:r>
              <a:rPr lang="en-US" dirty="0" smtClean="0"/>
              <a:t>A very efficient cost effective approach</a:t>
            </a:r>
          </a:p>
          <a:p>
            <a:r>
              <a:rPr lang="en-US" dirty="0" smtClean="0"/>
              <a:t>Only </a:t>
            </a:r>
            <a:r>
              <a:rPr lang="en-US" dirty="0"/>
              <a:t>4 audit staff</a:t>
            </a:r>
          </a:p>
          <a:p>
            <a:endParaRPr lang="en-US" dirty="0"/>
          </a:p>
        </p:txBody>
      </p:sp>
    </p:spTree>
    <p:extLst>
      <p:ext uri="{BB962C8B-B14F-4D97-AF65-F5344CB8AC3E}">
        <p14:creationId xmlns="" xmlns:p14="http://schemas.microsoft.com/office/powerpoint/2010/main" val="32279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Campbell Soup</a:t>
            </a:r>
            <a:br>
              <a:rPr lang="en-US" dirty="0" smtClean="0"/>
            </a:br>
            <a:endParaRPr lang="en-US" dirty="0"/>
          </a:p>
        </p:txBody>
      </p:sp>
      <p:sp>
        <p:nvSpPr>
          <p:cNvPr id="3" name="Content Placeholder 2"/>
          <p:cNvSpPr>
            <a:spLocks noGrp="1"/>
          </p:cNvSpPr>
          <p:nvPr>
            <p:ph idx="1"/>
          </p:nvPr>
        </p:nvSpPr>
        <p:spPr/>
        <p:txBody>
          <a:bodyPr/>
          <a:lstStyle/>
          <a:p>
            <a:r>
              <a:rPr lang="en-US" dirty="0" smtClean="0"/>
              <a:t>Interest by company supply chain group in looking at complex disparate data</a:t>
            </a:r>
          </a:p>
          <a:p>
            <a:r>
              <a:rPr lang="en-US" dirty="0" smtClean="0"/>
              <a:t>IA worked with them to use Smart Exporter and connect directly to SAP database and analyze large data sets in IDEA</a:t>
            </a:r>
          </a:p>
          <a:p>
            <a:r>
              <a:rPr lang="en-US" dirty="0" smtClean="0"/>
              <a:t>Used analytics in disbursement – found cash recoveries and frauds</a:t>
            </a:r>
          </a:p>
        </p:txBody>
      </p:sp>
    </p:spTree>
    <p:extLst>
      <p:ext uri="{BB962C8B-B14F-4D97-AF65-F5344CB8AC3E}">
        <p14:creationId xmlns="" xmlns:p14="http://schemas.microsoft.com/office/powerpoint/2010/main" val="36939074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Dow Chemical and </a:t>
            </a:r>
            <a:r>
              <a:rPr lang="en-US" sz="3600" dirty="0" err="1" smtClean="0"/>
              <a:t>Starwoods</a:t>
            </a:r>
            <a:r>
              <a:rPr lang="en-US" sz="3600" dirty="0" smtClean="0"/>
              <a:t> Hotels</a:t>
            </a:r>
            <a:endParaRPr lang="en-US" sz="3600" dirty="0"/>
          </a:p>
        </p:txBody>
      </p:sp>
      <p:sp>
        <p:nvSpPr>
          <p:cNvPr id="3" name="Content Placeholder 2"/>
          <p:cNvSpPr>
            <a:spLocks noGrp="1"/>
          </p:cNvSpPr>
          <p:nvPr>
            <p:ph idx="1"/>
          </p:nvPr>
        </p:nvSpPr>
        <p:spPr/>
        <p:txBody>
          <a:bodyPr/>
          <a:lstStyle/>
          <a:p>
            <a:r>
              <a:rPr lang="en-US" sz="2800" dirty="0" smtClean="0"/>
              <a:t>Dow Chemical- Improving audit quality and confidence in conclusions by doing </a:t>
            </a:r>
            <a:r>
              <a:rPr lang="en-US" sz="2800" dirty="0" smtClean="0">
                <a:solidFill>
                  <a:srgbClr val="C00000"/>
                </a:solidFill>
              </a:rPr>
              <a:t>full populations</a:t>
            </a:r>
          </a:p>
          <a:p>
            <a:r>
              <a:rPr lang="en-US" sz="2800" dirty="0" smtClean="0"/>
              <a:t>Starwood Hotels- transactional analytics to </a:t>
            </a:r>
            <a:r>
              <a:rPr lang="en-US" sz="2800" dirty="0" smtClean="0">
                <a:solidFill>
                  <a:srgbClr val="C00000"/>
                </a:solidFill>
              </a:rPr>
              <a:t>identify anomalous transactions in </a:t>
            </a:r>
            <a:r>
              <a:rPr lang="en-US" sz="2800" u="sng" dirty="0" smtClean="0">
                <a:solidFill>
                  <a:srgbClr val="C00000"/>
                </a:solidFill>
              </a:rPr>
              <a:t>full populations</a:t>
            </a:r>
            <a:r>
              <a:rPr lang="en-US" sz="2800" u="sng" dirty="0" smtClean="0"/>
              <a:t> </a:t>
            </a:r>
            <a:r>
              <a:rPr lang="en-US" sz="2800" dirty="0" smtClean="0"/>
              <a:t>and to identify possible fraud; look for locations with unusual financial matrices; and </a:t>
            </a:r>
            <a:r>
              <a:rPr lang="en-US" sz="2800" dirty="0" smtClean="0">
                <a:solidFill>
                  <a:srgbClr val="C00000"/>
                </a:solidFill>
              </a:rPr>
              <a:t>created for the business a balance sheet analytics tool</a:t>
            </a:r>
            <a:endParaRPr lang="en-US" sz="2800" dirty="0">
              <a:solidFill>
                <a:srgbClr val="C00000"/>
              </a:solidFill>
            </a:endParaRPr>
          </a:p>
        </p:txBody>
      </p:sp>
    </p:spTree>
    <p:extLst>
      <p:ext uri="{BB962C8B-B14F-4D97-AF65-F5344CB8AC3E}">
        <p14:creationId xmlns="" xmlns:p14="http://schemas.microsoft.com/office/powerpoint/2010/main" val="2698025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3800" dirty="0" smtClean="0"/>
              <a:t>GRC to CEO career progression</a:t>
            </a:r>
          </a:p>
        </p:txBody>
      </p:sp>
      <p:sp>
        <p:nvSpPr>
          <p:cNvPr id="6147" name="Rectangle 3"/>
          <p:cNvSpPr>
            <a:spLocks noGrp="1" noChangeArrowheads="1"/>
          </p:cNvSpPr>
          <p:nvPr>
            <p:ph type="body" idx="1"/>
          </p:nvPr>
        </p:nvSpPr>
        <p:spPr/>
        <p:txBody>
          <a:bodyPr/>
          <a:lstStyle/>
          <a:p>
            <a:pPr eaLnBrk="1" hangingPunct="1">
              <a:lnSpc>
                <a:spcPct val="90000"/>
              </a:lnSpc>
            </a:pPr>
            <a:r>
              <a:rPr lang="en-US" sz="2800" dirty="0" smtClean="0"/>
              <a:t>Ernst &amp; Young – CPA ( 1970-80)</a:t>
            </a:r>
          </a:p>
          <a:p>
            <a:pPr eaLnBrk="1" hangingPunct="1">
              <a:lnSpc>
                <a:spcPct val="90000"/>
              </a:lnSpc>
            </a:pPr>
            <a:r>
              <a:rPr lang="en-US" sz="2800" dirty="0" smtClean="0"/>
              <a:t>Phelps Dodge – (1980 -88) CAE;VP;CIO </a:t>
            </a:r>
          </a:p>
          <a:p>
            <a:pPr eaLnBrk="1" hangingPunct="1">
              <a:lnSpc>
                <a:spcPct val="90000"/>
              </a:lnSpc>
            </a:pPr>
            <a:r>
              <a:rPr lang="en-US" sz="2800" b="1" dirty="0" smtClean="0">
                <a:solidFill>
                  <a:srgbClr val="FF0000"/>
                </a:solidFill>
              </a:rPr>
              <a:t>IS Control Journal (87-07) </a:t>
            </a:r>
          </a:p>
          <a:p>
            <a:pPr eaLnBrk="1" hangingPunct="1">
              <a:lnSpc>
                <a:spcPct val="90000"/>
              </a:lnSpc>
            </a:pPr>
            <a:r>
              <a:rPr lang="en-US" sz="2800" b="1" dirty="0" smtClean="0">
                <a:solidFill>
                  <a:srgbClr val="FF0000"/>
                </a:solidFill>
              </a:rPr>
              <a:t>Speaker/author - Managing the Audit </a:t>
            </a:r>
            <a:endParaRPr lang="en-US" sz="2800" dirty="0" smtClean="0"/>
          </a:p>
          <a:p>
            <a:pPr eaLnBrk="1" hangingPunct="1">
              <a:lnSpc>
                <a:spcPct val="90000"/>
              </a:lnSpc>
            </a:pPr>
            <a:r>
              <a:rPr lang="en-US" sz="2800" dirty="0" smtClean="0"/>
              <a:t>BDO – (1989-92)IT Audit &amp; IA Services</a:t>
            </a:r>
          </a:p>
          <a:p>
            <a:pPr eaLnBrk="1" hangingPunct="1">
              <a:lnSpc>
                <a:spcPct val="90000"/>
              </a:lnSpc>
            </a:pPr>
            <a:r>
              <a:rPr lang="en-US" sz="2800" b="1" dirty="0">
                <a:solidFill>
                  <a:srgbClr val="FF0000"/>
                </a:solidFill>
              </a:rPr>
              <a:t>Senior Fellow Rutgers </a:t>
            </a:r>
            <a:r>
              <a:rPr lang="en-US" sz="2800" b="1" dirty="0" smtClean="0">
                <a:solidFill>
                  <a:srgbClr val="FF0000"/>
                </a:solidFill>
              </a:rPr>
              <a:t>U -CA&amp;R </a:t>
            </a:r>
            <a:r>
              <a:rPr lang="en-US" sz="2800" b="1" dirty="0">
                <a:solidFill>
                  <a:srgbClr val="FF0000"/>
                </a:solidFill>
              </a:rPr>
              <a:t>Lab  </a:t>
            </a:r>
          </a:p>
          <a:p>
            <a:pPr eaLnBrk="1" hangingPunct="1">
              <a:lnSpc>
                <a:spcPct val="90000"/>
              </a:lnSpc>
            </a:pPr>
            <a:r>
              <a:rPr lang="en-US" sz="2800" dirty="0" smtClean="0"/>
              <a:t>Etienne </a:t>
            </a:r>
            <a:r>
              <a:rPr lang="en-US" sz="2800" dirty="0" err="1" smtClean="0"/>
              <a:t>Aigner</a:t>
            </a:r>
            <a:r>
              <a:rPr lang="en-US" sz="2800" dirty="0" smtClean="0"/>
              <a:t>, Inc. (92 -04)CFO – CEO</a:t>
            </a:r>
          </a:p>
          <a:p>
            <a:pPr eaLnBrk="1" hangingPunct="1">
              <a:lnSpc>
                <a:spcPct val="90000"/>
              </a:lnSpc>
            </a:pPr>
            <a:r>
              <a:rPr lang="en-US" sz="2800" dirty="0"/>
              <a:t>Financial Exec </a:t>
            </a:r>
            <a:r>
              <a:rPr lang="en-US" sz="2800" dirty="0" smtClean="0"/>
              <a:t>Intl </a:t>
            </a:r>
            <a:r>
              <a:rPr lang="en-US" sz="2800" dirty="0"/>
              <a:t>(07-8) </a:t>
            </a:r>
            <a:r>
              <a:rPr lang="en-US" sz="2800" dirty="0" smtClean="0"/>
              <a:t> CEO </a:t>
            </a:r>
          </a:p>
          <a:p>
            <a:pPr eaLnBrk="1" hangingPunct="1">
              <a:lnSpc>
                <a:spcPct val="90000"/>
              </a:lnSpc>
            </a:pPr>
            <a:r>
              <a:rPr lang="en-US" sz="2800" b="1" dirty="0" smtClean="0">
                <a:solidFill>
                  <a:srgbClr val="FF0000"/>
                </a:solidFill>
              </a:rPr>
              <a:t>FEI Committee on Finance &amp; Tech</a:t>
            </a:r>
          </a:p>
          <a:p>
            <a:pPr eaLnBrk="1" hangingPunct="1">
              <a:lnSpc>
                <a:spcPct val="90000"/>
              </a:lnSpc>
              <a:buFont typeface="Wingdings" pitchFamily="2" charset="2"/>
              <a:buNone/>
            </a:pPr>
            <a:endParaRPr lang="en-US" dirty="0" smtClean="0"/>
          </a:p>
        </p:txBody>
      </p:sp>
      <p:sp>
        <p:nvSpPr>
          <p:cNvPr id="163844" name="Text Box 4"/>
          <p:cNvSpPr txBox="1">
            <a:spLocks noChangeArrowheads="1"/>
          </p:cNvSpPr>
          <p:nvPr/>
        </p:nvSpPr>
        <p:spPr bwMode="auto">
          <a:xfrm>
            <a:off x="0" y="6583363"/>
            <a:ext cx="9144000" cy="274637"/>
          </a:xfrm>
          <a:prstGeom prst="rect">
            <a:avLst/>
          </a:prstGeom>
          <a:noFill/>
          <a:ln w="9525">
            <a:noFill/>
            <a:miter lim="800000"/>
            <a:headEnd/>
            <a:tailEnd/>
          </a:ln>
          <a:effectLst/>
        </p:spPr>
        <p:txBody>
          <a:bodyPr>
            <a:spAutoFit/>
          </a:bodyPr>
          <a:lstStyle/>
          <a:p>
            <a:pPr>
              <a:spcBef>
                <a:spcPct val="50000"/>
              </a:spcBef>
              <a:defRPr/>
            </a:pPr>
            <a:r>
              <a:rPr lang="en-US" sz="1200">
                <a:solidFill>
                  <a:srgbClr val="8084AE"/>
                </a:solidFill>
                <a:effectLst>
                  <a:outerShdw blurRad="38100" dist="38100" dir="2700000" algn="tl">
                    <a:srgbClr val="C0C0C0"/>
                  </a:outerShdw>
                </a:effectLst>
                <a:latin typeface="Arial" pitchFamily="34" charset="0"/>
              </a:rPr>
              <a:t>Management, IT, Financial Governance                                       </a:t>
            </a:r>
            <a:fld id="{21F173E7-D9D4-46C4-A6E5-7DCFAED4BE93}" type="slidenum">
              <a:rPr lang="en-US" sz="1200" b="1">
                <a:effectLst>
                  <a:outerShdw blurRad="38100" dist="38100" dir="2700000" algn="tl">
                    <a:srgbClr val="C0C0C0"/>
                  </a:outerShdw>
                </a:effectLst>
                <a:latin typeface="Arial" pitchFamily="34" charset="0"/>
              </a:rPr>
              <a:pPr>
                <a:spcBef>
                  <a:spcPct val="50000"/>
                </a:spcBef>
                <a:defRPr/>
              </a:pPr>
              <a:t>2</a:t>
            </a:fld>
            <a:r>
              <a:rPr lang="en-US" sz="1200">
                <a:solidFill>
                  <a:srgbClr val="8084AE"/>
                </a:solidFill>
                <a:effectLst>
                  <a:outerShdw blurRad="38100" dist="38100" dir="2700000" algn="tl">
                    <a:srgbClr val="C0C0C0"/>
                  </a:outerShdw>
                </a:effectLst>
                <a:latin typeface="Arial" pitchFamily="34" charset="0"/>
              </a:rPr>
              <a:t>                                                                   Cangemi Company, LLC</a:t>
            </a:r>
          </a:p>
        </p:txBody>
      </p:sp>
    </p:spTree>
    <p:extLst>
      <p:ext uri="{BB962C8B-B14F-4D97-AF65-F5344CB8AC3E}">
        <p14:creationId xmlns="" xmlns:p14="http://schemas.microsoft.com/office/powerpoint/2010/main" val="26226395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t> </a:t>
            </a:r>
            <a:r>
              <a:rPr lang="en-US" dirty="0" smtClean="0"/>
              <a:t>IA &amp; External Audit Opportunity -- CM</a:t>
            </a:r>
            <a:endParaRPr lang="en-US" dirty="0"/>
          </a:p>
        </p:txBody>
      </p:sp>
      <p:sp>
        <p:nvSpPr>
          <p:cNvPr id="3" name="Content Placeholder 2"/>
          <p:cNvSpPr>
            <a:spLocks noGrp="1"/>
          </p:cNvSpPr>
          <p:nvPr>
            <p:ph idx="1"/>
          </p:nvPr>
        </p:nvSpPr>
        <p:spPr>
          <a:xfrm>
            <a:off x="457200" y="1371600"/>
            <a:ext cx="8229600" cy="4754563"/>
          </a:xfrm>
        </p:spPr>
        <p:txBody>
          <a:bodyPr>
            <a:normAutofit fontScale="92500"/>
          </a:bodyPr>
          <a:lstStyle/>
          <a:p>
            <a:pPr marL="0" indent="0">
              <a:buNone/>
            </a:pPr>
            <a:endParaRPr lang="en-US" sz="1000" dirty="0" smtClean="0"/>
          </a:p>
          <a:p>
            <a:r>
              <a:rPr lang="en-US" dirty="0" smtClean="0">
                <a:solidFill>
                  <a:srgbClr val="FF0000"/>
                </a:solidFill>
              </a:rPr>
              <a:t>Further tangential opportunity </a:t>
            </a:r>
            <a:r>
              <a:rPr lang="en-US" dirty="0"/>
              <a:t>for </a:t>
            </a:r>
            <a:r>
              <a:rPr lang="en-US" dirty="0" smtClean="0"/>
              <a:t>IA &amp; EA </a:t>
            </a:r>
            <a:r>
              <a:rPr lang="en-US" dirty="0"/>
              <a:t>to </a:t>
            </a:r>
            <a:r>
              <a:rPr lang="en-US" dirty="0">
                <a:solidFill>
                  <a:srgbClr val="FF0000"/>
                </a:solidFill>
              </a:rPr>
              <a:t>recommend even more CM </a:t>
            </a:r>
            <a:r>
              <a:rPr lang="en-US" dirty="0"/>
              <a:t>to improve IC systems to Management ,1st line of defense, and compliance departments, 2nd line of defense </a:t>
            </a:r>
            <a:r>
              <a:rPr lang="en-US" dirty="0" smtClean="0"/>
              <a:t>(</a:t>
            </a:r>
            <a:r>
              <a:rPr lang="en-US" dirty="0" err="1" smtClean="0"/>
              <a:t>Cangemi</a:t>
            </a:r>
            <a:r>
              <a:rPr lang="en-US" dirty="0" smtClean="0"/>
              <a:t> EDPACS 2010 ) Tools: i.e.: </a:t>
            </a:r>
            <a:r>
              <a:rPr lang="en-US" dirty="0" err="1" smtClean="0"/>
              <a:t>CaseWare</a:t>
            </a:r>
            <a:r>
              <a:rPr lang="en-US" dirty="0" smtClean="0"/>
              <a:t>, ACL, Oversight, Microsoft etc. </a:t>
            </a:r>
            <a:endParaRPr lang="en-US" dirty="0"/>
          </a:p>
          <a:p>
            <a:r>
              <a:rPr lang="en-US" dirty="0"/>
              <a:t>Then build independent CA application on top – strengthening the 3rd line of </a:t>
            </a:r>
            <a:r>
              <a:rPr lang="en-US" dirty="0" smtClean="0"/>
              <a:t>defense.</a:t>
            </a:r>
          </a:p>
          <a:p>
            <a:endParaRPr lang="en-US" dirty="0"/>
          </a:p>
        </p:txBody>
      </p:sp>
    </p:spTree>
    <p:extLst>
      <p:ext uri="{BB962C8B-B14F-4D97-AF65-F5344CB8AC3E}">
        <p14:creationId xmlns="" xmlns:p14="http://schemas.microsoft.com/office/powerpoint/2010/main" val="1945853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606550"/>
            <a:ext cx="899160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4000" b="1" dirty="0" smtClean="0">
                <a:solidFill>
                  <a:schemeClr val="bg1"/>
                </a:solidFill>
                <a:latin typeface="+mj-lt"/>
                <a:ea typeface="Calibri" pitchFamily="34" charset="0"/>
                <a:cs typeface="Calibri" pitchFamily="34" charset="0"/>
              </a:rPr>
              <a:t>External Auditors’ Use of Analytics</a:t>
            </a:r>
            <a:endParaRPr lang="en-US" altLang="en-US" sz="4000" b="1" dirty="0">
              <a:solidFill>
                <a:schemeClr val="bg1"/>
              </a:solidFill>
              <a:latin typeface="+mj-lt"/>
              <a:ea typeface="Calibri" pitchFamily="34" charset="0"/>
              <a:cs typeface="Calibri" pitchFamily="34" charset="0"/>
            </a:endParaRPr>
          </a:p>
          <a:p>
            <a:r>
              <a:rPr lang="en-US" altLang="en-US" sz="1000" dirty="0">
                <a:solidFill>
                  <a:srgbClr val="000000"/>
                </a:solidFill>
              </a:rPr>
              <a:t> </a:t>
            </a:r>
            <a:endParaRPr lang="en-US" altLang="en-US" dirty="0"/>
          </a:p>
        </p:txBody>
      </p:sp>
      <p:sp>
        <p:nvSpPr>
          <p:cNvPr id="6" name="Rectangle 2"/>
          <p:cNvSpPr>
            <a:spLocks noChangeArrowheads="1"/>
          </p:cNvSpPr>
          <p:nvPr/>
        </p:nvSpPr>
        <p:spPr bwMode="auto">
          <a:xfrm>
            <a:off x="0" y="1840315"/>
            <a:ext cx="9144000" cy="377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ctr">
            <a:spAutoFit/>
          </a:bodyPr>
          <a:lstStyle>
            <a:lvl1pPr marL="3444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4488" lvl="1" indent="0" eaLnBrk="1" hangingPunct="1">
              <a:lnSpc>
                <a:spcPct val="125000"/>
              </a:lnSpc>
            </a:pPr>
            <a:r>
              <a:rPr lang="en-US" altLang="en-US" sz="2800" dirty="0" smtClean="0">
                <a:solidFill>
                  <a:srgbClr val="262626"/>
                </a:solidFill>
                <a:latin typeface="+mn-lt"/>
                <a:ea typeface="Calibri" pitchFamily="34" charset="0"/>
                <a:cs typeface="Calibri" pitchFamily="34" charset="0"/>
              </a:rPr>
              <a:t>Research Highlights:</a:t>
            </a:r>
          </a:p>
          <a:p>
            <a:pPr marL="795338" lvl="1" indent="-450850" eaLnBrk="1" hangingPunct="1">
              <a:lnSpc>
                <a:spcPct val="125000"/>
              </a:lnSpc>
              <a:buFont typeface="Arial" pitchFamily="34" charset="0"/>
              <a:buChar char="•"/>
            </a:pPr>
            <a:r>
              <a:rPr lang="en-US" altLang="en-US" sz="2800" dirty="0" smtClean="0">
                <a:solidFill>
                  <a:srgbClr val="262626"/>
                </a:solidFill>
                <a:latin typeface="+mn-lt"/>
                <a:ea typeface="Calibri" pitchFamily="34" charset="0"/>
                <a:cs typeface="Calibri" pitchFamily="34" charset="0"/>
              </a:rPr>
              <a:t>Audit quality is the primary goal</a:t>
            </a:r>
          </a:p>
          <a:p>
            <a:pPr marL="795338" lvl="1" indent="-450850" eaLnBrk="1" hangingPunct="1">
              <a:lnSpc>
                <a:spcPct val="125000"/>
              </a:lnSpc>
              <a:buFont typeface="Arial" pitchFamily="34" charset="0"/>
              <a:buChar char="•"/>
            </a:pPr>
            <a:r>
              <a:rPr lang="en-US" altLang="en-US" sz="2800" dirty="0" smtClean="0">
                <a:solidFill>
                  <a:srgbClr val="262626"/>
                </a:solidFill>
                <a:latin typeface="+mn-lt"/>
                <a:ea typeface="Calibri" pitchFamily="34" charset="0"/>
                <a:cs typeface="Calibri" pitchFamily="34" charset="0"/>
              </a:rPr>
              <a:t>Delivering business insights is a secondary goal</a:t>
            </a:r>
          </a:p>
          <a:p>
            <a:pPr marL="795338" lvl="1" indent="-450850" eaLnBrk="1" hangingPunct="1">
              <a:lnSpc>
                <a:spcPct val="125000"/>
              </a:lnSpc>
              <a:buFont typeface="Arial" pitchFamily="34" charset="0"/>
              <a:buChar char="•"/>
            </a:pPr>
            <a:r>
              <a:rPr lang="en-US" altLang="en-US" sz="2800" dirty="0" smtClean="0">
                <a:solidFill>
                  <a:srgbClr val="262626"/>
                </a:solidFill>
                <a:latin typeface="+mn-lt"/>
                <a:ea typeface="Calibri" pitchFamily="34" charset="0"/>
                <a:cs typeface="Calibri" pitchFamily="34" charset="0"/>
              </a:rPr>
              <a:t>Efficiency is a third goal</a:t>
            </a:r>
          </a:p>
          <a:p>
            <a:pPr marL="795338" lvl="1" indent="-450850" eaLnBrk="1" hangingPunct="1">
              <a:lnSpc>
                <a:spcPct val="125000"/>
              </a:lnSpc>
              <a:buFont typeface="Arial" pitchFamily="34" charset="0"/>
              <a:buChar char="•"/>
            </a:pPr>
            <a:r>
              <a:rPr lang="en-US" altLang="en-US" sz="2800" dirty="0" smtClean="0">
                <a:solidFill>
                  <a:srgbClr val="262626"/>
                </a:solidFill>
                <a:latin typeface="+mn-lt"/>
                <a:ea typeface="Calibri" pitchFamily="34" charset="0"/>
                <a:cs typeface="Calibri" pitchFamily="34" charset="0"/>
              </a:rPr>
              <a:t>Audit firms need to differentiate themselves</a:t>
            </a:r>
          </a:p>
          <a:p>
            <a:pPr marL="344488" lvl="1" indent="0" eaLnBrk="1" hangingPunct="1">
              <a:lnSpc>
                <a:spcPct val="125000"/>
              </a:lnSpc>
            </a:pPr>
            <a:r>
              <a:rPr lang="en-US" altLang="en-US" sz="2800" dirty="0">
                <a:solidFill>
                  <a:srgbClr val="262626"/>
                </a:solidFill>
                <a:latin typeface="+mn-lt"/>
                <a:ea typeface="Calibri" pitchFamily="34" charset="0"/>
                <a:cs typeface="Calibri" pitchFamily="34" charset="0"/>
              </a:rPr>
              <a:t>		</a:t>
            </a:r>
            <a:r>
              <a:rPr lang="en-US" altLang="en-US" sz="2800" dirty="0" smtClean="0">
                <a:solidFill>
                  <a:srgbClr val="262626"/>
                </a:solidFill>
                <a:latin typeface="+mn-lt"/>
                <a:ea typeface="Calibri" pitchFamily="34" charset="0"/>
                <a:cs typeface="Calibri" pitchFamily="34" charset="0"/>
              </a:rPr>
              <a:t>and here again ---</a:t>
            </a:r>
          </a:p>
          <a:p>
            <a:pPr marL="795338" lvl="1" indent="-450850" eaLnBrk="1" hangingPunct="1">
              <a:lnSpc>
                <a:spcPct val="125000"/>
              </a:lnSpc>
              <a:buFont typeface="Arial" pitchFamily="34" charset="0"/>
              <a:buChar char="•"/>
            </a:pPr>
            <a:r>
              <a:rPr lang="en-US" altLang="en-US" sz="2800" dirty="0" smtClean="0">
                <a:solidFill>
                  <a:srgbClr val="262626"/>
                </a:solidFill>
                <a:latin typeface="+mn-lt"/>
                <a:ea typeface="Calibri" pitchFamily="34" charset="0"/>
                <a:cs typeface="Calibri" pitchFamily="34" charset="0"/>
              </a:rPr>
              <a:t>There is a talent shortage</a:t>
            </a:r>
            <a:endParaRPr lang="en-US" altLang="en-US" sz="2800" dirty="0">
              <a:solidFill>
                <a:srgbClr val="262626"/>
              </a:solidFill>
              <a:latin typeface="+mn-lt"/>
              <a:ea typeface="Calibri" pitchFamily="34" charset="0"/>
              <a:cs typeface="Calibri" pitchFamily="34" charset="0"/>
            </a:endParaRPr>
          </a:p>
        </p:txBody>
      </p:sp>
    </p:spTree>
    <p:extLst>
      <p:ext uri="{BB962C8B-B14F-4D97-AF65-F5344CB8AC3E}">
        <p14:creationId xmlns="" xmlns:p14="http://schemas.microsoft.com/office/powerpoint/2010/main" val="26609361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002060"/>
                </a:solidFill>
              </a:rPr>
              <a:t>Audit Quality</a:t>
            </a:r>
            <a:endParaRPr lang="en-US" b="1" dirty="0">
              <a:solidFill>
                <a:srgbClr val="002060"/>
              </a:solidFill>
            </a:endParaRPr>
          </a:p>
        </p:txBody>
      </p:sp>
      <p:sp>
        <p:nvSpPr>
          <p:cNvPr id="3" name="Content Placeholder 2"/>
          <p:cNvSpPr>
            <a:spLocks noGrp="1"/>
          </p:cNvSpPr>
          <p:nvPr>
            <p:ph idx="1"/>
          </p:nvPr>
        </p:nvSpPr>
        <p:spPr/>
        <p:txBody>
          <a:bodyPr/>
          <a:lstStyle/>
          <a:p>
            <a:pPr>
              <a:buNone/>
            </a:pPr>
            <a:r>
              <a:rPr lang="en-US" dirty="0" smtClean="0"/>
              <a:t> “We want to deliver a higher-quality audit, and that has been central to our audit transformation program.”</a:t>
            </a:r>
          </a:p>
          <a:p>
            <a:pPr>
              <a:buNone/>
            </a:pPr>
            <a:r>
              <a:rPr lang="en-US" dirty="0" smtClean="0"/>
              <a:t>“We think that there is a better way to do it, by using data and analytics more effectively.”</a:t>
            </a:r>
          </a:p>
          <a:p>
            <a:pPr algn="r">
              <a:buNone/>
            </a:pPr>
            <a:r>
              <a:rPr lang="en-US" b="1" dirty="0" smtClean="0"/>
              <a:t>Roshan Ramlukan</a:t>
            </a:r>
          </a:p>
          <a:p>
            <a:pPr algn="r">
              <a:buNone/>
            </a:pPr>
            <a:r>
              <a:rPr lang="en-US" dirty="0" smtClean="0"/>
              <a:t>Ernst &amp; Young</a:t>
            </a:r>
          </a:p>
          <a:p>
            <a:endParaRPr lang="en-US" dirty="0"/>
          </a:p>
          <a:p>
            <a:endParaRPr lang="en-US" dirty="0" smtClean="0"/>
          </a:p>
          <a:p>
            <a:endParaRPr lang="en-US" dirty="0"/>
          </a:p>
        </p:txBody>
      </p:sp>
    </p:spTree>
    <p:extLst>
      <p:ext uri="{BB962C8B-B14F-4D97-AF65-F5344CB8AC3E}">
        <p14:creationId xmlns="" xmlns:p14="http://schemas.microsoft.com/office/powerpoint/2010/main" val="20555220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002060"/>
                </a:solidFill>
              </a:rPr>
              <a:t>Business Insights</a:t>
            </a:r>
            <a:endParaRPr lang="en-US" b="1" dirty="0">
              <a:solidFill>
                <a:srgbClr val="002060"/>
              </a:solidFill>
            </a:endParaRPr>
          </a:p>
        </p:txBody>
      </p:sp>
      <p:sp>
        <p:nvSpPr>
          <p:cNvPr id="3" name="Content Placeholder 2"/>
          <p:cNvSpPr>
            <a:spLocks noGrp="1"/>
          </p:cNvSpPr>
          <p:nvPr>
            <p:ph idx="1"/>
          </p:nvPr>
        </p:nvSpPr>
        <p:spPr/>
        <p:txBody>
          <a:bodyPr/>
          <a:lstStyle/>
          <a:p>
            <a:pPr>
              <a:buNone/>
            </a:pPr>
            <a:r>
              <a:rPr lang="en-US" dirty="0" smtClean="0"/>
              <a:t> “You have a greater ability to learn things about your client and their business and how they do their business in a more efficient way.”</a:t>
            </a:r>
          </a:p>
          <a:p>
            <a:pPr>
              <a:buNone/>
            </a:pPr>
            <a:endParaRPr lang="en-US" dirty="0" smtClean="0"/>
          </a:p>
          <a:p>
            <a:pPr algn="r">
              <a:buNone/>
            </a:pPr>
            <a:r>
              <a:rPr lang="en-US" b="1" dirty="0" smtClean="0"/>
              <a:t>Craig Sharples</a:t>
            </a:r>
          </a:p>
          <a:p>
            <a:pPr algn="r">
              <a:buNone/>
            </a:pPr>
            <a:r>
              <a:rPr lang="en-US" dirty="0" smtClean="0"/>
              <a:t>PwC</a:t>
            </a:r>
          </a:p>
          <a:p>
            <a:endParaRPr lang="en-US" dirty="0"/>
          </a:p>
          <a:p>
            <a:endParaRPr lang="en-US" dirty="0" smtClean="0"/>
          </a:p>
          <a:p>
            <a:endParaRPr lang="en-US" dirty="0"/>
          </a:p>
        </p:txBody>
      </p:sp>
    </p:spTree>
    <p:extLst>
      <p:ext uri="{BB962C8B-B14F-4D97-AF65-F5344CB8AC3E}">
        <p14:creationId xmlns="" xmlns:p14="http://schemas.microsoft.com/office/powerpoint/2010/main" val="2145538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002060"/>
                </a:solidFill>
              </a:rPr>
              <a:t>Differentiation</a:t>
            </a:r>
            <a:endParaRPr lang="en-US" b="1" dirty="0">
              <a:solidFill>
                <a:srgbClr val="002060"/>
              </a:solidFill>
            </a:endParaRPr>
          </a:p>
        </p:txBody>
      </p:sp>
      <p:sp>
        <p:nvSpPr>
          <p:cNvPr id="3" name="Content Placeholder 2"/>
          <p:cNvSpPr>
            <a:spLocks noGrp="1"/>
          </p:cNvSpPr>
          <p:nvPr>
            <p:ph idx="1"/>
          </p:nvPr>
        </p:nvSpPr>
        <p:spPr/>
        <p:txBody>
          <a:bodyPr/>
          <a:lstStyle/>
          <a:p>
            <a:pPr>
              <a:buNone/>
            </a:pPr>
            <a:r>
              <a:rPr lang="en-US" dirty="0" smtClean="0"/>
              <a:t> “The use of data and analytics are merely enablers to transforming the audit.”</a:t>
            </a:r>
          </a:p>
          <a:p>
            <a:pPr>
              <a:buNone/>
            </a:pPr>
            <a:r>
              <a:rPr lang="en-US" dirty="0" smtClean="0"/>
              <a:t>“Technology and innovation are being used by the profession as a key differentiator in delivering audit services.”</a:t>
            </a:r>
          </a:p>
          <a:p>
            <a:pPr algn="r">
              <a:buNone/>
            </a:pPr>
            <a:r>
              <a:rPr lang="en-US" b="1" dirty="0" smtClean="0"/>
              <a:t>Roshan Ramlukan</a:t>
            </a:r>
          </a:p>
          <a:p>
            <a:pPr algn="r">
              <a:buNone/>
            </a:pPr>
            <a:r>
              <a:rPr lang="en-US" dirty="0" smtClean="0"/>
              <a:t>Ernst &amp; Young</a:t>
            </a:r>
          </a:p>
          <a:p>
            <a:endParaRPr lang="en-US" dirty="0"/>
          </a:p>
          <a:p>
            <a:endParaRPr lang="en-US" dirty="0" smtClean="0"/>
          </a:p>
          <a:p>
            <a:endParaRPr lang="en-US" dirty="0"/>
          </a:p>
        </p:txBody>
      </p:sp>
    </p:spTree>
    <p:extLst>
      <p:ext uri="{BB962C8B-B14F-4D97-AF65-F5344CB8AC3E}">
        <p14:creationId xmlns="" xmlns:p14="http://schemas.microsoft.com/office/powerpoint/2010/main" val="42110884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002060"/>
                </a:solidFill>
              </a:rPr>
              <a:t>The Talent Shortage</a:t>
            </a:r>
            <a:endParaRPr lang="en-US" b="1" dirty="0">
              <a:solidFill>
                <a:srgbClr val="002060"/>
              </a:solidFill>
            </a:endParaRPr>
          </a:p>
        </p:txBody>
      </p:sp>
      <p:sp>
        <p:nvSpPr>
          <p:cNvPr id="3" name="Content Placeholder 2"/>
          <p:cNvSpPr>
            <a:spLocks noGrp="1"/>
          </p:cNvSpPr>
          <p:nvPr>
            <p:ph idx="1"/>
          </p:nvPr>
        </p:nvSpPr>
        <p:spPr/>
        <p:txBody>
          <a:bodyPr/>
          <a:lstStyle/>
          <a:p>
            <a:pPr>
              <a:buNone/>
            </a:pPr>
            <a:r>
              <a:rPr lang="en-US" dirty="0" smtClean="0"/>
              <a:t> “As we evolve into this data-enabled world, the occupation that we call the </a:t>
            </a:r>
            <a:r>
              <a:rPr lang="en-US" dirty="0" smtClean="0">
                <a:solidFill>
                  <a:srgbClr val="C00000"/>
                </a:solidFill>
              </a:rPr>
              <a:t>data scientist </a:t>
            </a:r>
            <a:r>
              <a:rPr lang="en-US" dirty="0" smtClean="0"/>
              <a:t>today didn’t exist five years ago.”</a:t>
            </a:r>
          </a:p>
          <a:p>
            <a:pPr>
              <a:buNone/>
            </a:pPr>
            <a:r>
              <a:rPr lang="en-US" dirty="0" smtClean="0"/>
              <a:t>“There is a talent shortage out there, and everybody’s trying to hire them and develop them.”</a:t>
            </a:r>
          </a:p>
          <a:p>
            <a:pPr algn="r">
              <a:buNone/>
            </a:pPr>
            <a:r>
              <a:rPr lang="en-US" b="1" dirty="0" smtClean="0"/>
              <a:t>Craig Sharples</a:t>
            </a:r>
          </a:p>
          <a:p>
            <a:pPr algn="r">
              <a:buNone/>
            </a:pPr>
            <a:r>
              <a:rPr lang="en-US" dirty="0" smtClean="0"/>
              <a:t>PwC</a:t>
            </a:r>
          </a:p>
          <a:p>
            <a:endParaRPr lang="en-US" dirty="0"/>
          </a:p>
          <a:p>
            <a:endParaRPr lang="en-US" dirty="0" smtClean="0"/>
          </a:p>
          <a:p>
            <a:endParaRPr lang="en-US" dirty="0"/>
          </a:p>
        </p:txBody>
      </p:sp>
    </p:spTree>
    <p:extLst>
      <p:ext uri="{BB962C8B-B14F-4D97-AF65-F5344CB8AC3E}">
        <p14:creationId xmlns="" xmlns:p14="http://schemas.microsoft.com/office/powerpoint/2010/main" val="24768453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PA Firms issues with expanding use of analytics</a:t>
            </a:r>
            <a:endParaRPr lang="en-US" sz="2800" dirty="0"/>
          </a:p>
        </p:txBody>
      </p:sp>
      <p:sp>
        <p:nvSpPr>
          <p:cNvPr id="3" name="Content Placeholder 2"/>
          <p:cNvSpPr>
            <a:spLocks noGrp="1"/>
          </p:cNvSpPr>
          <p:nvPr>
            <p:ph idx="1"/>
          </p:nvPr>
        </p:nvSpPr>
        <p:spPr/>
        <p:txBody>
          <a:bodyPr/>
          <a:lstStyle/>
          <a:p>
            <a:pPr marL="0" indent="0">
              <a:buNone/>
            </a:pPr>
            <a:r>
              <a:rPr lang="en-US" sz="2400" dirty="0" smtClean="0"/>
              <a:t>AICPA</a:t>
            </a:r>
          </a:p>
          <a:p>
            <a:r>
              <a:rPr lang="en-US" sz="2400" dirty="0" smtClean="0"/>
              <a:t>There are Issues with data access</a:t>
            </a:r>
          </a:p>
          <a:p>
            <a:pPr lvl="1"/>
            <a:r>
              <a:rPr lang="en-US" sz="2400" dirty="0" smtClean="0"/>
              <a:t>AICPA Audit Data Standard Project</a:t>
            </a:r>
            <a:endParaRPr lang="en-US" sz="2400" dirty="0"/>
          </a:p>
          <a:p>
            <a:r>
              <a:rPr lang="en-US" sz="2400" dirty="0" smtClean="0"/>
              <a:t>Issues with auditing standards – </a:t>
            </a:r>
            <a:r>
              <a:rPr lang="en-US" sz="2400" dirty="0" smtClean="0">
                <a:solidFill>
                  <a:srgbClr val="C00000"/>
                </a:solidFill>
              </a:rPr>
              <a:t>currently need to follow up on all identified exceptions</a:t>
            </a:r>
          </a:p>
          <a:p>
            <a:r>
              <a:rPr lang="en-US" sz="2400" dirty="0" smtClean="0"/>
              <a:t>Many firm </a:t>
            </a:r>
            <a:r>
              <a:rPr lang="en-US" sz="2400" dirty="0" smtClean="0">
                <a:solidFill>
                  <a:srgbClr val="C00000"/>
                </a:solidFill>
              </a:rPr>
              <a:t>partners fear PCAOB review </a:t>
            </a:r>
            <a:r>
              <a:rPr lang="en-US" sz="2400" dirty="0" smtClean="0"/>
              <a:t>– do it the old fashion way!!</a:t>
            </a:r>
          </a:p>
          <a:p>
            <a:pPr marL="0" indent="0">
              <a:buNone/>
            </a:pPr>
            <a:r>
              <a:rPr lang="en-US" sz="2400" dirty="0" smtClean="0"/>
              <a:t>PCAOB</a:t>
            </a:r>
          </a:p>
          <a:p>
            <a:r>
              <a:rPr lang="en-US" sz="2400" dirty="0" smtClean="0"/>
              <a:t>Briefing call not an interview</a:t>
            </a:r>
          </a:p>
          <a:p>
            <a:r>
              <a:rPr lang="en-US" sz="2400" dirty="0" smtClean="0"/>
              <a:t>They are meeting with firms and monitoring</a:t>
            </a:r>
          </a:p>
          <a:p>
            <a:pPr marL="0" indent="0">
              <a:buNone/>
            </a:pPr>
            <a:endParaRPr lang="en-US" dirty="0" smtClean="0"/>
          </a:p>
          <a:p>
            <a:endParaRPr lang="en-US" dirty="0"/>
          </a:p>
        </p:txBody>
      </p:sp>
    </p:spTree>
    <p:extLst>
      <p:ext uri="{BB962C8B-B14F-4D97-AF65-F5344CB8AC3E}">
        <p14:creationId xmlns="" xmlns:p14="http://schemas.microsoft.com/office/powerpoint/2010/main" val="40513372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Analytics Vendors</a:t>
            </a:r>
            <a:endParaRPr lang="en-US" dirty="0"/>
          </a:p>
        </p:txBody>
      </p:sp>
      <p:sp>
        <p:nvSpPr>
          <p:cNvPr id="3" name="Content Placeholder 2"/>
          <p:cNvSpPr>
            <a:spLocks noGrp="1"/>
          </p:cNvSpPr>
          <p:nvPr>
            <p:ph idx="1"/>
          </p:nvPr>
        </p:nvSpPr>
        <p:spPr/>
        <p:txBody>
          <a:bodyPr/>
          <a:lstStyle/>
          <a:p>
            <a:pPr marL="0" indent="0">
              <a:buNone/>
            </a:pPr>
            <a:r>
              <a:rPr lang="en-US" sz="2800" dirty="0" smtClean="0"/>
              <a:t>Many software solutions are available with analytics: some generalized and some with a specific focus: Visualization, BI, Data Mining</a:t>
            </a:r>
          </a:p>
          <a:p>
            <a:pPr marL="0" indent="0">
              <a:buNone/>
            </a:pPr>
            <a:endParaRPr lang="en-US" sz="2800" dirty="0" smtClean="0"/>
          </a:p>
          <a:p>
            <a:pPr marL="0" indent="0">
              <a:buNone/>
            </a:pPr>
            <a:r>
              <a:rPr lang="en-US" dirty="0" smtClean="0"/>
              <a:t>FERF interviewed three with GRC focus:</a:t>
            </a:r>
          </a:p>
          <a:p>
            <a:r>
              <a:rPr lang="en-US" dirty="0" smtClean="0"/>
              <a:t>Oversight Systems: Insights on Demand </a:t>
            </a:r>
          </a:p>
          <a:p>
            <a:r>
              <a:rPr lang="en-US" dirty="0" smtClean="0"/>
              <a:t>ACL</a:t>
            </a:r>
          </a:p>
          <a:p>
            <a:r>
              <a:rPr lang="en-US" dirty="0" err="1" smtClean="0"/>
              <a:t>CaseWare</a:t>
            </a:r>
            <a:r>
              <a:rPr lang="en-US" dirty="0" smtClean="0"/>
              <a:t> Analytics</a:t>
            </a:r>
            <a:endParaRPr lang="en-US" dirty="0"/>
          </a:p>
        </p:txBody>
      </p:sp>
    </p:spTree>
    <p:extLst>
      <p:ext uri="{BB962C8B-B14F-4D97-AF65-F5344CB8AC3E}">
        <p14:creationId xmlns="" xmlns:p14="http://schemas.microsoft.com/office/powerpoint/2010/main" val="24648003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Analytics Vendors </a:t>
            </a:r>
            <a:endParaRPr lang="en-US" dirty="0"/>
          </a:p>
        </p:txBody>
      </p:sp>
      <p:sp>
        <p:nvSpPr>
          <p:cNvPr id="3" name="Content Placeholder 2"/>
          <p:cNvSpPr>
            <a:spLocks noGrp="1"/>
          </p:cNvSpPr>
          <p:nvPr>
            <p:ph idx="1"/>
          </p:nvPr>
        </p:nvSpPr>
        <p:spPr/>
        <p:txBody>
          <a:bodyPr/>
          <a:lstStyle/>
          <a:p>
            <a:pPr marL="0" indent="-55562" eaLnBrk="1" hangingPunct="1">
              <a:lnSpc>
                <a:spcPct val="125000"/>
              </a:lnSpc>
              <a:buNone/>
            </a:pPr>
            <a:r>
              <a:rPr lang="en-US" altLang="en-US" sz="2400" b="1" dirty="0">
                <a:solidFill>
                  <a:srgbClr val="262626"/>
                </a:solidFill>
                <a:ea typeface="Calibri" pitchFamily="34" charset="0"/>
                <a:cs typeface="Calibri" pitchFamily="34" charset="0"/>
              </a:rPr>
              <a:t>Research </a:t>
            </a:r>
            <a:r>
              <a:rPr lang="en-US" altLang="en-US" sz="2400" b="1" dirty="0" smtClean="0">
                <a:solidFill>
                  <a:srgbClr val="262626"/>
                </a:solidFill>
                <a:ea typeface="Calibri" pitchFamily="34" charset="0"/>
                <a:cs typeface="Calibri" pitchFamily="34" charset="0"/>
              </a:rPr>
              <a:t>Highlights:</a:t>
            </a:r>
          </a:p>
          <a:p>
            <a:pPr marL="287338" eaLnBrk="1" hangingPunct="1">
              <a:lnSpc>
                <a:spcPct val="125000"/>
              </a:lnSpc>
            </a:pPr>
            <a:r>
              <a:rPr lang="en-US" altLang="en-US" sz="2400" dirty="0" smtClean="0">
                <a:solidFill>
                  <a:srgbClr val="262626"/>
                </a:solidFill>
                <a:ea typeface="Calibri" pitchFamily="34" charset="0"/>
                <a:cs typeface="Calibri" pitchFamily="34" charset="0"/>
              </a:rPr>
              <a:t>Data </a:t>
            </a:r>
            <a:r>
              <a:rPr lang="en-US" altLang="en-US" sz="2400" dirty="0">
                <a:solidFill>
                  <a:srgbClr val="262626"/>
                </a:solidFill>
                <a:ea typeface="Calibri" pitchFamily="34" charset="0"/>
                <a:cs typeface="Calibri" pitchFamily="34" charset="0"/>
              </a:rPr>
              <a:t>Analytics solutions provide a means to replace sampling</a:t>
            </a:r>
          </a:p>
          <a:p>
            <a:r>
              <a:rPr lang="en-US" sz="2400" dirty="0" smtClean="0"/>
              <a:t>Close the loop- find a problem, make a change, prevent the next incident</a:t>
            </a:r>
          </a:p>
          <a:p>
            <a:r>
              <a:rPr lang="en-US" sz="2400" dirty="0" smtClean="0"/>
              <a:t>Analytics are part of </a:t>
            </a:r>
            <a:r>
              <a:rPr lang="en-US" sz="2400" dirty="0" smtClean="0">
                <a:solidFill>
                  <a:srgbClr val="C00000"/>
                </a:solidFill>
              </a:rPr>
              <a:t>a process</a:t>
            </a:r>
            <a:r>
              <a:rPr lang="en-US" sz="2400" dirty="0" smtClean="0"/>
              <a:t>, look at the outputs, measure them, appraise them and make corrections and </a:t>
            </a:r>
            <a:r>
              <a:rPr lang="en-US" sz="2400" dirty="0" smtClean="0">
                <a:solidFill>
                  <a:srgbClr val="C00000"/>
                </a:solidFill>
              </a:rPr>
              <a:t>systemic improvements</a:t>
            </a:r>
          </a:p>
          <a:p>
            <a:endParaRPr lang="en-US" sz="2400" dirty="0"/>
          </a:p>
        </p:txBody>
      </p:sp>
    </p:spTree>
    <p:extLst>
      <p:ext uri="{BB962C8B-B14F-4D97-AF65-F5344CB8AC3E}">
        <p14:creationId xmlns="" xmlns:p14="http://schemas.microsoft.com/office/powerpoint/2010/main" val="24462790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Analytics Vendors </a:t>
            </a:r>
            <a:endParaRPr lang="en-US" dirty="0"/>
          </a:p>
        </p:txBody>
      </p:sp>
      <p:sp>
        <p:nvSpPr>
          <p:cNvPr id="3" name="Content Placeholder 2"/>
          <p:cNvSpPr>
            <a:spLocks noGrp="1"/>
          </p:cNvSpPr>
          <p:nvPr>
            <p:ph idx="1"/>
          </p:nvPr>
        </p:nvSpPr>
        <p:spPr/>
        <p:txBody>
          <a:bodyPr/>
          <a:lstStyle/>
          <a:p>
            <a:r>
              <a:rPr lang="en-US" sz="2400" dirty="0" smtClean="0"/>
              <a:t>“We apply analytics to business process as a closed loop control… for many analytical problems you are dealing with gray”  </a:t>
            </a:r>
          </a:p>
          <a:p>
            <a:pPr marL="0" indent="0">
              <a:buNone/>
            </a:pPr>
            <a:r>
              <a:rPr lang="en-US" sz="2400" dirty="0" smtClean="0"/>
              <a:t>Patrick Taylor- Oversight Systems</a:t>
            </a:r>
          </a:p>
          <a:p>
            <a:endParaRPr lang="en-US" sz="2400" dirty="0"/>
          </a:p>
          <a:p>
            <a:r>
              <a:rPr lang="en-US" sz="2400" dirty="0" smtClean="0"/>
              <a:t>“The most impressive thing we are doing with Analytics is closing the loop” referring to AML software that completes required AML reports</a:t>
            </a:r>
          </a:p>
          <a:p>
            <a:pPr marL="0" indent="0">
              <a:buNone/>
            </a:pPr>
            <a:r>
              <a:rPr lang="en-US" sz="2400" dirty="0" smtClean="0"/>
              <a:t>Andrew Simpson - </a:t>
            </a:r>
            <a:r>
              <a:rPr lang="en-US" sz="2400" dirty="0" err="1" smtClean="0"/>
              <a:t>CaseWare</a:t>
            </a:r>
            <a:endParaRPr lang="en-US" sz="2400" dirty="0"/>
          </a:p>
        </p:txBody>
      </p:sp>
    </p:spTree>
    <p:extLst>
      <p:ext uri="{BB962C8B-B14F-4D97-AF65-F5344CB8AC3E}">
        <p14:creationId xmlns="" xmlns:p14="http://schemas.microsoft.com/office/powerpoint/2010/main" val="2757914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My Focus on CM and Analytics</a:t>
            </a:r>
            <a:endParaRPr lang="en-US" sz="4000" dirty="0"/>
          </a:p>
        </p:txBody>
      </p:sp>
      <p:sp>
        <p:nvSpPr>
          <p:cNvPr id="3" name="Content Placeholder 2"/>
          <p:cNvSpPr>
            <a:spLocks noGrp="1"/>
          </p:cNvSpPr>
          <p:nvPr>
            <p:ph idx="1"/>
          </p:nvPr>
        </p:nvSpPr>
        <p:spPr/>
        <p:txBody>
          <a:bodyPr/>
          <a:lstStyle/>
          <a:p>
            <a:pPr>
              <a:buNone/>
            </a:pPr>
            <a:r>
              <a:rPr lang="en-US" dirty="0">
                <a:ea typeface="Tahoma" panose="020B0604030504040204" pitchFamily="34" charset="0"/>
                <a:cs typeface="Tahoma" panose="020B0604030504040204" pitchFamily="34" charset="0"/>
              </a:rPr>
              <a:t>Senior Advisor and Investor – Analytics focused Tech </a:t>
            </a:r>
            <a:r>
              <a:rPr lang="en-US" dirty="0" smtClean="0">
                <a:ea typeface="Tahoma" panose="020B0604030504040204" pitchFamily="34" charset="0"/>
                <a:cs typeface="Tahoma" panose="020B0604030504040204" pitchFamily="34" charset="0"/>
              </a:rPr>
              <a:t>Companies</a:t>
            </a:r>
          </a:p>
          <a:p>
            <a:pPr>
              <a:buNone/>
            </a:pPr>
            <a:r>
              <a:rPr lang="en-US" dirty="0" smtClean="0">
                <a:ea typeface="Tahoma" panose="020B0604030504040204" pitchFamily="34" charset="0"/>
                <a:cs typeface="Tahoma" panose="020B0604030504040204" pitchFamily="34" charset="0"/>
              </a:rPr>
              <a:t>Active with FEI CFIT committee; ISACA; Rutgers CAR LAB AB</a:t>
            </a:r>
          </a:p>
          <a:p>
            <a:pPr lvl="1"/>
            <a:r>
              <a:rPr lang="en-US" dirty="0" smtClean="0"/>
              <a:t>Research, articles, Keynote’s</a:t>
            </a:r>
          </a:p>
          <a:p>
            <a:pPr lvl="1"/>
            <a:r>
              <a:rPr lang="en-US" dirty="0" smtClean="0"/>
              <a:t>My themes – expansion of analytics, CA and CM in business</a:t>
            </a:r>
          </a:p>
          <a:p>
            <a:pPr lvl="1"/>
            <a:r>
              <a:rPr lang="en-US" dirty="0" smtClean="0"/>
              <a:t>Good timing since 2005 – now we are in the </a:t>
            </a:r>
            <a:r>
              <a:rPr lang="en-US" dirty="0" smtClean="0">
                <a:solidFill>
                  <a:srgbClr val="FF0000"/>
                </a:solidFill>
              </a:rPr>
              <a:t>“Golden Age of Analytics!”</a:t>
            </a:r>
          </a:p>
          <a:p>
            <a:pPr>
              <a:buNone/>
            </a:pPr>
            <a:endParaRPr lang="en-US" dirty="0"/>
          </a:p>
        </p:txBody>
      </p:sp>
    </p:spTree>
    <p:extLst>
      <p:ext uri="{BB962C8B-B14F-4D97-AF65-F5344CB8AC3E}">
        <p14:creationId xmlns="" xmlns:p14="http://schemas.microsoft.com/office/powerpoint/2010/main" val="41855935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Analytics Vendors </a:t>
            </a:r>
            <a:endParaRPr lang="en-US" dirty="0"/>
          </a:p>
        </p:txBody>
      </p:sp>
      <p:sp>
        <p:nvSpPr>
          <p:cNvPr id="3" name="Content Placeholder 2"/>
          <p:cNvSpPr>
            <a:spLocks noGrp="1"/>
          </p:cNvSpPr>
          <p:nvPr>
            <p:ph idx="1"/>
          </p:nvPr>
        </p:nvSpPr>
        <p:spPr/>
        <p:txBody>
          <a:bodyPr/>
          <a:lstStyle/>
          <a:p>
            <a:pPr marL="0" indent="-55562" eaLnBrk="1" hangingPunct="1">
              <a:lnSpc>
                <a:spcPct val="125000"/>
              </a:lnSpc>
              <a:buNone/>
            </a:pPr>
            <a:r>
              <a:rPr lang="en-US" altLang="en-US" sz="2400" b="1" dirty="0" smtClean="0">
                <a:solidFill>
                  <a:srgbClr val="262626"/>
                </a:solidFill>
                <a:ea typeface="Calibri" pitchFamily="34" charset="0"/>
                <a:cs typeface="Calibri" pitchFamily="34" charset="0"/>
              </a:rPr>
              <a:t>Customer drivers:</a:t>
            </a:r>
          </a:p>
          <a:p>
            <a:r>
              <a:rPr lang="en-US" sz="2400" dirty="0" smtClean="0"/>
              <a:t>Regulatory compliance – some require review of ever transaction</a:t>
            </a:r>
          </a:p>
          <a:p>
            <a:r>
              <a:rPr lang="en-US" sz="2400" dirty="0" smtClean="0"/>
              <a:t>Monitoring should be done by the business, as well as, internal audit (and compliance departments)</a:t>
            </a:r>
          </a:p>
          <a:p>
            <a:r>
              <a:rPr lang="en-US" sz="2400" dirty="0" smtClean="0"/>
              <a:t>Analytics customers look for hard-dollar recoveries or savings</a:t>
            </a:r>
          </a:p>
          <a:p>
            <a:endParaRPr lang="en-US" sz="2400" dirty="0" smtClean="0"/>
          </a:p>
          <a:p>
            <a:pPr>
              <a:buNone/>
            </a:pPr>
            <a:r>
              <a:rPr lang="en-US" sz="2400" dirty="0" smtClean="0"/>
              <a:t>80% of SOX compliance can be automated with analytics</a:t>
            </a:r>
          </a:p>
          <a:p>
            <a:pPr>
              <a:buNone/>
            </a:pPr>
            <a:r>
              <a:rPr lang="en-US" sz="2400" dirty="0" smtClean="0"/>
              <a:t>Dan </a:t>
            </a:r>
            <a:r>
              <a:rPr lang="en-US" sz="2400" dirty="0" err="1" smtClean="0"/>
              <a:t>Zitting</a:t>
            </a:r>
            <a:r>
              <a:rPr lang="en-US" sz="2400" dirty="0" smtClean="0"/>
              <a:t> ACL</a:t>
            </a:r>
            <a:endParaRPr lang="en-US" sz="2400" dirty="0"/>
          </a:p>
        </p:txBody>
      </p:sp>
    </p:spTree>
    <p:extLst>
      <p:ext uri="{BB962C8B-B14F-4D97-AF65-F5344CB8AC3E}">
        <p14:creationId xmlns="" xmlns:p14="http://schemas.microsoft.com/office/powerpoint/2010/main" val="7703940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Staffing </a:t>
            </a:r>
            <a:r>
              <a:rPr lang="en-US" dirty="0" smtClean="0"/>
              <a:t>Challenge</a:t>
            </a:r>
            <a:endParaRPr lang="en-US" dirty="0"/>
          </a:p>
        </p:txBody>
      </p:sp>
      <p:sp>
        <p:nvSpPr>
          <p:cNvPr id="3" name="Content Placeholder 2"/>
          <p:cNvSpPr>
            <a:spLocks noGrp="1"/>
          </p:cNvSpPr>
          <p:nvPr>
            <p:ph idx="1"/>
          </p:nvPr>
        </p:nvSpPr>
        <p:spPr>
          <a:xfrm>
            <a:off x="457200" y="1371600"/>
            <a:ext cx="8229600" cy="4754563"/>
          </a:xfrm>
        </p:spPr>
        <p:txBody>
          <a:bodyPr/>
          <a:lstStyle/>
          <a:p>
            <a:pPr marL="0" indent="0">
              <a:buNone/>
            </a:pPr>
            <a:r>
              <a:rPr lang="en-US" dirty="0" smtClean="0"/>
              <a:t>Our interviews revealed a number of issues related to staffing for automated audits.</a:t>
            </a:r>
          </a:p>
          <a:p>
            <a:pPr lvl="0"/>
            <a:r>
              <a:rPr lang="en-US" b="1" dirty="0"/>
              <a:t>Internal </a:t>
            </a:r>
            <a:r>
              <a:rPr lang="en-US" b="1" dirty="0" smtClean="0"/>
              <a:t>&amp; PA audit need </a:t>
            </a:r>
            <a:r>
              <a:rPr lang="en-US" b="1" dirty="0"/>
              <a:t>people who:</a:t>
            </a:r>
            <a:endParaRPr lang="en-US" sz="2800" dirty="0"/>
          </a:p>
          <a:p>
            <a:pPr lvl="1"/>
            <a:r>
              <a:rPr lang="en-US" b="1" dirty="0"/>
              <a:t>Know how to audit,</a:t>
            </a:r>
            <a:endParaRPr lang="en-US" sz="2400" dirty="0"/>
          </a:p>
          <a:p>
            <a:pPr lvl="1"/>
            <a:r>
              <a:rPr lang="en-US" b="1" dirty="0"/>
              <a:t>Understand work processes, and</a:t>
            </a:r>
            <a:endParaRPr lang="en-US" sz="2400" dirty="0"/>
          </a:p>
          <a:p>
            <a:pPr lvl="1"/>
            <a:r>
              <a:rPr lang="en-US" b="1" dirty="0"/>
              <a:t>Have expertise in technology or an interest in learning to use new software solutions</a:t>
            </a:r>
            <a:r>
              <a:rPr lang="en-US" b="1" dirty="0" smtClean="0"/>
              <a:t>.</a:t>
            </a:r>
            <a:endParaRPr lang="en-US" dirty="0"/>
          </a:p>
        </p:txBody>
      </p:sp>
    </p:spTree>
    <p:extLst>
      <p:ext uri="{BB962C8B-B14F-4D97-AF65-F5344CB8AC3E}">
        <p14:creationId xmlns="" xmlns:p14="http://schemas.microsoft.com/office/powerpoint/2010/main" val="39447808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descr="Wiley Book.jpg"/>
          <p:cNvPicPr>
            <a:picLocks noGrp="1" noChangeAspect="1"/>
          </p:cNvPicPr>
          <p:nvPr isPhoto="1"/>
        </p:nvPicPr>
        <p:blipFill>
          <a:blip r:embed="rId2" cstate="print">
            <a:extLst>
              <a:ext uri="{28A0092B-C50C-407E-A947-70E740481C1C}">
                <a14:useLocalDpi xmlns="" xmlns:a14="http://schemas.microsoft.com/office/drawing/2010/main" val="0"/>
              </a:ext>
            </a:extLst>
          </a:blip>
          <a:srcRect/>
          <a:stretch>
            <a:fillRect/>
          </a:stretch>
        </p:blipFill>
        <p:spPr bwMode="auto">
          <a:xfrm>
            <a:off x="1895475" y="0"/>
            <a:ext cx="535146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673024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09575" y="273050"/>
            <a:ext cx="8270875" cy="869950"/>
          </a:xfrm>
        </p:spPr>
        <p:txBody>
          <a:bodyPr/>
          <a:lstStyle/>
          <a:p>
            <a:r>
              <a:rPr lang="en-US" sz="2800" smtClean="0"/>
              <a:t>Challenges to expanding the use of Tech by IA</a:t>
            </a:r>
          </a:p>
        </p:txBody>
      </p:sp>
      <p:sp>
        <p:nvSpPr>
          <p:cNvPr id="22531" name="Content Placeholder 2"/>
          <p:cNvSpPr>
            <a:spLocks noGrp="1"/>
          </p:cNvSpPr>
          <p:nvPr>
            <p:ph idx="1"/>
          </p:nvPr>
        </p:nvSpPr>
        <p:spPr/>
        <p:txBody>
          <a:bodyPr/>
          <a:lstStyle/>
          <a:p>
            <a:r>
              <a:rPr lang="en-US" dirty="0" smtClean="0"/>
              <a:t>IA foundation skills are in accounting and auditing – need more tech focus</a:t>
            </a:r>
          </a:p>
          <a:p>
            <a:r>
              <a:rPr lang="en-US" dirty="0" smtClean="0"/>
              <a:t>Capital to invest –</a:t>
            </a:r>
            <a:r>
              <a:rPr lang="en-US" dirty="0" smtClean="0">
                <a:solidFill>
                  <a:srgbClr val="C00000"/>
                </a:solidFill>
              </a:rPr>
              <a:t> you need to fight for it</a:t>
            </a:r>
          </a:p>
          <a:p>
            <a:r>
              <a:rPr lang="en-US" dirty="0" smtClean="0"/>
              <a:t>Other priorities – time restrictions.</a:t>
            </a:r>
          </a:p>
          <a:p>
            <a:r>
              <a:rPr lang="en-US" dirty="0" smtClean="0">
                <a:solidFill>
                  <a:srgbClr val="C00000"/>
                </a:solidFill>
              </a:rPr>
              <a:t>Need for creativity skills and vision.</a:t>
            </a:r>
          </a:p>
          <a:p>
            <a:r>
              <a:rPr lang="en-US" dirty="0" smtClean="0"/>
              <a:t>Need to take risks  - IT implementations do not always work out</a:t>
            </a:r>
          </a:p>
          <a:p>
            <a:r>
              <a:rPr lang="en-US" dirty="0" smtClean="0">
                <a:solidFill>
                  <a:srgbClr val="FF0000"/>
                </a:solidFill>
              </a:rPr>
              <a:t>Need to add value to the business</a:t>
            </a:r>
          </a:p>
          <a:p>
            <a:pPr>
              <a:buFont typeface="Wingdings" pitchFamily="2" charset="2"/>
              <a:buNone/>
            </a:pPr>
            <a:endParaRPr lang="en-US" dirty="0" smtClean="0"/>
          </a:p>
        </p:txBody>
      </p:sp>
    </p:spTree>
    <p:extLst>
      <p:ext uri="{BB962C8B-B14F-4D97-AF65-F5344CB8AC3E}">
        <p14:creationId xmlns="" xmlns:p14="http://schemas.microsoft.com/office/powerpoint/2010/main" val="14742829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 Leadership -- Risk taking</a:t>
            </a:r>
          </a:p>
        </p:txBody>
      </p:sp>
      <p:sp>
        <p:nvSpPr>
          <p:cNvPr id="21507" name="Content Placeholder 2"/>
          <p:cNvSpPr>
            <a:spLocks noGrp="1"/>
          </p:cNvSpPr>
          <p:nvPr>
            <p:ph idx="1"/>
          </p:nvPr>
        </p:nvSpPr>
        <p:spPr>
          <a:xfrm>
            <a:off x="609600" y="1295400"/>
            <a:ext cx="7924800" cy="4724400"/>
          </a:xfrm>
        </p:spPr>
        <p:txBody>
          <a:bodyPr/>
          <a:lstStyle/>
          <a:p>
            <a:pPr marL="0" indent="0">
              <a:buFont typeface="Wingdings" pitchFamily="2" charset="2"/>
              <a:buNone/>
            </a:pPr>
            <a:endParaRPr lang="en-US" altLang="en-US" smtClean="0"/>
          </a:p>
          <a:p>
            <a:pPr marL="0" indent="0">
              <a:buFont typeface="Wingdings" pitchFamily="2" charset="2"/>
              <a:buNone/>
            </a:pPr>
            <a:endParaRPr lang="en-US" altLang="en-US" smtClean="0"/>
          </a:p>
          <a:p>
            <a:pPr marL="0" indent="0">
              <a:buFont typeface="Wingdings" pitchFamily="2" charset="2"/>
              <a:buNone/>
            </a:pPr>
            <a:endParaRPr lang="en-US" altLang="en-US" smtClean="0"/>
          </a:p>
          <a:p>
            <a:pPr marL="0" indent="0">
              <a:buFont typeface="Wingdings" pitchFamily="2" charset="2"/>
              <a:buNone/>
            </a:pPr>
            <a:endParaRPr lang="en-US" altLang="en-US" smtClean="0"/>
          </a:p>
        </p:txBody>
      </p:sp>
      <p:pic>
        <p:nvPicPr>
          <p:cNvPr id="21508" name="Picture 2" descr="C:\Users\Michael CPA\Pictures\Churchill.jpg"/>
          <p:cNvPicPr>
            <a:picLocks noChangeAspect="1" noChangeArrowheads="1"/>
          </p:cNvPicPr>
          <p:nvPr/>
        </p:nvPicPr>
        <p:blipFill>
          <a:blip r:embed="rId3" cstate="print"/>
          <a:srcRect/>
          <a:stretch>
            <a:fillRect/>
          </a:stretch>
        </p:blipFill>
        <p:spPr bwMode="auto">
          <a:xfrm>
            <a:off x="1985963" y="1485900"/>
            <a:ext cx="5172075" cy="3886200"/>
          </a:xfrm>
          <a:prstGeom prst="rect">
            <a:avLst/>
          </a:prstGeom>
          <a:noFill/>
          <a:ln w="9525">
            <a:noFill/>
            <a:miter lim="800000"/>
            <a:headEnd/>
            <a:tailEnd/>
          </a:ln>
        </p:spPr>
      </p:pic>
    </p:spTree>
    <p:extLst>
      <p:ext uri="{BB962C8B-B14F-4D97-AF65-F5344CB8AC3E}">
        <p14:creationId xmlns="" xmlns:p14="http://schemas.microsoft.com/office/powerpoint/2010/main" val="36767571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 of Analytics</a:t>
            </a:r>
            <a:endParaRPr lang="en-US" dirty="0"/>
          </a:p>
        </p:txBody>
      </p:sp>
      <p:sp>
        <p:nvSpPr>
          <p:cNvPr id="3" name="Content Placeholder 2"/>
          <p:cNvSpPr>
            <a:spLocks noGrp="1"/>
          </p:cNvSpPr>
          <p:nvPr>
            <p:ph idx="1"/>
          </p:nvPr>
        </p:nvSpPr>
        <p:spPr>
          <a:xfrm>
            <a:off x="609600" y="1447800"/>
            <a:ext cx="7924800" cy="4572000"/>
          </a:xfrm>
        </p:spPr>
        <p:txBody>
          <a:bodyPr/>
          <a:lstStyle/>
          <a:p>
            <a:pPr marL="344488" lvl="1" indent="0" eaLnBrk="1" hangingPunct="1">
              <a:lnSpc>
                <a:spcPct val="125000"/>
              </a:lnSpc>
              <a:buNone/>
            </a:pPr>
            <a:r>
              <a:rPr lang="en-US" altLang="en-US" sz="2400" dirty="0">
                <a:solidFill>
                  <a:srgbClr val="262626"/>
                </a:solidFill>
                <a:ea typeface="Calibri" pitchFamily="34" charset="0"/>
                <a:cs typeface="Calibri" pitchFamily="34" charset="0"/>
              </a:rPr>
              <a:t>Research Highlights:</a:t>
            </a:r>
          </a:p>
          <a:p>
            <a:pPr marL="795338" lvl="1" indent="-450850" eaLnBrk="1" hangingPunct="1">
              <a:lnSpc>
                <a:spcPct val="125000"/>
              </a:lnSpc>
              <a:buFont typeface="Arial" pitchFamily="34" charset="0"/>
              <a:buChar char="•"/>
            </a:pPr>
            <a:r>
              <a:rPr lang="en-US" altLang="en-US" sz="2400" dirty="0">
                <a:solidFill>
                  <a:srgbClr val="262626"/>
                </a:solidFill>
                <a:ea typeface="Calibri" pitchFamily="34" charset="0"/>
                <a:cs typeface="Calibri" pitchFamily="34" charset="0"/>
              </a:rPr>
              <a:t>Audits of the future will look very different</a:t>
            </a:r>
          </a:p>
          <a:p>
            <a:pPr marL="1195388" lvl="2" indent="-450850" eaLnBrk="1" hangingPunct="1">
              <a:lnSpc>
                <a:spcPct val="125000"/>
              </a:lnSpc>
              <a:buFont typeface="Arial" pitchFamily="34" charset="0"/>
              <a:buChar char="•"/>
            </a:pPr>
            <a:r>
              <a:rPr lang="en-US" altLang="en-US" sz="2000" dirty="0">
                <a:solidFill>
                  <a:srgbClr val="262626"/>
                </a:solidFill>
                <a:ea typeface="Calibri" pitchFamily="34" charset="0"/>
                <a:cs typeface="Calibri" pitchFamily="34" charset="0"/>
              </a:rPr>
              <a:t>For PA firms audit standards and PCAOB </a:t>
            </a:r>
            <a:r>
              <a:rPr lang="en-US" altLang="en-US" sz="2000" dirty="0" smtClean="0">
                <a:solidFill>
                  <a:srgbClr val="262626"/>
                </a:solidFill>
                <a:ea typeface="Calibri" pitchFamily="34" charset="0"/>
                <a:cs typeface="Calibri" pitchFamily="34" charset="0"/>
              </a:rPr>
              <a:t>must evolve</a:t>
            </a:r>
            <a:endParaRPr lang="en-US" altLang="en-US" sz="2000" dirty="0">
              <a:solidFill>
                <a:srgbClr val="262626"/>
              </a:solidFill>
              <a:ea typeface="Calibri" pitchFamily="34" charset="0"/>
              <a:cs typeface="Calibri" pitchFamily="34" charset="0"/>
            </a:endParaRPr>
          </a:p>
          <a:p>
            <a:pPr marL="795338" lvl="1" indent="-450850" eaLnBrk="1" hangingPunct="1">
              <a:lnSpc>
                <a:spcPct val="125000"/>
              </a:lnSpc>
              <a:buFont typeface="Arial" pitchFamily="34" charset="0"/>
              <a:buChar char="•"/>
            </a:pPr>
            <a:r>
              <a:rPr lang="en-US" altLang="en-US" sz="2400" dirty="0">
                <a:solidFill>
                  <a:srgbClr val="262626"/>
                </a:solidFill>
                <a:ea typeface="Calibri" pitchFamily="34" charset="0"/>
                <a:cs typeface="Calibri" pitchFamily="34" charset="0"/>
              </a:rPr>
              <a:t>Machine learning and artificial intelligence will eliminate manual work</a:t>
            </a:r>
          </a:p>
          <a:p>
            <a:pPr marL="795338" lvl="1" indent="-450850" eaLnBrk="1" hangingPunct="1">
              <a:lnSpc>
                <a:spcPct val="125000"/>
              </a:lnSpc>
              <a:buFont typeface="Arial" pitchFamily="34" charset="0"/>
              <a:buChar char="•"/>
            </a:pPr>
            <a:r>
              <a:rPr lang="en-US" altLang="en-US" sz="2400" dirty="0">
                <a:solidFill>
                  <a:srgbClr val="262626"/>
                </a:solidFill>
                <a:ea typeface="Calibri" pitchFamily="34" charset="0"/>
                <a:cs typeface="Calibri" pitchFamily="34" charset="0"/>
              </a:rPr>
              <a:t>Robotic Process Automation will be used for routine audit work</a:t>
            </a:r>
          </a:p>
          <a:p>
            <a:pPr marL="795338" lvl="1" indent="-450850" eaLnBrk="1" hangingPunct="1">
              <a:lnSpc>
                <a:spcPct val="125000"/>
              </a:lnSpc>
              <a:buFont typeface="Arial" pitchFamily="34" charset="0"/>
              <a:buChar char="•"/>
            </a:pPr>
            <a:r>
              <a:rPr lang="en-US" altLang="en-US" sz="2400" dirty="0">
                <a:solidFill>
                  <a:srgbClr val="262626"/>
                </a:solidFill>
                <a:ea typeface="Calibri" pitchFamily="34" charset="0"/>
                <a:cs typeface="Calibri" pitchFamily="34" charset="0"/>
              </a:rPr>
              <a:t>Benchmarking with industry data – Shaw </a:t>
            </a:r>
            <a:r>
              <a:rPr lang="en-US" altLang="en-US" sz="2400" dirty="0" err="1" smtClean="0">
                <a:solidFill>
                  <a:srgbClr val="262626"/>
                </a:solidFill>
                <a:ea typeface="Calibri" pitchFamily="34" charset="0"/>
                <a:cs typeface="Calibri" pitchFamily="34" charset="0"/>
              </a:rPr>
              <a:t>Ind</a:t>
            </a:r>
            <a:r>
              <a:rPr lang="en-US" altLang="en-US" sz="2400" dirty="0" smtClean="0">
                <a:solidFill>
                  <a:srgbClr val="262626"/>
                </a:solidFill>
                <a:ea typeface="Calibri" pitchFamily="34" charset="0"/>
                <a:cs typeface="Calibri" pitchFamily="34" charset="0"/>
              </a:rPr>
              <a:t> &amp; Oversight</a:t>
            </a:r>
            <a:endParaRPr lang="en-US" altLang="en-US" sz="2400" dirty="0">
              <a:solidFill>
                <a:srgbClr val="262626"/>
              </a:solidFill>
              <a:ea typeface="Calibri" pitchFamily="34" charset="0"/>
              <a:cs typeface="Calibri" pitchFamily="34" charset="0"/>
            </a:endParaRPr>
          </a:p>
          <a:p>
            <a:pPr marL="795338" lvl="1" indent="-450850" eaLnBrk="1" hangingPunct="1">
              <a:lnSpc>
                <a:spcPct val="125000"/>
              </a:lnSpc>
              <a:buFont typeface="Arial" pitchFamily="34" charset="0"/>
              <a:buChar char="•"/>
            </a:pPr>
            <a:endParaRPr lang="en-US" altLang="en-US" dirty="0">
              <a:solidFill>
                <a:srgbClr val="262626"/>
              </a:solidFill>
              <a:latin typeface="Calibri" pitchFamily="34" charset="0"/>
              <a:ea typeface="Calibri" pitchFamily="34" charset="0"/>
              <a:cs typeface="Calibri" pitchFamily="34" charset="0"/>
            </a:endParaRPr>
          </a:p>
          <a:p>
            <a:endParaRPr lang="en-US" dirty="0"/>
          </a:p>
        </p:txBody>
      </p:sp>
    </p:spTree>
    <p:extLst>
      <p:ext uri="{BB962C8B-B14F-4D97-AF65-F5344CB8AC3E}">
        <p14:creationId xmlns="" xmlns:p14="http://schemas.microsoft.com/office/powerpoint/2010/main" val="26338228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US" altLang="en-US" smtClean="0"/>
              <a:t>The old audit model will evolve </a:t>
            </a:r>
          </a:p>
        </p:txBody>
      </p:sp>
      <p:sp>
        <p:nvSpPr>
          <p:cNvPr id="122883" name="Content Placeholder 2"/>
          <p:cNvSpPr>
            <a:spLocks noGrp="1"/>
          </p:cNvSpPr>
          <p:nvPr>
            <p:ph idx="1"/>
          </p:nvPr>
        </p:nvSpPr>
        <p:spPr/>
        <p:txBody>
          <a:bodyPr/>
          <a:lstStyle/>
          <a:p>
            <a:r>
              <a:rPr lang="en-US" altLang="en-US" dirty="0" smtClean="0"/>
              <a:t>Technology and real time data will force a change</a:t>
            </a:r>
          </a:p>
          <a:p>
            <a:pPr lvl="1"/>
            <a:r>
              <a:rPr lang="en-US" altLang="en-US" dirty="0" smtClean="0"/>
              <a:t>Confirmation.com </a:t>
            </a:r>
          </a:p>
          <a:p>
            <a:pPr lvl="1"/>
            <a:r>
              <a:rPr lang="en-US" altLang="en-US" dirty="0" smtClean="0"/>
              <a:t>SEC </a:t>
            </a:r>
            <a:r>
              <a:rPr lang="en-US" altLang="en-US" dirty="0" err="1" smtClean="0"/>
              <a:t>Robo</a:t>
            </a:r>
            <a:r>
              <a:rPr lang="en-US" altLang="en-US" dirty="0" smtClean="0"/>
              <a:t>-COP</a:t>
            </a:r>
          </a:p>
          <a:p>
            <a:pPr lvl="1"/>
            <a:r>
              <a:rPr lang="en-US" altLang="en-US" dirty="0" smtClean="0"/>
              <a:t>Real time multi company audit </a:t>
            </a:r>
          </a:p>
          <a:p>
            <a:pPr lvl="2"/>
            <a:r>
              <a:rPr lang="en-US" altLang="en-US" dirty="0" smtClean="0"/>
              <a:t>Rutgers </a:t>
            </a:r>
            <a:r>
              <a:rPr lang="en-US" altLang="en-US" dirty="0" err="1" smtClean="0"/>
              <a:t>Univ</a:t>
            </a:r>
            <a:r>
              <a:rPr lang="en-US" altLang="en-US" dirty="0" smtClean="0"/>
              <a:t> –Coney presentation</a:t>
            </a:r>
          </a:p>
          <a:p>
            <a:pPr lvl="1"/>
            <a:r>
              <a:rPr lang="en-US" altLang="en-US" dirty="0" smtClean="0"/>
              <a:t>Video &amp; Contextual Analytics – </a:t>
            </a:r>
            <a:r>
              <a:rPr lang="en-US" altLang="en-US" dirty="0" err="1" smtClean="0"/>
              <a:t>Solink</a:t>
            </a:r>
            <a:r>
              <a:rPr lang="en-US" altLang="en-US" dirty="0" smtClean="0"/>
              <a:t> </a:t>
            </a:r>
          </a:p>
          <a:p>
            <a:pPr lvl="1"/>
            <a:r>
              <a:rPr lang="en-US" altLang="en-US" dirty="0" smtClean="0"/>
              <a:t>Real time verification - </a:t>
            </a:r>
            <a:r>
              <a:rPr lang="en-US" altLang="en-US" dirty="0" err="1" smtClean="0"/>
              <a:t>Blockchain</a:t>
            </a:r>
            <a:endParaRPr lang="en-US" altLang="en-US" dirty="0" smtClean="0"/>
          </a:p>
          <a:p>
            <a:pPr lvl="1">
              <a:buFontTx/>
              <a:buNone/>
            </a:pPr>
            <a:endParaRPr lang="en-US" altLang="en-US" dirty="0" smtClean="0"/>
          </a:p>
          <a:p>
            <a:pPr>
              <a:buFont typeface="Wingdings" pitchFamily="2" charset="2"/>
              <a:buNone/>
            </a:pPr>
            <a:endParaRPr lang="en-US" altLang="en-US" dirty="0" smtClean="0"/>
          </a:p>
        </p:txBody>
      </p:sp>
      <p:sp>
        <p:nvSpPr>
          <p:cNvPr id="122884" name="Slide Number Placeholder 1"/>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50C2999E-97A5-4DCF-A667-79B57A3532D5}" type="slidenum">
              <a:rPr lang="en-US" altLang="en-US">
                <a:solidFill>
                  <a:schemeClr val="bg1"/>
                </a:solidFill>
              </a:rPr>
              <a:pPr/>
              <a:t>36</a:t>
            </a:fld>
            <a:endParaRPr lang="en-US" altLang="en-US">
              <a:solidFill>
                <a:schemeClr val="bg1"/>
              </a:solidFill>
            </a:endParaRPr>
          </a:p>
        </p:txBody>
      </p:sp>
    </p:spTree>
    <p:extLst>
      <p:ext uri="{BB962C8B-B14F-4D97-AF65-F5344CB8AC3E}">
        <p14:creationId xmlns="" xmlns:p14="http://schemas.microsoft.com/office/powerpoint/2010/main" val="41516561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altLang="en-US" smtClean="0"/>
              <a:t>Digital Money and Auditing</a:t>
            </a:r>
          </a:p>
        </p:txBody>
      </p:sp>
      <p:sp>
        <p:nvSpPr>
          <p:cNvPr id="3" name="Content Placeholder 2"/>
          <p:cNvSpPr>
            <a:spLocks noGrp="1"/>
          </p:cNvSpPr>
          <p:nvPr>
            <p:ph idx="1"/>
          </p:nvPr>
        </p:nvSpPr>
        <p:spPr/>
        <p:txBody>
          <a:bodyPr/>
          <a:lstStyle/>
          <a:p>
            <a:pPr>
              <a:defRPr/>
            </a:pPr>
            <a:r>
              <a:rPr lang="en-US" dirty="0" smtClean="0"/>
              <a:t>Bitcoin operates on the </a:t>
            </a:r>
            <a:r>
              <a:rPr lang="en-US" dirty="0" err="1" smtClean="0"/>
              <a:t>Blockchain</a:t>
            </a:r>
            <a:r>
              <a:rPr lang="en-US" dirty="0" smtClean="0"/>
              <a:t> ledgers</a:t>
            </a:r>
          </a:p>
          <a:p>
            <a:pPr lvl="1">
              <a:defRPr/>
            </a:pPr>
            <a:r>
              <a:rPr lang="en-US" dirty="0" smtClean="0"/>
              <a:t>Blocks are ledgers</a:t>
            </a:r>
          </a:p>
          <a:p>
            <a:pPr lvl="1">
              <a:defRPr/>
            </a:pPr>
            <a:r>
              <a:rPr lang="en-US" dirty="0" smtClean="0"/>
              <a:t>Chains- unique secure hash algorithms</a:t>
            </a:r>
          </a:p>
          <a:p>
            <a:pPr lvl="1">
              <a:defRPr/>
            </a:pPr>
            <a:r>
              <a:rPr lang="en-US" dirty="0" smtClean="0"/>
              <a:t>Globally Distributed Network -secured </a:t>
            </a:r>
          </a:p>
          <a:p>
            <a:pPr>
              <a:defRPr/>
            </a:pPr>
            <a:r>
              <a:rPr lang="en-US" dirty="0" smtClean="0"/>
              <a:t>Peer to Peer transactions with real time verification – 2015 still not tested </a:t>
            </a:r>
          </a:p>
          <a:p>
            <a:pPr>
              <a:defRPr/>
            </a:pPr>
            <a:r>
              <a:rPr lang="en-US" dirty="0" smtClean="0"/>
              <a:t>2016 main stream of business tests</a:t>
            </a:r>
          </a:p>
          <a:p>
            <a:pPr lvl="1">
              <a:defRPr/>
            </a:pPr>
            <a:r>
              <a:rPr lang="en-US" dirty="0" smtClean="0"/>
              <a:t>JP Morgan, NASDAQ, State of Delaware </a:t>
            </a:r>
          </a:p>
        </p:txBody>
      </p:sp>
      <p:sp>
        <p:nvSpPr>
          <p:cNvPr id="123908" name="Slide Number Placeholder 1"/>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9BBB9678-51C8-456B-A3C4-E0609AB6B065}" type="slidenum">
              <a:rPr lang="en-US" altLang="en-US">
                <a:solidFill>
                  <a:schemeClr val="bg1"/>
                </a:solidFill>
              </a:rPr>
              <a:pPr/>
              <a:t>37</a:t>
            </a:fld>
            <a:endParaRPr lang="en-US" altLang="en-US" dirty="0">
              <a:solidFill>
                <a:schemeClr val="bg1"/>
              </a:solidFill>
            </a:endParaRPr>
          </a:p>
        </p:txBody>
      </p:sp>
    </p:spTree>
    <p:extLst>
      <p:ext uri="{BB962C8B-B14F-4D97-AF65-F5344CB8AC3E}">
        <p14:creationId xmlns="" xmlns:p14="http://schemas.microsoft.com/office/powerpoint/2010/main" val="31601697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a:t>
            </a:r>
            <a:r>
              <a:rPr lang="en-US" dirty="0" smtClean="0"/>
              <a:t>Article &amp; Keynote’s</a:t>
            </a:r>
            <a:endParaRPr lang="en-US" dirty="0"/>
          </a:p>
        </p:txBody>
      </p:sp>
      <p:sp>
        <p:nvSpPr>
          <p:cNvPr id="3" name="Content Placeholder 2"/>
          <p:cNvSpPr>
            <a:spLocks noGrp="1"/>
          </p:cNvSpPr>
          <p:nvPr>
            <p:ph idx="1"/>
          </p:nvPr>
        </p:nvSpPr>
        <p:spPr/>
        <p:txBody>
          <a:bodyPr/>
          <a:lstStyle/>
          <a:p>
            <a:pPr marL="0" indent="0">
              <a:buNone/>
            </a:pPr>
            <a:r>
              <a:rPr lang="en-US" sz="2800" b="1" dirty="0" smtClean="0"/>
              <a:t>Summary of what I learned &amp; suggest:</a:t>
            </a:r>
          </a:p>
          <a:p>
            <a:r>
              <a:rPr lang="en-US" sz="2800" b="1" dirty="0" smtClean="0"/>
              <a:t>Tech Trends and </a:t>
            </a:r>
            <a:r>
              <a:rPr lang="en-US" sz="2800" b="1" dirty="0" smtClean="0"/>
              <a:t>Analytics Keynotes: </a:t>
            </a:r>
          </a:p>
          <a:p>
            <a:pPr lvl="1"/>
            <a:r>
              <a:rPr lang="en-US" sz="2400" b="1" dirty="0" smtClean="0"/>
              <a:t>May 2015 </a:t>
            </a:r>
            <a:r>
              <a:rPr lang="en-US" sz="2400" b="1" dirty="0" smtClean="0"/>
              <a:t>AICPA</a:t>
            </a:r>
            <a:r>
              <a:rPr lang="en-US" sz="2400" b="1" dirty="0" smtClean="0"/>
              <a:t>,</a:t>
            </a:r>
          </a:p>
          <a:p>
            <a:pPr lvl="1"/>
            <a:r>
              <a:rPr lang="en-US" sz="2400" b="1" dirty="0" smtClean="0"/>
              <a:t> Nov 2015 UK </a:t>
            </a:r>
            <a:r>
              <a:rPr lang="en-US" sz="2400" b="1" dirty="0" smtClean="0"/>
              <a:t>ACE </a:t>
            </a:r>
            <a:r>
              <a:rPr lang="en-US" sz="2400" b="1" dirty="0" smtClean="0"/>
              <a:t>Conf, London; </a:t>
            </a:r>
          </a:p>
          <a:p>
            <a:pPr lvl="1"/>
            <a:r>
              <a:rPr lang="en-US" sz="2400" b="1" dirty="0" smtClean="0"/>
              <a:t>May 2016 </a:t>
            </a:r>
            <a:r>
              <a:rPr lang="en-US" sz="2400" b="1" dirty="0" smtClean="0"/>
              <a:t>IDEA User Conference </a:t>
            </a:r>
          </a:p>
          <a:p>
            <a:r>
              <a:rPr lang="en-US" sz="2800" b="1" dirty="0" smtClean="0"/>
              <a:t>Views </a:t>
            </a:r>
            <a:r>
              <a:rPr lang="en-US" sz="2800" b="1" dirty="0"/>
              <a:t>on Internal Audit, Internal Controls, and Internal Audit’s Use of Technology</a:t>
            </a:r>
            <a:r>
              <a:rPr lang="en-US" sz="2800" dirty="0"/>
              <a:t>"  </a:t>
            </a:r>
            <a:r>
              <a:rPr lang="en-US" sz="2800" dirty="0" smtClean="0"/>
              <a:t> by </a:t>
            </a:r>
            <a:r>
              <a:rPr lang="en-US" sz="2800" dirty="0"/>
              <a:t>Michael </a:t>
            </a:r>
            <a:r>
              <a:rPr lang="en-US" sz="2800" dirty="0" err="1"/>
              <a:t>Cangemi</a:t>
            </a:r>
            <a:r>
              <a:rPr lang="en-US" sz="2800" dirty="0"/>
              <a:t> published in EDPACS January 2016</a:t>
            </a:r>
          </a:p>
          <a:p>
            <a:endParaRPr lang="en-US" dirty="0"/>
          </a:p>
        </p:txBody>
      </p:sp>
    </p:spTree>
    <p:extLst>
      <p:ext uri="{BB962C8B-B14F-4D97-AF65-F5344CB8AC3E}">
        <p14:creationId xmlns="" xmlns:p14="http://schemas.microsoft.com/office/powerpoint/2010/main" val="19924542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automation</a:t>
            </a:r>
            <a:endParaRPr lang="en-US" dirty="0"/>
          </a:p>
        </p:txBody>
      </p:sp>
      <p:pic>
        <p:nvPicPr>
          <p:cNvPr id="4" name="Content Placeholder 3" descr="H Ford not impossible.png"/>
          <p:cNvPicPr>
            <a:picLocks noGrp="1" noChangeAspect="1"/>
          </p:cNvPicPr>
          <p:nvPr>
            <p:ph idx="1"/>
          </p:nvPr>
        </p:nvPicPr>
        <p:blipFill>
          <a:blip r:embed="rId2" cstate="print"/>
          <a:stretch>
            <a:fillRect/>
          </a:stretch>
        </p:blipFill>
        <p:spPr>
          <a:xfrm>
            <a:off x="643466" y="1600200"/>
            <a:ext cx="7857067" cy="4419600"/>
          </a:xfrm>
        </p:spPr>
      </p:pic>
    </p:spTree>
    <p:extLst>
      <p:ext uri="{BB962C8B-B14F-4D97-AF65-F5344CB8AC3E}">
        <p14:creationId xmlns="" xmlns:p14="http://schemas.microsoft.com/office/powerpoint/2010/main" val="11044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t/>
            </a:r>
            <a:br>
              <a:rPr lang="en-US" dirty="0" smtClean="0"/>
            </a:br>
            <a:r>
              <a:rPr lang="en-US" dirty="0" smtClean="0"/>
              <a:t>I learned: CA-CM is a Process </a:t>
            </a:r>
            <a:br>
              <a:rPr lang="en-US" dirty="0" smtClean="0"/>
            </a:br>
            <a:endParaRPr lang="en-US" dirty="0" smtClean="0"/>
          </a:p>
        </p:txBody>
      </p:sp>
      <p:sp>
        <p:nvSpPr>
          <p:cNvPr id="61443" name="Content Placeholder 2"/>
          <p:cNvSpPr>
            <a:spLocks noGrp="1"/>
          </p:cNvSpPr>
          <p:nvPr>
            <p:ph idx="1"/>
          </p:nvPr>
        </p:nvSpPr>
        <p:spPr/>
        <p:txBody>
          <a:bodyPr/>
          <a:lstStyle/>
          <a:p>
            <a:pPr>
              <a:buFont typeface="Wingdings" pitchFamily="2" charset="2"/>
              <a:buNone/>
              <a:defRPr/>
            </a:pPr>
            <a:r>
              <a:rPr lang="en-US" dirty="0" smtClean="0"/>
              <a:t>CM is a process &amp; foundation technology</a:t>
            </a:r>
          </a:p>
          <a:p>
            <a:pPr>
              <a:defRPr/>
            </a:pPr>
            <a:r>
              <a:rPr lang="en-US" sz="2800" dirty="0" smtClean="0"/>
              <a:t>Process - it can be manual; or automated</a:t>
            </a:r>
          </a:p>
          <a:p>
            <a:pPr>
              <a:defRPr/>
            </a:pPr>
            <a:r>
              <a:rPr lang="en-US" sz="2800" dirty="0" smtClean="0">
                <a:solidFill>
                  <a:srgbClr val="FF0000"/>
                </a:solidFill>
              </a:rPr>
              <a:t>CM does not have to be continuous</a:t>
            </a:r>
          </a:p>
          <a:p>
            <a:pPr>
              <a:defRPr/>
            </a:pPr>
            <a:r>
              <a:rPr lang="en-US" dirty="0" smtClean="0"/>
              <a:t>It is often a tool – like EXCEL; once used you will expand the usage</a:t>
            </a:r>
          </a:p>
          <a:p>
            <a:pPr marL="0" indent="0">
              <a:buNone/>
              <a:defRPr/>
            </a:pPr>
            <a:endParaRPr lang="en-US" dirty="0" smtClean="0"/>
          </a:p>
          <a:p>
            <a:pPr>
              <a:defRPr/>
            </a:pPr>
            <a:r>
              <a:rPr lang="en-US" dirty="0" smtClean="0"/>
              <a:t>It is rapidly evolving IE: WATSON: IOT; Visualization</a:t>
            </a:r>
          </a:p>
          <a:p>
            <a:pPr>
              <a:buFont typeface="Wingdings" pitchFamily="2" charset="2"/>
              <a:buNone/>
              <a:defRPr/>
            </a:pPr>
            <a:endParaRPr lang="en-US" dirty="0" smtClean="0"/>
          </a:p>
        </p:txBody>
      </p:sp>
    </p:spTree>
    <p:extLst>
      <p:ext uri="{BB962C8B-B14F-4D97-AF65-F5344CB8AC3E}">
        <p14:creationId xmlns="" xmlns:p14="http://schemas.microsoft.com/office/powerpoint/2010/main" val="25709810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dirty="0" smtClean="0"/>
              <a:t> Questions – </a:t>
            </a:r>
            <a:r>
              <a:rPr lang="en-US" sz="3200" dirty="0" smtClean="0"/>
              <a:t>Thank you for listening !!</a:t>
            </a:r>
          </a:p>
        </p:txBody>
      </p:sp>
      <p:sp>
        <p:nvSpPr>
          <p:cNvPr id="82947" name="Text Box 3"/>
          <p:cNvSpPr txBox="1">
            <a:spLocks noChangeArrowheads="1"/>
          </p:cNvSpPr>
          <p:nvPr/>
        </p:nvSpPr>
        <p:spPr bwMode="auto">
          <a:xfrm>
            <a:off x="0" y="6583363"/>
            <a:ext cx="9144000" cy="274637"/>
          </a:xfrm>
          <a:prstGeom prst="rect">
            <a:avLst/>
          </a:prstGeom>
          <a:noFill/>
          <a:ln w="9525">
            <a:noFill/>
            <a:miter lim="800000"/>
            <a:headEnd/>
            <a:tailEnd/>
          </a:ln>
          <a:effectLst/>
        </p:spPr>
        <p:txBody>
          <a:bodyPr>
            <a:spAutoFit/>
          </a:bodyPr>
          <a:lstStyle/>
          <a:p>
            <a:pPr>
              <a:spcBef>
                <a:spcPct val="50000"/>
              </a:spcBef>
              <a:defRPr/>
            </a:pPr>
            <a:r>
              <a:rPr lang="en-US" sz="1200">
                <a:solidFill>
                  <a:srgbClr val="8084AE"/>
                </a:solidFill>
                <a:effectLst>
                  <a:outerShdw blurRad="38100" dist="38100" dir="2700000" algn="tl">
                    <a:srgbClr val="C0C0C0"/>
                  </a:outerShdw>
                </a:effectLst>
              </a:rPr>
              <a:t>Management, IT, Financial Governance                                       </a:t>
            </a:r>
            <a:fld id="{54F405C1-A3AD-4475-8B22-1E612F0FE045}" type="slidenum">
              <a:rPr lang="en-US" sz="1200" b="1">
                <a:effectLst>
                  <a:outerShdw blurRad="38100" dist="38100" dir="2700000" algn="tl">
                    <a:srgbClr val="C0C0C0"/>
                  </a:outerShdw>
                </a:effectLst>
              </a:rPr>
              <a:pPr>
                <a:spcBef>
                  <a:spcPct val="50000"/>
                </a:spcBef>
                <a:defRPr/>
              </a:pPr>
              <a:t>40</a:t>
            </a:fld>
            <a:r>
              <a:rPr lang="en-US" sz="1200">
                <a:solidFill>
                  <a:srgbClr val="8084AE"/>
                </a:solidFill>
                <a:effectLst>
                  <a:outerShdw blurRad="38100" dist="38100" dir="2700000" algn="tl">
                    <a:srgbClr val="C0C0C0"/>
                  </a:outerShdw>
                </a:effectLst>
              </a:rPr>
              <a:t>                                                                 Cangemi Company, LLC</a:t>
            </a:r>
          </a:p>
        </p:txBody>
      </p:sp>
      <p:pic>
        <p:nvPicPr>
          <p:cNvPr id="52228" name="Picture 4" descr="j0178313"/>
          <p:cNvPicPr>
            <a:picLocks noChangeAspect="1" noChangeArrowheads="1" noCrop="1"/>
          </p:cNvPicPr>
          <p:nvPr/>
        </p:nvPicPr>
        <p:blipFill>
          <a:blip r:embed="rId3" cstate="print"/>
          <a:srcRect/>
          <a:stretch>
            <a:fillRect/>
          </a:stretch>
        </p:blipFill>
        <p:spPr bwMode="auto">
          <a:xfrm>
            <a:off x="3048000" y="2438400"/>
            <a:ext cx="666750" cy="666750"/>
          </a:xfrm>
          <a:prstGeom prst="rect">
            <a:avLst/>
          </a:prstGeom>
          <a:noFill/>
          <a:ln w="9525">
            <a:noFill/>
            <a:miter lim="800000"/>
            <a:headEnd/>
            <a:tailEnd/>
          </a:ln>
        </p:spPr>
      </p:pic>
      <p:pic>
        <p:nvPicPr>
          <p:cNvPr id="52229" name="Picture 5" descr="j0178313"/>
          <p:cNvPicPr>
            <a:picLocks noChangeAspect="1" noChangeArrowheads="1" noCrop="1"/>
          </p:cNvPicPr>
          <p:nvPr/>
        </p:nvPicPr>
        <p:blipFill>
          <a:blip r:embed="rId3" cstate="print"/>
          <a:srcRect/>
          <a:stretch>
            <a:fillRect/>
          </a:stretch>
        </p:blipFill>
        <p:spPr bwMode="auto">
          <a:xfrm>
            <a:off x="4800600" y="2286000"/>
            <a:ext cx="666750" cy="666750"/>
          </a:xfrm>
          <a:prstGeom prst="rect">
            <a:avLst/>
          </a:prstGeom>
          <a:noFill/>
          <a:ln w="9525">
            <a:noFill/>
            <a:miter lim="800000"/>
            <a:headEnd/>
            <a:tailEnd/>
          </a:ln>
        </p:spPr>
      </p:pic>
      <p:pic>
        <p:nvPicPr>
          <p:cNvPr id="52230" name="Picture 6" descr="j0178313"/>
          <p:cNvPicPr>
            <a:picLocks noChangeAspect="1" noChangeArrowheads="1" noCrop="1"/>
          </p:cNvPicPr>
          <p:nvPr/>
        </p:nvPicPr>
        <p:blipFill>
          <a:blip r:embed="rId3" cstate="print"/>
          <a:srcRect/>
          <a:stretch>
            <a:fillRect/>
          </a:stretch>
        </p:blipFill>
        <p:spPr bwMode="auto">
          <a:xfrm>
            <a:off x="3733800" y="1676400"/>
            <a:ext cx="666750" cy="666750"/>
          </a:xfrm>
          <a:prstGeom prst="rect">
            <a:avLst/>
          </a:prstGeom>
          <a:noFill/>
          <a:ln w="9525">
            <a:noFill/>
            <a:miter lim="800000"/>
            <a:headEnd/>
            <a:tailEnd/>
          </a:ln>
        </p:spPr>
      </p:pic>
      <p:pic>
        <p:nvPicPr>
          <p:cNvPr id="52231" name="Picture 7" descr="j0178313"/>
          <p:cNvPicPr>
            <a:picLocks noChangeAspect="1" noChangeArrowheads="1" noCrop="1"/>
          </p:cNvPicPr>
          <p:nvPr/>
        </p:nvPicPr>
        <p:blipFill>
          <a:blip r:embed="rId3" cstate="print"/>
          <a:srcRect/>
          <a:stretch>
            <a:fillRect/>
          </a:stretch>
        </p:blipFill>
        <p:spPr bwMode="auto">
          <a:xfrm>
            <a:off x="4191000" y="1600200"/>
            <a:ext cx="666750" cy="666750"/>
          </a:xfrm>
          <a:prstGeom prst="rect">
            <a:avLst/>
          </a:prstGeom>
          <a:noFill/>
          <a:ln w="9525">
            <a:noFill/>
            <a:miter lim="800000"/>
            <a:headEnd/>
            <a:tailEnd/>
          </a:ln>
        </p:spPr>
      </p:pic>
      <p:pic>
        <p:nvPicPr>
          <p:cNvPr id="52232" name="Picture 8" descr="j0178313"/>
          <p:cNvPicPr>
            <a:picLocks noChangeAspect="1" noChangeArrowheads="1" noCrop="1"/>
          </p:cNvPicPr>
          <p:nvPr/>
        </p:nvPicPr>
        <p:blipFill>
          <a:blip r:embed="rId3" cstate="print"/>
          <a:srcRect/>
          <a:stretch>
            <a:fillRect/>
          </a:stretch>
        </p:blipFill>
        <p:spPr bwMode="auto">
          <a:xfrm>
            <a:off x="3352800" y="1905000"/>
            <a:ext cx="666750" cy="666750"/>
          </a:xfrm>
          <a:prstGeom prst="rect">
            <a:avLst/>
          </a:prstGeom>
          <a:noFill/>
          <a:ln w="9525">
            <a:noFill/>
            <a:miter lim="800000"/>
            <a:headEnd/>
            <a:tailEnd/>
          </a:ln>
        </p:spPr>
      </p:pic>
      <p:pic>
        <p:nvPicPr>
          <p:cNvPr id="52233" name="Picture 9" descr="j0178313"/>
          <p:cNvPicPr>
            <a:picLocks noChangeAspect="1" noChangeArrowheads="1" noCrop="1"/>
          </p:cNvPicPr>
          <p:nvPr/>
        </p:nvPicPr>
        <p:blipFill>
          <a:blip r:embed="rId3" cstate="print"/>
          <a:srcRect/>
          <a:stretch>
            <a:fillRect/>
          </a:stretch>
        </p:blipFill>
        <p:spPr bwMode="auto">
          <a:xfrm>
            <a:off x="3962400" y="5029200"/>
            <a:ext cx="666750" cy="666750"/>
          </a:xfrm>
          <a:prstGeom prst="rect">
            <a:avLst/>
          </a:prstGeom>
          <a:noFill/>
          <a:ln w="9525">
            <a:noFill/>
            <a:miter lim="800000"/>
            <a:headEnd/>
            <a:tailEnd/>
          </a:ln>
        </p:spPr>
      </p:pic>
      <p:pic>
        <p:nvPicPr>
          <p:cNvPr id="52234" name="Picture 10" descr="j0178313"/>
          <p:cNvPicPr>
            <a:picLocks noChangeAspect="1" noChangeArrowheads="1" noCrop="1"/>
          </p:cNvPicPr>
          <p:nvPr/>
        </p:nvPicPr>
        <p:blipFill>
          <a:blip r:embed="rId3" cstate="print"/>
          <a:srcRect/>
          <a:stretch>
            <a:fillRect/>
          </a:stretch>
        </p:blipFill>
        <p:spPr bwMode="auto">
          <a:xfrm>
            <a:off x="4648200" y="1752600"/>
            <a:ext cx="666750" cy="666750"/>
          </a:xfrm>
          <a:prstGeom prst="rect">
            <a:avLst/>
          </a:prstGeom>
          <a:noFill/>
          <a:ln w="9525">
            <a:noFill/>
            <a:miter lim="800000"/>
            <a:headEnd/>
            <a:tailEnd/>
          </a:ln>
        </p:spPr>
      </p:pic>
      <p:pic>
        <p:nvPicPr>
          <p:cNvPr id="52235" name="Picture 11" descr="j0178313"/>
          <p:cNvPicPr>
            <a:picLocks noChangeAspect="1" noChangeArrowheads="1" noCrop="1"/>
          </p:cNvPicPr>
          <p:nvPr/>
        </p:nvPicPr>
        <p:blipFill>
          <a:blip r:embed="rId3" cstate="print"/>
          <a:srcRect/>
          <a:stretch>
            <a:fillRect/>
          </a:stretch>
        </p:blipFill>
        <p:spPr bwMode="auto">
          <a:xfrm>
            <a:off x="4724400" y="2819400"/>
            <a:ext cx="666750" cy="666750"/>
          </a:xfrm>
          <a:prstGeom prst="rect">
            <a:avLst/>
          </a:prstGeom>
          <a:noFill/>
          <a:ln w="9525">
            <a:noFill/>
            <a:miter lim="800000"/>
            <a:headEnd/>
            <a:tailEnd/>
          </a:ln>
        </p:spPr>
      </p:pic>
      <p:pic>
        <p:nvPicPr>
          <p:cNvPr id="52236" name="Picture 12" descr="j0178313"/>
          <p:cNvPicPr>
            <a:picLocks noChangeAspect="1" noChangeArrowheads="1" noCrop="1"/>
          </p:cNvPicPr>
          <p:nvPr/>
        </p:nvPicPr>
        <p:blipFill>
          <a:blip r:embed="rId3" cstate="print"/>
          <a:srcRect/>
          <a:stretch>
            <a:fillRect/>
          </a:stretch>
        </p:blipFill>
        <p:spPr bwMode="auto">
          <a:xfrm>
            <a:off x="4343400" y="3124200"/>
            <a:ext cx="666750" cy="666750"/>
          </a:xfrm>
          <a:prstGeom prst="rect">
            <a:avLst/>
          </a:prstGeom>
          <a:noFill/>
          <a:ln w="9525">
            <a:noFill/>
            <a:miter lim="800000"/>
            <a:headEnd/>
            <a:tailEnd/>
          </a:ln>
        </p:spPr>
      </p:pic>
      <p:pic>
        <p:nvPicPr>
          <p:cNvPr id="52237" name="Picture 13" descr="j0178313"/>
          <p:cNvPicPr>
            <a:picLocks noChangeAspect="1" noChangeArrowheads="1" noCrop="1"/>
          </p:cNvPicPr>
          <p:nvPr/>
        </p:nvPicPr>
        <p:blipFill>
          <a:blip r:embed="rId3" cstate="print"/>
          <a:srcRect/>
          <a:stretch>
            <a:fillRect/>
          </a:stretch>
        </p:blipFill>
        <p:spPr bwMode="auto">
          <a:xfrm>
            <a:off x="3962400" y="3505200"/>
            <a:ext cx="666750" cy="666750"/>
          </a:xfrm>
          <a:prstGeom prst="rect">
            <a:avLst/>
          </a:prstGeom>
          <a:noFill/>
          <a:ln w="9525">
            <a:noFill/>
            <a:miter lim="800000"/>
            <a:headEnd/>
            <a:tailEnd/>
          </a:ln>
        </p:spPr>
      </p:pic>
      <p:pic>
        <p:nvPicPr>
          <p:cNvPr id="52238" name="Picture 14" descr="j0178313"/>
          <p:cNvPicPr>
            <a:picLocks noChangeAspect="1" noChangeArrowheads="1" noCrop="1"/>
          </p:cNvPicPr>
          <p:nvPr/>
        </p:nvPicPr>
        <p:blipFill>
          <a:blip r:embed="rId3" cstate="print"/>
          <a:srcRect/>
          <a:stretch>
            <a:fillRect/>
          </a:stretch>
        </p:blipFill>
        <p:spPr bwMode="auto">
          <a:xfrm>
            <a:off x="3962400" y="4114800"/>
            <a:ext cx="666750" cy="66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Cangemi Company LLC</a:t>
            </a:r>
          </a:p>
        </p:txBody>
      </p:sp>
      <p:sp>
        <p:nvSpPr>
          <p:cNvPr id="50179" name="Rectangle 3"/>
          <p:cNvSpPr>
            <a:spLocks noGrp="1" noChangeArrowheads="1"/>
          </p:cNvSpPr>
          <p:nvPr>
            <p:ph type="body" idx="1"/>
          </p:nvPr>
        </p:nvSpPr>
        <p:spPr/>
        <p:txBody>
          <a:bodyPr/>
          <a:lstStyle/>
          <a:p>
            <a:pPr eaLnBrk="1" hangingPunct="1"/>
            <a:r>
              <a:rPr lang="en-US" b="1" dirty="0" smtClean="0"/>
              <a:t>Senior Advisor &amp; Board Member</a:t>
            </a:r>
          </a:p>
          <a:p>
            <a:pPr eaLnBrk="1" hangingPunct="1"/>
            <a:r>
              <a:rPr lang="en-US" b="1" dirty="0" smtClean="0"/>
              <a:t>Consulting –</a:t>
            </a:r>
            <a:r>
              <a:rPr lang="en-US" dirty="0" smtClean="0"/>
              <a:t>Financial, Technology, Strategic, Governance, Internal Audit</a:t>
            </a:r>
          </a:p>
          <a:p>
            <a:pPr eaLnBrk="1" hangingPunct="1"/>
            <a:r>
              <a:rPr lang="en-US" b="1" dirty="0" smtClean="0"/>
              <a:t>Media</a:t>
            </a:r>
            <a:r>
              <a:rPr lang="en-US" dirty="0" smtClean="0"/>
              <a:t> –Keynotes, speaking; seminars</a:t>
            </a:r>
          </a:p>
          <a:p>
            <a:pPr eaLnBrk="1" hangingPunct="1"/>
            <a:r>
              <a:rPr lang="en-US" b="1" i="1" u="sng" dirty="0" smtClean="0"/>
              <a:t>Book -Managing the Audit Function</a:t>
            </a:r>
            <a:r>
              <a:rPr lang="en-US" dirty="0" smtClean="0"/>
              <a:t>; available at Amazon, Wiley</a:t>
            </a:r>
          </a:p>
          <a:p>
            <a:pPr eaLnBrk="1" hangingPunct="1"/>
            <a:r>
              <a:rPr lang="en-US" dirty="0" smtClean="0">
                <a:hlinkClick r:id="rId3"/>
              </a:rPr>
              <a:t>mpcangemi@msn.com</a:t>
            </a:r>
            <a:endParaRPr lang="en-US" dirty="0" smtClean="0"/>
          </a:p>
          <a:p>
            <a:pPr eaLnBrk="1" hangingPunct="1"/>
            <a:r>
              <a:rPr lang="en-US" dirty="0" smtClean="0">
                <a:hlinkClick r:id="rId4"/>
              </a:rPr>
              <a:t>www.canco.us</a:t>
            </a:r>
            <a:endParaRPr lang="en-US" dirty="0" smtClean="0"/>
          </a:p>
          <a:p>
            <a:pPr eaLnBrk="1" hangingPunct="1"/>
            <a:endParaRPr lang="en-US" dirty="0" smtClean="0"/>
          </a:p>
        </p:txBody>
      </p:sp>
      <p:sp>
        <p:nvSpPr>
          <p:cNvPr id="66564" name="Text Box 4"/>
          <p:cNvSpPr txBox="1">
            <a:spLocks noChangeArrowheads="1"/>
          </p:cNvSpPr>
          <p:nvPr/>
        </p:nvSpPr>
        <p:spPr bwMode="auto">
          <a:xfrm>
            <a:off x="0" y="6553200"/>
            <a:ext cx="9144000" cy="274638"/>
          </a:xfrm>
          <a:prstGeom prst="rect">
            <a:avLst/>
          </a:prstGeom>
          <a:noFill/>
          <a:ln w="9525">
            <a:noFill/>
            <a:miter lim="800000"/>
            <a:headEnd/>
            <a:tailEnd/>
          </a:ln>
          <a:effectLst/>
        </p:spPr>
        <p:txBody>
          <a:bodyPr>
            <a:spAutoFit/>
          </a:bodyPr>
          <a:lstStyle/>
          <a:p>
            <a:pPr>
              <a:spcBef>
                <a:spcPct val="50000"/>
              </a:spcBef>
              <a:defRPr/>
            </a:pPr>
            <a:r>
              <a:rPr lang="en-US" sz="1200">
                <a:solidFill>
                  <a:srgbClr val="8084AE"/>
                </a:solidFill>
                <a:effectLst>
                  <a:outerShdw blurRad="38100" dist="38100" dir="2700000" algn="tl">
                    <a:srgbClr val="C0C0C0"/>
                  </a:outerShdw>
                </a:effectLst>
              </a:rPr>
              <a:t>Management, IT, Financial Governance                                       </a:t>
            </a:r>
            <a:fld id="{84BED43D-A749-461A-A8FC-E53E6A6088AD}" type="slidenum">
              <a:rPr lang="en-US" sz="1200" b="1">
                <a:effectLst>
                  <a:outerShdw blurRad="38100" dist="38100" dir="2700000" algn="tl">
                    <a:srgbClr val="C0C0C0"/>
                  </a:outerShdw>
                </a:effectLst>
              </a:rPr>
              <a:pPr>
                <a:spcBef>
                  <a:spcPct val="50000"/>
                </a:spcBef>
                <a:defRPr/>
              </a:pPr>
              <a:t>41</a:t>
            </a:fld>
            <a:r>
              <a:rPr lang="en-US" sz="1200">
                <a:solidFill>
                  <a:srgbClr val="8084AE"/>
                </a:solidFill>
                <a:effectLst>
                  <a:outerShdw blurRad="38100" dist="38100" dir="2700000" algn="tl">
                    <a:srgbClr val="C0C0C0"/>
                  </a:outerShdw>
                </a:effectLst>
              </a:rPr>
              <a:t>                                                             Cangemi Company, LLC</a:t>
            </a:r>
          </a:p>
        </p:txBody>
      </p:sp>
    </p:spTree>
    <p:extLst>
      <p:ext uri="{BB962C8B-B14F-4D97-AF65-F5344CB8AC3E}">
        <p14:creationId xmlns="" xmlns:p14="http://schemas.microsoft.com/office/powerpoint/2010/main" val="1723832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dirty="0" smtClean="0"/>
              <a:t>C-Suite’s Point of View - GRC</a:t>
            </a:r>
          </a:p>
        </p:txBody>
      </p:sp>
      <p:sp>
        <p:nvSpPr>
          <p:cNvPr id="4099" name="Rectangle 3"/>
          <p:cNvSpPr>
            <a:spLocks noGrp="1" noChangeArrowheads="1"/>
          </p:cNvSpPr>
          <p:nvPr>
            <p:ph type="body" idx="1"/>
          </p:nvPr>
        </p:nvSpPr>
        <p:spPr/>
        <p:txBody>
          <a:bodyPr/>
          <a:lstStyle/>
          <a:p>
            <a:pPr eaLnBrk="1" hangingPunct="1"/>
            <a:r>
              <a:rPr lang="en-US" altLang="en-US" dirty="0" smtClean="0"/>
              <a:t>Overarching Issue of Corporate Governance, (reason for IC &amp; audit)</a:t>
            </a:r>
          </a:p>
          <a:p>
            <a:pPr lvl="1" eaLnBrk="1" hangingPunct="1"/>
            <a:r>
              <a:rPr lang="en-US" altLang="en-US" dirty="0" smtClean="0"/>
              <a:t>Capital Formation &amp; Cost of Capital</a:t>
            </a:r>
          </a:p>
          <a:p>
            <a:pPr lvl="1" eaLnBrk="1" hangingPunct="1"/>
            <a:r>
              <a:rPr lang="en-US" altLang="en-US" dirty="0" smtClean="0"/>
              <a:t>Need to safeguard assets, revenue, profit</a:t>
            </a:r>
          </a:p>
          <a:p>
            <a:pPr eaLnBrk="1" hangingPunct="1"/>
            <a:r>
              <a:rPr lang="en-US" altLang="en-US" dirty="0" smtClean="0"/>
              <a:t>Business managers like- Free Enterprise</a:t>
            </a:r>
          </a:p>
          <a:p>
            <a:pPr lvl="1" eaLnBrk="1" hangingPunct="1"/>
            <a:r>
              <a:rPr lang="en-US" altLang="en-US" dirty="0" smtClean="0"/>
              <a:t>Have to find and growth Profits &amp; ROI</a:t>
            </a:r>
          </a:p>
          <a:p>
            <a:pPr eaLnBrk="1" hangingPunct="1"/>
            <a:r>
              <a:rPr lang="en-US" altLang="en-US" dirty="0" smtClean="0"/>
              <a:t>Don’t like - Overhead IE: any drag on ROI i.e.: Government Regulation</a:t>
            </a:r>
          </a:p>
          <a:p>
            <a:pPr eaLnBrk="1" hangingPunct="1"/>
            <a:endParaRPr lang="en-US" altLang="en-US" dirty="0" smtClean="0"/>
          </a:p>
        </p:txBody>
      </p:sp>
      <p:sp>
        <p:nvSpPr>
          <p:cNvPr id="18436" name="Text Box 4"/>
          <p:cNvSpPr txBox="1">
            <a:spLocks noChangeArrowheads="1"/>
          </p:cNvSpPr>
          <p:nvPr/>
        </p:nvSpPr>
        <p:spPr bwMode="auto">
          <a:xfrm>
            <a:off x="0" y="6553200"/>
            <a:ext cx="9144000" cy="274638"/>
          </a:xfrm>
          <a:prstGeom prst="rect">
            <a:avLst/>
          </a:prstGeom>
          <a:noFill/>
          <a:ln w="9525">
            <a:noFill/>
            <a:miter lim="800000"/>
            <a:headEnd/>
            <a:tailEnd/>
          </a:ln>
          <a:effectLst/>
        </p:spPr>
        <p:txBody>
          <a:bodyPr>
            <a:spAutoFit/>
          </a:bodyPr>
          <a:lstStyle/>
          <a:p>
            <a:pPr>
              <a:spcBef>
                <a:spcPct val="50000"/>
              </a:spcBef>
              <a:defRPr/>
            </a:pPr>
            <a:r>
              <a:rPr lang="en-US" altLang="en-US" sz="1200">
                <a:solidFill>
                  <a:srgbClr val="8084AE"/>
                </a:solidFill>
                <a:effectLst>
                  <a:outerShdw blurRad="38100" dist="38100" dir="2700000" algn="tl">
                    <a:srgbClr val="C0C0C0"/>
                  </a:outerShdw>
                </a:effectLst>
              </a:rPr>
              <a:t>Management, IT, Financial Governance                                       </a:t>
            </a:r>
            <a:fld id="{849918F2-804C-4ECA-B060-31F65B376F15}" type="slidenum">
              <a:rPr lang="en-US" altLang="en-US" sz="1200" b="1">
                <a:effectLst>
                  <a:outerShdw blurRad="38100" dist="38100" dir="2700000" algn="tl">
                    <a:srgbClr val="C0C0C0"/>
                  </a:outerShdw>
                </a:effectLst>
              </a:rPr>
              <a:pPr>
                <a:spcBef>
                  <a:spcPct val="50000"/>
                </a:spcBef>
                <a:defRPr/>
              </a:pPr>
              <a:t>5</a:t>
            </a:fld>
            <a:r>
              <a:rPr lang="en-US" altLang="en-US" sz="1200">
                <a:solidFill>
                  <a:srgbClr val="8084AE"/>
                </a:solidFill>
                <a:effectLst>
                  <a:outerShdw blurRad="38100" dist="38100" dir="2700000" algn="tl">
                    <a:srgbClr val="C0C0C0"/>
                  </a:outerShdw>
                </a:effectLst>
              </a:rPr>
              <a:t>                                                                Cangemi Company, LLC</a:t>
            </a:r>
          </a:p>
        </p:txBody>
      </p:sp>
    </p:spTree>
    <p:extLst>
      <p:ext uri="{BB962C8B-B14F-4D97-AF65-F5344CB8AC3E}">
        <p14:creationId xmlns="" xmlns:p14="http://schemas.microsoft.com/office/powerpoint/2010/main" val="1189816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Audit vs Management </a:t>
            </a:r>
            <a:r>
              <a:rPr lang="en-US" sz="4000" dirty="0"/>
              <a:t>Conundrum</a:t>
            </a:r>
          </a:p>
        </p:txBody>
      </p:sp>
      <p:sp>
        <p:nvSpPr>
          <p:cNvPr id="3" name="Content Placeholder 2"/>
          <p:cNvSpPr>
            <a:spLocks noGrp="1"/>
          </p:cNvSpPr>
          <p:nvPr>
            <p:ph idx="1"/>
          </p:nvPr>
        </p:nvSpPr>
        <p:spPr/>
        <p:txBody>
          <a:bodyPr/>
          <a:lstStyle/>
          <a:p>
            <a:pPr marL="0" indent="0">
              <a:buNone/>
            </a:pPr>
            <a:r>
              <a:rPr lang="en-US" sz="2400" dirty="0"/>
              <a:t>Many surveys of company management say they want </a:t>
            </a:r>
            <a:r>
              <a:rPr lang="en-US" sz="2400" u="sng" dirty="0"/>
              <a:t>more from internal audit</a:t>
            </a:r>
            <a:r>
              <a:rPr lang="en-US" sz="2400" dirty="0"/>
              <a:t>. </a:t>
            </a:r>
            <a:endParaRPr lang="en-US" sz="2400" dirty="0" smtClean="0"/>
          </a:p>
          <a:p>
            <a:pPr marL="0" indent="0">
              <a:buNone/>
            </a:pPr>
            <a:endParaRPr lang="en-US" sz="2400" dirty="0"/>
          </a:p>
          <a:p>
            <a:r>
              <a:rPr lang="en-US" sz="2400" dirty="0"/>
              <a:t>IIA survey data, “8 out of 10 CAEs (Chief Audit Executives) worldwide believe </a:t>
            </a:r>
            <a:r>
              <a:rPr lang="en-US" sz="2400" dirty="0">
                <a:solidFill>
                  <a:srgbClr val="FF0000"/>
                </a:solidFill>
              </a:rPr>
              <a:t>assurance of internal controls </a:t>
            </a:r>
            <a:r>
              <a:rPr lang="en-US" sz="2400" dirty="0"/>
              <a:t>is one of the top ways to add value</a:t>
            </a:r>
            <a:r>
              <a:rPr lang="en-US" sz="2400" dirty="0" smtClean="0"/>
              <a:t>.”</a:t>
            </a:r>
          </a:p>
          <a:p>
            <a:pPr marL="0" indent="0">
              <a:buNone/>
            </a:pPr>
            <a:endParaRPr lang="en-US" sz="2400" dirty="0"/>
          </a:p>
          <a:p>
            <a:r>
              <a:rPr lang="en-US" sz="2400" dirty="0"/>
              <a:t>And only 5 out of 10 CAEs say </a:t>
            </a:r>
            <a:r>
              <a:rPr lang="en-US" sz="2400" dirty="0">
                <a:solidFill>
                  <a:srgbClr val="FF0000"/>
                </a:solidFill>
              </a:rPr>
              <a:t>business improvement </a:t>
            </a:r>
            <a:r>
              <a:rPr lang="en-US" sz="2400" dirty="0"/>
              <a:t>demonstrates internal audit is adding </a:t>
            </a:r>
            <a:r>
              <a:rPr lang="en-US" sz="2400" dirty="0" smtClean="0"/>
              <a:t>value</a:t>
            </a:r>
          </a:p>
          <a:p>
            <a:pPr marL="0" indent="0">
              <a:buNone/>
            </a:pPr>
            <a:endParaRPr lang="en-US" sz="2400" dirty="0"/>
          </a:p>
          <a:p>
            <a:endParaRPr lang="en-US" dirty="0"/>
          </a:p>
        </p:txBody>
      </p:sp>
    </p:spTree>
    <p:extLst>
      <p:ext uri="{BB962C8B-B14F-4D97-AF65-F5344CB8AC3E}">
        <p14:creationId xmlns="" xmlns:p14="http://schemas.microsoft.com/office/powerpoint/2010/main" val="1159238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Three Lines of Defense Model</a:t>
            </a:r>
            <a:endParaRPr lang="en-US" dirty="0"/>
          </a:p>
        </p:txBody>
      </p:sp>
      <p:pic>
        <p:nvPicPr>
          <p:cNvPr id="4" name="Content Placeholder 3"/>
          <p:cNvPicPr>
            <a:picLocks noGrp="1" noChangeAspect="1"/>
          </p:cNvPicPr>
          <p:nvPr>
            <p:ph idx="1"/>
          </p:nvPr>
        </p:nvPicPr>
        <p:blipFill>
          <a:blip r:embed="rId3" cstate="print"/>
          <a:stretch>
            <a:fillRect/>
          </a:stretch>
        </p:blipFill>
        <p:spPr>
          <a:xfrm>
            <a:off x="676992" y="1645920"/>
            <a:ext cx="7790015" cy="4323254"/>
          </a:xfrm>
          <a:prstGeom prst="rect">
            <a:avLst/>
          </a:prstGeom>
        </p:spPr>
      </p:pic>
    </p:spTree>
    <p:extLst>
      <p:ext uri="{BB962C8B-B14F-4D97-AF65-F5344CB8AC3E}">
        <p14:creationId xmlns="" xmlns:p14="http://schemas.microsoft.com/office/powerpoint/2010/main" val="1470065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Audit-Management Conundrum</a:t>
            </a:r>
          </a:p>
        </p:txBody>
      </p:sp>
      <p:sp>
        <p:nvSpPr>
          <p:cNvPr id="3" name="Content Placeholder 2"/>
          <p:cNvSpPr>
            <a:spLocks noGrp="1"/>
          </p:cNvSpPr>
          <p:nvPr>
            <p:ph idx="1"/>
          </p:nvPr>
        </p:nvSpPr>
        <p:spPr/>
        <p:txBody>
          <a:bodyPr/>
          <a:lstStyle/>
          <a:p>
            <a:r>
              <a:rPr lang="en-US" dirty="0" smtClean="0"/>
              <a:t>Internal &amp; External audit are in </a:t>
            </a:r>
            <a:r>
              <a:rPr lang="en-US" dirty="0"/>
              <a:t>a good position to not only use tech </a:t>
            </a:r>
            <a:r>
              <a:rPr lang="en-US" dirty="0" smtClean="0"/>
              <a:t>but </a:t>
            </a:r>
            <a:r>
              <a:rPr lang="en-US" dirty="0"/>
              <a:t>also to recommend </a:t>
            </a:r>
            <a:r>
              <a:rPr lang="en-US" dirty="0" smtClean="0"/>
              <a:t>and be involved with the </a:t>
            </a:r>
            <a:r>
              <a:rPr lang="en-US" dirty="0"/>
              <a:t>expanded use of continuous monitoring and analytics by </a:t>
            </a:r>
            <a:r>
              <a:rPr lang="en-US" dirty="0" smtClean="0"/>
              <a:t>finance and operations</a:t>
            </a:r>
          </a:p>
          <a:p>
            <a:endParaRPr lang="en-US" dirty="0"/>
          </a:p>
          <a:p>
            <a:r>
              <a:rPr lang="en-US" dirty="0" smtClean="0"/>
              <a:t>Alternative – continued subornation of assurance to first and second lines of defense </a:t>
            </a:r>
            <a:endParaRPr lang="en-US" dirty="0"/>
          </a:p>
        </p:txBody>
      </p:sp>
    </p:spTree>
    <p:extLst>
      <p:ext uri="{BB962C8B-B14F-4D97-AF65-F5344CB8AC3E}">
        <p14:creationId xmlns="" xmlns:p14="http://schemas.microsoft.com/office/powerpoint/2010/main" val="987359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FERF Research Project - </a:t>
            </a:r>
            <a:r>
              <a:rPr lang="en-US" dirty="0" smtClean="0"/>
              <a:t>2016</a:t>
            </a:r>
            <a:endParaRPr lang="en-US" dirty="0"/>
          </a:p>
        </p:txBody>
      </p:sp>
      <p:sp>
        <p:nvSpPr>
          <p:cNvPr id="3" name="Content Placeholder 2"/>
          <p:cNvSpPr>
            <a:spLocks noGrp="1"/>
          </p:cNvSpPr>
          <p:nvPr>
            <p:ph idx="1"/>
          </p:nvPr>
        </p:nvSpPr>
        <p:spPr/>
        <p:txBody>
          <a:bodyPr/>
          <a:lstStyle/>
          <a:p>
            <a:pPr marL="0" indent="0">
              <a:buNone/>
            </a:pPr>
            <a:r>
              <a:rPr lang="en-US" b="1" dirty="0">
                <a:cs typeface="Times New Roman" panose="02020603050405020304" pitchFamily="18" charset="0"/>
              </a:rPr>
              <a:t>Financial Compliance: </a:t>
            </a:r>
            <a:r>
              <a:rPr lang="en-US" i="1" dirty="0">
                <a:cs typeface="Times New Roman" panose="02020603050405020304" pitchFamily="18" charset="0"/>
              </a:rPr>
              <a:t>How Technology is Changing Audit and Business Systems</a:t>
            </a:r>
            <a:endParaRPr lang="en-US" dirty="0" smtClean="0">
              <a:cs typeface="Times New Roman" panose="02020603050405020304" pitchFamily="18" charset="0"/>
            </a:endParaRPr>
          </a:p>
          <a:p>
            <a:pPr marL="0" indent="0">
              <a:buNone/>
            </a:pPr>
            <a:endParaRPr lang="en-US" dirty="0" smtClean="0">
              <a:cs typeface="Times New Roman" panose="02020603050405020304" pitchFamily="18" charset="0"/>
            </a:endParaRPr>
          </a:p>
          <a:p>
            <a:pPr marL="0" indent="0">
              <a:buNone/>
            </a:pPr>
            <a:r>
              <a:rPr lang="en-US" dirty="0" smtClean="0">
                <a:cs typeface="Times New Roman" panose="02020603050405020304" pitchFamily="18" charset="0"/>
              </a:rPr>
              <a:t>reflects </a:t>
            </a:r>
            <a:r>
              <a:rPr lang="en-US" dirty="0">
                <a:cs typeface="Times New Roman" panose="02020603050405020304" pitchFamily="18" charset="0"/>
              </a:rPr>
              <a:t>the CFO/Controller concerns</a:t>
            </a:r>
            <a:r>
              <a:rPr lang="en-US" dirty="0" smtClean="0">
                <a:cs typeface="Times New Roman" panose="02020603050405020304" pitchFamily="18" charset="0"/>
              </a:rPr>
              <a:t>:</a:t>
            </a:r>
          </a:p>
          <a:p>
            <a:r>
              <a:rPr lang="en-US" dirty="0" smtClean="0">
                <a:cs typeface="Times New Roman" panose="02020603050405020304" pitchFamily="18" charset="0"/>
              </a:rPr>
              <a:t> </a:t>
            </a:r>
            <a:r>
              <a:rPr lang="en-US" dirty="0">
                <a:cs typeface="Times New Roman" panose="02020603050405020304" pitchFamily="18" charset="0"/>
              </a:rPr>
              <a:t>GRC costs growth </a:t>
            </a:r>
            <a:r>
              <a:rPr lang="en-US" dirty="0" smtClean="0">
                <a:cs typeface="Times New Roman" panose="02020603050405020304" pitchFamily="18" charset="0"/>
              </a:rPr>
              <a:t>and need for coordination </a:t>
            </a:r>
            <a:r>
              <a:rPr lang="en-US" dirty="0">
                <a:cs typeface="Times New Roman" panose="02020603050405020304" pitchFamily="18" charset="0"/>
              </a:rPr>
              <a:t>of work performed by IA, compliance departments and external </a:t>
            </a:r>
            <a:r>
              <a:rPr lang="en-US" dirty="0" smtClean="0">
                <a:cs typeface="Times New Roman" panose="02020603050405020304" pitchFamily="18" charset="0"/>
              </a:rPr>
              <a:t>audit </a:t>
            </a:r>
            <a:endParaRPr lang="en-US" dirty="0">
              <a:cs typeface="Times New Roman" panose="02020603050405020304" pitchFamily="18" charset="0"/>
            </a:endParaRPr>
          </a:p>
        </p:txBody>
      </p:sp>
    </p:spTree>
    <p:extLst>
      <p:ext uri="{BB962C8B-B14F-4D97-AF65-F5344CB8AC3E}">
        <p14:creationId xmlns="" xmlns:p14="http://schemas.microsoft.com/office/powerpoint/2010/main" val="3898465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Radial</Template>
  <TotalTime>112186</TotalTime>
  <Words>2103</Words>
  <Application>Microsoft Office PowerPoint</Application>
  <PresentationFormat>On-screen Show (4:3)</PresentationFormat>
  <Paragraphs>251</Paragraphs>
  <Slides>41</Slides>
  <Notes>7</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Radial</vt:lpstr>
      <vt:lpstr>  Compliance &amp; Analytics-A View from the C-Suite 2016 FERF research: Data Analytics and Financial Compliance: How Technology is Changing Audit and Business Systems Rutgers University November 2016  </vt:lpstr>
      <vt:lpstr>GRC to CEO career progression</vt:lpstr>
      <vt:lpstr>My Focus on CM and Analytics</vt:lpstr>
      <vt:lpstr> I learned: CA-CM is a Process  </vt:lpstr>
      <vt:lpstr>C-Suite’s Point of View - GRC</vt:lpstr>
      <vt:lpstr>Audit vs Management Conundrum</vt:lpstr>
      <vt:lpstr>The Three Lines of Defense Model</vt:lpstr>
      <vt:lpstr>Audit-Management Conundrum</vt:lpstr>
      <vt:lpstr>FERF Research Project - 2016</vt:lpstr>
      <vt:lpstr>FEI Audit Fee Surveys</vt:lpstr>
      <vt:lpstr>Can Audits be More Effective? </vt:lpstr>
      <vt:lpstr>PA Interest in Analytics &amp; PCAOB</vt:lpstr>
      <vt:lpstr>   Data Analytics and Financial Compliance: How Technology is Changing Audit and Business Systems   </vt:lpstr>
      <vt:lpstr> FERF Research -Research Interviews </vt:lpstr>
      <vt:lpstr>Slide 15</vt:lpstr>
      <vt:lpstr>Shaw Industries - Berkshire Hathaway</vt:lpstr>
      <vt:lpstr>Shaw Industries Berkshire Hathaway</vt:lpstr>
      <vt:lpstr> Campbell Soup </vt:lpstr>
      <vt:lpstr>Dow Chemical and Starwoods Hotels</vt:lpstr>
      <vt:lpstr> IA &amp; External Audit Opportunity -- CM</vt:lpstr>
      <vt:lpstr>Slide 21</vt:lpstr>
      <vt:lpstr>Audit Quality</vt:lpstr>
      <vt:lpstr>Business Insights</vt:lpstr>
      <vt:lpstr>Differentiation</vt:lpstr>
      <vt:lpstr>The Talent Shortage</vt:lpstr>
      <vt:lpstr>PA Firms issues with expanding use of analytics</vt:lpstr>
      <vt:lpstr>Analytics Vendors</vt:lpstr>
      <vt:lpstr>Analytics Vendors </vt:lpstr>
      <vt:lpstr>Analytics Vendors </vt:lpstr>
      <vt:lpstr>Analytics Vendors </vt:lpstr>
      <vt:lpstr>Staffing Challenge</vt:lpstr>
      <vt:lpstr>Slide 32</vt:lpstr>
      <vt:lpstr>Challenges to expanding the use of Tech by IA</vt:lpstr>
      <vt:lpstr> Leadership -- Risk taking</vt:lpstr>
      <vt:lpstr>The Future of Analytics</vt:lpstr>
      <vt:lpstr>The old audit model will evolve </vt:lpstr>
      <vt:lpstr>Digital Money and Auditing</vt:lpstr>
      <vt:lpstr>Recent Article &amp; Keynote’s</vt:lpstr>
      <vt:lpstr>Barriers to automation</vt:lpstr>
      <vt:lpstr> Questions – Thank you for listening !!</vt:lpstr>
      <vt:lpstr>Cangemi Company LLC</vt:lpstr>
    </vt:vector>
  </TitlesOfParts>
  <Company>Villanova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the Audit Function Leadership Symposium</dc:title>
  <dc:creator>user</dc:creator>
  <cp:lastModifiedBy>Owner</cp:lastModifiedBy>
  <cp:revision>436</cp:revision>
  <cp:lastPrinted>2015-05-12T22:50:03Z</cp:lastPrinted>
  <dcterms:created xsi:type="dcterms:W3CDTF">2005-10-13T14:25:59Z</dcterms:created>
  <dcterms:modified xsi:type="dcterms:W3CDTF">2016-11-02T12:43:08Z</dcterms:modified>
</cp:coreProperties>
</file>