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60"/>
  </p:notesMasterIdLst>
  <p:handoutMasterIdLst>
    <p:handoutMasterId r:id="rId261"/>
  </p:handoutMasterIdLst>
  <p:sldIdLst>
    <p:sldId id="283" r:id="rId2"/>
    <p:sldId id="468" r:id="rId3"/>
    <p:sldId id="258" r:id="rId4"/>
    <p:sldId id="259" r:id="rId5"/>
    <p:sldId id="469" r:id="rId6"/>
    <p:sldId id="261" r:id="rId7"/>
    <p:sldId id="256" r:id="rId8"/>
    <p:sldId id="495" r:id="rId9"/>
    <p:sldId id="465" r:id="rId10"/>
    <p:sldId id="491" r:id="rId11"/>
    <p:sldId id="496" r:id="rId12"/>
    <p:sldId id="494" r:id="rId13"/>
    <p:sldId id="497" r:id="rId14"/>
    <p:sldId id="498" r:id="rId15"/>
    <p:sldId id="493" r:id="rId16"/>
    <p:sldId id="499" r:id="rId17"/>
    <p:sldId id="500" r:id="rId18"/>
    <p:sldId id="501" r:id="rId19"/>
    <p:sldId id="502" r:id="rId20"/>
    <p:sldId id="260" r:id="rId21"/>
    <p:sldId id="503" r:id="rId22"/>
    <p:sldId id="278" r:id="rId23"/>
    <p:sldId id="284" r:id="rId24"/>
    <p:sldId id="285" r:id="rId25"/>
    <p:sldId id="504" r:id="rId26"/>
    <p:sldId id="257" r:id="rId27"/>
    <p:sldId id="505" r:id="rId28"/>
    <p:sldId id="506" r:id="rId29"/>
    <p:sldId id="507" r:id="rId30"/>
    <p:sldId id="508" r:id="rId31"/>
    <p:sldId id="509" r:id="rId32"/>
    <p:sldId id="510" r:id="rId33"/>
    <p:sldId id="511" r:id="rId34"/>
    <p:sldId id="512" r:id="rId35"/>
    <p:sldId id="513" r:id="rId36"/>
    <p:sldId id="514" r:id="rId37"/>
    <p:sldId id="515" r:id="rId38"/>
    <p:sldId id="516" r:id="rId39"/>
    <p:sldId id="263" r:id="rId40"/>
    <p:sldId id="517" r:id="rId41"/>
    <p:sldId id="264" r:id="rId42"/>
    <p:sldId id="262" r:id="rId43"/>
    <p:sldId id="271" r:id="rId44"/>
    <p:sldId id="272" r:id="rId45"/>
    <p:sldId id="518" r:id="rId46"/>
    <p:sldId id="519" r:id="rId47"/>
    <p:sldId id="520" r:id="rId48"/>
    <p:sldId id="521" r:id="rId49"/>
    <p:sldId id="522" r:id="rId50"/>
    <p:sldId id="2755" r:id="rId51"/>
    <p:sldId id="2789" r:id="rId52"/>
    <p:sldId id="2776" r:id="rId53"/>
    <p:sldId id="2778" r:id="rId54"/>
    <p:sldId id="2756" r:id="rId55"/>
    <p:sldId id="2737" r:id="rId56"/>
    <p:sldId id="2734" r:id="rId57"/>
    <p:sldId id="2785" r:id="rId58"/>
    <p:sldId id="266" r:id="rId59"/>
    <p:sldId id="2790" r:id="rId60"/>
    <p:sldId id="2791" r:id="rId61"/>
    <p:sldId id="2792" r:id="rId62"/>
    <p:sldId id="2793" r:id="rId63"/>
    <p:sldId id="2794" r:id="rId64"/>
    <p:sldId id="2795" r:id="rId65"/>
    <p:sldId id="2796" r:id="rId66"/>
    <p:sldId id="2798" r:id="rId67"/>
    <p:sldId id="2799" r:id="rId68"/>
    <p:sldId id="2800" r:id="rId69"/>
    <p:sldId id="2801" r:id="rId70"/>
    <p:sldId id="2802" r:id="rId71"/>
    <p:sldId id="2803" r:id="rId72"/>
    <p:sldId id="372" r:id="rId73"/>
    <p:sldId id="355" r:id="rId74"/>
    <p:sldId id="356" r:id="rId75"/>
    <p:sldId id="354" r:id="rId76"/>
    <p:sldId id="358" r:id="rId77"/>
    <p:sldId id="2804" r:id="rId78"/>
    <p:sldId id="322" r:id="rId79"/>
    <p:sldId id="308" r:id="rId80"/>
    <p:sldId id="330" r:id="rId81"/>
    <p:sldId id="333" r:id="rId82"/>
    <p:sldId id="337" r:id="rId83"/>
    <p:sldId id="334" r:id="rId84"/>
    <p:sldId id="335" r:id="rId85"/>
    <p:sldId id="342" r:id="rId86"/>
    <p:sldId id="341" r:id="rId87"/>
    <p:sldId id="331" r:id="rId88"/>
    <p:sldId id="339" r:id="rId89"/>
    <p:sldId id="332" r:id="rId90"/>
    <p:sldId id="340" r:id="rId91"/>
    <p:sldId id="2805" r:id="rId92"/>
    <p:sldId id="2806" r:id="rId93"/>
    <p:sldId id="2807" r:id="rId94"/>
    <p:sldId id="2808" r:id="rId95"/>
    <p:sldId id="2809" r:id="rId96"/>
    <p:sldId id="2810" r:id="rId97"/>
    <p:sldId id="2811" r:id="rId98"/>
    <p:sldId id="301" r:id="rId99"/>
    <p:sldId id="327" r:id="rId100"/>
    <p:sldId id="306" r:id="rId101"/>
    <p:sldId id="2812" r:id="rId102"/>
    <p:sldId id="323" r:id="rId103"/>
    <p:sldId id="328" r:id="rId104"/>
    <p:sldId id="319" r:id="rId105"/>
    <p:sldId id="2813" r:id="rId106"/>
    <p:sldId id="265" r:id="rId107"/>
    <p:sldId id="2814" r:id="rId108"/>
    <p:sldId id="267" r:id="rId109"/>
    <p:sldId id="2815" r:id="rId110"/>
    <p:sldId id="2816" r:id="rId111"/>
    <p:sldId id="2817" r:id="rId112"/>
    <p:sldId id="2818" r:id="rId113"/>
    <p:sldId id="2819" r:id="rId114"/>
    <p:sldId id="2820" r:id="rId115"/>
    <p:sldId id="2821" r:id="rId116"/>
    <p:sldId id="2822" r:id="rId117"/>
    <p:sldId id="2823" r:id="rId118"/>
    <p:sldId id="2824" r:id="rId119"/>
    <p:sldId id="2825" r:id="rId120"/>
    <p:sldId id="2826" r:id="rId121"/>
    <p:sldId id="2827" r:id="rId122"/>
    <p:sldId id="2828" r:id="rId123"/>
    <p:sldId id="2831" r:id="rId124"/>
    <p:sldId id="2832" r:id="rId125"/>
    <p:sldId id="282" r:id="rId126"/>
    <p:sldId id="2833" r:id="rId127"/>
    <p:sldId id="2834" r:id="rId128"/>
    <p:sldId id="2835" r:id="rId129"/>
    <p:sldId id="286" r:id="rId130"/>
    <p:sldId id="2836" r:id="rId131"/>
    <p:sldId id="2837" r:id="rId132"/>
    <p:sldId id="291" r:id="rId133"/>
    <p:sldId id="297" r:id="rId134"/>
    <p:sldId id="292" r:id="rId135"/>
    <p:sldId id="293" r:id="rId136"/>
    <p:sldId id="295" r:id="rId137"/>
    <p:sldId id="298" r:id="rId138"/>
    <p:sldId id="294" r:id="rId139"/>
    <p:sldId id="296" r:id="rId140"/>
    <p:sldId id="299" r:id="rId141"/>
    <p:sldId id="2838" r:id="rId142"/>
    <p:sldId id="2839" r:id="rId143"/>
    <p:sldId id="2840" r:id="rId144"/>
    <p:sldId id="2841" r:id="rId145"/>
    <p:sldId id="2842" r:id="rId146"/>
    <p:sldId id="2843" r:id="rId147"/>
    <p:sldId id="2844" r:id="rId148"/>
    <p:sldId id="2845" r:id="rId149"/>
    <p:sldId id="268" r:id="rId150"/>
    <p:sldId id="269" r:id="rId151"/>
    <p:sldId id="2846" r:id="rId152"/>
    <p:sldId id="2847" r:id="rId153"/>
    <p:sldId id="2848" r:id="rId154"/>
    <p:sldId id="2849" r:id="rId155"/>
    <p:sldId id="842" r:id="rId156"/>
    <p:sldId id="2850" r:id="rId157"/>
    <p:sldId id="2851" r:id="rId158"/>
    <p:sldId id="2852" r:id="rId159"/>
    <p:sldId id="2853" r:id="rId160"/>
    <p:sldId id="2854" r:id="rId161"/>
    <p:sldId id="2855" r:id="rId162"/>
    <p:sldId id="2856" r:id="rId163"/>
    <p:sldId id="300" r:id="rId164"/>
    <p:sldId id="303" r:id="rId165"/>
    <p:sldId id="2857" r:id="rId166"/>
    <p:sldId id="2858" r:id="rId167"/>
    <p:sldId id="2859" r:id="rId168"/>
    <p:sldId id="2860" r:id="rId169"/>
    <p:sldId id="2861" r:id="rId170"/>
    <p:sldId id="2862" r:id="rId171"/>
    <p:sldId id="2863" r:id="rId172"/>
    <p:sldId id="2864" r:id="rId173"/>
    <p:sldId id="2865" r:id="rId174"/>
    <p:sldId id="2866" r:id="rId175"/>
    <p:sldId id="2867" r:id="rId176"/>
    <p:sldId id="2868" r:id="rId177"/>
    <p:sldId id="2869" r:id="rId178"/>
    <p:sldId id="2870" r:id="rId179"/>
    <p:sldId id="2871" r:id="rId180"/>
    <p:sldId id="2872" r:id="rId181"/>
    <p:sldId id="2873" r:id="rId182"/>
    <p:sldId id="2874" r:id="rId183"/>
    <p:sldId id="2875" r:id="rId184"/>
    <p:sldId id="2876" r:id="rId185"/>
    <p:sldId id="2877" r:id="rId186"/>
    <p:sldId id="2878" r:id="rId187"/>
    <p:sldId id="2879" r:id="rId188"/>
    <p:sldId id="2880" r:id="rId189"/>
    <p:sldId id="2881" r:id="rId190"/>
    <p:sldId id="2882" r:id="rId191"/>
    <p:sldId id="2883" r:id="rId192"/>
    <p:sldId id="2884" r:id="rId193"/>
    <p:sldId id="2885" r:id="rId194"/>
    <p:sldId id="2886" r:id="rId195"/>
    <p:sldId id="2887" r:id="rId196"/>
    <p:sldId id="280" r:id="rId197"/>
    <p:sldId id="279" r:id="rId198"/>
    <p:sldId id="2888" r:id="rId199"/>
    <p:sldId id="2889" r:id="rId200"/>
    <p:sldId id="2890" r:id="rId201"/>
    <p:sldId id="489" r:id="rId202"/>
    <p:sldId id="485" r:id="rId203"/>
    <p:sldId id="2891" r:id="rId204"/>
    <p:sldId id="2892" r:id="rId205"/>
    <p:sldId id="2893" r:id="rId206"/>
    <p:sldId id="488" r:id="rId207"/>
    <p:sldId id="490" r:id="rId208"/>
    <p:sldId id="460" r:id="rId209"/>
    <p:sldId id="463" r:id="rId210"/>
    <p:sldId id="475" r:id="rId211"/>
    <p:sldId id="2894" r:id="rId212"/>
    <p:sldId id="2895" r:id="rId213"/>
    <p:sldId id="476" r:id="rId214"/>
    <p:sldId id="477" r:id="rId215"/>
    <p:sldId id="438" r:id="rId216"/>
    <p:sldId id="478" r:id="rId217"/>
    <p:sldId id="484" r:id="rId218"/>
    <p:sldId id="479" r:id="rId219"/>
    <p:sldId id="480" r:id="rId220"/>
    <p:sldId id="481" r:id="rId221"/>
    <p:sldId id="482" r:id="rId222"/>
    <p:sldId id="483" r:id="rId223"/>
    <p:sldId id="486" r:id="rId224"/>
    <p:sldId id="473" r:id="rId225"/>
    <p:sldId id="2896" r:id="rId226"/>
    <p:sldId id="2897" r:id="rId227"/>
    <p:sldId id="2898" r:id="rId228"/>
    <p:sldId id="2899" r:id="rId229"/>
    <p:sldId id="2900" r:id="rId230"/>
    <p:sldId id="2901" r:id="rId231"/>
    <p:sldId id="2902" r:id="rId232"/>
    <p:sldId id="309" r:id="rId233"/>
    <p:sldId id="313" r:id="rId234"/>
    <p:sldId id="314" r:id="rId235"/>
    <p:sldId id="312" r:id="rId236"/>
    <p:sldId id="317" r:id="rId237"/>
    <p:sldId id="318" r:id="rId238"/>
    <p:sldId id="288" r:id="rId239"/>
    <p:sldId id="276" r:id="rId240"/>
    <p:sldId id="2903" r:id="rId241"/>
    <p:sldId id="2904" r:id="rId242"/>
    <p:sldId id="2905" r:id="rId243"/>
    <p:sldId id="2906" r:id="rId244"/>
    <p:sldId id="2907" r:id="rId245"/>
    <p:sldId id="2908" r:id="rId246"/>
    <p:sldId id="2909" r:id="rId247"/>
    <p:sldId id="2910" r:id="rId248"/>
    <p:sldId id="2911" r:id="rId249"/>
    <p:sldId id="2912" r:id="rId250"/>
    <p:sldId id="2913" r:id="rId251"/>
    <p:sldId id="2914" r:id="rId252"/>
    <p:sldId id="2915" r:id="rId253"/>
    <p:sldId id="2916" r:id="rId254"/>
    <p:sldId id="273" r:id="rId255"/>
    <p:sldId id="274" r:id="rId256"/>
    <p:sldId id="275" r:id="rId257"/>
    <p:sldId id="2917" r:id="rId258"/>
    <p:sldId id="277" r:id="rId2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521415D9-36F7-43E2-AB2F-B90AF26B5E84}">
      <p14:sectionLst xmlns:p14="http://schemas.microsoft.com/office/powerpoint/2010/main">
        <p14:section name="Default Section" id="{C7C1CE7B-BAC0-9044-A03F-E9C2797A4A2E}">
          <p14:sldIdLst>
            <p14:sldId id="283"/>
            <p14:sldId id="468"/>
            <p14:sldId id="258"/>
            <p14:sldId id="259"/>
            <p14:sldId id="469"/>
            <p14:sldId id="261"/>
            <p14:sldId id="256"/>
            <p14:sldId id="495"/>
            <p14:sldId id="465"/>
            <p14:sldId id="491"/>
            <p14:sldId id="496"/>
            <p14:sldId id="494"/>
            <p14:sldId id="497"/>
            <p14:sldId id="498"/>
            <p14:sldId id="493"/>
            <p14:sldId id="499"/>
            <p14:sldId id="500"/>
            <p14:sldId id="501"/>
            <p14:sldId id="502"/>
            <p14:sldId id="260"/>
            <p14:sldId id="503"/>
            <p14:sldId id="278"/>
            <p14:sldId id="284"/>
            <p14:sldId id="285"/>
            <p14:sldId id="504"/>
            <p14:sldId id="257"/>
            <p14:sldId id="505"/>
            <p14:sldId id="506"/>
            <p14:sldId id="507"/>
            <p14:sldId id="508"/>
            <p14:sldId id="509"/>
            <p14:sldId id="510"/>
            <p14:sldId id="511"/>
            <p14:sldId id="512"/>
            <p14:sldId id="513"/>
            <p14:sldId id="514"/>
            <p14:sldId id="515"/>
            <p14:sldId id="516"/>
            <p14:sldId id="263"/>
            <p14:sldId id="517"/>
            <p14:sldId id="264"/>
            <p14:sldId id="262"/>
            <p14:sldId id="271"/>
            <p14:sldId id="272"/>
            <p14:sldId id="518"/>
            <p14:sldId id="519"/>
            <p14:sldId id="520"/>
            <p14:sldId id="521"/>
            <p14:sldId id="522"/>
            <p14:sldId id="2755"/>
            <p14:sldId id="2789"/>
            <p14:sldId id="2776"/>
            <p14:sldId id="2778"/>
            <p14:sldId id="2756"/>
            <p14:sldId id="2737"/>
            <p14:sldId id="2734"/>
            <p14:sldId id="2785"/>
            <p14:sldId id="266"/>
            <p14:sldId id="2790"/>
            <p14:sldId id="2791"/>
            <p14:sldId id="2792"/>
            <p14:sldId id="2793"/>
            <p14:sldId id="2794"/>
            <p14:sldId id="2795"/>
            <p14:sldId id="2796"/>
            <p14:sldId id="2798"/>
            <p14:sldId id="2799"/>
            <p14:sldId id="2800"/>
            <p14:sldId id="2801"/>
            <p14:sldId id="2802"/>
            <p14:sldId id="2803"/>
            <p14:sldId id="372"/>
            <p14:sldId id="355"/>
            <p14:sldId id="356"/>
            <p14:sldId id="354"/>
            <p14:sldId id="358"/>
            <p14:sldId id="2804"/>
            <p14:sldId id="322"/>
            <p14:sldId id="308"/>
            <p14:sldId id="330"/>
            <p14:sldId id="333"/>
            <p14:sldId id="337"/>
            <p14:sldId id="334"/>
            <p14:sldId id="335"/>
            <p14:sldId id="342"/>
            <p14:sldId id="341"/>
            <p14:sldId id="331"/>
            <p14:sldId id="339"/>
            <p14:sldId id="332"/>
            <p14:sldId id="340"/>
            <p14:sldId id="2805"/>
            <p14:sldId id="2806"/>
            <p14:sldId id="2807"/>
            <p14:sldId id="2808"/>
            <p14:sldId id="2809"/>
            <p14:sldId id="2810"/>
            <p14:sldId id="2811"/>
            <p14:sldId id="301"/>
            <p14:sldId id="327"/>
            <p14:sldId id="306"/>
            <p14:sldId id="2812"/>
            <p14:sldId id="323"/>
            <p14:sldId id="328"/>
            <p14:sldId id="319"/>
            <p14:sldId id="2813"/>
            <p14:sldId id="265"/>
            <p14:sldId id="2814"/>
            <p14:sldId id="267"/>
            <p14:sldId id="2815"/>
            <p14:sldId id="2816"/>
            <p14:sldId id="2817"/>
            <p14:sldId id="2818"/>
            <p14:sldId id="2819"/>
            <p14:sldId id="2820"/>
            <p14:sldId id="2821"/>
            <p14:sldId id="2822"/>
            <p14:sldId id="2823"/>
            <p14:sldId id="2824"/>
            <p14:sldId id="2825"/>
            <p14:sldId id="2826"/>
            <p14:sldId id="2827"/>
            <p14:sldId id="2828"/>
            <p14:sldId id="2831"/>
            <p14:sldId id="2832"/>
            <p14:sldId id="282"/>
            <p14:sldId id="2833"/>
            <p14:sldId id="2834"/>
            <p14:sldId id="2835"/>
            <p14:sldId id="286"/>
            <p14:sldId id="2836"/>
            <p14:sldId id="2837"/>
            <p14:sldId id="291"/>
            <p14:sldId id="297"/>
            <p14:sldId id="292"/>
            <p14:sldId id="293"/>
            <p14:sldId id="295"/>
            <p14:sldId id="298"/>
            <p14:sldId id="294"/>
            <p14:sldId id="296"/>
            <p14:sldId id="299"/>
            <p14:sldId id="2838"/>
            <p14:sldId id="2839"/>
            <p14:sldId id="2840"/>
            <p14:sldId id="2841"/>
            <p14:sldId id="2842"/>
            <p14:sldId id="2843"/>
            <p14:sldId id="2844"/>
            <p14:sldId id="2845"/>
            <p14:sldId id="268"/>
            <p14:sldId id="269"/>
            <p14:sldId id="2846"/>
            <p14:sldId id="2847"/>
            <p14:sldId id="2848"/>
            <p14:sldId id="2849"/>
            <p14:sldId id="842"/>
            <p14:sldId id="2850"/>
            <p14:sldId id="2851"/>
            <p14:sldId id="2852"/>
            <p14:sldId id="2853"/>
            <p14:sldId id="2854"/>
            <p14:sldId id="2855"/>
            <p14:sldId id="2856"/>
            <p14:sldId id="300"/>
            <p14:sldId id="303"/>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 id="2884"/>
            <p14:sldId id="2885"/>
            <p14:sldId id="2886"/>
            <p14:sldId id="2887"/>
            <p14:sldId id="280"/>
            <p14:sldId id="279"/>
            <p14:sldId id="2888"/>
            <p14:sldId id="2889"/>
            <p14:sldId id="2890"/>
            <p14:sldId id="489"/>
            <p14:sldId id="485"/>
            <p14:sldId id="2891"/>
            <p14:sldId id="2892"/>
            <p14:sldId id="2893"/>
            <p14:sldId id="488"/>
            <p14:sldId id="490"/>
            <p14:sldId id="460"/>
            <p14:sldId id="463"/>
            <p14:sldId id="475"/>
            <p14:sldId id="2894"/>
            <p14:sldId id="2895"/>
            <p14:sldId id="476"/>
            <p14:sldId id="477"/>
            <p14:sldId id="438"/>
            <p14:sldId id="478"/>
            <p14:sldId id="484"/>
            <p14:sldId id="479"/>
            <p14:sldId id="480"/>
            <p14:sldId id="481"/>
            <p14:sldId id="482"/>
            <p14:sldId id="483"/>
            <p14:sldId id="486"/>
            <p14:sldId id="473"/>
            <p14:sldId id="2896"/>
            <p14:sldId id="2897"/>
            <p14:sldId id="2898"/>
            <p14:sldId id="2899"/>
            <p14:sldId id="2900"/>
            <p14:sldId id="2901"/>
            <p14:sldId id="2902"/>
            <p14:sldId id="309"/>
            <p14:sldId id="313"/>
            <p14:sldId id="314"/>
            <p14:sldId id="312"/>
            <p14:sldId id="317"/>
            <p14:sldId id="318"/>
            <p14:sldId id="288"/>
            <p14:sldId id="276"/>
            <p14:sldId id="2903"/>
            <p14:sldId id="2904"/>
            <p14:sldId id="2905"/>
            <p14:sldId id="2906"/>
            <p14:sldId id="2907"/>
            <p14:sldId id="2908"/>
            <p14:sldId id="2909"/>
            <p14:sldId id="2910"/>
            <p14:sldId id="2911"/>
            <p14:sldId id="2912"/>
            <p14:sldId id="2913"/>
            <p14:sldId id="2914"/>
            <p14:sldId id="2915"/>
            <p14:sldId id="2916"/>
            <p14:sldId id="273"/>
            <p14:sldId id="274"/>
            <p14:sldId id="275"/>
            <p14:sldId id="2917"/>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gzhang Wu" initials="CW" lastIdx="1" clrIdx="0">
    <p:extLst>
      <p:ext uri="{19B8F6BF-5375-455C-9EA6-DF929625EA0E}">
        <p15:presenceInfo xmlns:p15="http://schemas.microsoft.com/office/powerpoint/2012/main" userId="Chengzhang W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48"/>
    <a:srgbClr val="CE002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4" autoAdjust="0"/>
    <p:restoredTop sz="92666" autoAdjust="0"/>
  </p:normalViewPr>
  <p:slideViewPr>
    <p:cSldViewPr snapToGrid="0">
      <p:cViewPr varScale="1">
        <p:scale>
          <a:sx n="101" d="100"/>
          <a:sy n="101" d="100"/>
        </p:scale>
        <p:origin x="2016" y="184"/>
      </p:cViewPr>
      <p:guideLst>
        <p:guide orient="horz" pos="2160"/>
        <p:guide pos="2880"/>
      </p:guideLst>
    </p:cSldViewPr>
  </p:slideViewPr>
  <p:notesTextViewPr>
    <p:cViewPr>
      <p:scale>
        <a:sx n="1" d="1"/>
        <a:sy n="1" d="1"/>
      </p:scale>
      <p:origin x="0" y="0"/>
    </p:cViewPr>
  </p:notesTextViewPr>
  <p:notesViewPr>
    <p:cSldViewPr snapToGrid="0">
      <p:cViewPr varScale="1">
        <p:scale>
          <a:sx n="54" d="100"/>
          <a:sy n="54" d="100"/>
        </p:scale>
        <p:origin x="2796" y="4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notesMaster" Target="notesMasters/notesMaster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commentAuthors" Target="commentAuthor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theme" Target="theme/theme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mj-lt"/>
                <a:ea typeface="+mn-ea"/>
                <a:cs typeface="Times New Roman" panose="02020603050405020304" pitchFamily="18" charset="0"/>
              </a:defRPr>
            </a:pPr>
            <a:r>
              <a:rPr lang="en-US"/>
              <a:t>Procrastination during the semester</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j-lt"/>
              <a:ea typeface="+mn-ea"/>
              <a:cs typeface="Times New Roman" panose="02020603050405020304" pitchFamily="18" charset="0"/>
            </a:defRPr>
          </a:pPr>
          <a:endParaRPr lang="en-US"/>
        </a:p>
      </c:txPr>
    </c:title>
    <c:autoTitleDeleted val="0"/>
    <c:plotArea>
      <c:layout>
        <c:manualLayout>
          <c:layoutTarget val="inner"/>
          <c:xMode val="edge"/>
          <c:yMode val="edge"/>
          <c:x val="8.7774637951072224E-2"/>
          <c:y val="0.11574173169793654"/>
          <c:w val="0.89718139496928684"/>
          <c:h val="0.7379956866594295"/>
        </c:manualLayout>
      </c:layout>
      <c:lineChart>
        <c:grouping val="standard"/>
        <c:varyColors val="0"/>
        <c:ser>
          <c:idx val="0"/>
          <c:order val="0"/>
          <c:tx>
            <c:strRef>
              <c:f>Sheet1!$B$1</c:f>
              <c:strCache>
                <c:ptCount val="1"/>
                <c:pt idx="0">
                  <c:v>Procrastination</c:v>
                </c:pt>
              </c:strCache>
            </c:strRef>
          </c:tx>
          <c:spPr>
            <a:ln w="57150" cap="rnd">
              <a:solidFill>
                <a:schemeClr val="accent1"/>
              </a:solidFill>
              <a:round/>
            </a:ln>
            <a:effectLst/>
          </c:spPr>
          <c:marker>
            <c:symbol val="none"/>
          </c:marker>
          <c:cat>
            <c:strRef>
              <c:f>Sheet1!$A$2:$A$5</c:f>
              <c:strCache>
                <c:ptCount val="4"/>
                <c:pt idx="0">
                  <c:v>T0</c:v>
                </c:pt>
                <c:pt idx="1">
                  <c:v>T1</c:v>
                </c:pt>
                <c:pt idx="2">
                  <c:v>T2</c:v>
                </c:pt>
                <c:pt idx="3">
                  <c:v>T3</c:v>
                </c:pt>
              </c:strCache>
            </c:strRef>
          </c:cat>
          <c:val>
            <c:numRef>
              <c:f>Sheet1!$B$2:$B$5</c:f>
              <c:numCache>
                <c:formatCode>General</c:formatCode>
                <c:ptCount val="4"/>
                <c:pt idx="0">
                  <c:v>2.8759999999999999</c:v>
                </c:pt>
                <c:pt idx="1">
                  <c:v>3.625</c:v>
                </c:pt>
                <c:pt idx="2" formatCode="0.000">
                  <c:v>2.96</c:v>
                </c:pt>
                <c:pt idx="3">
                  <c:v>2.8420000000000001</c:v>
                </c:pt>
              </c:numCache>
            </c:numRef>
          </c:val>
          <c:smooth val="0"/>
          <c:extLst>
            <c:ext xmlns:c16="http://schemas.microsoft.com/office/drawing/2014/chart" uri="{C3380CC4-5D6E-409C-BE32-E72D297353CC}">
              <c16:uniqueId val="{00000000-FFBB-4132-B554-6BEB1FC55453}"/>
            </c:ext>
          </c:extLst>
        </c:ser>
        <c:dLbls>
          <c:showLegendKey val="0"/>
          <c:showVal val="0"/>
          <c:showCatName val="0"/>
          <c:showSerName val="0"/>
          <c:showPercent val="0"/>
          <c:showBubbleSize val="0"/>
        </c:dLbls>
        <c:smooth val="0"/>
        <c:axId val="1561414016"/>
        <c:axId val="1619129632"/>
      </c:lineChart>
      <c:catAx>
        <c:axId val="1561414016"/>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j-lt"/>
                    <a:ea typeface="+mn-ea"/>
                    <a:cs typeface="Times New Roman" panose="02020603050405020304" pitchFamily="18" charset="0"/>
                  </a:defRPr>
                </a:pPr>
                <a:r>
                  <a:rPr lang="en-US"/>
                  <a:t>Measurement points</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j-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Times New Roman" panose="02020603050405020304" pitchFamily="18" charset="0"/>
              </a:defRPr>
            </a:pPr>
            <a:endParaRPr lang="en-US"/>
          </a:p>
        </c:txPr>
        <c:crossAx val="1619129632"/>
        <c:crosses val="autoZero"/>
        <c:auto val="1"/>
        <c:lblAlgn val="ctr"/>
        <c:lblOffset val="100"/>
        <c:noMultiLvlLbl val="0"/>
      </c:catAx>
      <c:valAx>
        <c:axId val="1619129632"/>
        <c:scaling>
          <c:orientation val="minMax"/>
          <c:max val="5"/>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j-lt"/>
                    <a:ea typeface="+mn-ea"/>
                    <a:cs typeface="Times New Roman" panose="02020603050405020304" pitchFamily="18" charset="0"/>
                  </a:defRPr>
                </a:pPr>
                <a:r>
                  <a:rPr lang="en-US"/>
                  <a:t>Procrastination</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j-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Times New Roman" panose="02020603050405020304" pitchFamily="18" charset="0"/>
              </a:defRPr>
            </a:pPr>
            <a:endParaRPr lang="en-US"/>
          </a:p>
        </c:txPr>
        <c:crossAx val="156141401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mj-lt"/>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A730A3-8A44-4FDF-9A01-C0BEDFCB82F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B086C151-29F6-4550-9414-5154E6CD46DD}">
      <dgm:prSet phldrT="[Text]"/>
      <dgm:spPr>
        <a:xfrm>
          <a:off x="3500423" y="351658"/>
          <a:ext cx="2192837" cy="186001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CRMA</a:t>
          </a:r>
        </a:p>
      </dgm:t>
    </dgm:pt>
    <dgm:pt modelId="{9DE88E70-E07F-4B6C-8C49-68A1E507132E}" type="parTrans" cxnId="{4AE74E43-9DC2-4D82-A953-09CFEFE5B078}">
      <dgm:prSet/>
      <dgm:spPr/>
      <dgm:t>
        <a:bodyPr/>
        <a:lstStyle/>
        <a:p>
          <a:endParaRPr lang="en-US"/>
        </a:p>
      </dgm:t>
    </dgm:pt>
    <dgm:pt modelId="{4DDB8621-3F05-4547-AA22-534FF6313482}" type="sibTrans" cxnId="{4AE74E43-9DC2-4D82-A953-09CFEFE5B078}">
      <dgm:prSet/>
      <dgm:spPr/>
      <dgm:t>
        <a:bodyPr/>
        <a:lstStyle/>
        <a:p>
          <a:endParaRPr lang="en-US"/>
        </a:p>
      </dgm:t>
    </dgm:pt>
    <dgm:pt modelId="{574E6432-33C0-456E-8767-1E42B10B6D53}">
      <dgm:prSet phldrT="[Text]" custScaleX="126708" custScaleY="116398" custLinFactNeighborX="776" custLinFactNeighborY="-43495"/>
      <dgm:spPr/>
      <dgm:t>
        <a:bodyPr/>
        <a:lstStyle/>
        <a:p>
          <a:endParaRPr lang="en-US"/>
        </a:p>
      </dgm:t>
    </dgm:pt>
    <dgm:pt modelId="{374C8BD5-1C78-4519-97E8-804D3BDDC0E5}" type="parTrans" cxnId="{18F66533-5974-4B59-BD5E-5E4901C2FDF5}">
      <dgm:prSet/>
      <dgm:spPr/>
      <dgm:t>
        <a:bodyPr/>
        <a:lstStyle/>
        <a:p>
          <a:endParaRPr lang="en-US"/>
        </a:p>
      </dgm:t>
    </dgm:pt>
    <dgm:pt modelId="{5DF704A2-AAB7-4A71-866B-B1493ABDBB53}" type="sibTrans" cxnId="{18F66533-5974-4B59-BD5E-5E4901C2FDF5}">
      <dgm:prSet/>
      <dgm:spPr/>
      <dgm:t>
        <a:bodyPr/>
        <a:lstStyle/>
        <a:p>
          <a:endParaRPr lang="en-US"/>
        </a:p>
      </dgm:t>
    </dgm:pt>
    <dgm:pt modelId="{B775598E-F707-4E6D-8887-3981871D529C}">
      <dgm:prSet phldrT="[Text]" custScaleX="126708" custScaleY="116398" custLinFactNeighborX="776" custLinFactNeighborY="-43495"/>
      <dgm:spPr/>
      <dgm:t>
        <a:bodyPr/>
        <a:lstStyle/>
        <a:p>
          <a:endParaRPr lang="en-US"/>
        </a:p>
      </dgm:t>
    </dgm:pt>
    <dgm:pt modelId="{464011BA-D530-4D83-9054-56415B100BFF}" type="parTrans" cxnId="{0DD4C8B8-AB9C-4591-BD9C-BFAEA0A5D888}">
      <dgm:prSet/>
      <dgm:spPr/>
      <dgm:t>
        <a:bodyPr/>
        <a:lstStyle/>
        <a:p>
          <a:endParaRPr lang="en-US"/>
        </a:p>
      </dgm:t>
    </dgm:pt>
    <dgm:pt modelId="{805237AF-ED3A-4226-9A28-D11408496C55}" type="sibTrans" cxnId="{0DD4C8B8-AB9C-4591-BD9C-BFAEA0A5D888}">
      <dgm:prSet/>
      <dgm:spPr/>
      <dgm:t>
        <a:bodyPr/>
        <a:lstStyle/>
        <a:p>
          <a:endParaRPr lang="en-US"/>
        </a:p>
      </dgm:t>
    </dgm:pt>
    <dgm:pt modelId="{DE3128A2-57B1-4741-8776-BC41AAF89523}">
      <dgm:prSet phldrT="[Text]" custScaleX="126708" custScaleY="116398" custLinFactNeighborX="776" custLinFactNeighborY="-43495"/>
      <dgm:spPr/>
      <dgm:t>
        <a:bodyPr/>
        <a:lstStyle/>
        <a:p>
          <a:endParaRPr lang="en-US"/>
        </a:p>
      </dgm:t>
    </dgm:pt>
    <dgm:pt modelId="{424366FC-E318-48E2-AA49-15A1F383B956}" type="parTrans" cxnId="{9CC44265-BACB-4358-8E29-684A28E2B8DB}">
      <dgm:prSet/>
      <dgm:spPr/>
      <dgm:t>
        <a:bodyPr/>
        <a:lstStyle/>
        <a:p>
          <a:endParaRPr lang="en-US"/>
        </a:p>
      </dgm:t>
    </dgm:pt>
    <dgm:pt modelId="{ED1CDBC7-A93A-4F23-AE2C-BD8AA5A0B15D}" type="sibTrans" cxnId="{9CC44265-BACB-4358-8E29-684A28E2B8DB}">
      <dgm:prSet/>
      <dgm:spPr/>
      <dgm:t>
        <a:bodyPr/>
        <a:lstStyle/>
        <a:p>
          <a:endParaRPr lang="en-US"/>
        </a:p>
      </dgm:t>
    </dgm:pt>
    <dgm:pt modelId="{C74EFBB5-E535-4C55-804F-F7723B9D6CB0}">
      <dgm:prSet phldrT="[Text]" custScaleX="116000" custScaleY="97512" custRadScaleRad="80973" custRadScaleInc="87255"/>
      <dgm:spPr/>
      <dgm:t>
        <a:bodyPr/>
        <a:lstStyle/>
        <a:p>
          <a:endParaRPr lang="en-US"/>
        </a:p>
      </dgm:t>
    </dgm:pt>
    <dgm:pt modelId="{334304DB-0671-4CDF-808E-FDCC550EAF18}" type="parTrans" cxnId="{88FCE397-ED4D-4713-9C5C-E32FA65F9F25}">
      <dgm:prSet/>
      <dgm:spPr/>
      <dgm:t>
        <a:bodyPr/>
        <a:lstStyle/>
        <a:p>
          <a:endParaRPr lang="en-US"/>
        </a:p>
      </dgm:t>
    </dgm:pt>
    <dgm:pt modelId="{BA3B7001-0E12-4D57-904C-922FE602829D}" type="sibTrans" cxnId="{88FCE397-ED4D-4713-9C5C-E32FA65F9F25}">
      <dgm:prSet/>
      <dgm:spPr/>
      <dgm:t>
        <a:bodyPr/>
        <a:lstStyle/>
        <a:p>
          <a:endParaRPr lang="en-US"/>
        </a:p>
      </dgm:t>
    </dgm:pt>
    <dgm:pt modelId="{59D04C14-0040-4F27-90BF-757CB066B576}">
      <dgm:prSet phldrT="[Text]" custScaleX="116000" custScaleY="97512" custRadScaleRad="80973" custRadScaleInc="87255"/>
      <dgm:spPr/>
      <dgm:t>
        <a:bodyPr/>
        <a:lstStyle/>
        <a:p>
          <a:endParaRPr lang="en-US"/>
        </a:p>
      </dgm:t>
    </dgm:pt>
    <dgm:pt modelId="{5B6F1D09-5A02-4575-B2A8-A051395FD518}" type="parTrans" cxnId="{C135BD18-48E3-4DC9-9F8D-C57E9BBAAEED}">
      <dgm:prSet/>
      <dgm:spPr/>
      <dgm:t>
        <a:bodyPr/>
        <a:lstStyle/>
        <a:p>
          <a:endParaRPr lang="en-US"/>
        </a:p>
      </dgm:t>
    </dgm:pt>
    <dgm:pt modelId="{D3C7D3F3-3DB5-4820-ADBF-6F90BDC6A3FB}" type="sibTrans" cxnId="{C135BD18-48E3-4DC9-9F8D-C57E9BBAAEED}">
      <dgm:prSet/>
      <dgm:spPr/>
      <dgm:t>
        <a:bodyPr/>
        <a:lstStyle/>
        <a:p>
          <a:endParaRPr lang="en-US"/>
        </a:p>
      </dgm:t>
    </dgm:pt>
    <dgm:pt modelId="{73B40655-2778-4D61-9043-76EFA9B6CB6F}">
      <dgm:prSet phldrT="[Text]"/>
      <dgm:spPr>
        <a:xfrm>
          <a:off x="1295410" y="2590796"/>
          <a:ext cx="2091627" cy="175826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CDA</a:t>
          </a:r>
        </a:p>
      </dgm:t>
    </dgm:pt>
    <dgm:pt modelId="{A5EC6BA9-BC1F-478E-8363-025A125F9D45}" type="parTrans" cxnId="{FA3330D6-6FAF-41B0-B923-9A9E4A5AF48D}">
      <dgm:prSet/>
      <dgm:spPr>
        <a:xfrm rot="7866011" flipV="1">
          <a:off x="2463682" y="2738997"/>
          <a:ext cx="1855217" cy="101645"/>
        </a:xfrm>
        <a:prstGeom prst="rightArrow">
          <a:avLst>
            <a:gd name="adj1" fmla="val 60000"/>
            <a:gd name="adj2" fmla="val 50000"/>
          </a:avLst>
        </a:prstGeom>
        <a:solidFill>
          <a:sysClr val="windowText" lastClr="000000"/>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1988D1D9-5402-4F50-9B35-2EA2B2B76900}" type="sibTrans" cxnId="{FA3330D6-6FAF-41B0-B923-9A9E4A5AF48D}">
      <dgm:prSet/>
      <dgm:spPr/>
      <dgm:t>
        <a:bodyPr/>
        <a:lstStyle/>
        <a:p>
          <a:endParaRPr lang="en-US"/>
        </a:p>
      </dgm:t>
    </dgm:pt>
    <dgm:pt modelId="{7CE6BAE5-8824-4AD9-8037-760A2F167BE3}">
      <dgm:prSet phldrT="[Text]"/>
      <dgm:spPr>
        <a:xfrm>
          <a:off x="5562590" y="2514598"/>
          <a:ext cx="2091627" cy="175826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CCM</a:t>
          </a:r>
        </a:p>
      </dgm:t>
    </dgm:pt>
    <dgm:pt modelId="{EFC4E499-04C0-4145-B21C-199F932EACC6}" type="parTrans" cxnId="{8609DA89-E6D9-4962-80F0-0632D59E6815}">
      <dgm:prSet/>
      <dgm:spPr>
        <a:xfrm rot="3035594" flipV="1">
          <a:off x="4772590" y="2991518"/>
          <a:ext cx="2469087" cy="108248"/>
        </a:xfrm>
        <a:prstGeom prst="rightArrow">
          <a:avLst>
            <a:gd name="adj1" fmla="val 60000"/>
            <a:gd name="adj2" fmla="val 50000"/>
          </a:avLst>
        </a:prstGeom>
        <a:solidFill>
          <a:sysClr val="windowText" lastClr="000000"/>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9385C31C-C4EA-4904-B272-0C8E952A5173}" type="sibTrans" cxnId="{8609DA89-E6D9-4962-80F0-0632D59E6815}">
      <dgm:prSet/>
      <dgm:spPr/>
      <dgm:t>
        <a:bodyPr/>
        <a:lstStyle/>
        <a:p>
          <a:endParaRPr lang="en-US"/>
        </a:p>
      </dgm:t>
    </dgm:pt>
    <dgm:pt modelId="{2CBEA163-78D5-48F6-BF58-4E000E5AFC4E}" type="pres">
      <dgm:prSet presAssocID="{3CA730A3-8A44-4FDF-9A01-C0BEDFCB82F6}" presName="Name0" presStyleCnt="0">
        <dgm:presLayoutVars>
          <dgm:chMax val="1"/>
          <dgm:dir/>
          <dgm:animLvl val="ctr"/>
          <dgm:resizeHandles val="exact"/>
        </dgm:presLayoutVars>
      </dgm:prSet>
      <dgm:spPr/>
    </dgm:pt>
    <dgm:pt modelId="{B2227610-E997-4A9A-AA00-1D4301B3341D}" type="pres">
      <dgm:prSet presAssocID="{B086C151-29F6-4550-9414-5154E6CD46DD}" presName="centerShape" presStyleLbl="node0" presStyleIdx="0" presStyleCnt="1" custScaleX="121613" custScaleY="103155" custLinFactNeighborX="-1772" custLinFactNeighborY="-42535"/>
      <dgm:spPr/>
    </dgm:pt>
    <dgm:pt modelId="{E2E84913-E841-4EDC-9F7D-0F5AA9DC1764}" type="pres">
      <dgm:prSet presAssocID="{EFC4E499-04C0-4145-B21C-199F932EACC6}" presName="parTrans" presStyleLbl="sibTrans2D1" presStyleIdx="0" presStyleCnt="2" custAng="15780636" custFlipVert="1" custScaleX="480307" custScaleY="17657" custLinFactY="14165" custLinFactNeighborX="77199" custLinFactNeighborY="100000"/>
      <dgm:spPr/>
    </dgm:pt>
    <dgm:pt modelId="{DD239A83-E4EB-4C6F-A38E-1429E25D219C}" type="pres">
      <dgm:prSet presAssocID="{EFC4E499-04C0-4145-B21C-199F932EACC6}" presName="connectorText" presStyleLbl="sibTrans2D1" presStyleIdx="0" presStyleCnt="2"/>
      <dgm:spPr/>
    </dgm:pt>
    <dgm:pt modelId="{4D9E5EBB-28E8-407E-9FCE-8D86F94232E2}" type="pres">
      <dgm:prSet presAssocID="{7CE6BAE5-8824-4AD9-8037-760A2F167BE3}" presName="node" presStyleLbl="node1" presStyleIdx="0" presStyleCnt="2" custScaleX="116000" custScaleY="97512" custRadScaleRad="76160" custRadScaleInc="98832">
        <dgm:presLayoutVars>
          <dgm:bulletEnabled val="1"/>
        </dgm:presLayoutVars>
      </dgm:prSet>
      <dgm:spPr/>
    </dgm:pt>
    <dgm:pt modelId="{51192C79-C989-4E58-A8BD-1DCCD5C92010}" type="pres">
      <dgm:prSet presAssocID="{A5EC6BA9-BC1F-478E-8363-025A125F9D45}" presName="parTrans" presStyleLbl="sibTrans2D1" presStyleIdx="1" presStyleCnt="2" custAng="5581888" custFlipVert="1" custScaleX="295897" custScaleY="16580" custLinFactNeighborX="-11494" custLinFactNeighborY="66635"/>
      <dgm:spPr/>
    </dgm:pt>
    <dgm:pt modelId="{48FF39BA-37A7-4631-8609-58E65514AA03}" type="pres">
      <dgm:prSet presAssocID="{A5EC6BA9-BC1F-478E-8363-025A125F9D45}" presName="connectorText" presStyleLbl="sibTrans2D1" presStyleIdx="1" presStyleCnt="2"/>
      <dgm:spPr/>
    </dgm:pt>
    <dgm:pt modelId="{8A4B59A6-FD60-40B4-BC4C-8FBADB6C3725}" type="pres">
      <dgm:prSet presAssocID="{73B40655-2778-4D61-9043-76EFA9B6CB6F}" presName="node" presStyleLbl="node1" presStyleIdx="1" presStyleCnt="2" custScaleX="116000" custScaleY="97512" custRadScaleRad="92918" custRadScaleInc="98889">
        <dgm:presLayoutVars>
          <dgm:bulletEnabled val="1"/>
        </dgm:presLayoutVars>
      </dgm:prSet>
      <dgm:spPr/>
    </dgm:pt>
  </dgm:ptLst>
  <dgm:cxnLst>
    <dgm:cxn modelId="{419C7706-F107-43C8-BCD9-038BA5D2FFAE}" type="presOf" srcId="{EFC4E499-04C0-4145-B21C-199F932EACC6}" destId="{DD239A83-E4EB-4C6F-A38E-1429E25D219C}" srcOrd="1" destOrd="0" presId="urn:microsoft.com/office/officeart/2005/8/layout/radial5"/>
    <dgm:cxn modelId="{9C75BC14-48F4-41DE-8D6B-4D26BEC28824}" type="presOf" srcId="{73B40655-2778-4D61-9043-76EFA9B6CB6F}" destId="{8A4B59A6-FD60-40B4-BC4C-8FBADB6C3725}" srcOrd="0" destOrd="0" presId="urn:microsoft.com/office/officeart/2005/8/layout/radial5"/>
    <dgm:cxn modelId="{C135BD18-48E3-4DC9-9F8D-C57E9BBAAEED}" srcId="{3CA730A3-8A44-4FDF-9A01-C0BEDFCB82F6}" destId="{59D04C14-0040-4F27-90BF-757CB066B576}" srcOrd="5" destOrd="0" parTransId="{5B6F1D09-5A02-4575-B2A8-A051395FD518}" sibTransId="{D3C7D3F3-3DB5-4820-ADBF-6F90BDC6A3FB}"/>
    <dgm:cxn modelId="{519C9F1B-BFF9-40A3-A8FA-9543581DE30C}" type="presOf" srcId="{EFC4E499-04C0-4145-B21C-199F932EACC6}" destId="{E2E84913-E841-4EDC-9F7D-0F5AA9DC1764}" srcOrd="0" destOrd="0" presId="urn:microsoft.com/office/officeart/2005/8/layout/radial5"/>
    <dgm:cxn modelId="{18F66533-5974-4B59-BD5E-5E4901C2FDF5}" srcId="{3CA730A3-8A44-4FDF-9A01-C0BEDFCB82F6}" destId="{574E6432-33C0-456E-8767-1E42B10B6D53}" srcOrd="3" destOrd="0" parTransId="{374C8BD5-1C78-4519-97E8-804D3BDDC0E5}" sibTransId="{5DF704A2-AAB7-4A71-866B-B1493ABDBB53}"/>
    <dgm:cxn modelId="{4AE74E43-9DC2-4D82-A953-09CFEFE5B078}" srcId="{3CA730A3-8A44-4FDF-9A01-C0BEDFCB82F6}" destId="{B086C151-29F6-4550-9414-5154E6CD46DD}" srcOrd="0" destOrd="0" parTransId="{9DE88E70-E07F-4B6C-8C49-68A1E507132E}" sibTransId="{4DDB8621-3F05-4547-AA22-534FF6313482}"/>
    <dgm:cxn modelId="{A59BDB43-E4C3-494C-A3DE-A7F1F9F22B0B}" type="presOf" srcId="{7CE6BAE5-8824-4AD9-8037-760A2F167BE3}" destId="{4D9E5EBB-28E8-407E-9FCE-8D86F94232E2}" srcOrd="0" destOrd="0" presId="urn:microsoft.com/office/officeart/2005/8/layout/radial5"/>
    <dgm:cxn modelId="{9CC44265-BACB-4358-8E29-684A28E2B8DB}" srcId="{3CA730A3-8A44-4FDF-9A01-C0BEDFCB82F6}" destId="{DE3128A2-57B1-4741-8776-BC41AAF89523}" srcOrd="1" destOrd="0" parTransId="{424366FC-E318-48E2-AA49-15A1F383B956}" sibTransId="{ED1CDBC7-A93A-4F23-AE2C-BD8AA5A0B15D}"/>
    <dgm:cxn modelId="{5C587480-BA53-4088-94A9-26DA8A92B52F}" type="presOf" srcId="{A5EC6BA9-BC1F-478E-8363-025A125F9D45}" destId="{48FF39BA-37A7-4631-8609-58E65514AA03}" srcOrd="1" destOrd="0" presId="urn:microsoft.com/office/officeart/2005/8/layout/radial5"/>
    <dgm:cxn modelId="{8609DA89-E6D9-4962-80F0-0632D59E6815}" srcId="{B086C151-29F6-4550-9414-5154E6CD46DD}" destId="{7CE6BAE5-8824-4AD9-8037-760A2F167BE3}" srcOrd="0" destOrd="0" parTransId="{EFC4E499-04C0-4145-B21C-199F932EACC6}" sibTransId="{9385C31C-C4EA-4904-B272-0C8E952A5173}"/>
    <dgm:cxn modelId="{4E53948A-6561-4B65-9BF6-19D7E85D23AD}" type="presOf" srcId="{3CA730A3-8A44-4FDF-9A01-C0BEDFCB82F6}" destId="{2CBEA163-78D5-48F6-BF58-4E000E5AFC4E}" srcOrd="0" destOrd="0" presId="urn:microsoft.com/office/officeart/2005/8/layout/radial5"/>
    <dgm:cxn modelId="{88FCE397-ED4D-4713-9C5C-E32FA65F9F25}" srcId="{3CA730A3-8A44-4FDF-9A01-C0BEDFCB82F6}" destId="{C74EFBB5-E535-4C55-804F-F7723B9D6CB0}" srcOrd="4" destOrd="0" parTransId="{334304DB-0671-4CDF-808E-FDCC550EAF18}" sibTransId="{BA3B7001-0E12-4D57-904C-922FE602829D}"/>
    <dgm:cxn modelId="{F5AD16A9-8D7C-4CB9-AC5F-ADC62815A801}" type="presOf" srcId="{A5EC6BA9-BC1F-478E-8363-025A125F9D45}" destId="{51192C79-C989-4E58-A8BD-1DCCD5C92010}" srcOrd="0" destOrd="0" presId="urn:microsoft.com/office/officeart/2005/8/layout/radial5"/>
    <dgm:cxn modelId="{0DD4C8B8-AB9C-4591-BD9C-BFAEA0A5D888}" srcId="{3CA730A3-8A44-4FDF-9A01-C0BEDFCB82F6}" destId="{B775598E-F707-4E6D-8887-3981871D529C}" srcOrd="2" destOrd="0" parTransId="{464011BA-D530-4D83-9054-56415B100BFF}" sibTransId="{805237AF-ED3A-4226-9A28-D11408496C55}"/>
    <dgm:cxn modelId="{FA3330D6-6FAF-41B0-B923-9A9E4A5AF48D}" srcId="{B086C151-29F6-4550-9414-5154E6CD46DD}" destId="{73B40655-2778-4D61-9043-76EFA9B6CB6F}" srcOrd="1" destOrd="0" parTransId="{A5EC6BA9-BC1F-478E-8363-025A125F9D45}" sibTransId="{1988D1D9-5402-4F50-9B35-2EA2B2B76900}"/>
    <dgm:cxn modelId="{F0F0C4EC-E1E3-4879-8B14-72DFA71BC536}" type="presOf" srcId="{B086C151-29F6-4550-9414-5154E6CD46DD}" destId="{B2227610-E997-4A9A-AA00-1D4301B3341D}" srcOrd="0" destOrd="0" presId="urn:microsoft.com/office/officeart/2005/8/layout/radial5"/>
    <dgm:cxn modelId="{5E2B045E-D9C7-47C5-86A1-B861A1833E8B}" type="presParOf" srcId="{2CBEA163-78D5-48F6-BF58-4E000E5AFC4E}" destId="{B2227610-E997-4A9A-AA00-1D4301B3341D}" srcOrd="0" destOrd="0" presId="urn:microsoft.com/office/officeart/2005/8/layout/radial5"/>
    <dgm:cxn modelId="{B0FE309E-EE4C-4414-8445-FCE86AA8CDDD}" type="presParOf" srcId="{2CBEA163-78D5-48F6-BF58-4E000E5AFC4E}" destId="{E2E84913-E841-4EDC-9F7D-0F5AA9DC1764}" srcOrd="1" destOrd="0" presId="urn:microsoft.com/office/officeart/2005/8/layout/radial5"/>
    <dgm:cxn modelId="{9753A7FD-0F3D-417B-8CE9-587A89CDA051}" type="presParOf" srcId="{E2E84913-E841-4EDC-9F7D-0F5AA9DC1764}" destId="{DD239A83-E4EB-4C6F-A38E-1429E25D219C}" srcOrd="0" destOrd="0" presId="urn:microsoft.com/office/officeart/2005/8/layout/radial5"/>
    <dgm:cxn modelId="{7A862AA3-4C99-4297-80D8-9CFA3C2A4948}" type="presParOf" srcId="{2CBEA163-78D5-48F6-BF58-4E000E5AFC4E}" destId="{4D9E5EBB-28E8-407E-9FCE-8D86F94232E2}" srcOrd="2" destOrd="0" presId="urn:microsoft.com/office/officeart/2005/8/layout/radial5"/>
    <dgm:cxn modelId="{A004901B-354C-4CC5-98D7-3335C5E0FE74}" type="presParOf" srcId="{2CBEA163-78D5-48F6-BF58-4E000E5AFC4E}" destId="{51192C79-C989-4E58-A8BD-1DCCD5C92010}" srcOrd="3" destOrd="0" presId="urn:microsoft.com/office/officeart/2005/8/layout/radial5"/>
    <dgm:cxn modelId="{0BDA95DD-5152-4912-86E3-316F93DB9B95}" type="presParOf" srcId="{51192C79-C989-4E58-A8BD-1DCCD5C92010}" destId="{48FF39BA-37A7-4631-8609-58E65514AA03}" srcOrd="0" destOrd="0" presId="urn:microsoft.com/office/officeart/2005/8/layout/radial5"/>
    <dgm:cxn modelId="{D214530B-BFB5-4C90-8086-23D8E8CCFF0F}" type="presParOf" srcId="{2CBEA163-78D5-48F6-BF58-4E000E5AFC4E}" destId="{8A4B59A6-FD60-40B4-BC4C-8FBADB6C3725}" srcOrd="4" destOrd="0" presId="urn:microsoft.com/office/officeart/2005/8/layout/radial5"/>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5629DF-ED58-4B8F-8952-73A2F8D32C0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61E0B034-5DFD-458D-9DED-FB77985A1E51}">
      <dgm:prSet phldrT="[Text]" custT="1">
        <dgm:style>
          <a:lnRef idx="2">
            <a:schemeClr val="accent1"/>
          </a:lnRef>
          <a:fillRef idx="1">
            <a:schemeClr val="lt1"/>
          </a:fillRef>
          <a:effectRef idx="0">
            <a:schemeClr val="accent1"/>
          </a:effectRef>
          <a:fontRef idx="minor">
            <a:schemeClr val="dk1"/>
          </a:fontRef>
        </dgm:style>
      </dgm:prSet>
      <dgm:spPr>
        <a:ln/>
      </dgm:spPr>
      <dgm:t>
        <a:bodyPr/>
        <a:lstStyle/>
        <a:p>
          <a:pPr marL="0" lvl="0" algn="ctr" defTabSz="533400">
            <a:lnSpc>
              <a:spcPct val="90000"/>
            </a:lnSpc>
            <a:spcBef>
              <a:spcPct val="0"/>
            </a:spcBef>
            <a:spcAft>
              <a:spcPct val="35000"/>
            </a:spcAft>
            <a:buNone/>
          </a:pPr>
          <a:r>
            <a:rPr lang="en-US" sz="1200" b="1" i="1" kern="1200" dirty="0">
              <a:solidFill>
                <a:schemeClr val="tx1"/>
              </a:solidFill>
              <a:latin typeface="+mj-lt"/>
              <a:cs typeface="Times New Roman" panose="02020603050405020304" pitchFamily="18" charset="0"/>
            </a:rPr>
            <a:t>Step 1: construct topic features</a:t>
          </a:r>
        </a:p>
      </dgm:t>
    </dgm:pt>
    <dgm:pt modelId="{4203AB57-383B-4D51-AD6E-D762DDF74D1C}" type="parTrans" cxnId="{F1254AC8-AB3F-46C3-AEB6-6EEC958D8EF7}">
      <dgm:prSet/>
      <dgm:spPr/>
      <dgm:t>
        <a:bodyPr/>
        <a:lstStyle/>
        <a:p>
          <a:endParaRPr lang="en-US" sz="1200">
            <a:latin typeface="+mj-lt"/>
            <a:cs typeface="Times New Roman" panose="02020603050405020304" pitchFamily="18" charset="0"/>
          </a:endParaRPr>
        </a:p>
      </dgm:t>
    </dgm:pt>
    <dgm:pt modelId="{84712EBC-1752-453C-A458-95C707902743}" type="sibTrans" cxnId="{F1254AC8-AB3F-46C3-AEB6-6EEC958D8EF7}">
      <dgm:prSet/>
      <dgm:spPr>
        <a:solidFill>
          <a:schemeClr val="accent6">
            <a:lumMod val="60000"/>
            <a:lumOff val="40000"/>
          </a:schemeClr>
        </a:solidFill>
      </dgm:spPr>
      <dgm:t>
        <a:bodyPr/>
        <a:lstStyle/>
        <a:p>
          <a:endParaRPr lang="en-US" sz="1200">
            <a:latin typeface="+mj-lt"/>
            <a:cs typeface="Times New Roman" panose="02020603050405020304" pitchFamily="18" charset="0"/>
          </a:endParaRPr>
        </a:p>
      </dgm:t>
    </dgm:pt>
    <dgm:pt modelId="{18973423-4DCC-45D8-9AD7-AC1288FEBA20}">
      <dgm:prSet phldrT="[Text]" custT="1">
        <dgm:style>
          <a:lnRef idx="2">
            <a:schemeClr val="accent1"/>
          </a:lnRef>
          <a:fillRef idx="1">
            <a:schemeClr val="lt1"/>
          </a:fillRef>
          <a:effectRef idx="0">
            <a:schemeClr val="accent1"/>
          </a:effectRef>
          <a:fontRef idx="minor">
            <a:schemeClr val="dk1"/>
          </a:fontRef>
        </dgm:style>
      </dgm:prSet>
      <dgm:spPr>
        <a:ln/>
      </dgm:spPr>
      <dgm:t>
        <a:bodyPr/>
        <a:lstStyle/>
        <a:p>
          <a:pPr marL="0" lvl="0" indent="-114300" algn="l" defTabSz="533400">
            <a:lnSpc>
              <a:spcPct val="90000"/>
            </a:lnSpc>
            <a:spcBef>
              <a:spcPct val="0"/>
            </a:spcBef>
            <a:spcAft>
              <a:spcPct val="35000"/>
            </a:spcAft>
            <a:buFont typeface="Arial" panose="020B0604020202020204" pitchFamily="34" charset="0"/>
            <a:buNone/>
          </a:pPr>
          <a:r>
            <a:rPr lang="en-US" sz="1200" kern="1200" dirty="0">
              <a:solidFill>
                <a:prstClr val="black"/>
              </a:solidFill>
              <a:latin typeface="Times New Roman" panose="02020603050405020304"/>
              <a:ea typeface="+mn-ea"/>
              <a:cs typeface="Times New Roman" panose="02020603050405020304" pitchFamily="18" charset="0"/>
            </a:rPr>
            <a:t>An unsupervised neural network-based topic model (i.e., Contextualized Topic Model from Federico et al, 2021) is developed to classify over 3,200,000 employee review contents into various categories, including career growth opportunities, work-life balance, workplace atmosphere, and compensation benefits. </a:t>
          </a:r>
        </a:p>
      </dgm:t>
    </dgm:pt>
    <dgm:pt modelId="{BB141071-2B1E-46A4-AF33-9D1374CABCC8}" type="parTrans" cxnId="{6BD6CAA0-81EE-4808-B483-E0BB60F9C35E}">
      <dgm:prSet/>
      <dgm:spPr/>
      <dgm:t>
        <a:bodyPr/>
        <a:lstStyle/>
        <a:p>
          <a:endParaRPr lang="en-US" sz="1200">
            <a:latin typeface="+mj-lt"/>
            <a:cs typeface="Times New Roman" panose="02020603050405020304" pitchFamily="18" charset="0"/>
          </a:endParaRPr>
        </a:p>
      </dgm:t>
    </dgm:pt>
    <dgm:pt modelId="{4C3572ED-32BE-484E-BC0B-FD0F267A3F62}" type="sibTrans" cxnId="{6BD6CAA0-81EE-4808-B483-E0BB60F9C35E}">
      <dgm:prSet/>
      <dgm:spPr/>
      <dgm:t>
        <a:bodyPr/>
        <a:lstStyle/>
        <a:p>
          <a:endParaRPr lang="en-US" sz="1200">
            <a:latin typeface="+mj-lt"/>
            <a:cs typeface="Times New Roman" panose="02020603050405020304" pitchFamily="18" charset="0"/>
          </a:endParaRPr>
        </a:p>
      </dgm:t>
    </dgm:pt>
    <dgm:pt modelId="{864A21CA-F0BB-4CD3-BFA1-369DC9BCAAB1}">
      <dgm:prSet phldrT="[Text]" custT="1">
        <dgm:style>
          <a:lnRef idx="2">
            <a:schemeClr val="accent1"/>
          </a:lnRef>
          <a:fillRef idx="1">
            <a:schemeClr val="lt1"/>
          </a:fillRef>
          <a:effectRef idx="0">
            <a:schemeClr val="accent1"/>
          </a:effectRef>
          <a:fontRef idx="minor">
            <a:schemeClr val="dk1"/>
          </a:fontRef>
        </dgm:style>
      </dgm:prSet>
      <dgm:spPr>
        <a:ln/>
      </dgm:spPr>
      <dgm:t>
        <a:bodyPr/>
        <a:lstStyle/>
        <a:p>
          <a:pPr marL="0" lvl="0" algn="ctr" defTabSz="533400">
            <a:lnSpc>
              <a:spcPct val="90000"/>
            </a:lnSpc>
            <a:spcBef>
              <a:spcPct val="0"/>
            </a:spcBef>
            <a:spcAft>
              <a:spcPct val="35000"/>
            </a:spcAft>
            <a:buNone/>
          </a:pPr>
          <a:r>
            <a:rPr lang="en-US" sz="1200" b="1" i="1" kern="1200" dirty="0">
              <a:solidFill>
                <a:schemeClr val="tx1"/>
              </a:solidFill>
              <a:latin typeface="+mj-lt"/>
              <a:cs typeface="Times New Roman" panose="02020603050405020304" pitchFamily="18" charset="0"/>
            </a:rPr>
            <a:t>Step 2: rolling-window forecast</a:t>
          </a:r>
        </a:p>
      </dgm:t>
    </dgm:pt>
    <dgm:pt modelId="{39476EDB-DFAB-46EA-8175-63916FF1ED11}" type="parTrans" cxnId="{92D03CE6-90B9-45F5-B19F-7EF2A8CC9EC8}">
      <dgm:prSet/>
      <dgm:spPr/>
      <dgm:t>
        <a:bodyPr/>
        <a:lstStyle/>
        <a:p>
          <a:endParaRPr lang="en-US" sz="1200">
            <a:latin typeface="+mj-lt"/>
            <a:cs typeface="Times New Roman" panose="02020603050405020304" pitchFamily="18" charset="0"/>
          </a:endParaRPr>
        </a:p>
      </dgm:t>
    </dgm:pt>
    <dgm:pt modelId="{951807B5-22DA-41CF-A560-4CF27A962AF6}" type="sibTrans" cxnId="{92D03CE6-90B9-45F5-B19F-7EF2A8CC9EC8}">
      <dgm:prSet/>
      <dgm:spPr>
        <a:solidFill>
          <a:schemeClr val="accent6">
            <a:lumMod val="60000"/>
            <a:lumOff val="40000"/>
          </a:schemeClr>
        </a:solidFill>
      </dgm:spPr>
      <dgm:t>
        <a:bodyPr/>
        <a:lstStyle/>
        <a:p>
          <a:endParaRPr lang="en-US" sz="1200">
            <a:latin typeface="+mj-lt"/>
            <a:cs typeface="Times New Roman" panose="02020603050405020304" pitchFamily="18" charset="0"/>
          </a:endParaRPr>
        </a:p>
      </dgm:t>
    </dgm:pt>
    <dgm:pt modelId="{16CF809D-56F0-43AC-A989-D28EA1A9C463}">
      <dgm:prSet phldrT="[Text]" custT="1">
        <dgm:style>
          <a:lnRef idx="2">
            <a:schemeClr val="accent1"/>
          </a:lnRef>
          <a:fillRef idx="1">
            <a:schemeClr val="lt1"/>
          </a:fillRef>
          <a:effectRef idx="0">
            <a:schemeClr val="accent1"/>
          </a:effectRef>
          <a:fontRef idx="minor">
            <a:schemeClr val="dk1"/>
          </a:fontRef>
        </dgm:style>
      </dgm:prSet>
      <dgm:spPr>
        <a:ln/>
      </dgm:spPr>
      <dgm:t>
        <a:bodyPr/>
        <a:lstStyle/>
        <a:p>
          <a:pPr algn="ctr"/>
          <a:r>
            <a:rPr lang="en-US" altLang="zh-CN" sz="1200" b="1" i="1" dirty="0">
              <a:solidFill>
                <a:schemeClr val="tx1"/>
              </a:solidFill>
              <a:latin typeface="+mj-lt"/>
              <a:cs typeface="Times New Roman" panose="02020603050405020304" pitchFamily="18" charset="0"/>
            </a:rPr>
            <a:t>Step 3: Top tones versus bottom tones</a:t>
          </a:r>
        </a:p>
        <a:p>
          <a:pPr algn="l"/>
          <a:r>
            <a:rPr lang="en-US" sz="1200" dirty="0">
              <a:solidFill>
                <a:schemeClr val="tx1"/>
              </a:solidFill>
              <a:latin typeface="+mj-lt"/>
              <a:cs typeface="Times New Roman" panose="02020603050405020304" pitchFamily="18" charset="0"/>
            </a:rPr>
            <a:t>We examine whether employee perspectives can complement the forward-looking tones of top management in the MD&amp;A section to augment the accuracy of performance forecasts.</a:t>
          </a:r>
          <a:endParaRPr lang="en-US" sz="1200" b="1" i="1" dirty="0">
            <a:solidFill>
              <a:schemeClr val="tx1"/>
            </a:solidFill>
            <a:latin typeface="+mj-lt"/>
            <a:cs typeface="Times New Roman" panose="02020603050405020304" pitchFamily="18" charset="0"/>
          </a:endParaRPr>
        </a:p>
      </dgm:t>
    </dgm:pt>
    <dgm:pt modelId="{B0E518C3-395C-4F9B-9EC7-6F988E8B6F50}" type="parTrans" cxnId="{D717B220-5580-4447-93E5-F32C01885D13}">
      <dgm:prSet/>
      <dgm:spPr/>
      <dgm:t>
        <a:bodyPr/>
        <a:lstStyle/>
        <a:p>
          <a:endParaRPr lang="en-US" sz="1200">
            <a:latin typeface="+mj-lt"/>
            <a:cs typeface="Times New Roman" panose="02020603050405020304" pitchFamily="18" charset="0"/>
          </a:endParaRPr>
        </a:p>
      </dgm:t>
    </dgm:pt>
    <dgm:pt modelId="{5DEE6516-E182-4163-87F7-FC0F7A9BD590}" type="sibTrans" cxnId="{D717B220-5580-4447-93E5-F32C01885D13}">
      <dgm:prSet/>
      <dgm:spPr/>
      <dgm:t>
        <a:bodyPr/>
        <a:lstStyle/>
        <a:p>
          <a:endParaRPr lang="en-US" sz="1200">
            <a:latin typeface="+mj-lt"/>
            <a:cs typeface="Times New Roman" panose="02020603050405020304" pitchFamily="18" charset="0"/>
          </a:endParaRPr>
        </a:p>
      </dgm:t>
    </dgm:pt>
    <dgm:pt modelId="{9AD23DCC-542A-4B51-A75A-79945FF4126E}">
      <dgm:prSet phldrT="[Text]" custT="1">
        <dgm:style>
          <a:lnRef idx="2">
            <a:schemeClr val="accent1"/>
          </a:lnRef>
          <a:fillRef idx="1">
            <a:schemeClr val="lt1"/>
          </a:fillRef>
          <a:effectRef idx="0">
            <a:schemeClr val="accent1"/>
          </a:effectRef>
          <a:fontRef idx="minor">
            <a:schemeClr val="dk1"/>
          </a:fontRef>
        </dgm:style>
      </dgm:prSet>
      <dgm:spPr>
        <a:ln/>
      </dgm:spPr>
      <dgm:t>
        <a:bodyPr/>
        <a:lstStyle/>
        <a:p>
          <a:pPr algn="l"/>
          <a:endParaRPr lang="en-US" sz="1200" dirty="0">
            <a:solidFill>
              <a:schemeClr val="tx1"/>
            </a:solidFill>
            <a:latin typeface="+mj-lt"/>
            <a:cs typeface="Times New Roman" panose="02020603050405020304" pitchFamily="18" charset="0"/>
          </a:endParaRPr>
        </a:p>
      </dgm:t>
    </dgm:pt>
    <dgm:pt modelId="{3431B8E9-028D-42C4-BB45-A5E0652DB6E2}" type="parTrans" cxnId="{200173C1-2CD9-49EE-8C9B-96C4213CB1F7}">
      <dgm:prSet/>
      <dgm:spPr/>
      <dgm:t>
        <a:bodyPr/>
        <a:lstStyle/>
        <a:p>
          <a:endParaRPr lang="en-US" sz="1200">
            <a:latin typeface="+mj-lt"/>
          </a:endParaRPr>
        </a:p>
      </dgm:t>
    </dgm:pt>
    <dgm:pt modelId="{351E968A-F3FD-4F13-AE1E-D450B6E890F1}" type="sibTrans" cxnId="{200173C1-2CD9-49EE-8C9B-96C4213CB1F7}">
      <dgm:prSet/>
      <dgm:spPr/>
      <dgm:t>
        <a:bodyPr/>
        <a:lstStyle/>
        <a:p>
          <a:endParaRPr lang="en-US" sz="1200">
            <a:latin typeface="+mj-lt"/>
          </a:endParaRPr>
        </a:p>
      </dgm:t>
    </dgm:pt>
    <dgm:pt modelId="{4A743419-2426-4698-AC44-E7F5AD8D4555}">
      <dgm:prSet phldrT="[Text]" custT="1">
        <dgm:style>
          <a:lnRef idx="2">
            <a:schemeClr val="accent1"/>
          </a:lnRef>
          <a:fillRef idx="1">
            <a:schemeClr val="lt1"/>
          </a:fillRef>
          <a:effectRef idx="0">
            <a:schemeClr val="accent1"/>
          </a:effectRef>
          <a:fontRef idx="minor">
            <a:schemeClr val="dk1"/>
          </a:fontRef>
        </dgm:style>
      </dgm:prSet>
      <dgm:spPr>
        <a:ln/>
      </dgm:spPr>
      <dgm:t>
        <a:bodyPr spcFirstLastPara="0" vert="horz" wrap="square" lIns="123825" tIns="123825" rIns="123825" bIns="123825" numCol="1" spcCol="1270" anchor="t" anchorCtr="0"/>
        <a:lstStyle/>
        <a:p>
          <a:pPr marL="0" lvl="0" indent="-114300" algn="l" defTabSz="533400">
            <a:lnSpc>
              <a:spcPct val="90000"/>
            </a:lnSpc>
            <a:spcBef>
              <a:spcPct val="0"/>
            </a:spcBef>
            <a:spcAft>
              <a:spcPct val="35000"/>
            </a:spcAft>
            <a:buFont typeface="Arial" panose="020B0604020202020204" pitchFamily="34" charset="0"/>
            <a:buNone/>
          </a:pPr>
          <a:r>
            <a:rPr lang="en-US" sz="1200" kern="1200" dirty="0">
              <a:solidFill>
                <a:prstClr val="black"/>
              </a:solidFill>
              <a:latin typeface="Times New Roman" panose="02020603050405020304"/>
              <a:ea typeface="+mn-ea"/>
              <a:cs typeface="Times New Roman" panose="02020603050405020304" pitchFamily="18" charset="0"/>
            </a:rPr>
            <a:t>Using a rolling-window approach for the sample period 2010 to 2021, ridge regression models are used to evaluate if employee perceptions contribute incrementally to forecasting firm profitability, net cash flow activities, and non-financial performance. Furthermore, the attribute importance analysis is conducted to determine which topics are strongly linked to firm-level performance </a:t>
          </a:r>
        </a:p>
      </dgm:t>
    </dgm:pt>
    <dgm:pt modelId="{573C7AE4-CD85-42BA-BA79-E77AA48D112A}" type="sibTrans" cxnId="{9CE05C3B-74AA-42EA-9144-84958B5AD412}">
      <dgm:prSet/>
      <dgm:spPr/>
      <dgm:t>
        <a:bodyPr/>
        <a:lstStyle/>
        <a:p>
          <a:endParaRPr lang="en-US" sz="1200">
            <a:latin typeface="+mj-lt"/>
            <a:cs typeface="Times New Roman" panose="02020603050405020304" pitchFamily="18" charset="0"/>
          </a:endParaRPr>
        </a:p>
      </dgm:t>
    </dgm:pt>
    <dgm:pt modelId="{C8D6E3E4-CA3D-45C5-9CE9-2D27429994FA}" type="parTrans" cxnId="{9CE05C3B-74AA-42EA-9144-84958B5AD412}">
      <dgm:prSet/>
      <dgm:spPr/>
      <dgm:t>
        <a:bodyPr/>
        <a:lstStyle/>
        <a:p>
          <a:endParaRPr lang="en-US" sz="1200">
            <a:latin typeface="+mj-lt"/>
            <a:cs typeface="Times New Roman" panose="02020603050405020304" pitchFamily="18" charset="0"/>
          </a:endParaRPr>
        </a:p>
      </dgm:t>
    </dgm:pt>
    <dgm:pt modelId="{00057522-3190-473F-A5EE-EA20E9565FD2}" type="pres">
      <dgm:prSet presAssocID="{E75629DF-ED58-4B8F-8952-73A2F8D32C04}" presName="CompostProcess" presStyleCnt="0">
        <dgm:presLayoutVars>
          <dgm:dir/>
          <dgm:resizeHandles val="exact"/>
        </dgm:presLayoutVars>
      </dgm:prSet>
      <dgm:spPr/>
    </dgm:pt>
    <dgm:pt modelId="{2950E19C-E4D2-43ED-81C6-CD6251972FD8}" type="pres">
      <dgm:prSet presAssocID="{E75629DF-ED58-4B8F-8952-73A2F8D32C04}" presName="arrow" presStyleLbl="bgShp" presStyleIdx="0" presStyleCnt="1" custLinFactNeighborX="290"/>
      <dgm:spPr>
        <a:solidFill>
          <a:schemeClr val="accent6">
            <a:lumMod val="20000"/>
            <a:lumOff val="80000"/>
          </a:schemeClr>
        </a:solidFill>
      </dgm:spPr>
    </dgm:pt>
    <dgm:pt modelId="{BF501AFB-5C17-49A7-84CC-303ADC96D8DC}" type="pres">
      <dgm:prSet presAssocID="{E75629DF-ED58-4B8F-8952-73A2F8D32C04}" presName="linearProcess" presStyleCnt="0"/>
      <dgm:spPr/>
    </dgm:pt>
    <dgm:pt modelId="{11BBF6C0-E617-463C-9336-439156DEFC9A}" type="pres">
      <dgm:prSet presAssocID="{61E0B034-5DFD-458D-9DED-FB77985A1E51}" presName="textNode" presStyleLbl="node1" presStyleIdx="0" presStyleCnt="3" custScaleX="84124" custScaleY="111793" custLinFactNeighborY="349">
        <dgm:presLayoutVars>
          <dgm:bulletEnabled val="1"/>
        </dgm:presLayoutVars>
      </dgm:prSet>
      <dgm:spPr/>
    </dgm:pt>
    <dgm:pt modelId="{F79AFC0F-5911-4E43-A2A8-1B132C27AF2C}" type="pres">
      <dgm:prSet presAssocID="{84712EBC-1752-453C-A458-95C707902743}" presName="sibTrans" presStyleCnt="0"/>
      <dgm:spPr/>
    </dgm:pt>
    <dgm:pt modelId="{2F593175-636D-4028-86C4-D6738AD89012}" type="pres">
      <dgm:prSet presAssocID="{864A21CA-F0BB-4CD3-BFA1-369DC9BCAAB1}" presName="textNode" presStyleLbl="node1" presStyleIdx="1" presStyleCnt="3" custScaleX="90593" custScaleY="108216">
        <dgm:presLayoutVars>
          <dgm:bulletEnabled val="1"/>
        </dgm:presLayoutVars>
      </dgm:prSet>
      <dgm:spPr/>
    </dgm:pt>
    <dgm:pt modelId="{342DB7EB-FDAE-49AB-AA8D-4FF82BA5F784}" type="pres">
      <dgm:prSet presAssocID="{951807B5-22DA-41CF-A560-4CF27A962AF6}" presName="sibTrans" presStyleCnt="0"/>
      <dgm:spPr/>
    </dgm:pt>
    <dgm:pt modelId="{456F03CC-AA04-47E2-95E0-334FD2CD64FC}" type="pres">
      <dgm:prSet presAssocID="{16CF809D-56F0-43AC-A989-D28EA1A9C463}" presName="textNode" presStyleLbl="node1" presStyleIdx="2" presStyleCnt="3" custScaleX="87287" custScaleY="108915">
        <dgm:presLayoutVars>
          <dgm:bulletEnabled val="1"/>
        </dgm:presLayoutVars>
      </dgm:prSet>
      <dgm:spPr/>
    </dgm:pt>
  </dgm:ptLst>
  <dgm:cxnLst>
    <dgm:cxn modelId="{1BF30008-EBDB-49E5-AB3F-FD262B161090}" type="presOf" srcId="{18973423-4DCC-45D8-9AD7-AC1288FEBA20}" destId="{11BBF6C0-E617-463C-9336-439156DEFC9A}" srcOrd="0" destOrd="1" presId="urn:microsoft.com/office/officeart/2005/8/layout/hProcess9"/>
    <dgm:cxn modelId="{D717B220-5580-4447-93E5-F32C01885D13}" srcId="{E75629DF-ED58-4B8F-8952-73A2F8D32C04}" destId="{16CF809D-56F0-43AC-A989-D28EA1A9C463}" srcOrd="2" destOrd="0" parTransId="{B0E518C3-395C-4F9B-9EC7-6F988E8B6F50}" sibTransId="{5DEE6516-E182-4163-87F7-FC0F7A9BD590}"/>
    <dgm:cxn modelId="{60C03F26-07ED-4A77-B3D7-34736C4E9C58}" type="presOf" srcId="{864A21CA-F0BB-4CD3-BFA1-369DC9BCAAB1}" destId="{2F593175-636D-4028-86C4-D6738AD89012}" srcOrd="0" destOrd="0" presId="urn:microsoft.com/office/officeart/2005/8/layout/hProcess9"/>
    <dgm:cxn modelId="{42157334-DCA6-4296-8327-5536E16B985A}" type="presOf" srcId="{E75629DF-ED58-4B8F-8952-73A2F8D32C04}" destId="{00057522-3190-473F-A5EE-EA20E9565FD2}" srcOrd="0" destOrd="0" presId="urn:microsoft.com/office/officeart/2005/8/layout/hProcess9"/>
    <dgm:cxn modelId="{9CE05C3B-74AA-42EA-9144-84958B5AD412}" srcId="{864A21CA-F0BB-4CD3-BFA1-369DC9BCAAB1}" destId="{4A743419-2426-4698-AC44-E7F5AD8D4555}" srcOrd="0" destOrd="0" parTransId="{C8D6E3E4-CA3D-45C5-9CE9-2D27429994FA}" sibTransId="{573C7AE4-CD85-42BA-BA79-E77AA48D112A}"/>
    <dgm:cxn modelId="{222E0459-6369-4B55-9947-81D541F5250F}" type="presOf" srcId="{61E0B034-5DFD-458D-9DED-FB77985A1E51}" destId="{11BBF6C0-E617-463C-9336-439156DEFC9A}" srcOrd="0" destOrd="0" presId="urn:microsoft.com/office/officeart/2005/8/layout/hProcess9"/>
    <dgm:cxn modelId="{FEF29E9C-957F-47E2-9184-D00D4519AEF4}" type="presOf" srcId="{9AD23DCC-542A-4B51-A75A-79945FF4126E}" destId="{456F03CC-AA04-47E2-95E0-334FD2CD64FC}" srcOrd="0" destOrd="1" presId="urn:microsoft.com/office/officeart/2005/8/layout/hProcess9"/>
    <dgm:cxn modelId="{6BD6CAA0-81EE-4808-B483-E0BB60F9C35E}" srcId="{61E0B034-5DFD-458D-9DED-FB77985A1E51}" destId="{18973423-4DCC-45D8-9AD7-AC1288FEBA20}" srcOrd="0" destOrd="0" parTransId="{BB141071-2B1E-46A4-AF33-9D1374CABCC8}" sibTransId="{4C3572ED-32BE-484E-BC0B-FD0F267A3F62}"/>
    <dgm:cxn modelId="{46D4B1B4-6CBF-42DE-864E-3BA3A52107BC}" type="presOf" srcId="{4A743419-2426-4698-AC44-E7F5AD8D4555}" destId="{2F593175-636D-4028-86C4-D6738AD89012}" srcOrd="0" destOrd="1" presId="urn:microsoft.com/office/officeart/2005/8/layout/hProcess9"/>
    <dgm:cxn modelId="{678CB0B7-ADEB-458A-82F9-451A18A8A418}" type="presOf" srcId="{16CF809D-56F0-43AC-A989-D28EA1A9C463}" destId="{456F03CC-AA04-47E2-95E0-334FD2CD64FC}" srcOrd="0" destOrd="0" presId="urn:microsoft.com/office/officeart/2005/8/layout/hProcess9"/>
    <dgm:cxn modelId="{200173C1-2CD9-49EE-8C9B-96C4213CB1F7}" srcId="{16CF809D-56F0-43AC-A989-D28EA1A9C463}" destId="{9AD23DCC-542A-4B51-A75A-79945FF4126E}" srcOrd="0" destOrd="0" parTransId="{3431B8E9-028D-42C4-BB45-A5E0652DB6E2}" sibTransId="{351E968A-F3FD-4F13-AE1E-D450B6E890F1}"/>
    <dgm:cxn modelId="{F1254AC8-AB3F-46C3-AEB6-6EEC958D8EF7}" srcId="{E75629DF-ED58-4B8F-8952-73A2F8D32C04}" destId="{61E0B034-5DFD-458D-9DED-FB77985A1E51}" srcOrd="0" destOrd="0" parTransId="{4203AB57-383B-4D51-AD6E-D762DDF74D1C}" sibTransId="{84712EBC-1752-453C-A458-95C707902743}"/>
    <dgm:cxn modelId="{92D03CE6-90B9-45F5-B19F-7EF2A8CC9EC8}" srcId="{E75629DF-ED58-4B8F-8952-73A2F8D32C04}" destId="{864A21CA-F0BB-4CD3-BFA1-369DC9BCAAB1}" srcOrd="1" destOrd="0" parTransId="{39476EDB-DFAB-46EA-8175-63916FF1ED11}" sibTransId="{951807B5-22DA-41CF-A560-4CF27A962AF6}"/>
    <dgm:cxn modelId="{D91F3581-A959-4D95-A63D-CF2AAC8E58FC}" type="presParOf" srcId="{00057522-3190-473F-A5EE-EA20E9565FD2}" destId="{2950E19C-E4D2-43ED-81C6-CD6251972FD8}" srcOrd="0" destOrd="0" presId="urn:microsoft.com/office/officeart/2005/8/layout/hProcess9"/>
    <dgm:cxn modelId="{8D352862-9873-4F58-8A57-AE2B4DF31DEA}" type="presParOf" srcId="{00057522-3190-473F-A5EE-EA20E9565FD2}" destId="{BF501AFB-5C17-49A7-84CC-303ADC96D8DC}" srcOrd="1" destOrd="0" presId="urn:microsoft.com/office/officeart/2005/8/layout/hProcess9"/>
    <dgm:cxn modelId="{4BD099D3-A4F2-4E6F-82C5-B7DBF7870727}" type="presParOf" srcId="{BF501AFB-5C17-49A7-84CC-303ADC96D8DC}" destId="{11BBF6C0-E617-463C-9336-439156DEFC9A}" srcOrd="0" destOrd="0" presId="urn:microsoft.com/office/officeart/2005/8/layout/hProcess9"/>
    <dgm:cxn modelId="{61FF3F7F-A47E-4D9F-B3B9-5040F64D8179}" type="presParOf" srcId="{BF501AFB-5C17-49A7-84CC-303ADC96D8DC}" destId="{F79AFC0F-5911-4E43-A2A8-1B132C27AF2C}" srcOrd="1" destOrd="0" presId="urn:microsoft.com/office/officeart/2005/8/layout/hProcess9"/>
    <dgm:cxn modelId="{88C70FC0-78D7-4B8F-8FC5-BE896FC927AE}" type="presParOf" srcId="{BF501AFB-5C17-49A7-84CC-303ADC96D8DC}" destId="{2F593175-636D-4028-86C4-D6738AD89012}" srcOrd="2" destOrd="0" presId="urn:microsoft.com/office/officeart/2005/8/layout/hProcess9"/>
    <dgm:cxn modelId="{3096A7EE-27C2-4F6E-9E33-049209AEC2B9}" type="presParOf" srcId="{BF501AFB-5C17-49A7-84CC-303ADC96D8DC}" destId="{342DB7EB-FDAE-49AB-AA8D-4FF82BA5F784}" srcOrd="3" destOrd="0" presId="urn:microsoft.com/office/officeart/2005/8/layout/hProcess9"/>
    <dgm:cxn modelId="{8F694559-F243-4393-A83A-FB6B27400D10}" type="presParOf" srcId="{BF501AFB-5C17-49A7-84CC-303ADC96D8DC}" destId="{456F03CC-AA04-47E2-95E0-334FD2CD64F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0F22283-D5DF-5F44-A1F4-996A32441F20}" type="doc">
      <dgm:prSet loTypeId="urn:microsoft.com/office/officeart/2005/8/layout/chevron2" loCatId="" qsTypeId="urn:microsoft.com/office/officeart/2005/8/quickstyle/simple1" qsCatId="simple" csTypeId="urn:microsoft.com/office/officeart/2005/8/colors/accent2_3" csCatId="accent2" phldr="1"/>
      <dgm:spPr/>
      <dgm:t>
        <a:bodyPr/>
        <a:lstStyle/>
        <a:p>
          <a:endParaRPr lang="en-US"/>
        </a:p>
      </dgm:t>
    </dgm:pt>
    <dgm:pt modelId="{1CCDEFEB-BD78-B44D-93C9-1583E52ED04E}">
      <dgm:prSet phldrT="[Text]"/>
      <dgm:spPr/>
      <dgm:t>
        <a:bodyPr/>
        <a:lstStyle/>
        <a:p>
          <a:r>
            <a:rPr lang="en-US" altLang="zh-CN" dirty="0">
              <a:latin typeface="Calibri" panose="020F0502020204030204" pitchFamily="34" charset="0"/>
              <a:cs typeface="Calibri" panose="020F0502020204030204" pitchFamily="34" charset="0"/>
            </a:rPr>
            <a:t>Data</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preprocessing</a:t>
          </a:r>
          <a:endParaRPr lang="en-US" dirty="0">
            <a:latin typeface="Calibri" panose="020F0502020204030204" pitchFamily="34" charset="0"/>
            <a:cs typeface="Calibri" panose="020F0502020204030204" pitchFamily="34" charset="0"/>
          </a:endParaRPr>
        </a:p>
      </dgm:t>
    </dgm:pt>
    <dgm:pt modelId="{5FF1DDDA-3BA4-234C-96E8-D54EA753A764}" type="parTrans" cxnId="{84F21200-7A66-B549-87F1-7AAD3906D07C}">
      <dgm:prSet/>
      <dgm:spPr/>
      <dgm:t>
        <a:bodyPr/>
        <a:lstStyle/>
        <a:p>
          <a:endParaRPr lang="en-US">
            <a:latin typeface="Calibri" panose="020F0502020204030204" pitchFamily="34" charset="0"/>
            <a:cs typeface="Calibri" panose="020F0502020204030204" pitchFamily="34" charset="0"/>
          </a:endParaRPr>
        </a:p>
      </dgm:t>
    </dgm:pt>
    <dgm:pt modelId="{727D0A6D-54C0-C04D-A831-5075B4989160}" type="sibTrans" cxnId="{84F21200-7A66-B549-87F1-7AAD3906D07C}">
      <dgm:prSet/>
      <dgm:spPr/>
      <dgm:t>
        <a:bodyPr/>
        <a:lstStyle/>
        <a:p>
          <a:endParaRPr lang="en-US">
            <a:latin typeface="Calibri" panose="020F0502020204030204" pitchFamily="34" charset="0"/>
            <a:cs typeface="Calibri" panose="020F0502020204030204" pitchFamily="34" charset="0"/>
          </a:endParaRPr>
        </a:p>
      </dgm:t>
    </dgm:pt>
    <dgm:pt modelId="{9A1E6C56-A678-AC4A-A4BD-78BAA3865059}">
      <dgm:prSet phldrT="[Text]"/>
      <dgm:spPr/>
      <dgm:t>
        <a:bodyPr/>
        <a:lstStyle/>
        <a:p>
          <a:r>
            <a:rPr lang="en-US" altLang="zh-CN" dirty="0">
              <a:latin typeface="Calibri" panose="020F0502020204030204" pitchFamily="34" charset="0"/>
              <a:cs typeface="Calibri" panose="020F0502020204030204" pitchFamily="34" charset="0"/>
            </a:rPr>
            <a:t>Feature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engineering</a:t>
          </a:r>
          <a:endParaRPr lang="en-US" dirty="0">
            <a:latin typeface="Calibri" panose="020F0502020204030204" pitchFamily="34" charset="0"/>
            <a:cs typeface="Calibri" panose="020F0502020204030204" pitchFamily="34" charset="0"/>
          </a:endParaRPr>
        </a:p>
      </dgm:t>
    </dgm:pt>
    <dgm:pt modelId="{828633B5-3CE4-A04B-84A9-DD4DCDA64315}" type="parTrans" cxnId="{178D8E4D-FC06-0141-9EC4-94D0FA5EC3D8}">
      <dgm:prSet/>
      <dgm:spPr/>
      <dgm:t>
        <a:bodyPr/>
        <a:lstStyle/>
        <a:p>
          <a:endParaRPr lang="en-US">
            <a:latin typeface="Calibri" panose="020F0502020204030204" pitchFamily="34" charset="0"/>
            <a:cs typeface="Calibri" panose="020F0502020204030204" pitchFamily="34" charset="0"/>
          </a:endParaRPr>
        </a:p>
      </dgm:t>
    </dgm:pt>
    <dgm:pt modelId="{E254815C-E2F9-794D-8B47-B0C976E0DC02}" type="sibTrans" cxnId="{178D8E4D-FC06-0141-9EC4-94D0FA5EC3D8}">
      <dgm:prSet/>
      <dgm:spPr/>
      <dgm:t>
        <a:bodyPr/>
        <a:lstStyle/>
        <a:p>
          <a:endParaRPr lang="en-US">
            <a:latin typeface="Calibri" panose="020F0502020204030204" pitchFamily="34" charset="0"/>
            <a:cs typeface="Calibri" panose="020F0502020204030204" pitchFamily="34" charset="0"/>
          </a:endParaRPr>
        </a:p>
      </dgm:t>
    </dgm:pt>
    <dgm:pt modelId="{680E1EDE-7AFA-064B-B2D6-E2B61C210E7D}">
      <dgm:prSet phldrT="[Text]"/>
      <dgm:spPr/>
      <dgm:t>
        <a:bodyPr/>
        <a:lstStyle/>
        <a:p>
          <a:r>
            <a:rPr lang="en-US" altLang="zh-CN" dirty="0">
              <a:latin typeface="Calibri" panose="020F0502020204030204" pitchFamily="34" charset="0"/>
              <a:cs typeface="Calibri" panose="020F0502020204030204" pitchFamily="34" charset="0"/>
            </a:rPr>
            <a:t>Model</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selection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and</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fitting</a:t>
          </a:r>
          <a:endParaRPr lang="en-US" dirty="0">
            <a:latin typeface="Calibri" panose="020F0502020204030204" pitchFamily="34" charset="0"/>
            <a:cs typeface="Calibri" panose="020F0502020204030204" pitchFamily="34" charset="0"/>
          </a:endParaRPr>
        </a:p>
      </dgm:t>
    </dgm:pt>
    <dgm:pt modelId="{54F1E8D6-EF7F-DC4B-B68E-79A33A1F8FEA}" type="parTrans" cxnId="{C0F99263-18A0-A84C-AF32-F4AE4DA1BD8D}">
      <dgm:prSet/>
      <dgm:spPr/>
      <dgm:t>
        <a:bodyPr/>
        <a:lstStyle/>
        <a:p>
          <a:endParaRPr lang="en-US">
            <a:latin typeface="Calibri" panose="020F0502020204030204" pitchFamily="34" charset="0"/>
            <a:cs typeface="Calibri" panose="020F0502020204030204" pitchFamily="34" charset="0"/>
          </a:endParaRPr>
        </a:p>
      </dgm:t>
    </dgm:pt>
    <dgm:pt modelId="{80B02858-F532-A840-8E47-2B586EFD3FB4}" type="sibTrans" cxnId="{C0F99263-18A0-A84C-AF32-F4AE4DA1BD8D}">
      <dgm:prSet/>
      <dgm:spPr/>
      <dgm:t>
        <a:bodyPr/>
        <a:lstStyle/>
        <a:p>
          <a:endParaRPr lang="en-US">
            <a:latin typeface="Calibri" panose="020F0502020204030204" pitchFamily="34" charset="0"/>
            <a:cs typeface="Calibri" panose="020F0502020204030204" pitchFamily="34" charset="0"/>
          </a:endParaRPr>
        </a:p>
      </dgm:t>
    </dgm:pt>
    <dgm:pt modelId="{8174DE2A-1B63-4442-9EFF-1779511ADBDE}">
      <dgm:prSet phldrT="[Text]"/>
      <dgm:spPr/>
      <dgm:t>
        <a:bodyPr/>
        <a:lstStyle/>
        <a:p>
          <a:r>
            <a:rPr lang="en-US" altLang="zh-CN" dirty="0">
              <a:latin typeface="Calibri" panose="020F0502020204030204" pitchFamily="34" charset="0"/>
              <a:cs typeface="Calibri" panose="020F0502020204030204" pitchFamily="34" charset="0"/>
            </a:rPr>
            <a:t>Model</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comparison</a:t>
          </a:r>
          <a:endParaRPr lang="en-US" dirty="0">
            <a:latin typeface="Calibri" panose="020F0502020204030204" pitchFamily="34" charset="0"/>
            <a:cs typeface="Calibri" panose="020F0502020204030204" pitchFamily="34" charset="0"/>
          </a:endParaRPr>
        </a:p>
      </dgm:t>
    </dgm:pt>
    <dgm:pt modelId="{AB911D8E-9963-9F48-B06D-B29402E7F170}" type="parTrans" cxnId="{62D75328-2081-2D47-951F-778AB6C0A889}">
      <dgm:prSet/>
      <dgm:spPr/>
      <dgm:t>
        <a:bodyPr/>
        <a:lstStyle/>
        <a:p>
          <a:endParaRPr lang="en-US">
            <a:latin typeface="Calibri" panose="020F0502020204030204" pitchFamily="34" charset="0"/>
            <a:cs typeface="Calibri" panose="020F0502020204030204" pitchFamily="34" charset="0"/>
          </a:endParaRPr>
        </a:p>
      </dgm:t>
    </dgm:pt>
    <dgm:pt modelId="{511D881F-B7CA-7144-A4A6-582C4457ACDC}" type="sibTrans" cxnId="{62D75328-2081-2D47-951F-778AB6C0A889}">
      <dgm:prSet/>
      <dgm:spPr/>
      <dgm:t>
        <a:bodyPr/>
        <a:lstStyle/>
        <a:p>
          <a:endParaRPr lang="en-US">
            <a:latin typeface="Calibri" panose="020F0502020204030204" pitchFamily="34" charset="0"/>
            <a:cs typeface="Calibri" panose="020F0502020204030204" pitchFamily="34" charset="0"/>
          </a:endParaRPr>
        </a:p>
      </dgm:t>
    </dgm:pt>
    <dgm:pt modelId="{245C3E0F-CDFD-A347-9E1C-51BB133DD09B}">
      <dgm:prSet phldrT="[Text]"/>
      <dgm:spPr/>
      <dgm:t>
        <a:bodyPr/>
        <a:lstStyle/>
        <a:p>
          <a:r>
            <a:rPr lang="en-US" altLang="zh-CN" dirty="0">
              <a:latin typeface="Calibri" panose="020F0502020204030204" pitchFamily="34" charset="0"/>
              <a:cs typeface="Calibri" panose="020F0502020204030204" pitchFamily="34" charset="0"/>
            </a:rPr>
            <a:t>Model</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results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comparison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and</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analysis</a:t>
          </a:r>
          <a:endParaRPr lang="en-US" dirty="0">
            <a:latin typeface="Calibri" panose="020F0502020204030204" pitchFamily="34" charset="0"/>
            <a:cs typeface="Calibri" panose="020F0502020204030204" pitchFamily="34" charset="0"/>
          </a:endParaRPr>
        </a:p>
      </dgm:t>
    </dgm:pt>
    <dgm:pt modelId="{77F363EA-0976-AA40-B5BF-3105EBE48E5D}" type="parTrans" cxnId="{9AE72609-4CC4-114A-8E96-B1CA89259E43}">
      <dgm:prSet/>
      <dgm:spPr/>
      <dgm:t>
        <a:bodyPr/>
        <a:lstStyle/>
        <a:p>
          <a:endParaRPr lang="en-US">
            <a:latin typeface="Calibri" panose="020F0502020204030204" pitchFamily="34" charset="0"/>
            <a:cs typeface="Calibri" panose="020F0502020204030204" pitchFamily="34" charset="0"/>
          </a:endParaRPr>
        </a:p>
      </dgm:t>
    </dgm:pt>
    <dgm:pt modelId="{95BB39F5-7C7D-F347-B400-791B91A7EF1A}" type="sibTrans" cxnId="{9AE72609-4CC4-114A-8E96-B1CA89259E43}">
      <dgm:prSet/>
      <dgm:spPr/>
      <dgm:t>
        <a:bodyPr/>
        <a:lstStyle/>
        <a:p>
          <a:endParaRPr lang="en-US">
            <a:latin typeface="Calibri" panose="020F0502020204030204" pitchFamily="34" charset="0"/>
            <a:cs typeface="Calibri" panose="020F0502020204030204" pitchFamily="34" charset="0"/>
          </a:endParaRPr>
        </a:p>
      </dgm:t>
    </dgm:pt>
    <dgm:pt modelId="{4E8F340C-1FA6-9D42-8676-789CDDD099A6}">
      <dgm:prSet/>
      <dgm:spPr/>
      <dgm:t>
        <a:bodyPr/>
        <a:lstStyle/>
        <a:p>
          <a:r>
            <a:rPr lang="en-US" altLang="zh-CN" dirty="0">
              <a:latin typeface="Calibri" panose="020F0502020204030204" pitchFamily="34" charset="0"/>
              <a:cs typeface="Calibri" panose="020F0502020204030204" pitchFamily="34" charset="0"/>
            </a:rPr>
            <a:t>Application</a:t>
          </a:r>
          <a:r>
            <a:rPr lang="zh-CN" altLang="en-US" dirty="0">
              <a:latin typeface="Calibri" panose="020F0502020204030204" pitchFamily="34" charset="0"/>
              <a:cs typeface="Calibri" panose="020F0502020204030204" pitchFamily="34" charset="0"/>
            </a:rPr>
            <a:t> </a:t>
          </a:r>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in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CA</a:t>
          </a:r>
          <a:endParaRPr lang="en-US" dirty="0">
            <a:latin typeface="Calibri" panose="020F0502020204030204" pitchFamily="34" charset="0"/>
            <a:cs typeface="Calibri" panose="020F0502020204030204" pitchFamily="34" charset="0"/>
          </a:endParaRPr>
        </a:p>
      </dgm:t>
    </dgm:pt>
    <dgm:pt modelId="{89F0B41D-AF62-4043-9AF0-E1827071B18D}" type="parTrans" cxnId="{11706EFB-136B-0D4E-B0F4-E4A79147FA1E}">
      <dgm:prSet/>
      <dgm:spPr/>
      <dgm:t>
        <a:bodyPr/>
        <a:lstStyle/>
        <a:p>
          <a:endParaRPr lang="en-US">
            <a:latin typeface="Calibri" panose="020F0502020204030204" pitchFamily="34" charset="0"/>
            <a:cs typeface="Calibri" panose="020F0502020204030204" pitchFamily="34" charset="0"/>
          </a:endParaRPr>
        </a:p>
      </dgm:t>
    </dgm:pt>
    <dgm:pt modelId="{747F6A21-167E-6E4B-AF89-99E821E6A625}" type="sibTrans" cxnId="{11706EFB-136B-0D4E-B0F4-E4A79147FA1E}">
      <dgm:prSet/>
      <dgm:spPr/>
      <dgm:t>
        <a:bodyPr/>
        <a:lstStyle/>
        <a:p>
          <a:endParaRPr lang="en-US">
            <a:latin typeface="Calibri" panose="020F0502020204030204" pitchFamily="34" charset="0"/>
            <a:cs typeface="Calibri" panose="020F0502020204030204" pitchFamily="34" charset="0"/>
          </a:endParaRPr>
        </a:p>
      </dgm:t>
    </dgm:pt>
    <dgm:pt modelId="{73F6543A-9105-124B-916A-261655856A98}">
      <dgm:prSet phldrT="[Text]"/>
      <dgm:spPr/>
      <dgm:t>
        <a:bodyPr/>
        <a:lstStyle/>
        <a:p>
          <a:r>
            <a:rPr lang="en-US" altLang="zh-CN" dirty="0">
              <a:latin typeface="Calibri" panose="020F0502020204030204" pitchFamily="34" charset="0"/>
              <a:cs typeface="Calibri" panose="020F0502020204030204" pitchFamily="34" charset="0"/>
            </a:rPr>
            <a:t>Data</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cleaning</a:t>
          </a:r>
          <a:endParaRPr lang="en-US" dirty="0">
            <a:latin typeface="Calibri" panose="020F0502020204030204" pitchFamily="34" charset="0"/>
            <a:cs typeface="Calibri" panose="020F0502020204030204" pitchFamily="34" charset="0"/>
          </a:endParaRPr>
        </a:p>
      </dgm:t>
    </dgm:pt>
    <dgm:pt modelId="{D1871A8A-ABA3-F24B-96C9-FD98EA4BD133}" type="parTrans" cxnId="{9F934AB0-2CD6-F44B-BA4F-00C909189E2F}">
      <dgm:prSet/>
      <dgm:spPr/>
      <dgm:t>
        <a:bodyPr/>
        <a:lstStyle/>
        <a:p>
          <a:endParaRPr lang="en-US">
            <a:latin typeface="Calibri" panose="020F0502020204030204" pitchFamily="34" charset="0"/>
            <a:cs typeface="Calibri" panose="020F0502020204030204" pitchFamily="34" charset="0"/>
          </a:endParaRPr>
        </a:p>
      </dgm:t>
    </dgm:pt>
    <dgm:pt modelId="{8B2BE2FC-7927-644F-BE4F-C3484760CF51}" type="sibTrans" cxnId="{9F934AB0-2CD6-F44B-BA4F-00C909189E2F}">
      <dgm:prSet/>
      <dgm:spPr/>
      <dgm:t>
        <a:bodyPr/>
        <a:lstStyle/>
        <a:p>
          <a:endParaRPr lang="en-US">
            <a:latin typeface="Calibri" panose="020F0502020204030204" pitchFamily="34" charset="0"/>
            <a:cs typeface="Calibri" panose="020F0502020204030204" pitchFamily="34" charset="0"/>
          </a:endParaRPr>
        </a:p>
      </dgm:t>
    </dgm:pt>
    <dgm:pt modelId="{27267E96-5AAA-3940-865D-FA112C291F95}">
      <dgm:prSet phldrT="[Text]"/>
      <dgm:spPr/>
      <dgm:t>
        <a:bodyPr/>
        <a:lstStyle/>
        <a:p>
          <a:r>
            <a:rPr lang="en-US" altLang="zh-CN" dirty="0">
              <a:latin typeface="Calibri" panose="020F0502020204030204" pitchFamily="34" charset="0"/>
              <a:cs typeface="Calibri" panose="020F0502020204030204" pitchFamily="34" charset="0"/>
            </a:rPr>
            <a:t>Feature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selection</a:t>
          </a:r>
          <a:endParaRPr lang="en-US" dirty="0">
            <a:latin typeface="Calibri" panose="020F0502020204030204" pitchFamily="34" charset="0"/>
            <a:cs typeface="Calibri" panose="020F0502020204030204" pitchFamily="34" charset="0"/>
          </a:endParaRPr>
        </a:p>
      </dgm:t>
    </dgm:pt>
    <dgm:pt modelId="{44727F46-F2D4-5B43-8F96-D13275BCA779}" type="parTrans" cxnId="{534AEAA0-4FDC-C74C-8AF0-0468FDAC80F8}">
      <dgm:prSet/>
      <dgm:spPr/>
      <dgm:t>
        <a:bodyPr/>
        <a:lstStyle/>
        <a:p>
          <a:endParaRPr lang="en-US">
            <a:latin typeface="Calibri" panose="020F0502020204030204" pitchFamily="34" charset="0"/>
            <a:cs typeface="Calibri" panose="020F0502020204030204" pitchFamily="34" charset="0"/>
          </a:endParaRPr>
        </a:p>
      </dgm:t>
    </dgm:pt>
    <dgm:pt modelId="{FFD2A175-E8C5-0A4F-8024-FEE86801375B}" type="sibTrans" cxnId="{534AEAA0-4FDC-C74C-8AF0-0468FDAC80F8}">
      <dgm:prSet/>
      <dgm:spPr/>
      <dgm:t>
        <a:bodyPr/>
        <a:lstStyle/>
        <a:p>
          <a:endParaRPr lang="en-US">
            <a:latin typeface="Calibri" panose="020F0502020204030204" pitchFamily="34" charset="0"/>
            <a:cs typeface="Calibri" panose="020F0502020204030204" pitchFamily="34" charset="0"/>
          </a:endParaRPr>
        </a:p>
      </dgm:t>
    </dgm:pt>
    <dgm:pt modelId="{878FC7DA-5555-B248-A921-B3BB0C6DAFEF}">
      <dgm:prSet phldrT="[Text]"/>
      <dgm:spPr/>
      <dgm:t>
        <a:bodyPr/>
        <a:lstStyle/>
        <a:p>
          <a:r>
            <a:rPr lang="en-US" altLang="zh-CN" dirty="0">
              <a:latin typeface="Calibri" panose="020F0502020204030204" pitchFamily="34" charset="0"/>
              <a:cs typeface="Calibri" panose="020F0502020204030204" pitchFamily="34" charset="0"/>
            </a:rPr>
            <a:t>Statistical</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and</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machine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learning</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methods</a:t>
          </a:r>
          <a:endParaRPr lang="en-US" dirty="0">
            <a:latin typeface="Calibri" panose="020F0502020204030204" pitchFamily="34" charset="0"/>
            <a:cs typeface="Calibri" panose="020F0502020204030204" pitchFamily="34" charset="0"/>
          </a:endParaRPr>
        </a:p>
      </dgm:t>
    </dgm:pt>
    <dgm:pt modelId="{BAE097BC-6588-1E43-A745-B2F3CEED7D80}" type="parTrans" cxnId="{A3ED197C-EB38-9C45-96CC-E4E1100E3737}">
      <dgm:prSet/>
      <dgm:spPr/>
      <dgm:t>
        <a:bodyPr/>
        <a:lstStyle/>
        <a:p>
          <a:endParaRPr lang="en-US">
            <a:latin typeface="Calibri" panose="020F0502020204030204" pitchFamily="34" charset="0"/>
            <a:cs typeface="Calibri" panose="020F0502020204030204" pitchFamily="34" charset="0"/>
          </a:endParaRPr>
        </a:p>
      </dgm:t>
    </dgm:pt>
    <dgm:pt modelId="{AB459D25-2D62-3C4C-94F5-7FC4D0AB9DAD}" type="sibTrans" cxnId="{A3ED197C-EB38-9C45-96CC-E4E1100E3737}">
      <dgm:prSet/>
      <dgm:spPr/>
      <dgm:t>
        <a:bodyPr/>
        <a:lstStyle/>
        <a:p>
          <a:endParaRPr lang="en-US">
            <a:latin typeface="Calibri" panose="020F0502020204030204" pitchFamily="34" charset="0"/>
            <a:cs typeface="Calibri" panose="020F0502020204030204" pitchFamily="34" charset="0"/>
          </a:endParaRPr>
        </a:p>
      </dgm:t>
    </dgm:pt>
    <dgm:pt modelId="{D3C21331-D664-8840-9597-36AB3C827726}">
      <dgm:prSet phldrT="[Text]"/>
      <dgm:spPr/>
      <dgm:t>
        <a:bodyPr/>
        <a:lstStyle/>
        <a:p>
          <a:r>
            <a:rPr lang="en-US" altLang="zh-CN" dirty="0">
              <a:latin typeface="Calibri" panose="020F0502020204030204" pitchFamily="34" charset="0"/>
              <a:cs typeface="Calibri" panose="020F0502020204030204" pitchFamily="34" charset="0"/>
            </a:rPr>
            <a:t>Neural</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network</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methods</a:t>
          </a:r>
          <a:endParaRPr lang="en-US" dirty="0">
            <a:latin typeface="Calibri" panose="020F0502020204030204" pitchFamily="34" charset="0"/>
            <a:cs typeface="Calibri" panose="020F0502020204030204" pitchFamily="34" charset="0"/>
          </a:endParaRPr>
        </a:p>
      </dgm:t>
    </dgm:pt>
    <dgm:pt modelId="{C85BE690-CF67-0D48-B910-94A42A5E929A}" type="parTrans" cxnId="{F093BBF3-99D3-9F4F-B39F-01567585B0A4}">
      <dgm:prSet/>
      <dgm:spPr/>
      <dgm:t>
        <a:bodyPr/>
        <a:lstStyle/>
        <a:p>
          <a:endParaRPr lang="en-US">
            <a:latin typeface="Calibri" panose="020F0502020204030204" pitchFamily="34" charset="0"/>
            <a:cs typeface="Calibri" panose="020F0502020204030204" pitchFamily="34" charset="0"/>
          </a:endParaRPr>
        </a:p>
      </dgm:t>
    </dgm:pt>
    <dgm:pt modelId="{B877A979-078A-6444-81CF-1DA0D93BBCB0}" type="sibTrans" cxnId="{F093BBF3-99D3-9F4F-B39F-01567585B0A4}">
      <dgm:prSet/>
      <dgm:spPr/>
      <dgm:t>
        <a:bodyPr/>
        <a:lstStyle/>
        <a:p>
          <a:endParaRPr lang="en-US">
            <a:latin typeface="Calibri" panose="020F0502020204030204" pitchFamily="34" charset="0"/>
            <a:cs typeface="Calibri" panose="020F0502020204030204" pitchFamily="34" charset="0"/>
          </a:endParaRPr>
        </a:p>
      </dgm:t>
    </dgm:pt>
    <dgm:pt modelId="{B09257C5-6D71-B948-9160-757DBF8C5F05}">
      <dgm:prSet phldrT="[Text]"/>
      <dgm:spPr/>
      <dgm:t>
        <a:bodyPr/>
        <a:lstStyle/>
        <a:p>
          <a:r>
            <a:rPr lang="en-US" altLang="zh-CN" dirty="0">
              <a:latin typeface="Calibri" panose="020F0502020204030204" pitchFamily="34" charset="0"/>
              <a:cs typeface="Calibri" panose="020F0502020204030204" pitchFamily="34" charset="0"/>
            </a:rPr>
            <a:t>Seeking</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internal</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auditor</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feedback</a:t>
          </a:r>
          <a:endParaRPr lang="en-US" dirty="0">
            <a:latin typeface="Calibri" panose="020F0502020204030204" pitchFamily="34" charset="0"/>
            <a:cs typeface="Calibri" panose="020F0502020204030204" pitchFamily="34" charset="0"/>
          </a:endParaRPr>
        </a:p>
      </dgm:t>
    </dgm:pt>
    <dgm:pt modelId="{1D817362-6857-AD4F-B5B5-A7F47F2AC47C}" type="parTrans" cxnId="{1B472DA1-A65F-8B4F-B151-C41ED2ECF991}">
      <dgm:prSet/>
      <dgm:spPr/>
      <dgm:t>
        <a:bodyPr/>
        <a:lstStyle/>
        <a:p>
          <a:endParaRPr lang="en-US">
            <a:latin typeface="Calibri" panose="020F0502020204030204" pitchFamily="34" charset="0"/>
            <a:cs typeface="Calibri" panose="020F0502020204030204" pitchFamily="34" charset="0"/>
          </a:endParaRPr>
        </a:p>
      </dgm:t>
    </dgm:pt>
    <dgm:pt modelId="{09A6E047-881B-864F-B14A-9E14F302AE67}" type="sibTrans" cxnId="{1B472DA1-A65F-8B4F-B151-C41ED2ECF991}">
      <dgm:prSet/>
      <dgm:spPr/>
      <dgm:t>
        <a:bodyPr/>
        <a:lstStyle/>
        <a:p>
          <a:endParaRPr lang="en-US">
            <a:latin typeface="Calibri" panose="020F0502020204030204" pitchFamily="34" charset="0"/>
            <a:cs typeface="Calibri" panose="020F0502020204030204" pitchFamily="34" charset="0"/>
          </a:endParaRPr>
        </a:p>
      </dgm:t>
    </dgm:pt>
    <dgm:pt modelId="{85D6D2C4-516B-E445-BBBB-B3AFEF9D5EFC}">
      <dgm:prSet phldrT="[Text]"/>
      <dgm:spPr/>
      <dgm:t>
        <a:bodyPr/>
        <a:lstStyle/>
        <a:p>
          <a:r>
            <a:rPr lang="en-US" altLang="zh-CN" dirty="0">
              <a:latin typeface="Calibri" panose="020F0502020204030204" pitchFamily="34" charset="0"/>
              <a:cs typeface="Calibri" panose="020F0502020204030204" pitchFamily="34" charset="0"/>
            </a:rPr>
            <a:t>Ease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of</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use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and</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interpretability</a:t>
          </a:r>
          <a:endParaRPr lang="en-US" dirty="0">
            <a:latin typeface="Calibri" panose="020F0502020204030204" pitchFamily="34" charset="0"/>
            <a:cs typeface="Calibri" panose="020F0502020204030204" pitchFamily="34" charset="0"/>
          </a:endParaRPr>
        </a:p>
      </dgm:t>
    </dgm:pt>
    <dgm:pt modelId="{99C96314-42AB-8F41-AE92-180FEA98EFD6}" type="parTrans" cxnId="{DA887521-6DA8-3A48-A4F6-22A9B6E18F11}">
      <dgm:prSet/>
      <dgm:spPr/>
      <dgm:t>
        <a:bodyPr/>
        <a:lstStyle/>
        <a:p>
          <a:endParaRPr lang="en-US">
            <a:latin typeface="Calibri" panose="020F0502020204030204" pitchFamily="34" charset="0"/>
            <a:cs typeface="Calibri" panose="020F0502020204030204" pitchFamily="34" charset="0"/>
          </a:endParaRPr>
        </a:p>
      </dgm:t>
    </dgm:pt>
    <dgm:pt modelId="{5AF5DFAC-FA1F-BF42-A5C2-A69D0760FD09}" type="sibTrans" cxnId="{DA887521-6DA8-3A48-A4F6-22A9B6E18F11}">
      <dgm:prSet/>
      <dgm:spPr/>
      <dgm:t>
        <a:bodyPr/>
        <a:lstStyle/>
        <a:p>
          <a:endParaRPr lang="en-US">
            <a:latin typeface="Calibri" panose="020F0502020204030204" pitchFamily="34" charset="0"/>
            <a:cs typeface="Calibri" panose="020F0502020204030204" pitchFamily="34" charset="0"/>
          </a:endParaRPr>
        </a:p>
      </dgm:t>
    </dgm:pt>
    <dgm:pt modelId="{3D892CF5-F856-C14B-B533-B892714A0A21}">
      <dgm:prSet/>
      <dgm:spPr/>
      <dgm:t>
        <a:bodyPr/>
        <a:lstStyle/>
        <a:p>
          <a:r>
            <a:rPr lang="en-US" altLang="zh-CN" dirty="0">
              <a:latin typeface="Calibri" panose="020F0502020204030204" pitchFamily="34" charset="0"/>
              <a:cs typeface="Calibri" panose="020F0502020204030204" pitchFamily="34" charset="0"/>
            </a:rPr>
            <a:t>CA</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process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integration</a:t>
          </a:r>
          <a:endParaRPr lang="en-US" dirty="0">
            <a:latin typeface="Calibri" panose="020F0502020204030204" pitchFamily="34" charset="0"/>
            <a:cs typeface="Calibri" panose="020F0502020204030204" pitchFamily="34" charset="0"/>
          </a:endParaRPr>
        </a:p>
      </dgm:t>
    </dgm:pt>
    <dgm:pt modelId="{4FF0ACA3-2D5E-D14D-B010-5B6364BFF0BF}" type="parTrans" cxnId="{D36AE427-DC19-7840-8A4C-B6D29649B4F4}">
      <dgm:prSet/>
      <dgm:spPr/>
      <dgm:t>
        <a:bodyPr/>
        <a:lstStyle/>
        <a:p>
          <a:endParaRPr lang="en-US">
            <a:latin typeface="Calibri" panose="020F0502020204030204" pitchFamily="34" charset="0"/>
            <a:cs typeface="Calibri" panose="020F0502020204030204" pitchFamily="34" charset="0"/>
          </a:endParaRPr>
        </a:p>
      </dgm:t>
    </dgm:pt>
    <dgm:pt modelId="{2FD981AB-619D-7F41-9B3F-CEA706F9AFCE}" type="sibTrans" cxnId="{D36AE427-DC19-7840-8A4C-B6D29649B4F4}">
      <dgm:prSet/>
      <dgm:spPr/>
      <dgm:t>
        <a:bodyPr/>
        <a:lstStyle/>
        <a:p>
          <a:endParaRPr lang="en-US">
            <a:latin typeface="Calibri" panose="020F0502020204030204" pitchFamily="34" charset="0"/>
            <a:cs typeface="Calibri" panose="020F0502020204030204" pitchFamily="34" charset="0"/>
          </a:endParaRPr>
        </a:p>
      </dgm:t>
    </dgm:pt>
    <dgm:pt modelId="{671CE384-6373-7A46-93FB-1A37787B10FB}">
      <dgm:prSet/>
      <dgm:spPr/>
      <dgm:t>
        <a:bodyPr/>
        <a:lstStyle/>
        <a:p>
          <a:r>
            <a:rPr lang="en-US" altLang="zh-CN" dirty="0">
              <a:latin typeface="Calibri" panose="020F0502020204030204" pitchFamily="34" charset="0"/>
              <a:cs typeface="Calibri" panose="020F0502020204030204" pitchFamily="34" charset="0"/>
            </a:rPr>
            <a:t>Feature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importance</a:t>
          </a:r>
          <a:endParaRPr lang="en-US" dirty="0">
            <a:latin typeface="Calibri" panose="020F0502020204030204" pitchFamily="34" charset="0"/>
            <a:cs typeface="Calibri" panose="020F0502020204030204" pitchFamily="34" charset="0"/>
          </a:endParaRPr>
        </a:p>
      </dgm:t>
    </dgm:pt>
    <dgm:pt modelId="{4A18846A-171C-B24B-8576-90F9ED36C9EB}" type="parTrans" cxnId="{CB6CF4C8-C211-2F4B-AE3A-CC6C95A50F1A}">
      <dgm:prSet/>
      <dgm:spPr/>
      <dgm:t>
        <a:bodyPr/>
        <a:lstStyle/>
        <a:p>
          <a:endParaRPr lang="en-US">
            <a:latin typeface="Calibri" panose="020F0502020204030204" pitchFamily="34" charset="0"/>
            <a:cs typeface="Calibri" panose="020F0502020204030204" pitchFamily="34" charset="0"/>
          </a:endParaRPr>
        </a:p>
      </dgm:t>
    </dgm:pt>
    <dgm:pt modelId="{BD97F467-AAF5-5D41-9BAA-A7D85344D1F3}" type="sibTrans" cxnId="{CB6CF4C8-C211-2F4B-AE3A-CC6C95A50F1A}">
      <dgm:prSet/>
      <dgm:spPr/>
      <dgm:t>
        <a:bodyPr/>
        <a:lstStyle/>
        <a:p>
          <a:endParaRPr lang="en-US">
            <a:latin typeface="Calibri" panose="020F0502020204030204" pitchFamily="34" charset="0"/>
            <a:cs typeface="Calibri" panose="020F0502020204030204" pitchFamily="34" charset="0"/>
          </a:endParaRPr>
        </a:p>
      </dgm:t>
    </dgm:pt>
    <dgm:pt modelId="{50ECC857-8A2E-8145-ABF2-D2B626A4B04F}">
      <dgm:prSet/>
      <dgm:spPr/>
      <dgm:t>
        <a:bodyPr/>
        <a:lstStyle/>
        <a:p>
          <a:r>
            <a:rPr lang="en-US" altLang="zh-CN" dirty="0">
              <a:latin typeface="Calibri" panose="020F0502020204030204" pitchFamily="34" charset="0"/>
              <a:cs typeface="Calibri" panose="020F0502020204030204" pitchFamily="34" charset="0"/>
            </a:rPr>
            <a:t>Risk</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prioritization</a:t>
          </a:r>
          <a:endParaRPr lang="en-US" dirty="0">
            <a:latin typeface="Calibri" panose="020F0502020204030204" pitchFamily="34" charset="0"/>
            <a:cs typeface="Calibri" panose="020F0502020204030204" pitchFamily="34" charset="0"/>
          </a:endParaRPr>
        </a:p>
      </dgm:t>
    </dgm:pt>
    <dgm:pt modelId="{69436533-0C59-434F-8EFC-00BB8F5909E8}" type="parTrans" cxnId="{CD0D0BD6-59C6-2147-B58C-6DE657DD7DD4}">
      <dgm:prSet/>
      <dgm:spPr/>
      <dgm:t>
        <a:bodyPr/>
        <a:lstStyle/>
        <a:p>
          <a:endParaRPr lang="en-US"/>
        </a:p>
      </dgm:t>
    </dgm:pt>
    <dgm:pt modelId="{30BE202C-CB1F-DB4B-9B46-7A53AEBD83F6}" type="sibTrans" cxnId="{CD0D0BD6-59C6-2147-B58C-6DE657DD7DD4}">
      <dgm:prSet/>
      <dgm:spPr/>
      <dgm:t>
        <a:bodyPr/>
        <a:lstStyle/>
        <a:p>
          <a:endParaRPr lang="en-US"/>
        </a:p>
      </dgm:t>
    </dgm:pt>
    <dgm:pt modelId="{E0B34B08-DBDA-C249-80C0-2FEE39229A84}" type="pres">
      <dgm:prSet presAssocID="{D0F22283-D5DF-5F44-A1F4-996A32441F20}" presName="linearFlow" presStyleCnt="0">
        <dgm:presLayoutVars>
          <dgm:dir/>
          <dgm:animLvl val="lvl"/>
          <dgm:resizeHandles val="exact"/>
        </dgm:presLayoutVars>
      </dgm:prSet>
      <dgm:spPr/>
    </dgm:pt>
    <dgm:pt modelId="{3AAE9B38-8167-C248-B062-E1819CD1D2CB}" type="pres">
      <dgm:prSet presAssocID="{1CCDEFEB-BD78-B44D-93C9-1583E52ED04E}" presName="composite" presStyleCnt="0"/>
      <dgm:spPr/>
    </dgm:pt>
    <dgm:pt modelId="{2C4105D9-129C-1449-824F-E25C789B64EC}" type="pres">
      <dgm:prSet presAssocID="{1CCDEFEB-BD78-B44D-93C9-1583E52ED04E}" presName="parentText" presStyleLbl="alignNode1" presStyleIdx="0" presStyleCnt="4">
        <dgm:presLayoutVars>
          <dgm:chMax val="1"/>
          <dgm:bulletEnabled val="1"/>
        </dgm:presLayoutVars>
      </dgm:prSet>
      <dgm:spPr/>
    </dgm:pt>
    <dgm:pt modelId="{5D9C549E-AD5D-964E-A33B-B40BD474FBCD}" type="pres">
      <dgm:prSet presAssocID="{1CCDEFEB-BD78-B44D-93C9-1583E52ED04E}" presName="descendantText" presStyleLbl="alignAcc1" presStyleIdx="0" presStyleCnt="4">
        <dgm:presLayoutVars>
          <dgm:bulletEnabled val="1"/>
        </dgm:presLayoutVars>
      </dgm:prSet>
      <dgm:spPr/>
    </dgm:pt>
    <dgm:pt modelId="{3B3D8F66-5B48-9F4F-8AE6-D78584DA1653}" type="pres">
      <dgm:prSet presAssocID="{727D0A6D-54C0-C04D-A831-5075B4989160}" presName="sp" presStyleCnt="0"/>
      <dgm:spPr/>
    </dgm:pt>
    <dgm:pt modelId="{95BC6664-C9A6-7D48-A4EC-A64350B3701B}" type="pres">
      <dgm:prSet presAssocID="{680E1EDE-7AFA-064B-B2D6-E2B61C210E7D}" presName="composite" presStyleCnt="0"/>
      <dgm:spPr/>
    </dgm:pt>
    <dgm:pt modelId="{29C5789E-1C70-884A-BF1B-FF68AA988847}" type="pres">
      <dgm:prSet presAssocID="{680E1EDE-7AFA-064B-B2D6-E2B61C210E7D}" presName="parentText" presStyleLbl="alignNode1" presStyleIdx="1" presStyleCnt="4">
        <dgm:presLayoutVars>
          <dgm:chMax val="1"/>
          <dgm:bulletEnabled val="1"/>
        </dgm:presLayoutVars>
      </dgm:prSet>
      <dgm:spPr/>
    </dgm:pt>
    <dgm:pt modelId="{47D252BF-3825-0A49-A8A5-9232C73515E7}" type="pres">
      <dgm:prSet presAssocID="{680E1EDE-7AFA-064B-B2D6-E2B61C210E7D}" presName="descendantText" presStyleLbl="alignAcc1" presStyleIdx="1" presStyleCnt="4" custLinFactNeighborX="484" custLinFactNeighborY="929">
        <dgm:presLayoutVars>
          <dgm:bulletEnabled val="1"/>
        </dgm:presLayoutVars>
      </dgm:prSet>
      <dgm:spPr/>
    </dgm:pt>
    <dgm:pt modelId="{58FD014F-28E1-2547-8CBA-600791F4889E}" type="pres">
      <dgm:prSet presAssocID="{80B02858-F532-A840-8E47-2B586EFD3FB4}" presName="sp" presStyleCnt="0"/>
      <dgm:spPr/>
    </dgm:pt>
    <dgm:pt modelId="{83545795-783A-DB4C-8D6E-52BD92DBB983}" type="pres">
      <dgm:prSet presAssocID="{8174DE2A-1B63-4442-9EFF-1779511ADBDE}" presName="composite" presStyleCnt="0"/>
      <dgm:spPr/>
    </dgm:pt>
    <dgm:pt modelId="{9F1ED3B3-6D02-EE43-A34C-46E96BAED3EB}" type="pres">
      <dgm:prSet presAssocID="{8174DE2A-1B63-4442-9EFF-1779511ADBDE}" presName="parentText" presStyleLbl="alignNode1" presStyleIdx="2" presStyleCnt="4">
        <dgm:presLayoutVars>
          <dgm:chMax val="1"/>
          <dgm:bulletEnabled val="1"/>
        </dgm:presLayoutVars>
      </dgm:prSet>
      <dgm:spPr/>
    </dgm:pt>
    <dgm:pt modelId="{1E0A2642-BFC3-FF42-B01E-A1B53DDA41D6}" type="pres">
      <dgm:prSet presAssocID="{8174DE2A-1B63-4442-9EFF-1779511ADBDE}" presName="descendantText" presStyleLbl="alignAcc1" presStyleIdx="2" presStyleCnt="4">
        <dgm:presLayoutVars>
          <dgm:bulletEnabled val="1"/>
        </dgm:presLayoutVars>
      </dgm:prSet>
      <dgm:spPr/>
    </dgm:pt>
    <dgm:pt modelId="{3A546206-115E-324C-8A1D-6E3F4BB2657D}" type="pres">
      <dgm:prSet presAssocID="{511D881F-B7CA-7144-A4A6-582C4457ACDC}" presName="sp" presStyleCnt="0"/>
      <dgm:spPr/>
    </dgm:pt>
    <dgm:pt modelId="{019A3868-94C6-FC4F-8909-72A0B6C9D7E0}" type="pres">
      <dgm:prSet presAssocID="{4E8F340C-1FA6-9D42-8676-789CDDD099A6}" presName="composite" presStyleCnt="0"/>
      <dgm:spPr/>
    </dgm:pt>
    <dgm:pt modelId="{994D3E86-B127-AA4C-9A93-5C0EB160C904}" type="pres">
      <dgm:prSet presAssocID="{4E8F340C-1FA6-9D42-8676-789CDDD099A6}" presName="parentText" presStyleLbl="alignNode1" presStyleIdx="3" presStyleCnt="4">
        <dgm:presLayoutVars>
          <dgm:chMax val="1"/>
          <dgm:bulletEnabled val="1"/>
        </dgm:presLayoutVars>
      </dgm:prSet>
      <dgm:spPr/>
    </dgm:pt>
    <dgm:pt modelId="{0877CE97-9D81-7E49-8E51-1B761562856C}" type="pres">
      <dgm:prSet presAssocID="{4E8F340C-1FA6-9D42-8676-789CDDD099A6}" presName="descendantText" presStyleLbl="alignAcc1" presStyleIdx="3" presStyleCnt="4">
        <dgm:presLayoutVars>
          <dgm:bulletEnabled val="1"/>
        </dgm:presLayoutVars>
      </dgm:prSet>
      <dgm:spPr/>
    </dgm:pt>
  </dgm:ptLst>
  <dgm:cxnLst>
    <dgm:cxn modelId="{84F21200-7A66-B549-87F1-7AAD3906D07C}" srcId="{D0F22283-D5DF-5F44-A1F4-996A32441F20}" destId="{1CCDEFEB-BD78-B44D-93C9-1583E52ED04E}" srcOrd="0" destOrd="0" parTransId="{5FF1DDDA-3BA4-234C-96E8-D54EA753A764}" sibTransId="{727D0A6D-54C0-C04D-A831-5075B4989160}"/>
    <dgm:cxn modelId="{F854DE04-1A5E-B348-B773-A1DA02313D76}" type="presOf" srcId="{D0F22283-D5DF-5F44-A1F4-996A32441F20}" destId="{E0B34B08-DBDA-C249-80C0-2FEE39229A84}" srcOrd="0" destOrd="0" presId="urn:microsoft.com/office/officeart/2005/8/layout/chevron2"/>
    <dgm:cxn modelId="{9AE72609-4CC4-114A-8E96-B1CA89259E43}" srcId="{8174DE2A-1B63-4442-9EFF-1779511ADBDE}" destId="{245C3E0F-CDFD-A347-9E1C-51BB133DD09B}" srcOrd="0" destOrd="0" parTransId="{77F363EA-0976-AA40-B5BF-3105EBE48E5D}" sibTransId="{95BB39F5-7C7D-F347-B400-791B91A7EF1A}"/>
    <dgm:cxn modelId="{CA996A0E-15C6-AC44-B381-581D06D74C49}" type="presOf" srcId="{85D6D2C4-516B-E445-BBBB-B3AFEF9D5EFC}" destId="{1E0A2642-BFC3-FF42-B01E-A1B53DDA41D6}" srcOrd="0" destOrd="2" presId="urn:microsoft.com/office/officeart/2005/8/layout/chevron2"/>
    <dgm:cxn modelId="{DA887521-6DA8-3A48-A4F6-22A9B6E18F11}" srcId="{8174DE2A-1B63-4442-9EFF-1779511ADBDE}" destId="{85D6D2C4-516B-E445-BBBB-B3AFEF9D5EFC}" srcOrd="2" destOrd="0" parTransId="{99C96314-42AB-8F41-AE92-180FEA98EFD6}" sibTransId="{5AF5DFAC-FA1F-BF42-A5C2-A69D0760FD09}"/>
    <dgm:cxn modelId="{D36AE427-DC19-7840-8A4C-B6D29649B4F4}" srcId="{4E8F340C-1FA6-9D42-8676-789CDDD099A6}" destId="{3D892CF5-F856-C14B-B533-B892714A0A21}" srcOrd="0" destOrd="0" parTransId="{4FF0ACA3-2D5E-D14D-B010-5B6364BFF0BF}" sibTransId="{2FD981AB-619D-7F41-9B3F-CEA706F9AFCE}"/>
    <dgm:cxn modelId="{62D75328-2081-2D47-951F-778AB6C0A889}" srcId="{D0F22283-D5DF-5F44-A1F4-996A32441F20}" destId="{8174DE2A-1B63-4442-9EFF-1779511ADBDE}" srcOrd="2" destOrd="0" parTransId="{AB911D8E-9963-9F48-B06D-B29402E7F170}" sibTransId="{511D881F-B7CA-7144-A4A6-582C4457ACDC}"/>
    <dgm:cxn modelId="{3BA0A331-E30B-1F41-B097-B7F064ACB176}" type="presOf" srcId="{73F6543A-9105-124B-916A-261655856A98}" destId="{5D9C549E-AD5D-964E-A33B-B40BD474FBCD}" srcOrd="0" destOrd="0" presId="urn:microsoft.com/office/officeart/2005/8/layout/chevron2"/>
    <dgm:cxn modelId="{FAFD8938-1638-3742-B640-4F7AE7B833ED}" type="presOf" srcId="{B09257C5-6D71-B948-9160-757DBF8C5F05}" destId="{1E0A2642-BFC3-FF42-B01E-A1B53DDA41D6}" srcOrd="0" destOrd="1" presId="urn:microsoft.com/office/officeart/2005/8/layout/chevron2"/>
    <dgm:cxn modelId="{FE47A541-F881-0447-9D20-BD44BE90C14B}" type="presOf" srcId="{3D892CF5-F856-C14B-B533-B892714A0A21}" destId="{0877CE97-9D81-7E49-8E51-1B761562856C}" srcOrd="0" destOrd="0" presId="urn:microsoft.com/office/officeart/2005/8/layout/chevron2"/>
    <dgm:cxn modelId="{178D8E4D-FC06-0141-9EC4-94D0FA5EC3D8}" srcId="{1CCDEFEB-BD78-B44D-93C9-1583E52ED04E}" destId="{9A1E6C56-A678-AC4A-A4BD-78BAA3865059}" srcOrd="2" destOrd="0" parTransId="{828633B5-3CE4-A04B-84A9-DD4DCDA64315}" sibTransId="{E254815C-E2F9-794D-8B47-B0C976E0DC02}"/>
    <dgm:cxn modelId="{8340AA4F-6E21-C248-BD01-03083539A519}" type="presOf" srcId="{50ECC857-8A2E-8145-ABF2-D2B626A4B04F}" destId="{0877CE97-9D81-7E49-8E51-1B761562856C}" srcOrd="0" destOrd="2" presId="urn:microsoft.com/office/officeart/2005/8/layout/chevron2"/>
    <dgm:cxn modelId="{EFA63457-5980-A14F-898C-B25CA99135FB}" type="presOf" srcId="{671CE384-6373-7A46-93FB-1A37787B10FB}" destId="{0877CE97-9D81-7E49-8E51-1B761562856C}" srcOrd="0" destOrd="1" presId="urn:microsoft.com/office/officeart/2005/8/layout/chevron2"/>
    <dgm:cxn modelId="{18C54D5E-602C-E64F-AB84-1DBD1C03D005}" type="presOf" srcId="{4E8F340C-1FA6-9D42-8676-789CDDD099A6}" destId="{994D3E86-B127-AA4C-9A93-5C0EB160C904}" srcOrd="0" destOrd="0" presId="urn:microsoft.com/office/officeart/2005/8/layout/chevron2"/>
    <dgm:cxn modelId="{C0F99263-18A0-A84C-AF32-F4AE4DA1BD8D}" srcId="{D0F22283-D5DF-5F44-A1F4-996A32441F20}" destId="{680E1EDE-7AFA-064B-B2D6-E2B61C210E7D}" srcOrd="1" destOrd="0" parTransId="{54F1E8D6-EF7F-DC4B-B68E-79A33A1F8FEA}" sibTransId="{80B02858-F532-A840-8E47-2B586EFD3FB4}"/>
    <dgm:cxn modelId="{0A48C46D-D8F0-EF43-BA29-1D033E32FD7B}" type="presOf" srcId="{8174DE2A-1B63-4442-9EFF-1779511ADBDE}" destId="{9F1ED3B3-6D02-EE43-A34C-46E96BAED3EB}" srcOrd="0" destOrd="0" presId="urn:microsoft.com/office/officeart/2005/8/layout/chevron2"/>
    <dgm:cxn modelId="{A3ED197C-EB38-9C45-96CC-E4E1100E3737}" srcId="{680E1EDE-7AFA-064B-B2D6-E2B61C210E7D}" destId="{878FC7DA-5555-B248-A921-B3BB0C6DAFEF}" srcOrd="0" destOrd="0" parTransId="{BAE097BC-6588-1E43-A745-B2F3CEED7D80}" sibTransId="{AB459D25-2D62-3C4C-94F5-7FC4D0AB9DAD}"/>
    <dgm:cxn modelId="{55FE2480-FF36-9344-A5BE-C86F5BBCDCB3}" type="presOf" srcId="{245C3E0F-CDFD-A347-9E1C-51BB133DD09B}" destId="{1E0A2642-BFC3-FF42-B01E-A1B53DDA41D6}" srcOrd="0" destOrd="0" presId="urn:microsoft.com/office/officeart/2005/8/layout/chevron2"/>
    <dgm:cxn modelId="{55B45E92-316C-DD48-8465-B8BDD633E0F9}" type="presOf" srcId="{878FC7DA-5555-B248-A921-B3BB0C6DAFEF}" destId="{47D252BF-3825-0A49-A8A5-9232C73515E7}" srcOrd="0" destOrd="0" presId="urn:microsoft.com/office/officeart/2005/8/layout/chevron2"/>
    <dgm:cxn modelId="{0AE0E195-9373-F441-B02A-17890EC8C6F1}" type="presOf" srcId="{680E1EDE-7AFA-064B-B2D6-E2B61C210E7D}" destId="{29C5789E-1C70-884A-BF1B-FF68AA988847}" srcOrd="0" destOrd="0" presId="urn:microsoft.com/office/officeart/2005/8/layout/chevron2"/>
    <dgm:cxn modelId="{534AEAA0-4FDC-C74C-8AF0-0468FDAC80F8}" srcId="{1CCDEFEB-BD78-B44D-93C9-1583E52ED04E}" destId="{27267E96-5AAA-3940-865D-FA112C291F95}" srcOrd="1" destOrd="0" parTransId="{44727F46-F2D4-5B43-8F96-D13275BCA779}" sibTransId="{FFD2A175-E8C5-0A4F-8024-FEE86801375B}"/>
    <dgm:cxn modelId="{1B472DA1-A65F-8B4F-B151-C41ED2ECF991}" srcId="{8174DE2A-1B63-4442-9EFF-1779511ADBDE}" destId="{B09257C5-6D71-B948-9160-757DBF8C5F05}" srcOrd="1" destOrd="0" parTransId="{1D817362-6857-AD4F-B5B5-A7F47F2AC47C}" sibTransId="{09A6E047-881B-864F-B14A-9E14F302AE67}"/>
    <dgm:cxn modelId="{9F934AB0-2CD6-F44B-BA4F-00C909189E2F}" srcId="{1CCDEFEB-BD78-B44D-93C9-1583E52ED04E}" destId="{73F6543A-9105-124B-916A-261655856A98}" srcOrd="0" destOrd="0" parTransId="{D1871A8A-ABA3-F24B-96C9-FD98EA4BD133}" sibTransId="{8B2BE2FC-7927-644F-BE4F-C3484760CF51}"/>
    <dgm:cxn modelId="{31E2D0B6-55FA-2544-AFA6-847239BD0DE2}" type="presOf" srcId="{27267E96-5AAA-3940-865D-FA112C291F95}" destId="{5D9C549E-AD5D-964E-A33B-B40BD474FBCD}" srcOrd="0" destOrd="1" presId="urn:microsoft.com/office/officeart/2005/8/layout/chevron2"/>
    <dgm:cxn modelId="{1CE29ABC-BEBA-C14F-9190-E7937A4B8012}" type="presOf" srcId="{D3C21331-D664-8840-9597-36AB3C827726}" destId="{47D252BF-3825-0A49-A8A5-9232C73515E7}" srcOrd="0" destOrd="1" presId="urn:microsoft.com/office/officeart/2005/8/layout/chevron2"/>
    <dgm:cxn modelId="{3C60EBC7-218D-1C42-B340-5DCBD80807E6}" type="presOf" srcId="{1CCDEFEB-BD78-B44D-93C9-1583E52ED04E}" destId="{2C4105D9-129C-1449-824F-E25C789B64EC}" srcOrd="0" destOrd="0" presId="urn:microsoft.com/office/officeart/2005/8/layout/chevron2"/>
    <dgm:cxn modelId="{CB6CF4C8-C211-2F4B-AE3A-CC6C95A50F1A}" srcId="{4E8F340C-1FA6-9D42-8676-789CDDD099A6}" destId="{671CE384-6373-7A46-93FB-1A37787B10FB}" srcOrd="1" destOrd="0" parTransId="{4A18846A-171C-B24B-8576-90F9ED36C9EB}" sibTransId="{BD97F467-AAF5-5D41-9BAA-A7D85344D1F3}"/>
    <dgm:cxn modelId="{E77BA1CA-1999-B746-B797-FB70C989DDB6}" type="presOf" srcId="{9A1E6C56-A678-AC4A-A4BD-78BAA3865059}" destId="{5D9C549E-AD5D-964E-A33B-B40BD474FBCD}" srcOrd="0" destOrd="2" presId="urn:microsoft.com/office/officeart/2005/8/layout/chevron2"/>
    <dgm:cxn modelId="{CD0D0BD6-59C6-2147-B58C-6DE657DD7DD4}" srcId="{4E8F340C-1FA6-9D42-8676-789CDDD099A6}" destId="{50ECC857-8A2E-8145-ABF2-D2B626A4B04F}" srcOrd="2" destOrd="0" parTransId="{69436533-0C59-434F-8EFC-00BB8F5909E8}" sibTransId="{30BE202C-CB1F-DB4B-9B46-7A53AEBD83F6}"/>
    <dgm:cxn modelId="{F093BBF3-99D3-9F4F-B39F-01567585B0A4}" srcId="{680E1EDE-7AFA-064B-B2D6-E2B61C210E7D}" destId="{D3C21331-D664-8840-9597-36AB3C827726}" srcOrd="1" destOrd="0" parTransId="{C85BE690-CF67-0D48-B910-94A42A5E929A}" sibTransId="{B877A979-078A-6444-81CF-1DA0D93BBCB0}"/>
    <dgm:cxn modelId="{11706EFB-136B-0D4E-B0F4-E4A79147FA1E}" srcId="{D0F22283-D5DF-5F44-A1F4-996A32441F20}" destId="{4E8F340C-1FA6-9D42-8676-789CDDD099A6}" srcOrd="3" destOrd="0" parTransId="{89F0B41D-AF62-4043-9AF0-E1827071B18D}" sibTransId="{747F6A21-167E-6E4B-AF89-99E821E6A625}"/>
    <dgm:cxn modelId="{B37A73F6-4303-C649-8FDF-B1C9DF5BE697}" type="presParOf" srcId="{E0B34B08-DBDA-C249-80C0-2FEE39229A84}" destId="{3AAE9B38-8167-C248-B062-E1819CD1D2CB}" srcOrd="0" destOrd="0" presId="urn:microsoft.com/office/officeart/2005/8/layout/chevron2"/>
    <dgm:cxn modelId="{162788F2-88B2-4147-B303-95ADE90F8B82}" type="presParOf" srcId="{3AAE9B38-8167-C248-B062-E1819CD1D2CB}" destId="{2C4105D9-129C-1449-824F-E25C789B64EC}" srcOrd="0" destOrd="0" presId="urn:microsoft.com/office/officeart/2005/8/layout/chevron2"/>
    <dgm:cxn modelId="{D6AC0E06-3225-4A43-B95A-9BBEB37D84E3}" type="presParOf" srcId="{3AAE9B38-8167-C248-B062-E1819CD1D2CB}" destId="{5D9C549E-AD5D-964E-A33B-B40BD474FBCD}" srcOrd="1" destOrd="0" presId="urn:microsoft.com/office/officeart/2005/8/layout/chevron2"/>
    <dgm:cxn modelId="{4FB088F0-05B7-974B-8DD2-CD4B6E695737}" type="presParOf" srcId="{E0B34B08-DBDA-C249-80C0-2FEE39229A84}" destId="{3B3D8F66-5B48-9F4F-8AE6-D78584DA1653}" srcOrd="1" destOrd="0" presId="urn:microsoft.com/office/officeart/2005/8/layout/chevron2"/>
    <dgm:cxn modelId="{5B9CE82E-C1CC-9B4E-AEAB-089BA421D9A5}" type="presParOf" srcId="{E0B34B08-DBDA-C249-80C0-2FEE39229A84}" destId="{95BC6664-C9A6-7D48-A4EC-A64350B3701B}" srcOrd="2" destOrd="0" presId="urn:microsoft.com/office/officeart/2005/8/layout/chevron2"/>
    <dgm:cxn modelId="{34C59CE9-3EEF-D346-B6CF-603B723007AA}" type="presParOf" srcId="{95BC6664-C9A6-7D48-A4EC-A64350B3701B}" destId="{29C5789E-1C70-884A-BF1B-FF68AA988847}" srcOrd="0" destOrd="0" presId="urn:microsoft.com/office/officeart/2005/8/layout/chevron2"/>
    <dgm:cxn modelId="{99E81A2D-87CE-2C41-AA54-7EEFB66730CD}" type="presParOf" srcId="{95BC6664-C9A6-7D48-A4EC-A64350B3701B}" destId="{47D252BF-3825-0A49-A8A5-9232C73515E7}" srcOrd="1" destOrd="0" presId="urn:microsoft.com/office/officeart/2005/8/layout/chevron2"/>
    <dgm:cxn modelId="{244001B7-FA86-994D-8A2A-0D4C022D41B6}" type="presParOf" srcId="{E0B34B08-DBDA-C249-80C0-2FEE39229A84}" destId="{58FD014F-28E1-2547-8CBA-600791F4889E}" srcOrd="3" destOrd="0" presId="urn:microsoft.com/office/officeart/2005/8/layout/chevron2"/>
    <dgm:cxn modelId="{0D004B6E-92CE-1549-9945-445688BCB80F}" type="presParOf" srcId="{E0B34B08-DBDA-C249-80C0-2FEE39229A84}" destId="{83545795-783A-DB4C-8D6E-52BD92DBB983}" srcOrd="4" destOrd="0" presId="urn:microsoft.com/office/officeart/2005/8/layout/chevron2"/>
    <dgm:cxn modelId="{FAE868B0-8716-6D4A-A811-3D7B0D1655AC}" type="presParOf" srcId="{83545795-783A-DB4C-8D6E-52BD92DBB983}" destId="{9F1ED3B3-6D02-EE43-A34C-46E96BAED3EB}" srcOrd="0" destOrd="0" presId="urn:microsoft.com/office/officeart/2005/8/layout/chevron2"/>
    <dgm:cxn modelId="{A25D30A3-2021-AB40-B53A-963D0CB220AA}" type="presParOf" srcId="{83545795-783A-DB4C-8D6E-52BD92DBB983}" destId="{1E0A2642-BFC3-FF42-B01E-A1B53DDA41D6}" srcOrd="1" destOrd="0" presId="urn:microsoft.com/office/officeart/2005/8/layout/chevron2"/>
    <dgm:cxn modelId="{90B208B1-1CDB-1A4C-BA4D-707B08FC63D4}" type="presParOf" srcId="{E0B34B08-DBDA-C249-80C0-2FEE39229A84}" destId="{3A546206-115E-324C-8A1D-6E3F4BB2657D}" srcOrd="5" destOrd="0" presId="urn:microsoft.com/office/officeart/2005/8/layout/chevron2"/>
    <dgm:cxn modelId="{AF2C9EC9-6AF8-8C4D-9936-4F2D7BE6D184}" type="presParOf" srcId="{E0B34B08-DBDA-C249-80C0-2FEE39229A84}" destId="{019A3868-94C6-FC4F-8909-72A0B6C9D7E0}" srcOrd="6" destOrd="0" presId="urn:microsoft.com/office/officeart/2005/8/layout/chevron2"/>
    <dgm:cxn modelId="{B8182F29-2D57-FF4F-A1F3-0B82F6EB7AE5}" type="presParOf" srcId="{019A3868-94C6-FC4F-8909-72A0B6C9D7E0}" destId="{994D3E86-B127-AA4C-9A93-5C0EB160C904}" srcOrd="0" destOrd="0" presId="urn:microsoft.com/office/officeart/2005/8/layout/chevron2"/>
    <dgm:cxn modelId="{BCBE8AAF-ABFE-A944-8DF8-0BF104CE13B7}" type="presParOf" srcId="{019A3868-94C6-FC4F-8909-72A0B6C9D7E0}" destId="{0877CE97-9D81-7E49-8E51-1B761562856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51C079-F3C8-498B-9179-5AEEEB50D933}" type="doc">
      <dgm:prSet loTypeId="urn:microsoft.com/office/officeart/2005/8/layout/vList2" loCatId="process" qsTypeId="urn:microsoft.com/office/officeart/2005/8/quickstyle/simple4" qsCatId="simple" csTypeId="urn:microsoft.com/office/officeart/2005/8/colors/accent2_2" csCatId="accent2" phldr="1"/>
      <dgm:spPr/>
      <dgm:t>
        <a:bodyPr/>
        <a:lstStyle/>
        <a:p>
          <a:endParaRPr lang="en-US"/>
        </a:p>
      </dgm:t>
    </dgm:pt>
    <dgm:pt modelId="{434532D6-AFCA-4CBB-96D1-6DB16679AF5B}">
      <dgm:prSet custT="1"/>
      <dgm:spPr/>
      <dgm:t>
        <a:bodyPr/>
        <a:lstStyle/>
        <a:p>
          <a:pPr algn="ctr"/>
          <a:r>
            <a:rPr lang="en-US" sz="2400"/>
            <a:t>Payroll / Time &amp; Attendance</a:t>
          </a:r>
        </a:p>
      </dgm:t>
    </dgm:pt>
    <dgm:pt modelId="{E56A21BB-0906-4693-AC15-FA816E1FFE6B}" type="parTrans" cxnId="{22414731-9DD6-4755-B858-5C535872F2B2}">
      <dgm:prSet/>
      <dgm:spPr/>
      <dgm:t>
        <a:bodyPr/>
        <a:lstStyle/>
        <a:p>
          <a:endParaRPr lang="en-US"/>
        </a:p>
      </dgm:t>
    </dgm:pt>
    <dgm:pt modelId="{6BF31D5A-793F-4CF1-9AF5-4ABB65BA40F7}" type="sibTrans" cxnId="{22414731-9DD6-4755-B858-5C535872F2B2}">
      <dgm:prSet phldrT="1" phldr="0"/>
      <dgm:spPr/>
    </dgm:pt>
    <dgm:pt modelId="{6791875D-600E-49E0-8D89-E7D8058B5495}">
      <dgm:prSet custT="1"/>
      <dgm:spPr/>
      <dgm:t>
        <a:bodyPr/>
        <a:lstStyle/>
        <a:p>
          <a:pPr algn="ctr"/>
          <a:r>
            <a:rPr lang="en-US" sz="2400"/>
            <a:t>Revenue System</a:t>
          </a:r>
        </a:p>
      </dgm:t>
    </dgm:pt>
    <dgm:pt modelId="{6570072F-5F7C-48C8-BA28-3E060BD1C6B6}" type="parTrans" cxnId="{47C6D7CA-BF47-420E-8CFE-B7FB3ECA2444}">
      <dgm:prSet/>
      <dgm:spPr/>
      <dgm:t>
        <a:bodyPr/>
        <a:lstStyle/>
        <a:p>
          <a:endParaRPr lang="en-US"/>
        </a:p>
      </dgm:t>
    </dgm:pt>
    <dgm:pt modelId="{65400BC7-F81B-44FB-B819-048FF381F2D8}" type="sibTrans" cxnId="{47C6D7CA-BF47-420E-8CFE-B7FB3ECA2444}">
      <dgm:prSet phldrT="3" phldr="0"/>
      <dgm:spPr/>
    </dgm:pt>
    <dgm:pt modelId="{C4D93B97-279F-41A5-B1B6-1A08C4BE720A}">
      <dgm:prSet custT="1"/>
      <dgm:spPr/>
      <dgm:t>
        <a:bodyPr/>
        <a:lstStyle/>
        <a:p>
          <a:pPr algn="ctr"/>
          <a:r>
            <a:rPr lang="en-US" sz="2400"/>
            <a:t>Banking &amp; Treasury</a:t>
          </a:r>
        </a:p>
      </dgm:t>
    </dgm:pt>
    <dgm:pt modelId="{2B063FDE-7293-49E2-A2A0-3D535B902C6B}" type="parTrans" cxnId="{964F7A58-6E74-44AE-AA0E-B10D84B3E31A}">
      <dgm:prSet/>
      <dgm:spPr/>
      <dgm:t>
        <a:bodyPr/>
        <a:lstStyle/>
        <a:p>
          <a:endParaRPr lang="en-US"/>
        </a:p>
      </dgm:t>
    </dgm:pt>
    <dgm:pt modelId="{8B0E3D4D-F0F0-4E20-9F1C-FA7EDB58A55A}" type="sibTrans" cxnId="{964F7A58-6E74-44AE-AA0E-B10D84B3E31A}">
      <dgm:prSet phldrT="5" phldr="0"/>
      <dgm:spPr/>
    </dgm:pt>
    <dgm:pt modelId="{070BE03A-3E78-5F46-AD04-055A84341277}">
      <dgm:prSet custT="1"/>
      <dgm:spPr/>
      <dgm:t>
        <a:bodyPr/>
        <a:lstStyle/>
        <a:p>
          <a:pPr algn="ctr"/>
          <a:r>
            <a:rPr lang="en-US" sz="2400"/>
            <a:t>Transparency Portal </a:t>
          </a:r>
        </a:p>
      </dgm:t>
    </dgm:pt>
    <dgm:pt modelId="{CEC801A2-56E3-1A42-B56E-D4E603468180}" type="parTrans" cxnId="{FE11CD28-5BA7-424B-8C68-297846B3B2DA}">
      <dgm:prSet/>
      <dgm:spPr/>
      <dgm:t>
        <a:bodyPr/>
        <a:lstStyle/>
        <a:p>
          <a:endParaRPr lang="en-US"/>
        </a:p>
      </dgm:t>
    </dgm:pt>
    <dgm:pt modelId="{AFEFBD71-0F0E-3D4C-9010-C0BCFDE22350}" type="sibTrans" cxnId="{FE11CD28-5BA7-424B-8C68-297846B3B2DA}">
      <dgm:prSet phldrT="4" phldr="0"/>
      <dgm:spPr/>
    </dgm:pt>
    <dgm:pt modelId="{BF420690-69CD-9042-BB68-BB456BA25335}">
      <dgm:prSet custT="1"/>
      <dgm:spPr/>
      <dgm:t>
        <a:bodyPr/>
        <a:lstStyle/>
        <a:p>
          <a:pPr algn="ctr"/>
          <a:r>
            <a:rPr lang="en-US" sz="2400"/>
            <a:t>ERP / Microsoft D365 </a:t>
          </a:r>
        </a:p>
      </dgm:t>
    </dgm:pt>
    <dgm:pt modelId="{BADBC9E5-84FA-3645-9297-15A84CFC9C63}" type="parTrans" cxnId="{41B51F2D-F731-EC42-BD8D-C73E0CA4EB3E}">
      <dgm:prSet/>
      <dgm:spPr/>
      <dgm:t>
        <a:bodyPr/>
        <a:lstStyle/>
        <a:p>
          <a:endParaRPr lang="en-US"/>
        </a:p>
      </dgm:t>
    </dgm:pt>
    <dgm:pt modelId="{64017741-E445-3246-BB05-BB1EC00BE6B7}" type="sibTrans" cxnId="{41B51F2D-F731-EC42-BD8D-C73E0CA4EB3E}">
      <dgm:prSet phldrT="2" phldr="0"/>
      <dgm:spPr/>
    </dgm:pt>
    <dgm:pt modelId="{E0008E95-64BE-8849-81F4-6A6C7F6CEB03}" type="pres">
      <dgm:prSet presAssocID="{4251C079-F3C8-498B-9179-5AEEEB50D933}" presName="linear" presStyleCnt="0">
        <dgm:presLayoutVars>
          <dgm:animLvl val="lvl"/>
          <dgm:resizeHandles val="exact"/>
        </dgm:presLayoutVars>
      </dgm:prSet>
      <dgm:spPr/>
    </dgm:pt>
    <dgm:pt modelId="{597AF6B7-481A-AE4E-BE9C-4041DDC8E2D7}" type="pres">
      <dgm:prSet presAssocID="{434532D6-AFCA-4CBB-96D1-6DB16679AF5B}" presName="parentText" presStyleLbl="node1" presStyleIdx="0" presStyleCnt="5">
        <dgm:presLayoutVars>
          <dgm:chMax val="0"/>
          <dgm:bulletEnabled val="1"/>
        </dgm:presLayoutVars>
      </dgm:prSet>
      <dgm:spPr/>
    </dgm:pt>
    <dgm:pt modelId="{F8DDB9C0-38CE-8644-9CCA-8969429D4944}" type="pres">
      <dgm:prSet presAssocID="{6BF31D5A-793F-4CF1-9AF5-4ABB65BA40F7}" presName="spacer" presStyleCnt="0"/>
      <dgm:spPr/>
    </dgm:pt>
    <dgm:pt modelId="{68BD27D5-1E4B-7C49-85DE-8B6AE60AE401}" type="pres">
      <dgm:prSet presAssocID="{BF420690-69CD-9042-BB68-BB456BA25335}" presName="parentText" presStyleLbl="node1" presStyleIdx="1" presStyleCnt="5">
        <dgm:presLayoutVars>
          <dgm:chMax val="0"/>
          <dgm:bulletEnabled val="1"/>
        </dgm:presLayoutVars>
      </dgm:prSet>
      <dgm:spPr/>
    </dgm:pt>
    <dgm:pt modelId="{85A3086B-E4FD-D942-B305-34F5F451E253}" type="pres">
      <dgm:prSet presAssocID="{64017741-E445-3246-BB05-BB1EC00BE6B7}" presName="spacer" presStyleCnt="0"/>
      <dgm:spPr/>
    </dgm:pt>
    <dgm:pt modelId="{DD6DE3F5-763D-004C-BE62-8E52E3A2B6E0}" type="pres">
      <dgm:prSet presAssocID="{6791875D-600E-49E0-8D89-E7D8058B5495}" presName="parentText" presStyleLbl="node1" presStyleIdx="2" presStyleCnt="5">
        <dgm:presLayoutVars>
          <dgm:chMax val="0"/>
          <dgm:bulletEnabled val="1"/>
        </dgm:presLayoutVars>
      </dgm:prSet>
      <dgm:spPr/>
    </dgm:pt>
    <dgm:pt modelId="{E1AAE2BB-5AD5-1D4B-979A-87F946B0394B}" type="pres">
      <dgm:prSet presAssocID="{65400BC7-F81B-44FB-B819-048FF381F2D8}" presName="spacer" presStyleCnt="0"/>
      <dgm:spPr/>
    </dgm:pt>
    <dgm:pt modelId="{C6CA056A-164E-A743-90D6-8A33E0F7AFD9}" type="pres">
      <dgm:prSet presAssocID="{070BE03A-3E78-5F46-AD04-055A84341277}" presName="parentText" presStyleLbl="node1" presStyleIdx="3" presStyleCnt="5">
        <dgm:presLayoutVars>
          <dgm:chMax val="0"/>
          <dgm:bulletEnabled val="1"/>
        </dgm:presLayoutVars>
      </dgm:prSet>
      <dgm:spPr/>
    </dgm:pt>
    <dgm:pt modelId="{338018F4-F061-1C49-BA4F-EFA5CB825E71}" type="pres">
      <dgm:prSet presAssocID="{AFEFBD71-0F0E-3D4C-9010-C0BCFDE22350}" presName="spacer" presStyleCnt="0"/>
      <dgm:spPr/>
    </dgm:pt>
    <dgm:pt modelId="{974AD427-A077-7F43-B1CA-7FB96C05A3FF}" type="pres">
      <dgm:prSet presAssocID="{C4D93B97-279F-41A5-B1B6-1A08C4BE720A}" presName="parentText" presStyleLbl="node1" presStyleIdx="4" presStyleCnt="5">
        <dgm:presLayoutVars>
          <dgm:chMax val="0"/>
          <dgm:bulletEnabled val="1"/>
        </dgm:presLayoutVars>
      </dgm:prSet>
      <dgm:spPr/>
    </dgm:pt>
  </dgm:ptLst>
  <dgm:cxnLst>
    <dgm:cxn modelId="{6797C90A-B6DB-2E49-AE60-C1C5691BEAFB}" type="presOf" srcId="{434532D6-AFCA-4CBB-96D1-6DB16679AF5B}" destId="{597AF6B7-481A-AE4E-BE9C-4041DDC8E2D7}" srcOrd="0" destOrd="0" presId="urn:microsoft.com/office/officeart/2005/8/layout/vList2"/>
    <dgm:cxn modelId="{D36E1E27-BCCE-794A-869A-4A333842EF99}" type="presOf" srcId="{4251C079-F3C8-498B-9179-5AEEEB50D933}" destId="{E0008E95-64BE-8849-81F4-6A6C7F6CEB03}" srcOrd="0" destOrd="0" presId="urn:microsoft.com/office/officeart/2005/8/layout/vList2"/>
    <dgm:cxn modelId="{FE11CD28-5BA7-424B-8C68-297846B3B2DA}" srcId="{4251C079-F3C8-498B-9179-5AEEEB50D933}" destId="{070BE03A-3E78-5F46-AD04-055A84341277}" srcOrd="3" destOrd="0" parTransId="{CEC801A2-56E3-1A42-B56E-D4E603468180}" sibTransId="{AFEFBD71-0F0E-3D4C-9010-C0BCFDE22350}"/>
    <dgm:cxn modelId="{41B51F2D-F731-EC42-BD8D-C73E0CA4EB3E}" srcId="{4251C079-F3C8-498B-9179-5AEEEB50D933}" destId="{BF420690-69CD-9042-BB68-BB456BA25335}" srcOrd="1" destOrd="0" parTransId="{BADBC9E5-84FA-3645-9297-15A84CFC9C63}" sibTransId="{64017741-E445-3246-BB05-BB1EC00BE6B7}"/>
    <dgm:cxn modelId="{22414731-9DD6-4755-B858-5C535872F2B2}" srcId="{4251C079-F3C8-498B-9179-5AEEEB50D933}" destId="{434532D6-AFCA-4CBB-96D1-6DB16679AF5B}" srcOrd="0" destOrd="0" parTransId="{E56A21BB-0906-4693-AC15-FA816E1FFE6B}" sibTransId="{6BF31D5A-793F-4CF1-9AF5-4ABB65BA40F7}"/>
    <dgm:cxn modelId="{964F7A58-6E74-44AE-AA0E-B10D84B3E31A}" srcId="{4251C079-F3C8-498B-9179-5AEEEB50D933}" destId="{C4D93B97-279F-41A5-B1B6-1A08C4BE720A}" srcOrd="4" destOrd="0" parTransId="{2B063FDE-7293-49E2-A2A0-3D535B902C6B}" sibTransId="{8B0E3D4D-F0F0-4E20-9F1C-FA7EDB58A55A}"/>
    <dgm:cxn modelId="{47C6D7CA-BF47-420E-8CFE-B7FB3ECA2444}" srcId="{4251C079-F3C8-498B-9179-5AEEEB50D933}" destId="{6791875D-600E-49E0-8D89-E7D8058B5495}" srcOrd="2" destOrd="0" parTransId="{6570072F-5F7C-48C8-BA28-3E060BD1C6B6}" sibTransId="{65400BC7-F81B-44FB-B819-048FF381F2D8}"/>
    <dgm:cxn modelId="{E66C22D7-DC7C-B345-B45F-DF819F0DE265}" type="presOf" srcId="{C4D93B97-279F-41A5-B1B6-1A08C4BE720A}" destId="{974AD427-A077-7F43-B1CA-7FB96C05A3FF}" srcOrd="0" destOrd="0" presId="urn:microsoft.com/office/officeart/2005/8/layout/vList2"/>
    <dgm:cxn modelId="{50D4E0EE-2DBF-4B46-BB9F-4B04081F23B6}" type="presOf" srcId="{070BE03A-3E78-5F46-AD04-055A84341277}" destId="{C6CA056A-164E-A743-90D6-8A33E0F7AFD9}" srcOrd="0" destOrd="0" presId="urn:microsoft.com/office/officeart/2005/8/layout/vList2"/>
    <dgm:cxn modelId="{900AAAEF-9E86-4248-A00F-9CFBC3FDF0B1}" type="presOf" srcId="{6791875D-600E-49E0-8D89-E7D8058B5495}" destId="{DD6DE3F5-763D-004C-BE62-8E52E3A2B6E0}" srcOrd="0" destOrd="0" presId="urn:microsoft.com/office/officeart/2005/8/layout/vList2"/>
    <dgm:cxn modelId="{005A20F5-B947-8E44-AF5A-43BCB1931D18}" type="presOf" srcId="{BF420690-69CD-9042-BB68-BB456BA25335}" destId="{68BD27D5-1E4B-7C49-85DE-8B6AE60AE401}" srcOrd="0" destOrd="0" presId="urn:microsoft.com/office/officeart/2005/8/layout/vList2"/>
    <dgm:cxn modelId="{BC1EA015-9F2A-C845-8749-BC95DCC34B5A}" type="presParOf" srcId="{E0008E95-64BE-8849-81F4-6A6C7F6CEB03}" destId="{597AF6B7-481A-AE4E-BE9C-4041DDC8E2D7}" srcOrd="0" destOrd="0" presId="urn:microsoft.com/office/officeart/2005/8/layout/vList2"/>
    <dgm:cxn modelId="{0919738D-6E5D-6947-B18F-803B2260B8A0}" type="presParOf" srcId="{E0008E95-64BE-8849-81F4-6A6C7F6CEB03}" destId="{F8DDB9C0-38CE-8644-9CCA-8969429D4944}" srcOrd="1" destOrd="0" presId="urn:microsoft.com/office/officeart/2005/8/layout/vList2"/>
    <dgm:cxn modelId="{1C116694-04A3-A74B-B154-3EA78A019212}" type="presParOf" srcId="{E0008E95-64BE-8849-81F4-6A6C7F6CEB03}" destId="{68BD27D5-1E4B-7C49-85DE-8B6AE60AE401}" srcOrd="2" destOrd="0" presId="urn:microsoft.com/office/officeart/2005/8/layout/vList2"/>
    <dgm:cxn modelId="{3697B6DF-B820-104B-B2F6-0595D095FAC4}" type="presParOf" srcId="{E0008E95-64BE-8849-81F4-6A6C7F6CEB03}" destId="{85A3086B-E4FD-D942-B305-34F5F451E253}" srcOrd="3" destOrd="0" presId="urn:microsoft.com/office/officeart/2005/8/layout/vList2"/>
    <dgm:cxn modelId="{F5426514-F111-DC4D-9C4E-61A6FECFCF2F}" type="presParOf" srcId="{E0008E95-64BE-8849-81F4-6A6C7F6CEB03}" destId="{DD6DE3F5-763D-004C-BE62-8E52E3A2B6E0}" srcOrd="4" destOrd="0" presId="urn:microsoft.com/office/officeart/2005/8/layout/vList2"/>
    <dgm:cxn modelId="{24C350F1-2812-074A-AEE6-EE38D72EE45A}" type="presParOf" srcId="{E0008E95-64BE-8849-81F4-6A6C7F6CEB03}" destId="{E1AAE2BB-5AD5-1D4B-979A-87F946B0394B}" srcOrd="5" destOrd="0" presId="urn:microsoft.com/office/officeart/2005/8/layout/vList2"/>
    <dgm:cxn modelId="{553D51B1-6D1C-844A-8DEA-E700BBE1C273}" type="presParOf" srcId="{E0008E95-64BE-8849-81F4-6A6C7F6CEB03}" destId="{C6CA056A-164E-A743-90D6-8A33E0F7AFD9}" srcOrd="6" destOrd="0" presId="urn:microsoft.com/office/officeart/2005/8/layout/vList2"/>
    <dgm:cxn modelId="{E75A8A07-D305-B949-821C-B554A47515F6}" type="presParOf" srcId="{E0008E95-64BE-8849-81F4-6A6C7F6CEB03}" destId="{338018F4-F061-1C49-BA4F-EFA5CB825E71}" srcOrd="7" destOrd="0" presId="urn:microsoft.com/office/officeart/2005/8/layout/vList2"/>
    <dgm:cxn modelId="{27FE802D-9424-404A-BAF4-5B6FB01B2323}" type="presParOf" srcId="{E0008E95-64BE-8849-81F4-6A6C7F6CEB03}" destId="{974AD427-A077-7F43-B1CA-7FB96C05A3F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27610-E997-4A9A-AA00-1D4301B3341D}">
      <dsp:nvSpPr>
        <dsp:cNvPr id="0" name=""/>
        <dsp:cNvSpPr/>
      </dsp:nvSpPr>
      <dsp:spPr>
        <a:xfrm>
          <a:off x="3500423" y="351658"/>
          <a:ext cx="2192837" cy="186001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ysClr val="window" lastClr="FFFFFF"/>
              </a:solidFill>
              <a:latin typeface="Calibri" panose="020F0502020204030204"/>
              <a:ea typeface="+mn-ea"/>
              <a:cs typeface="+mn-cs"/>
            </a:rPr>
            <a:t>CRMA</a:t>
          </a:r>
        </a:p>
      </dsp:txBody>
      <dsp:txXfrm>
        <a:off x="3821557" y="624051"/>
        <a:ext cx="1550569" cy="1315229"/>
      </dsp:txXfrm>
    </dsp:sp>
    <dsp:sp modelId="{E2E84913-E841-4EDC-9F7D-0F5AA9DC1764}">
      <dsp:nvSpPr>
        <dsp:cNvPr id="0" name=""/>
        <dsp:cNvSpPr/>
      </dsp:nvSpPr>
      <dsp:spPr>
        <a:xfrm rot="3035594" flipV="1">
          <a:off x="4772590" y="2991518"/>
          <a:ext cx="2469087" cy="108248"/>
        </a:xfrm>
        <a:prstGeom prst="rightArrow">
          <a:avLst>
            <a:gd name="adj1" fmla="val 60000"/>
            <a:gd name="adj2" fmla="val 50000"/>
          </a:avLst>
        </a:prstGeom>
        <a:solidFill>
          <a:sysClr val="windowText" lastClr="0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 lastClr="FFFFFF"/>
            </a:solidFill>
            <a:latin typeface="Calibri" panose="020F0502020204030204"/>
            <a:ea typeface="+mn-ea"/>
            <a:cs typeface="+mn-cs"/>
          </a:endParaRPr>
        </a:p>
      </dsp:txBody>
      <dsp:txXfrm rot="10800000">
        <a:off x="4778519" y="3000622"/>
        <a:ext cx="2436613" cy="64948"/>
      </dsp:txXfrm>
    </dsp:sp>
    <dsp:sp modelId="{4D9E5EBB-28E8-407E-9FCE-8D86F94232E2}">
      <dsp:nvSpPr>
        <dsp:cNvPr id="0" name=""/>
        <dsp:cNvSpPr/>
      </dsp:nvSpPr>
      <dsp:spPr>
        <a:xfrm>
          <a:off x="5562590" y="2514598"/>
          <a:ext cx="2091627" cy="175826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ysClr val="window" lastClr="FFFFFF"/>
              </a:solidFill>
              <a:latin typeface="Calibri" panose="020F0502020204030204"/>
              <a:ea typeface="+mn-ea"/>
              <a:cs typeface="+mn-cs"/>
            </a:rPr>
            <a:t>CCM</a:t>
          </a:r>
        </a:p>
      </dsp:txBody>
      <dsp:txXfrm>
        <a:off x="5868902" y="2772090"/>
        <a:ext cx="1479003" cy="1243281"/>
      </dsp:txXfrm>
    </dsp:sp>
    <dsp:sp modelId="{51192C79-C989-4E58-A8BD-1DCCD5C92010}">
      <dsp:nvSpPr>
        <dsp:cNvPr id="0" name=""/>
        <dsp:cNvSpPr/>
      </dsp:nvSpPr>
      <dsp:spPr>
        <a:xfrm rot="7866011" flipV="1">
          <a:off x="2463682" y="2738997"/>
          <a:ext cx="1855217" cy="101645"/>
        </a:xfrm>
        <a:prstGeom prst="rightArrow">
          <a:avLst>
            <a:gd name="adj1" fmla="val 60000"/>
            <a:gd name="adj2" fmla="val 50000"/>
          </a:avLst>
        </a:prstGeom>
        <a:solidFill>
          <a:sysClr val="windowText" lastClr="0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 lastClr="FFFFFF"/>
            </a:solidFill>
            <a:latin typeface="Calibri" panose="020F0502020204030204"/>
            <a:ea typeface="+mn-ea"/>
            <a:cs typeface="+mn-cs"/>
          </a:endParaRPr>
        </a:p>
      </dsp:txBody>
      <dsp:txXfrm rot="10800000">
        <a:off x="2488951" y="2747837"/>
        <a:ext cx="1824724" cy="60987"/>
      </dsp:txXfrm>
    </dsp:sp>
    <dsp:sp modelId="{8A4B59A6-FD60-40B4-BC4C-8FBADB6C3725}">
      <dsp:nvSpPr>
        <dsp:cNvPr id="0" name=""/>
        <dsp:cNvSpPr/>
      </dsp:nvSpPr>
      <dsp:spPr>
        <a:xfrm>
          <a:off x="1295410" y="2590796"/>
          <a:ext cx="2091627" cy="175826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ysClr val="window" lastClr="FFFFFF"/>
              </a:solidFill>
              <a:latin typeface="Calibri" panose="020F0502020204030204"/>
              <a:ea typeface="+mn-ea"/>
              <a:cs typeface="+mn-cs"/>
            </a:rPr>
            <a:t>CDA</a:t>
          </a:r>
        </a:p>
      </dsp:txBody>
      <dsp:txXfrm>
        <a:off x="1601722" y="2848288"/>
        <a:ext cx="1479003" cy="1243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0E19C-E4D2-43ED-81C6-CD6251972FD8}">
      <dsp:nvSpPr>
        <dsp:cNvPr id="0" name=""/>
        <dsp:cNvSpPr/>
      </dsp:nvSpPr>
      <dsp:spPr>
        <a:xfrm>
          <a:off x="681134" y="0"/>
          <a:ext cx="7473880" cy="4721225"/>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11BBF6C0-E617-463C-9336-439156DEFC9A}">
      <dsp:nvSpPr>
        <dsp:cNvPr id="0" name=""/>
        <dsp:cNvSpPr/>
      </dsp:nvSpPr>
      <dsp:spPr>
        <a:xfrm>
          <a:off x="2305" y="1311603"/>
          <a:ext cx="2566021" cy="211120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1" kern="1200" dirty="0">
              <a:solidFill>
                <a:schemeClr val="tx1"/>
              </a:solidFill>
              <a:latin typeface="+mj-lt"/>
              <a:cs typeface="Times New Roman" panose="02020603050405020304" pitchFamily="18" charset="0"/>
            </a:rPr>
            <a:t>Step 1: construct topic features</a:t>
          </a:r>
        </a:p>
        <a:p>
          <a:pPr marL="0" lvl="0" indent="-114300" algn="l" defTabSz="533400">
            <a:lnSpc>
              <a:spcPct val="90000"/>
            </a:lnSpc>
            <a:spcBef>
              <a:spcPct val="0"/>
            </a:spcBef>
            <a:spcAft>
              <a:spcPct val="35000"/>
            </a:spcAft>
            <a:buFont typeface="Arial" panose="020B0604020202020204" pitchFamily="34" charset="0"/>
            <a:buNone/>
          </a:pPr>
          <a:r>
            <a:rPr lang="en-US" sz="1200" kern="1200" dirty="0">
              <a:solidFill>
                <a:prstClr val="black"/>
              </a:solidFill>
              <a:latin typeface="Times New Roman" panose="02020603050405020304"/>
              <a:ea typeface="+mn-ea"/>
              <a:cs typeface="Times New Roman" panose="02020603050405020304" pitchFamily="18" charset="0"/>
            </a:rPr>
            <a:t>An unsupervised neural network-based topic model (i.e., Contextualized Topic Model from Federico et al, 2021) is developed to classify over 3,200,000 employee review contents into various categories, including career growth opportunities, work-life balance, workplace atmosphere, and compensation benefits. </a:t>
          </a:r>
        </a:p>
      </dsp:txBody>
      <dsp:txXfrm>
        <a:off x="105365" y="1414663"/>
        <a:ext cx="2359901" cy="1905080"/>
      </dsp:txXfrm>
    </dsp:sp>
    <dsp:sp modelId="{2F593175-636D-4028-86C4-D6738AD89012}">
      <dsp:nvSpPr>
        <dsp:cNvPr id="0" name=""/>
        <dsp:cNvSpPr/>
      </dsp:nvSpPr>
      <dsp:spPr>
        <a:xfrm>
          <a:off x="2966487" y="1338788"/>
          <a:ext cx="2763344" cy="2043648"/>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1" kern="1200" dirty="0">
              <a:solidFill>
                <a:schemeClr val="tx1"/>
              </a:solidFill>
              <a:latin typeface="+mj-lt"/>
              <a:cs typeface="Times New Roman" panose="02020603050405020304" pitchFamily="18" charset="0"/>
            </a:rPr>
            <a:t>Step 2: rolling-window forecast</a:t>
          </a:r>
        </a:p>
        <a:p>
          <a:pPr marL="0" lvl="0" indent="-114300" algn="l" defTabSz="533400">
            <a:lnSpc>
              <a:spcPct val="90000"/>
            </a:lnSpc>
            <a:spcBef>
              <a:spcPct val="0"/>
            </a:spcBef>
            <a:spcAft>
              <a:spcPct val="35000"/>
            </a:spcAft>
            <a:buFont typeface="Arial" panose="020B0604020202020204" pitchFamily="34" charset="0"/>
            <a:buNone/>
          </a:pPr>
          <a:r>
            <a:rPr lang="en-US" sz="1200" kern="1200" dirty="0">
              <a:solidFill>
                <a:prstClr val="black"/>
              </a:solidFill>
              <a:latin typeface="Times New Roman" panose="02020603050405020304"/>
              <a:ea typeface="+mn-ea"/>
              <a:cs typeface="Times New Roman" panose="02020603050405020304" pitchFamily="18" charset="0"/>
            </a:rPr>
            <a:t>Using a rolling-window approach for the sample period 2010 to 2021, ridge regression models are used to evaluate if employee perceptions contribute incrementally to forecasting firm profitability, net cash flow activities, and non-financial performance. Furthermore, the attribute importance analysis is conducted to determine which topics are strongly linked to firm-level performance </a:t>
          </a:r>
        </a:p>
      </dsp:txBody>
      <dsp:txXfrm>
        <a:off x="3066250" y="1438551"/>
        <a:ext cx="2563818" cy="1844122"/>
      </dsp:txXfrm>
    </dsp:sp>
    <dsp:sp modelId="{456F03CC-AA04-47E2-95E0-334FD2CD64FC}">
      <dsp:nvSpPr>
        <dsp:cNvPr id="0" name=""/>
        <dsp:cNvSpPr/>
      </dsp:nvSpPr>
      <dsp:spPr>
        <a:xfrm>
          <a:off x="6127993" y="1332188"/>
          <a:ext cx="2662502" cy="205684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altLang="zh-CN" sz="1200" b="1" i="1" kern="1200" dirty="0">
              <a:solidFill>
                <a:schemeClr val="tx1"/>
              </a:solidFill>
              <a:latin typeface="+mj-lt"/>
              <a:cs typeface="Times New Roman" panose="02020603050405020304" pitchFamily="18" charset="0"/>
            </a:rPr>
            <a:t>Step 3: Top tones versus bottom tones</a:t>
          </a:r>
        </a:p>
        <a:p>
          <a:pPr marL="0" lvl="0" indent="0" algn="l" defTabSz="533400">
            <a:lnSpc>
              <a:spcPct val="90000"/>
            </a:lnSpc>
            <a:spcBef>
              <a:spcPct val="0"/>
            </a:spcBef>
            <a:spcAft>
              <a:spcPct val="35000"/>
            </a:spcAft>
            <a:buNone/>
          </a:pPr>
          <a:r>
            <a:rPr lang="en-US" sz="1200" kern="1200" dirty="0">
              <a:solidFill>
                <a:schemeClr val="tx1"/>
              </a:solidFill>
              <a:latin typeface="+mj-lt"/>
              <a:cs typeface="Times New Roman" panose="02020603050405020304" pitchFamily="18" charset="0"/>
            </a:rPr>
            <a:t>We examine whether employee perspectives can complement the forward-looking tones of top management in the MD&amp;A section to augment the accuracy of performance forecasts.</a:t>
          </a:r>
          <a:endParaRPr lang="en-US" sz="1200" b="1" i="1" kern="1200" dirty="0">
            <a:solidFill>
              <a:schemeClr val="tx1"/>
            </a:solidFill>
            <a:latin typeface="+mj-lt"/>
            <a:cs typeface="Times New Roman" panose="02020603050405020304" pitchFamily="18" charset="0"/>
          </a:endParaRPr>
        </a:p>
        <a:p>
          <a:pPr marL="114300" lvl="1" indent="-114300" algn="l" defTabSz="533400">
            <a:lnSpc>
              <a:spcPct val="90000"/>
            </a:lnSpc>
            <a:spcBef>
              <a:spcPct val="0"/>
            </a:spcBef>
            <a:spcAft>
              <a:spcPct val="15000"/>
            </a:spcAft>
            <a:buChar char="•"/>
          </a:pPr>
          <a:endParaRPr lang="en-US" sz="1200" kern="1200" dirty="0">
            <a:solidFill>
              <a:schemeClr val="tx1"/>
            </a:solidFill>
            <a:latin typeface="+mj-lt"/>
            <a:cs typeface="Times New Roman" panose="02020603050405020304" pitchFamily="18" charset="0"/>
          </a:endParaRPr>
        </a:p>
      </dsp:txBody>
      <dsp:txXfrm>
        <a:off x="6228400" y="1432595"/>
        <a:ext cx="2461688" cy="1856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105D9-129C-1449-824F-E25C789B64EC}">
      <dsp:nvSpPr>
        <dsp:cNvPr id="0" name=""/>
        <dsp:cNvSpPr/>
      </dsp:nvSpPr>
      <dsp:spPr>
        <a:xfrm rot="5400000">
          <a:off x="-170697" y="172383"/>
          <a:ext cx="1137985" cy="796589"/>
        </a:xfrm>
        <a:prstGeom prst="chevron">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altLang="zh-CN" sz="900" kern="1200" dirty="0">
              <a:latin typeface="Calibri" panose="020F0502020204030204" pitchFamily="34" charset="0"/>
              <a:cs typeface="Calibri" panose="020F0502020204030204" pitchFamily="34" charset="0"/>
            </a:rPr>
            <a:t>Data</a:t>
          </a:r>
          <a:r>
            <a:rPr lang="zh-CN" altLang="en-US" sz="900" kern="1200" dirty="0">
              <a:latin typeface="Calibri" panose="020F0502020204030204" pitchFamily="34" charset="0"/>
              <a:cs typeface="Calibri" panose="020F0502020204030204" pitchFamily="34" charset="0"/>
            </a:rPr>
            <a:t> </a:t>
          </a:r>
          <a:r>
            <a:rPr lang="en-US" altLang="zh-CN" sz="900" kern="1200" dirty="0">
              <a:latin typeface="Calibri" panose="020F0502020204030204" pitchFamily="34" charset="0"/>
              <a:cs typeface="Calibri" panose="020F0502020204030204" pitchFamily="34" charset="0"/>
            </a:rPr>
            <a:t>preprocessing</a:t>
          </a:r>
          <a:endParaRPr lang="en-US" sz="900" kern="1200" dirty="0">
            <a:latin typeface="Calibri" panose="020F0502020204030204" pitchFamily="34" charset="0"/>
            <a:cs typeface="Calibri" panose="020F0502020204030204" pitchFamily="34" charset="0"/>
          </a:endParaRPr>
        </a:p>
      </dsp:txBody>
      <dsp:txXfrm rot="-5400000">
        <a:off x="2" y="399980"/>
        <a:ext cx="796589" cy="341396"/>
      </dsp:txXfrm>
    </dsp:sp>
    <dsp:sp modelId="{5D9C549E-AD5D-964E-A33B-B40BD474FBCD}">
      <dsp:nvSpPr>
        <dsp:cNvPr id="0" name=""/>
        <dsp:cNvSpPr/>
      </dsp:nvSpPr>
      <dsp:spPr>
        <a:xfrm rot="5400000">
          <a:off x="3974648" y="-3176373"/>
          <a:ext cx="739690" cy="7095808"/>
        </a:xfrm>
        <a:prstGeom prst="round2Same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Data</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cleaning</a:t>
          </a:r>
          <a:endParaRPr lang="en-US"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Feature</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selection</a:t>
          </a:r>
          <a:endParaRPr lang="en-US"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Feature</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engineering</a:t>
          </a:r>
          <a:endParaRPr lang="en-US" sz="1300" kern="1200" dirty="0">
            <a:latin typeface="Calibri" panose="020F0502020204030204" pitchFamily="34" charset="0"/>
            <a:cs typeface="Calibri" panose="020F0502020204030204" pitchFamily="34" charset="0"/>
          </a:endParaRPr>
        </a:p>
      </dsp:txBody>
      <dsp:txXfrm rot="-5400000">
        <a:off x="796590" y="37794"/>
        <a:ext cx="7059699" cy="667472"/>
      </dsp:txXfrm>
    </dsp:sp>
    <dsp:sp modelId="{29C5789E-1C70-884A-BF1B-FF68AA988847}">
      <dsp:nvSpPr>
        <dsp:cNvPr id="0" name=""/>
        <dsp:cNvSpPr/>
      </dsp:nvSpPr>
      <dsp:spPr>
        <a:xfrm rot="5400000">
          <a:off x="-170697" y="1162062"/>
          <a:ext cx="1137985" cy="796589"/>
        </a:xfrm>
        <a:prstGeom prst="chevron">
          <a:avLst/>
        </a:prstGeom>
        <a:solidFill>
          <a:schemeClr val="accent2">
            <a:shade val="80000"/>
            <a:hueOff val="-194469"/>
            <a:satOff val="3739"/>
            <a:lumOff val="9871"/>
            <a:alphaOff val="0"/>
          </a:schemeClr>
        </a:solidFill>
        <a:ln w="25400" cap="flat" cmpd="sng" algn="ctr">
          <a:solidFill>
            <a:schemeClr val="accent2">
              <a:shade val="80000"/>
              <a:hueOff val="-194469"/>
              <a:satOff val="3739"/>
              <a:lumOff val="98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altLang="zh-CN" sz="900" kern="1200" dirty="0">
              <a:latin typeface="Calibri" panose="020F0502020204030204" pitchFamily="34" charset="0"/>
              <a:cs typeface="Calibri" panose="020F0502020204030204" pitchFamily="34" charset="0"/>
            </a:rPr>
            <a:t>Model</a:t>
          </a:r>
          <a:r>
            <a:rPr lang="zh-CN" altLang="en-US" sz="900" kern="1200" dirty="0">
              <a:latin typeface="Calibri" panose="020F0502020204030204" pitchFamily="34" charset="0"/>
              <a:cs typeface="Calibri" panose="020F0502020204030204" pitchFamily="34" charset="0"/>
            </a:rPr>
            <a:t> </a:t>
          </a:r>
          <a:r>
            <a:rPr lang="en-US" altLang="zh-CN" sz="900" kern="1200" dirty="0">
              <a:latin typeface="Calibri" panose="020F0502020204030204" pitchFamily="34" charset="0"/>
              <a:cs typeface="Calibri" panose="020F0502020204030204" pitchFamily="34" charset="0"/>
            </a:rPr>
            <a:t>selection</a:t>
          </a:r>
          <a:r>
            <a:rPr lang="zh-CN" altLang="en-US" sz="900" kern="1200" dirty="0">
              <a:latin typeface="Calibri" panose="020F0502020204030204" pitchFamily="34" charset="0"/>
              <a:cs typeface="Calibri" panose="020F0502020204030204" pitchFamily="34" charset="0"/>
            </a:rPr>
            <a:t> </a:t>
          </a:r>
          <a:r>
            <a:rPr lang="en-US" altLang="zh-CN" sz="900" kern="1200" dirty="0">
              <a:latin typeface="Calibri" panose="020F0502020204030204" pitchFamily="34" charset="0"/>
              <a:cs typeface="Calibri" panose="020F0502020204030204" pitchFamily="34" charset="0"/>
            </a:rPr>
            <a:t>and</a:t>
          </a:r>
          <a:r>
            <a:rPr lang="zh-CN" altLang="en-US" sz="900" kern="1200" dirty="0">
              <a:latin typeface="Calibri" panose="020F0502020204030204" pitchFamily="34" charset="0"/>
              <a:cs typeface="Calibri" panose="020F0502020204030204" pitchFamily="34" charset="0"/>
            </a:rPr>
            <a:t> </a:t>
          </a:r>
          <a:r>
            <a:rPr lang="en-US" altLang="zh-CN" sz="900" kern="1200" dirty="0">
              <a:latin typeface="Calibri" panose="020F0502020204030204" pitchFamily="34" charset="0"/>
              <a:cs typeface="Calibri" panose="020F0502020204030204" pitchFamily="34" charset="0"/>
            </a:rPr>
            <a:t>fitting</a:t>
          </a:r>
          <a:endParaRPr lang="en-US" sz="900" kern="1200" dirty="0">
            <a:latin typeface="Calibri" panose="020F0502020204030204" pitchFamily="34" charset="0"/>
            <a:cs typeface="Calibri" panose="020F0502020204030204" pitchFamily="34" charset="0"/>
          </a:endParaRPr>
        </a:p>
      </dsp:txBody>
      <dsp:txXfrm rot="-5400000">
        <a:off x="2" y="1389659"/>
        <a:ext cx="796589" cy="341396"/>
      </dsp:txXfrm>
    </dsp:sp>
    <dsp:sp modelId="{47D252BF-3825-0A49-A8A5-9232C73515E7}">
      <dsp:nvSpPr>
        <dsp:cNvPr id="0" name=""/>
        <dsp:cNvSpPr/>
      </dsp:nvSpPr>
      <dsp:spPr>
        <a:xfrm rot="5400000">
          <a:off x="3974648" y="-2179822"/>
          <a:ext cx="739690" cy="7095808"/>
        </a:xfrm>
        <a:prstGeom prst="round2SameRect">
          <a:avLst/>
        </a:prstGeom>
        <a:solidFill>
          <a:schemeClr val="lt1">
            <a:alpha val="90000"/>
            <a:hueOff val="0"/>
            <a:satOff val="0"/>
            <a:lumOff val="0"/>
            <a:alphaOff val="0"/>
          </a:schemeClr>
        </a:solidFill>
        <a:ln w="25400" cap="flat" cmpd="sng" algn="ctr">
          <a:solidFill>
            <a:schemeClr val="accent2">
              <a:shade val="80000"/>
              <a:hueOff val="-194469"/>
              <a:satOff val="3739"/>
              <a:lumOff val="98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Statistical</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and</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machine</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learning</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methods</a:t>
          </a:r>
          <a:endParaRPr lang="en-US"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Neural</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network</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methods</a:t>
          </a:r>
          <a:endParaRPr lang="en-US" sz="1300" kern="1200" dirty="0">
            <a:latin typeface="Calibri" panose="020F0502020204030204" pitchFamily="34" charset="0"/>
            <a:cs typeface="Calibri" panose="020F0502020204030204" pitchFamily="34" charset="0"/>
          </a:endParaRPr>
        </a:p>
      </dsp:txBody>
      <dsp:txXfrm rot="-5400000">
        <a:off x="796590" y="1034345"/>
        <a:ext cx="7059699" cy="667472"/>
      </dsp:txXfrm>
    </dsp:sp>
    <dsp:sp modelId="{9F1ED3B3-6D02-EE43-A34C-46E96BAED3EB}">
      <dsp:nvSpPr>
        <dsp:cNvPr id="0" name=""/>
        <dsp:cNvSpPr/>
      </dsp:nvSpPr>
      <dsp:spPr>
        <a:xfrm rot="5400000">
          <a:off x="-170697" y="2151742"/>
          <a:ext cx="1137985" cy="796589"/>
        </a:xfrm>
        <a:prstGeom prst="chevron">
          <a:avLst/>
        </a:prstGeom>
        <a:solidFill>
          <a:schemeClr val="accent2">
            <a:shade val="80000"/>
            <a:hueOff val="-388938"/>
            <a:satOff val="7478"/>
            <a:lumOff val="19741"/>
            <a:alphaOff val="0"/>
          </a:schemeClr>
        </a:solidFill>
        <a:ln w="25400" cap="flat" cmpd="sng" algn="ctr">
          <a:solidFill>
            <a:schemeClr val="accent2">
              <a:shade val="80000"/>
              <a:hueOff val="-388938"/>
              <a:satOff val="7478"/>
              <a:lumOff val="197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altLang="zh-CN" sz="900" kern="1200" dirty="0">
              <a:latin typeface="Calibri" panose="020F0502020204030204" pitchFamily="34" charset="0"/>
              <a:cs typeface="Calibri" panose="020F0502020204030204" pitchFamily="34" charset="0"/>
            </a:rPr>
            <a:t>Model</a:t>
          </a:r>
          <a:r>
            <a:rPr lang="zh-CN" altLang="en-US" sz="900" kern="1200" dirty="0">
              <a:latin typeface="Calibri" panose="020F0502020204030204" pitchFamily="34" charset="0"/>
              <a:cs typeface="Calibri" panose="020F0502020204030204" pitchFamily="34" charset="0"/>
            </a:rPr>
            <a:t> </a:t>
          </a:r>
          <a:r>
            <a:rPr lang="en-US" altLang="zh-CN" sz="900" kern="1200" dirty="0">
              <a:latin typeface="Calibri" panose="020F0502020204030204" pitchFamily="34" charset="0"/>
              <a:cs typeface="Calibri" panose="020F0502020204030204" pitchFamily="34" charset="0"/>
            </a:rPr>
            <a:t>comparison</a:t>
          </a:r>
          <a:endParaRPr lang="en-US" sz="900" kern="1200" dirty="0">
            <a:latin typeface="Calibri" panose="020F0502020204030204" pitchFamily="34" charset="0"/>
            <a:cs typeface="Calibri" panose="020F0502020204030204" pitchFamily="34" charset="0"/>
          </a:endParaRPr>
        </a:p>
      </dsp:txBody>
      <dsp:txXfrm rot="-5400000">
        <a:off x="2" y="2379339"/>
        <a:ext cx="796589" cy="341396"/>
      </dsp:txXfrm>
    </dsp:sp>
    <dsp:sp modelId="{1E0A2642-BFC3-FF42-B01E-A1B53DDA41D6}">
      <dsp:nvSpPr>
        <dsp:cNvPr id="0" name=""/>
        <dsp:cNvSpPr/>
      </dsp:nvSpPr>
      <dsp:spPr>
        <a:xfrm rot="5400000">
          <a:off x="3974648" y="-1197014"/>
          <a:ext cx="739690" cy="7095808"/>
        </a:xfrm>
        <a:prstGeom prst="round2SameRect">
          <a:avLst/>
        </a:prstGeom>
        <a:solidFill>
          <a:schemeClr val="lt1">
            <a:alpha val="90000"/>
            <a:hueOff val="0"/>
            <a:satOff val="0"/>
            <a:lumOff val="0"/>
            <a:alphaOff val="0"/>
          </a:schemeClr>
        </a:solidFill>
        <a:ln w="25400" cap="flat" cmpd="sng" algn="ctr">
          <a:solidFill>
            <a:schemeClr val="accent2">
              <a:shade val="80000"/>
              <a:hueOff val="-388938"/>
              <a:satOff val="7478"/>
              <a:lumOff val="19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Model</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results</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comparison</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and</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analysis</a:t>
          </a:r>
          <a:endParaRPr lang="en-US"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Seeking</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internal</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auditor</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feedback</a:t>
          </a:r>
          <a:endParaRPr lang="en-US"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Ease</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of</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use</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and</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interpretability</a:t>
          </a:r>
          <a:endParaRPr lang="en-US" sz="1300" kern="1200" dirty="0">
            <a:latin typeface="Calibri" panose="020F0502020204030204" pitchFamily="34" charset="0"/>
            <a:cs typeface="Calibri" panose="020F0502020204030204" pitchFamily="34" charset="0"/>
          </a:endParaRPr>
        </a:p>
      </dsp:txBody>
      <dsp:txXfrm rot="-5400000">
        <a:off x="796590" y="2017153"/>
        <a:ext cx="7059699" cy="667472"/>
      </dsp:txXfrm>
    </dsp:sp>
    <dsp:sp modelId="{994D3E86-B127-AA4C-9A93-5C0EB160C904}">
      <dsp:nvSpPr>
        <dsp:cNvPr id="0" name=""/>
        <dsp:cNvSpPr/>
      </dsp:nvSpPr>
      <dsp:spPr>
        <a:xfrm rot="5400000">
          <a:off x="-170697" y="3141421"/>
          <a:ext cx="1137985" cy="796589"/>
        </a:xfrm>
        <a:prstGeom prst="chevron">
          <a:avLst/>
        </a:prstGeom>
        <a:solidFill>
          <a:schemeClr val="accent2">
            <a:shade val="80000"/>
            <a:hueOff val="-583407"/>
            <a:satOff val="11217"/>
            <a:lumOff val="29612"/>
            <a:alphaOff val="0"/>
          </a:schemeClr>
        </a:solidFill>
        <a:ln w="25400" cap="flat" cmpd="sng" algn="ctr">
          <a:solidFill>
            <a:schemeClr val="accent2">
              <a:shade val="80000"/>
              <a:hueOff val="-583407"/>
              <a:satOff val="11217"/>
              <a:lumOff val="296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altLang="zh-CN" sz="900" kern="1200" dirty="0">
              <a:latin typeface="Calibri" panose="020F0502020204030204" pitchFamily="34" charset="0"/>
              <a:cs typeface="Calibri" panose="020F0502020204030204" pitchFamily="34" charset="0"/>
            </a:rPr>
            <a:t>Application</a:t>
          </a:r>
          <a:r>
            <a:rPr lang="zh-CN" altLang="en-US" sz="900" kern="1200" dirty="0">
              <a:latin typeface="Calibri" panose="020F0502020204030204" pitchFamily="34" charset="0"/>
              <a:cs typeface="Calibri" panose="020F0502020204030204" pitchFamily="34" charset="0"/>
            </a:rPr>
            <a:t> </a:t>
          </a:r>
          <a:endParaRPr lang="en-US" altLang="zh-CN" sz="900" kern="1200" dirty="0">
            <a:latin typeface="Calibri" panose="020F0502020204030204" pitchFamily="34" charset="0"/>
            <a:cs typeface="Calibri" panose="020F0502020204030204" pitchFamily="34" charset="0"/>
          </a:endParaRPr>
        </a:p>
        <a:p>
          <a:pPr marL="0" lvl="0" indent="0" algn="ctr" defTabSz="400050">
            <a:lnSpc>
              <a:spcPct val="90000"/>
            </a:lnSpc>
            <a:spcBef>
              <a:spcPct val="0"/>
            </a:spcBef>
            <a:spcAft>
              <a:spcPct val="35000"/>
            </a:spcAft>
            <a:buNone/>
          </a:pPr>
          <a:r>
            <a:rPr lang="en-US" altLang="zh-CN" sz="900" kern="1200" dirty="0">
              <a:latin typeface="Calibri" panose="020F0502020204030204" pitchFamily="34" charset="0"/>
              <a:cs typeface="Calibri" panose="020F0502020204030204" pitchFamily="34" charset="0"/>
            </a:rPr>
            <a:t>in</a:t>
          </a:r>
          <a:r>
            <a:rPr lang="zh-CN" altLang="en-US" sz="900" kern="1200" dirty="0">
              <a:latin typeface="Calibri" panose="020F0502020204030204" pitchFamily="34" charset="0"/>
              <a:cs typeface="Calibri" panose="020F0502020204030204" pitchFamily="34" charset="0"/>
            </a:rPr>
            <a:t> </a:t>
          </a:r>
          <a:r>
            <a:rPr lang="en-US" altLang="zh-CN" sz="900" kern="1200" dirty="0">
              <a:latin typeface="Calibri" panose="020F0502020204030204" pitchFamily="34" charset="0"/>
              <a:cs typeface="Calibri" panose="020F0502020204030204" pitchFamily="34" charset="0"/>
            </a:rPr>
            <a:t>CA</a:t>
          </a:r>
          <a:endParaRPr lang="en-US" sz="900" kern="1200" dirty="0">
            <a:latin typeface="Calibri" panose="020F0502020204030204" pitchFamily="34" charset="0"/>
            <a:cs typeface="Calibri" panose="020F0502020204030204" pitchFamily="34" charset="0"/>
          </a:endParaRPr>
        </a:p>
      </dsp:txBody>
      <dsp:txXfrm rot="-5400000">
        <a:off x="2" y="3369018"/>
        <a:ext cx="796589" cy="341396"/>
      </dsp:txXfrm>
    </dsp:sp>
    <dsp:sp modelId="{0877CE97-9D81-7E49-8E51-1B761562856C}">
      <dsp:nvSpPr>
        <dsp:cNvPr id="0" name=""/>
        <dsp:cNvSpPr/>
      </dsp:nvSpPr>
      <dsp:spPr>
        <a:xfrm rot="5400000">
          <a:off x="3974648" y="-207334"/>
          <a:ext cx="739690" cy="7095808"/>
        </a:xfrm>
        <a:prstGeom prst="round2SameRect">
          <a:avLst/>
        </a:prstGeom>
        <a:solidFill>
          <a:schemeClr val="lt1">
            <a:alpha val="90000"/>
            <a:hueOff val="0"/>
            <a:satOff val="0"/>
            <a:lumOff val="0"/>
            <a:alphaOff val="0"/>
          </a:schemeClr>
        </a:solidFill>
        <a:ln w="25400" cap="flat" cmpd="sng" algn="ctr">
          <a:solidFill>
            <a:schemeClr val="accent2">
              <a:shade val="80000"/>
              <a:hueOff val="-583407"/>
              <a:satOff val="11217"/>
              <a:lumOff val="296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CA</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process</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integration</a:t>
          </a:r>
          <a:endParaRPr lang="en-US"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Feature</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importance</a:t>
          </a:r>
          <a:endParaRPr lang="en-US"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en-US" altLang="zh-CN" sz="1300" kern="1200" dirty="0">
              <a:latin typeface="Calibri" panose="020F0502020204030204" pitchFamily="34" charset="0"/>
              <a:cs typeface="Calibri" panose="020F0502020204030204" pitchFamily="34" charset="0"/>
            </a:rPr>
            <a:t>Risk</a:t>
          </a:r>
          <a:r>
            <a:rPr lang="zh-CN" altLang="en-US" sz="1300" kern="1200" dirty="0">
              <a:latin typeface="Calibri" panose="020F0502020204030204" pitchFamily="34" charset="0"/>
              <a:cs typeface="Calibri" panose="020F0502020204030204" pitchFamily="34" charset="0"/>
            </a:rPr>
            <a:t> </a:t>
          </a:r>
          <a:r>
            <a:rPr lang="en-US" altLang="zh-CN" sz="1300" kern="1200" dirty="0">
              <a:latin typeface="Calibri" panose="020F0502020204030204" pitchFamily="34" charset="0"/>
              <a:cs typeface="Calibri" panose="020F0502020204030204" pitchFamily="34" charset="0"/>
            </a:rPr>
            <a:t>prioritization</a:t>
          </a:r>
          <a:endParaRPr lang="en-US" sz="1300" kern="1200" dirty="0">
            <a:latin typeface="Calibri" panose="020F0502020204030204" pitchFamily="34" charset="0"/>
            <a:cs typeface="Calibri" panose="020F0502020204030204" pitchFamily="34" charset="0"/>
          </a:endParaRPr>
        </a:p>
      </dsp:txBody>
      <dsp:txXfrm rot="-5400000">
        <a:off x="796590" y="3006833"/>
        <a:ext cx="7059699" cy="6674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AF6B7-481A-AE4E-BE9C-4041DDC8E2D7}">
      <dsp:nvSpPr>
        <dsp:cNvPr id="0" name=""/>
        <dsp:cNvSpPr/>
      </dsp:nvSpPr>
      <dsp:spPr>
        <a:xfrm>
          <a:off x="0" y="1272"/>
          <a:ext cx="2676532" cy="89121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Payroll / Time &amp; Attendance</a:t>
          </a:r>
        </a:p>
      </dsp:txBody>
      <dsp:txXfrm>
        <a:off x="43505" y="44777"/>
        <a:ext cx="2589522" cy="804200"/>
      </dsp:txXfrm>
    </dsp:sp>
    <dsp:sp modelId="{68BD27D5-1E4B-7C49-85DE-8B6AE60AE401}">
      <dsp:nvSpPr>
        <dsp:cNvPr id="0" name=""/>
        <dsp:cNvSpPr/>
      </dsp:nvSpPr>
      <dsp:spPr>
        <a:xfrm>
          <a:off x="0" y="906546"/>
          <a:ext cx="2676532" cy="89121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ERP / Microsoft D365 </a:t>
          </a:r>
        </a:p>
      </dsp:txBody>
      <dsp:txXfrm>
        <a:off x="43505" y="950051"/>
        <a:ext cx="2589522" cy="804200"/>
      </dsp:txXfrm>
    </dsp:sp>
    <dsp:sp modelId="{DD6DE3F5-763D-004C-BE62-8E52E3A2B6E0}">
      <dsp:nvSpPr>
        <dsp:cNvPr id="0" name=""/>
        <dsp:cNvSpPr/>
      </dsp:nvSpPr>
      <dsp:spPr>
        <a:xfrm>
          <a:off x="0" y="1811819"/>
          <a:ext cx="2676532" cy="89121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Revenue System</a:t>
          </a:r>
        </a:p>
      </dsp:txBody>
      <dsp:txXfrm>
        <a:off x="43505" y="1855324"/>
        <a:ext cx="2589522" cy="804200"/>
      </dsp:txXfrm>
    </dsp:sp>
    <dsp:sp modelId="{C6CA056A-164E-A743-90D6-8A33E0F7AFD9}">
      <dsp:nvSpPr>
        <dsp:cNvPr id="0" name=""/>
        <dsp:cNvSpPr/>
      </dsp:nvSpPr>
      <dsp:spPr>
        <a:xfrm>
          <a:off x="0" y="2717092"/>
          <a:ext cx="2676532" cy="89121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Transparency Portal </a:t>
          </a:r>
        </a:p>
      </dsp:txBody>
      <dsp:txXfrm>
        <a:off x="43505" y="2760597"/>
        <a:ext cx="2589522" cy="804200"/>
      </dsp:txXfrm>
    </dsp:sp>
    <dsp:sp modelId="{974AD427-A077-7F43-B1CA-7FB96C05A3FF}">
      <dsp:nvSpPr>
        <dsp:cNvPr id="0" name=""/>
        <dsp:cNvSpPr/>
      </dsp:nvSpPr>
      <dsp:spPr>
        <a:xfrm>
          <a:off x="0" y="3622366"/>
          <a:ext cx="2676532" cy="89121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Banking &amp; Treasury</a:t>
          </a:r>
        </a:p>
      </dsp:txBody>
      <dsp:txXfrm>
        <a:off x="43505" y="3665871"/>
        <a:ext cx="2589522" cy="80420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7947BB-F1F2-4248-B8D8-270D06698F51}" type="datetimeFigureOut">
              <a:rPr lang="en-US" smtClean="0"/>
              <a:t>2/6/24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B55BEA-5DBB-447E-9908-4F6A900BA3F1}" type="slidenum">
              <a:rPr lang="en-US" smtClean="0"/>
              <a:t>‹#›</a:t>
            </a:fld>
            <a:endParaRPr lang="en-US"/>
          </a:p>
        </p:txBody>
      </p:sp>
    </p:spTree>
    <p:extLst>
      <p:ext uri="{BB962C8B-B14F-4D97-AF65-F5344CB8AC3E}">
        <p14:creationId xmlns:p14="http://schemas.microsoft.com/office/powerpoint/2010/main" val="2382005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A9402-CD27-4921-B002-0CD9EC251B61}" type="datetimeFigureOut">
              <a:rPr lang="en-US" smtClean="0"/>
              <a:t>2/6/24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0D06B-301B-48CA-9B3A-8BB3511C5D80}" type="slidenum">
              <a:rPr lang="en-US" smtClean="0"/>
              <a:t>‹#›</a:t>
            </a:fld>
            <a:endParaRPr lang="en-US"/>
          </a:p>
        </p:txBody>
      </p:sp>
    </p:spTree>
    <p:extLst>
      <p:ext uri="{BB962C8B-B14F-4D97-AF65-F5344CB8AC3E}">
        <p14:creationId xmlns:p14="http://schemas.microsoft.com/office/powerpoint/2010/main" val="361179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2</a:t>
            </a:fld>
            <a:endParaRPr lang="en-US"/>
          </a:p>
        </p:txBody>
      </p:sp>
    </p:spTree>
    <p:extLst>
      <p:ext uri="{BB962C8B-B14F-4D97-AF65-F5344CB8AC3E}">
        <p14:creationId xmlns:p14="http://schemas.microsoft.com/office/powerpoint/2010/main" val="616699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spcBef>
                <a:spcPts val="200"/>
              </a:spcBef>
              <a:buNone/>
            </a:pPr>
            <a:endParaRPr lang="en-US" sz="1200" b="1" dirty="0">
              <a:solidFill>
                <a:sysClr val="windowText" lastClr="000000"/>
              </a:solidFill>
              <a:latin typeface="Arial"/>
            </a:endParaRPr>
          </a:p>
        </p:txBody>
      </p:sp>
      <p:sp>
        <p:nvSpPr>
          <p:cNvPr id="4" name="Slide Number Placeholder 3"/>
          <p:cNvSpPr>
            <a:spLocks noGrp="1"/>
          </p:cNvSpPr>
          <p:nvPr>
            <p:ph type="sldNum" sz="quarter" idx="5"/>
          </p:nvPr>
        </p:nvSpPr>
        <p:spPr/>
        <p:txBody>
          <a:bodyPr/>
          <a:lstStyle/>
          <a:p>
            <a:fld id="{995F8FE8-DF64-D143-A630-EC39AB906BF3}" type="slidenum">
              <a:rPr lang="en-CN" smtClean="0"/>
              <a:t>15</a:t>
            </a:fld>
            <a:endParaRPr lang="en-CN"/>
          </a:p>
        </p:txBody>
      </p:sp>
    </p:spTree>
    <p:extLst>
      <p:ext uri="{BB962C8B-B14F-4D97-AF65-F5344CB8AC3E}">
        <p14:creationId xmlns:p14="http://schemas.microsoft.com/office/powerpoint/2010/main" val="23921127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186</a:t>
            </a:fld>
            <a:endParaRPr lang="en-US"/>
          </a:p>
        </p:txBody>
      </p:sp>
    </p:spTree>
    <p:extLst>
      <p:ext uri="{BB962C8B-B14F-4D97-AF65-F5344CB8AC3E}">
        <p14:creationId xmlns:p14="http://schemas.microsoft.com/office/powerpoint/2010/main" val="16488618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191</a:t>
            </a:fld>
            <a:endParaRPr lang="en-US"/>
          </a:p>
        </p:txBody>
      </p:sp>
    </p:spTree>
    <p:extLst>
      <p:ext uri="{BB962C8B-B14F-4D97-AF65-F5344CB8AC3E}">
        <p14:creationId xmlns:p14="http://schemas.microsoft.com/office/powerpoint/2010/main" val="17098461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Further</a:t>
            </a:r>
            <a:r>
              <a:rPr lang="zh-CN" altLang="en-US" dirty="0"/>
              <a:t> </a:t>
            </a:r>
            <a:r>
              <a:rPr lang="en-US" altLang="zh-CN" dirty="0"/>
              <a:t>step</a:t>
            </a:r>
            <a:r>
              <a:rPr lang="zh-CN" altLang="en-US" dirty="0"/>
              <a:t> </a:t>
            </a:r>
            <a:r>
              <a:rPr lang="en-US" altLang="zh-CN" dirty="0"/>
              <a:t>–</a:t>
            </a:r>
            <a:r>
              <a:rPr lang="zh-CN" altLang="en-US" dirty="0"/>
              <a:t> </a:t>
            </a:r>
            <a:r>
              <a:rPr lang="en-US" altLang="zh-CN" dirty="0"/>
              <a:t>cross</a:t>
            </a:r>
            <a:r>
              <a:rPr lang="zh-CN" altLang="en-US" dirty="0"/>
              <a:t> </a:t>
            </a:r>
            <a:r>
              <a:rPr lang="en-US" altLang="zh-CN" dirty="0"/>
              <a:t>country</a:t>
            </a:r>
            <a:r>
              <a:rPr lang="zh-CN" altLang="en-US" dirty="0"/>
              <a:t> </a:t>
            </a:r>
            <a:r>
              <a:rPr lang="en-US" altLang="zh-CN" dirty="0"/>
              <a:t>evidence</a:t>
            </a:r>
            <a:endParaRPr lang="en-US" dirty="0"/>
          </a:p>
        </p:txBody>
      </p:sp>
      <p:sp>
        <p:nvSpPr>
          <p:cNvPr id="5" name="Footer Placeholder 4">
            <a:extLst>
              <a:ext uri="{FF2B5EF4-FFF2-40B4-BE49-F238E27FC236}">
                <a16:creationId xmlns:a16="http://schemas.microsoft.com/office/drawing/2014/main" id="{CD044601-CF3D-7C47-B135-D1F60A0CF5AC}"/>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18707863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7383E0EA-F00F-1041-847B-81BCF358B8F1}"/>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14303638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6171919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22966716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E21CB-FD44-4425-9120-9437E23B9DBB}" type="slidenum">
              <a:rPr lang="en-US" smtClean="0"/>
              <a:t>198</a:t>
            </a:fld>
            <a:endParaRPr lang="en-US"/>
          </a:p>
        </p:txBody>
      </p:sp>
    </p:spTree>
    <p:extLst>
      <p:ext uri="{BB962C8B-B14F-4D97-AF65-F5344CB8AC3E}">
        <p14:creationId xmlns:p14="http://schemas.microsoft.com/office/powerpoint/2010/main" val="40566246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distress: Officials usually respond with some combination of service cuts, worker layoffs, tax and fee increases, reserve spending, and borrowing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Consequences of bankruptcy protection </a:t>
            </a:r>
            <a:r>
              <a:rPr lang="en-US" altLang="zh-CN" dirty="0"/>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 fees for receivers, emergency managers and bankruptcy attorneys</a:t>
            </a:r>
          </a:p>
          <a:p>
            <a:r>
              <a:rPr lang="en-US" sz="1200" kern="1200" dirty="0">
                <a:solidFill>
                  <a:schemeClr val="tx1"/>
                </a:solidFill>
                <a:effectLst/>
                <a:latin typeface="+mn-lt"/>
                <a:ea typeface="+mn-ea"/>
                <a:cs typeface="+mn-cs"/>
              </a:rPr>
              <a:t>High property tax bill and low pension benefits for citizens</a:t>
            </a:r>
          </a:p>
          <a:p>
            <a:r>
              <a:rPr lang="en-US" sz="1200" kern="1200" dirty="0">
                <a:solidFill>
                  <a:schemeClr val="tx1"/>
                </a:solidFill>
                <a:effectLst/>
                <a:latin typeface="+mn-lt"/>
                <a:ea typeface="+mn-ea"/>
                <a:cs typeface="+mn-cs"/>
              </a:rPr>
              <a:t>Lost population and reputation damage</a:t>
            </a:r>
          </a:p>
          <a:p>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199</a:t>
            </a:fld>
            <a:endParaRPr lang="en-US"/>
          </a:p>
        </p:txBody>
      </p:sp>
    </p:spTree>
    <p:extLst>
      <p:ext uri="{BB962C8B-B14F-4D97-AF65-F5344CB8AC3E}">
        <p14:creationId xmlns:p14="http://schemas.microsoft.com/office/powerpoint/2010/main" val="2194566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Economic Downturn:</a:t>
            </a:r>
            <a:r>
              <a:rPr lang="en-US" b="0" i="0" dirty="0">
                <a:solidFill>
                  <a:srgbClr val="374151"/>
                </a:solidFill>
                <a:effectLst/>
                <a:latin typeface="Söhne"/>
              </a:rPr>
              <a:t> The aftermath of the 2008 financial crisis and the subsequent economic downturn had lingering effects on local governments. Many municipalities were already struggling with declining property values, reduced tax revenue, and increased pension obligations.</a:t>
            </a:r>
          </a:p>
          <a:p>
            <a:pPr algn="l">
              <a:buFont typeface="+mj-lt"/>
              <a:buAutoNum type="arabicPeriod"/>
            </a:pPr>
            <a:r>
              <a:rPr lang="en-US" b="1" i="0" dirty="0">
                <a:solidFill>
                  <a:srgbClr val="374151"/>
                </a:solidFill>
                <a:effectLst/>
                <a:latin typeface="Söhne"/>
              </a:rPr>
              <a:t>Housing Market Crash:</a:t>
            </a:r>
            <a:r>
              <a:rPr lang="en-US" b="0" i="0" dirty="0">
                <a:solidFill>
                  <a:srgbClr val="374151"/>
                </a:solidFill>
                <a:effectLst/>
                <a:latin typeface="Söhne"/>
              </a:rPr>
              <a:t> The bursting of the housing bubble in the mid-2000s led to a significant decline in property values, which, in turn, impacted property tax revenues for many municipalities. As housing prices plummeted, property tax revenues, a primary source of funding for local governments, also declined.</a:t>
            </a:r>
          </a:p>
          <a:p>
            <a:pPr algn="l">
              <a:buFont typeface="+mj-lt"/>
              <a:buAutoNum type="arabicPeriod"/>
            </a:pPr>
            <a:r>
              <a:rPr lang="en-US" b="1" i="0" dirty="0">
                <a:solidFill>
                  <a:srgbClr val="374151"/>
                </a:solidFill>
                <a:effectLst/>
                <a:latin typeface="Söhne"/>
              </a:rPr>
              <a:t>Pension and Healthcare Obligations:</a:t>
            </a:r>
            <a:r>
              <a:rPr lang="en-US" b="0" i="0" dirty="0">
                <a:solidFill>
                  <a:srgbClr val="374151"/>
                </a:solidFill>
                <a:effectLst/>
                <a:latin typeface="Söhne"/>
              </a:rPr>
              <a:t> Many municipalities faced mounting pension and healthcare obligations for public employees. Meeting these obligations became increasingly challenging as pension funds were underfunded, and healthcare costs continued to rise.</a:t>
            </a:r>
          </a:p>
          <a:p>
            <a:pPr algn="l">
              <a:buFont typeface="+mj-lt"/>
              <a:buAutoNum type="arabicPeriod"/>
            </a:pPr>
            <a:r>
              <a:rPr lang="en-US" b="1" i="0" dirty="0">
                <a:solidFill>
                  <a:srgbClr val="374151"/>
                </a:solidFill>
                <a:effectLst/>
                <a:latin typeface="Söhne"/>
              </a:rPr>
              <a:t>Declining State and Federal Aid:</a:t>
            </a:r>
            <a:r>
              <a:rPr lang="en-US" b="0" i="0" dirty="0">
                <a:solidFill>
                  <a:srgbClr val="374151"/>
                </a:solidFill>
                <a:effectLst/>
                <a:latin typeface="Söhne"/>
              </a:rPr>
              <a:t> In some cases, state and federal assistance to municipalities decreased, leaving local governments with fewer resources to cover budget shortfalls.</a:t>
            </a:r>
          </a:p>
          <a:p>
            <a:pPr algn="l">
              <a:buFont typeface="+mj-lt"/>
              <a:buAutoNum type="arabicPeriod"/>
            </a:pPr>
            <a:r>
              <a:rPr lang="en-US" b="1" i="0" dirty="0">
                <a:solidFill>
                  <a:srgbClr val="374151"/>
                </a:solidFill>
                <a:effectLst/>
                <a:latin typeface="Söhne"/>
              </a:rPr>
              <a:t>Reduced Access to Credit:</a:t>
            </a:r>
            <a:r>
              <a:rPr lang="en-US" b="0" i="0" dirty="0">
                <a:solidFill>
                  <a:srgbClr val="374151"/>
                </a:solidFill>
                <a:effectLst/>
                <a:latin typeface="Söhne"/>
              </a:rPr>
              <a:t> Following the financial crisis, some municipalities found it difficult to access credit markets, making it challenging to borrow money to cover short-term expenses.</a:t>
            </a:r>
          </a:p>
          <a:p>
            <a:pPr algn="l">
              <a:buFont typeface="+mj-lt"/>
              <a:buAutoNum type="arabicPeriod"/>
            </a:pPr>
            <a:r>
              <a:rPr lang="en-US" b="1" i="0" dirty="0">
                <a:solidFill>
                  <a:srgbClr val="374151"/>
                </a:solidFill>
                <a:effectLst/>
                <a:latin typeface="Söhne"/>
              </a:rPr>
              <a:t>Failed Development Projects:</a:t>
            </a:r>
            <a:r>
              <a:rPr lang="en-US" b="0" i="0" dirty="0">
                <a:solidFill>
                  <a:srgbClr val="374151"/>
                </a:solidFill>
                <a:effectLst/>
                <a:latin typeface="Söhne"/>
              </a:rPr>
              <a:t> Some municipalities were burdened with debt from failed development projects or investments in municipal bonds that went sour.</a:t>
            </a:r>
          </a:p>
          <a:p>
            <a:pPr algn="l">
              <a:buFont typeface="+mj-lt"/>
              <a:buAutoNum type="arabicPeriod"/>
            </a:pPr>
            <a:r>
              <a:rPr lang="en-US" b="1" i="0" dirty="0">
                <a:solidFill>
                  <a:srgbClr val="374151"/>
                </a:solidFill>
                <a:effectLst/>
                <a:latin typeface="Söhne"/>
              </a:rPr>
              <a:t>Legal and Political Factors:</a:t>
            </a:r>
            <a:r>
              <a:rPr lang="en-US" b="0" i="0" dirty="0">
                <a:solidFill>
                  <a:srgbClr val="374151"/>
                </a:solidFill>
                <a:effectLst/>
                <a:latin typeface="Söhne"/>
              </a:rPr>
              <a:t> Bankruptcy filings by municipalities are subject to legal and political considerations. In some cases, filing for bankruptcy was seen as a last resort to renegotiate contracts, restructure debt, and address budgetary issues. Filing for Chapter 9 municipal bankruptcy is a complex and legally regulated process, and it requires approval from the court.</a:t>
            </a:r>
          </a:p>
          <a:p>
            <a:br>
              <a:rPr lang="en-US" dirty="0"/>
            </a:br>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200</a:t>
            </a:fld>
            <a:endParaRPr lang="en-US"/>
          </a:p>
        </p:txBody>
      </p:sp>
    </p:spTree>
    <p:extLst>
      <p:ext uri="{BB962C8B-B14F-4D97-AF65-F5344CB8AC3E}">
        <p14:creationId xmlns:p14="http://schemas.microsoft.com/office/powerpoint/2010/main" val="15499115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2938" marR="0" lvl="1" indent="-342900" defTabSz="914400" latinLnBrk="0">
              <a:lnSpc>
                <a:spcPct val="100000"/>
              </a:lnSpc>
              <a:buClrTx/>
              <a:buSzTx/>
              <a:buFont typeface="Wingdings" panose="05000000000000000000" pitchFamily="2" charset="2"/>
              <a:buChar char="q"/>
              <a:tabLst/>
              <a:defRPr/>
            </a:pPr>
            <a:r>
              <a:rPr lang="en-US" sz="1200" dirty="0"/>
              <a:t>decrease the likelihood of fiscal distress</a:t>
            </a:r>
          </a:p>
          <a:p>
            <a:pPr marL="642938" marR="0" lvl="1" indent="-342900" defTabSz="914400" latinLnBrk="0">
              <a:lnSpc>
                <a:spcPct val="100000"/>
              </a:lnSpc>
              <a:buClrTx/>
              <a:buSzTx/>
              <a:buFont typeface="Wingdings" panose="05000000000000000000" pitchFamily="2" charset="2"/>
              <a:buChar char="q"/>
              <a:tabLst/>
              <a:defRPr/>
            </a:pPr>
            <a:r>
              <a:rPr lang="en-US" sz="1200" dirty="0"/>
              <a:t>Increase total net position, </a:t>
            </a:r>
          </a:p>
          <a:p>
            <a:pPr marL="642938" marR="0" lvl="1" indent="-342900" defTabSz="914400" latinLnBrk="0">
              <a:lnSpc>
                <a:spcPct val="100000"/>
              </a:lnSpc>
              <a:buClrTx/>
              <a:buSzTx/>
              <a:buFont typeface="Wingdings" panose="05000000000000000000" pitchFamily="2" charset="2"/>
              <a:buChar char="q"/>
              <a:tabLst/>
              <a:defRPr/>
            </a:pPr>
            <a:r>
              <a:rPr lang="en-US" sz="1200" dirty="0"/>
              <a:t>Downsize the governmental activities &amp; more resources devoted to business-type activities</a:t>
            </a:r>
          </a:p>
        </p:txBody>
      </p:sp>
      <p:sp>
        <p:nvSpPr>
          <p:cNvPr id="4" name="Slide Number Placeholder 3"/>
          <p:cNvSpPr>
            <a:spLocks noGrp="1"/>
          </p:cNvSpPr>
          <p:nvPr>
            <p:ph type="sldNum" sz="quarter" idx="5"/>
          </p:nvPr>
        </p:nvSpPr>
        <p:spPr/>
        <p:txBody>
          <a:bodyPr/>
          <a:lstStyle/>
          <a:p>
            <a:fld id="{5E1E21CB-FD44-4425-9120-9437E23B9DBB}" type="slidenum">
              <a:rPr lang="en-US" smtClean="0"/>
              <a:t>201</a:t>
            </a:fld>
            <a:endParaRPr lang="en-US"/>
          </a:p>
        </p:txBody>
      </p:sp>
    </p:spTree>
    <p:extLst>
      <p:ext uri="{BB962C8B-B14F-4D97-AF65-F5344CB8AC3E}">
        <p14:creationId xmlns:p14="http://schemas.microsoft.com/office/powerpoint/2010/main" val="4250908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spcBef>
                <a:spcPts val="200"/>
              </a:spcBef>
              <a:buNone/>
            </a:pPr>
            <a:endParaRPr lang="en-US" sz="1200" b="1" dirty="0">
              <a:solidFill>
                <a:sysClr val="windowText" lastClr="000000"/>
              </a:solidFill>
              <a:latin typeface="Arial"/>
            </a:endParaRPr>
          </a:p>
        </p:txBody>
      </p:sp>
      <p:sp>
        <p:nvSpPr>
          <p:cNvPr id="4" name="Slide Number Placeholder 3"/>
          <p:cNvSpPr>
            <a:spLocks noGrp="1"/>
          </p:cNvSpPr>
          <p:nvPr>
            <p:ph type="sldNum" sz="quarter" idx="5"/>
          </p:nvPr>
        </p:nvSpPr>
        <p:spPr/>
        <p:txBody>
          <a:bodyPr/>
          <a:lstStyle/>
          <a:p>
            <a:fld id="{995F8FE8-DF64-D143-A630-EC39AB906BF3}" type="slidenum">
              <a:rPr lang="en-CN" smtClean="0"/>
              <a:t>16</a:t>
            </a:fld>
            <a:endParaRPr lang="en-CN"/>
          </a:p>
        </p:txBody>
      </p:sp>
    </p:spTree>
    <p:extLst>
      <p:ext uri="{BB962C8B-B14F-4D97-AF65-F5344CB8AC3E}">
        <p14:creationId xmlns:p14="http://schemas.microsoft.com/office/powerpoint/2010/main" val="29868744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2938" marR="0" lvl="1" indent="-342900" defTabSz="914400" latinLnBrk="0">
              <a:lnSpc>
                <a:spcPct val="100000"/>
              </a:lnSpc>
              <a:buClrTx/>
              <a:buSzTx/>
              <a:buFont typeface="Wingdings" panose="05000000000000000000" pitchFamily="2" charset="2"/>
              <a:buChar char="q"/>
              <a:tabLst/>
              <a:defRPr/>
            </a:pPr>
            <a:r>
              <a:rPr lang="en-US" sz="1200" dirty="0"/>
              <a:t>decrease the likelihood of fiscal distress</a:t>
            </a:r>
          </a:p>
          <a:p>
            <a:pPr marL="642938" marR="0" lvl="1" indent="-342900" defTabSz="914400" latinLnBrk="0">
              <a:lnSpc>
                <a:spcPct val="100000"/>
              </a:lnSpc>
              <a:buClrTx/>
              <a:buSzTx/>
              <a:buFont typeface="Wingdings" panose="05000000000000000000" pitchFamily="2" charset="2"/>
              <a:buChar char="q"/>
              <a:tabLst/>
              <a:defRPr/>
            </a:pPr>
            <a:r>
              <a:rPr lang="en-US" sz="1200" dirty="0"/>
              <a:t>Increase total net position, </a:t>
            </a:r>
          </a:p>
          <a:p>
            <a:pPr marL="642938" marR="0" lvl="1" indent="-342900" defTabSz="914400" latinLnBrk="0">
              <a:lnSpc>
                <a:spcPct val="100000"/>
              </a:lnSpc>
              <a:buClrTx/>
              <a:buSzTx/>
              <a:buFont typeface="Wingdings" panose="05000000000000000000" pitchFamily="2" charset="2"/>
              <a:buChar char="q"/>
              <a:tabLst/>
              <a:defRPr/>
            </a:pPr>
            <a:r>
              <a:rPr lang="en-US" sz="1200" dirty="0"/>
              <a:t>Downsize the governmental activities &amp; more resources devoted to business-type activities</a:t>
            </a:r>
          </a:p>
          <a:p>
            <a:pPr marL="642938" marR="0" lvl="1" indent="-342900" defTabSz="914400" latinLnBrk="0">
              <a:lnSpc>
                <a:spcPct val="100000"/>
              </a:lnSpc>
              <a:buClrTx/>
              <a:buSzTx/>
              <a:buFont typeface="Wingdings" panose="05000000000000000000" pitchFamily="2" charset="2"/>
              <a:buChar char="q"/>
              <a:tabLst/>
              <a:defRPr/>
            </a:pPr>
            <a:endParaRPr lang="en-US" sz="1200" dirty="0"/>
          </a:p>
          <a:p>
            <a:pPr marL="642938"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t>various indicators to understand the level of financial status of municipalities</a:t>
            </a:r>
          </a:p>
          <a:p>
            <a:pPr marL="642938" marR="0" lvl="1" indent="-342900" defTabSz="914400" latinLnBrk="0">
              <a:lnSpc>
                <a:spcPct val="100000"/>
              </a:lnSpc>
              <a:buClrTx/>
              <a:buSzTx/>
              <a:buFont typeface="Wingdings" panose="05000000000000000000" pitchFamily="2" charset="2"/>
              <a:buChar char="q"/>
              <a:tabLst/>
              <a:defRPr/>
            </a:pPr>
            <a:endParaRPr lang="en-US" sz="1200" dirty="0"/>
          </a:p>
        </p:txBody>
      </p:sp>
      <p:sp>
        <p:nvSpPr>
          <p:cNvPr id="4" name="Slide Number Placeholder 3"/>
          <p:cNvSpPr>
            <a:spLocks noGrp="1"/>
          </p:cNvSpPr>
          <p:nvPr>
            <p:ph type="sldNum" sz="quarter" idx="5"/>
          </p:nvPr>
        </p:nvSpPr>
        <p:spPr/>
        <p:txBody>
          <a:bodyPr/>
          <a:lstStyle/>
          <a:p>
            <a:fld id="{5E1E21CB-FD44-4425-9120-9437E23B9DBB}" type="slidenum">
              <a:rPr lang="en-US" smtClean="0"/>
              <a:t>202</a:t>
            </a:fld>
            <a:endParaRPr lang="en-US"/>
          </a:p>
        </p:txBody>
      </p:sp>
    </p:spTree>
    <p:extLst>
      <p:ext uri="{BB962C8B-B14F-4D97-AF65-F5344CB8AC3E}">
        <p14:creationId xmlns:p14="http://schemas.microsoft.com/office/powerpoint/2010/main" val="38604441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203</a:t>
            </a:fld>
            <a:endParaRPr lang="en-US"/>
          </a:p>
        </p:txBody>
      </p:sp>
    </p:spTree>
    <p:extLst>
      <p:ext uri="{BB962C8B-B14F-4D97-AF65-F5344CB8AC3E}">
        <p14:creationId xmlns:p14="http://schemas.microsoft.com/office/powerpoint/2010/main" val="29597024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NexusSerif"/>
            </a:endParaRPr>
          </a:p>
          <a:p>
            <a:endParaRPr lang="en-US" b="0" i="0" dirty="0">
              <a:solidFill>
                <a:srgbClr val="2E2E2E"/>
              </a:solidFill>
              <a:effectLst/>
              <a:latin typeface="NexusSerif"/>
            </a:endParaRPr>
          </a:p>
          <a:p>
            <a:r>
              <a:rPr lang="zh-CN" altLang="en-US" b="0" i="0" dirty="0">
                <a:solidFill>
                  <a:srgbClr val="2E2E2E"/>
                </a:solidFill>
                <a:effectLst/>
                <a:latin typeface="NexusSerif"/>
              </a:rPr>
              <a:t> </a:t>
            </a:r>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204</a:t>
            </a:fld>
            <a:endParaRPr lang="en-US"/>
          </a:p>
        </p:txBody>
      </p:sp>
    </p:spTree>
    <p:extLst>
      <p:ext uri="{BB962C8B-B14F-4D97-AF65-F5344CB8AC3E}">
        <p14:creationId xmlns:p14="http://schemas.microsoft.com/office/powerpoint/2010/main" val="28366809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GASB Statement No. 56 requires to evaluate whether there is substantial doubt about their ability to continue as a going concern for 12 months beyond the financial statement date.</a:t>
            </a:r>
          </a:p>
        </p:txBody>
      </p:sp>
      <p:sp>
        <p:nvSpPr>
          <p:cNvPr id="4" name="Slide Number Placeholder 3"/>
          <p:cNvSpPr>
            <a:spLocks noGrp="1"/>
          </p:cNvSpPr>
          <p:nvPr>
            <p:ph type="sldNum" sz="quarter" idx="5"/>
          </p:nvPr>
        </p:nvSpPr>
        <p:spPr/>
        <p:txBody>
          <a:bodyPr/>
          <a:lstStyle/>
          <a:p>
            <a:fld id="{5E1E21CB-FD44-4425-9120-9437E23B9DBB}" type="slidenum">
              <a:rPr lang="en-US" smtClean="0"/>
              <a:t>205</a:t>
            </a:fld>
            <a:endParaRPr lang="en-US"/>
          </a:p>
        </p:txBody>
      </p:sp>
    </p:spTree>
    <p:extLst>
      <p:ext uri="{BB962C8B-B14F-4D97-AF65-F5344CB8AC3E}">
        <p14:creationId xmlns:p14="http://schemas.microsoft.com/office/powerpoint/2010/main" val="41173116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206</a:t>
            </a:fld>
            <a:endParaRPr lang="en-US"/>
          </a:p>
        </p:txBody>
      </p:sp>
    </p:spTree>
    <p:extLst>
      <p:ext uri="{BB962C8B-B14F-4D97-AF65-F5344CB8AC3E}">
        <p14:creationId xmlns:p14="http://schemas.microsoft.com/office/powerpoint/2010/main" val="19219323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207</a:t>
            </a:fld>
            <a:endParaRPr lang="en-US"/>
          </a:p>
        </p:txBody>
      </p:sp>
    </p:spTree>
    <p:extLst>
      <p:ext uri="{BB962C8B-B14F-4D97-AF65-F5344CB8AC3E}">
        <p14:creationId xmlns:p14="http://schemas.microsoft.com/office/powerpoint/2010/main" val="105289205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E21CB-FD44-4425-9120-9437E23B9DBB}" type="slidenum">
              <a:rPr lang="en-US" smtClean="0"/>
              <a:t>208</a:t>
            </a:fld>
            <a:endParaRPr lang="en-US"/>
          </a:p>
        </p:txBody>
      </p:sp>
    </p:spTree>
    <p:extLst>
      <p:ext uri="{BB962C8B-B14F-4D97-AF65-F5344CB8AC3E}">
        <p14:creationId xmlns:p14="http://schemas.microsoft.com/office/powerpoint/2010/main" val="13102478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GASB Statement No. 56 requires to evaluate whether there is substantial doubt about their ability to continue as a going concern for 12 months beyond the financial statement date.</a:t>
            </a:r>
          </a:p>
        </p:txBody>
      </p:sp>
      <p:sp>
        <p:nvSpPr>
          <p:cNvPr id="4" name="Slide Number Placeholder 3"/>
          <p:cNvSpPr>
            <a:spLocks noGrp="1"/>
          </p:cNvSpPr>
          <p:nvPr>
            <p:ph type="sldNum" sz="quarter" idx="5"/>
          </p:nvPr>
        </p:nvSpPr>
        <p:spPr/>
        <p:txBody>
          <a:bodyPr/>
          <a:lstStyle/>
          <a:p>
            <a:fld id="{5E1E21CB-FD44-4425-9120-9437E23B9DBB}" type="slidenum">
              <a:rPr lang="en-US" smtClean="0"/>
              <a:t>209</a:t>
            </a:fld>
            <a:endParaRPr lang="en-US"/>
          </a:p>
        </p:txBody>
      </p:sp>
    </p:spTree>
    <p:extLst>
      <p:ext uri="{BB962C8B-B14F-4D97-AF65-F5344CB8AC3E}">
        <p14:creationId xmlns:p14="http://schemas.microsoft.com/office/powerpoint/2010/main" val="28818841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GASB Statement No. 56 requires to evaluate whether there is substantial doubt about their ability to continue as a going concern for 12 months beyond the financial statement date.</a:t>
            </a:r>
          </a:p>
        </p:txBody>
      </p:sp>
      <p:sp>
        <p:nvSpPr>
          <p:cNvPr id="4" name="Slide Number Placeholder 3"/>
          <p:cNvSpPr>
            <a:spLocks noGrp="1"/>
          </p:cNvSpPr>
          <p:nvPr>
            <p:ph type="sldNum" sz="quarter" idx="5"/>
          </p:nvPr>
        </p:nvSpPr>
        <p:spPr/>
        <p:txBody>
          <a:bodyPr/>
          <a:lstStyle/>
          <a:p>
            <a:fld id="{5E1E21CB-FD44-4425-9120-9437E23B9DBB}" type="slidenum">
              <a:rPr lang="en-US" smtClean="0"/>
              <a:t>210</a:t>
            </a:fld>
            <a:endParaRPr lang="en-US"/>
          </a:p>
        </p:txBody>
      </p:sp>
    </p:spTree>
    <p:extLst>
      <p:ext uri="{BB962C8B-B14F-4D97-AF65-F5344CB8AC3E}">
        <p14:creationId xmlns:p14="http://schemas.microsoft.com/office/powerpoint/2010/main" val="39781904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GASB Statement No. 56 requires to evaluate whether there is substantial doubt about their ability to continue as a going concern for 12 months beyond the financial statement date.</a:t>
            </a:r>
          </a:p>
        </p:txBody>
      </p:sp>
      <p:sp>
        <p:nvSpPr>
          <p:cNvPr id="4" name="Slide Number Placeholder 3"/>
          <p:cNvSpPr>
            <a:spLocks noGrp="1"/>
          </p:cNvSpPr>
          <p:nvPr>
            <p:ph type="sldNum" sz="quarter" idx="5"/>
          </p:nvPr>
        </p:nvSpPr>
        <p:spPr/>
        <p:txBody>
          <a:bodyPr/>
          <a:lstStyle/>
          <a:p>
            <a:fld id="{5E1E21CB-FD44-4425-9120-9437E23B9DBB}" type="slidenum">
              <a:rPr lang="en-US" smtClean="0"/>
              <a:t>211</a:t>
            </a:fld>
            <a:endParaRPr lang="en-US"/>
          </a:p>
        </p:txBody>
      </p:sp>
    </p:spTree>
    <p:extLst>
      <p:ext uri="{BB962C8B-B14F-4D97-AF65-F5344CB8AC3E}">
        <p14:creationId xmlns:p14="http://schemas.microsoft.com/office/powerpoint/2010/main" val="1177218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b="0" dirty="0"/>
              <a:t>In this research I use innovative datasets </a:t>
            </a:r>
            <a:r>
              <a:rPr lang="en-US" b="0" dirty="0" err="1"/>
              <a:t>AuditorSearch</a:t>
            </a:r>
            <a:r>
              <a:rPr lang="en-US" b="0" dirty="0"/>
              <a:t> dataset available since 2017 and </a:t>
            </a:r>
            <a:r>
              <a:rPr lang="en-US" b="0" dirty="0" err="1"/>
              <a:t>Linkedin</a:t>
            </a:r>
            <a:endParaRPr lang="en-US" b="0" dirty="0"/>
          </a:p>
          <a:p>
            <a:r>
              <a:rPr lang="en-US" b="0" dirty="0"/>
              <a:t>To explore the role of AP–client relationship on AQ</a:t>
            </a:r>
          </a:p>
        </p:txBody>
      </p:sp>
    </p:spTree>
    <p:extLst>
      <p:ext uri="{BB962C8B-B14F-4D97-AF65-F5344CB8AC3E}">
        <p14:creationId xmlns:p14="http://schemas.microsoft.com/office/powerpoint/2010/main" val="24896682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Roughly Balanced Bagging </a:t>
            </a:r>
          </a:p>
          <a:p>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212</a:t>
            </a:fld>
            <a:endParaRPr lang="en-US"/>
          </a:p>
        </p:txBody>
      </p:sp>
    </p:spTree>
    <p:extLst>
      <p:ext uri="{BB962C8B-B14F-4D97-AF65-F5344CB8AC3E}">
        <p14:creationId xmlns:p14="http://schemas.microsoft.com/office/powerpoint/2010/main" val="25305312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1E21CB-FD44-4425-9120-9437E23B9DBB}" type="slidenum">
              <a:rPr lang="en-US" smtClean="0"/>
              <a:t>213</a:t>
            </a:fld>
            <a:endParaRPr lang="en-US"/>
          </a:p>
        </p:txBody>
      </p:sp>
    </p:spTree>
    <p:extLst>
      <p:ext uri="{BB962C8B-B14F-4D97-AF65-F5344CB8AC3E}">
        <p14:creationId xmlns:p14="http://schemas.microsoft.com/office/powerpoint/2010/main" val="6283602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ltLang="zh-CN"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1E21CB-FD44-4425-9120-9437E23B9DBB}" type="slidenum">
              <a:rPr lang="en-US" smtClean="0"/>
              <a:t>214</a:t>
            </a:fld>
            <a:endParaRPr lang="en-US"/>
          </a:p>
        </p:txBody>
      </p:sp>
    </p:spTree>
    <p:extLst>
      <p:ext uri="{BB962C8B-B14F-4D97-AF65-F5344CB8AC3E}">
        <p14:creationId xmlns:p14="http://schemas.microsoft.com/office/powerpoint/2010/main" val="283695311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215</a:t>
            </a:fld>
            <a:endParaRPr lang="en-US"/>
          </a:p>
        </p:txBody>
      </p:sp>
    </p:spTree>
    <p:extLst>
      <p:ext uri="{BB962C8B-B14F-4D97-AF65-F5344CB8AC3E}">
        <p14:creationId xmlns:p14="http://schemas.microsoft.com/office/powerpoint/2010/main" val="38525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means...</a:t>
            </a:r>
          </a:p>
        </p:txBody>
      </p:sp>
      <p:sp>
        <p:nvSpPr>
          <p:cNvPr id="4" name="Slide Number Placeholder 3"/>
          <p:cNvSpPr>
            <a:spLocks noGrp="1"/>
          </p:cNvSpPr>
          <p:nvPr>
            <p:ph type="sldNum" sz="quarter" idx="5"/>
          </p:nvPr>
        </p:nvSpPr>
        <p:spPr/>
        <p:txBody>
          <a:bodyPr/>
          <a:lstStyle/>
          <a:p>
            <a:fld id="{5E1E21CB-FD44-4425-9120-9437E23B9DBB}" type="slidenum">
              <a:rPr lang="en-US" smtClean="0"/>
              <a:t>216</a:t>
            </a:fld>
            <a:endParaRPr lang="en-US"/>
          </a:p>
        </p:txBody>
      </p:sp>
    </p:spTree>
    <p:extLst>
      <p:ext uri="{BB962C8B-B14F-4D97-AF65-F5344CB8AC3E}">
        <p14:creationId xmlns:p14="http://schemas.microsoft.com/office/powerpoint/2010/main" val="8329169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what </a:t>
            </a:r>
            <a:r>
              <a:rPr lang="en-US" dirty="0" err="1"/>
              <a:t>eans</a:t>
            </a:r>
            <a:r>
              <a:rPr lang="en-US" dirty="0"/>
              <a:t>...</a:t>
            </a:r>
          </a:p>
        </p:txBody>
      </p:sp>
      <p:sp>
        <p:nvSpPr>
          <p:cNvPr id="4" name="Slide Number Placeholder 3"/>
          <p:cNvSpPr>
            <a:spLocks noGrp="1"/>
          </p:cNvSpPr>
          <p:nvPr>
            <p:ph type="sldNum" sz="quarter" idx="5"/>
          </p:nvPr>
        </p:nvSpPr>
        <p:spPr/>
        <p:txBody>
          <a:bodyPr/>
          <a:lstStyle/>
          <a:p>
            <a:fld id="{5E1E21CB-FD44-4425-9120-9437E23B9DBB}" type="slidenum">
              <a:rPr lang="en-US" smtClean="0"/>
              <a:t>217</a:t>
            </a:fld>
            <a:endParaRPr lang="en-US"/>
          </a:p>
        </p:txBody>
      </p:sp>
    </p:spTree>
    <p:extLst>
      <p:ext uri="{BB962C8B-B14F-4D97-AF65-F5344CB8AC3E}">
        <p14:creationId xmlns:p14="http://schemas.microsoft.com/office/powerpoint/2010/main" val="32080298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means...</a:t>
            </a:r>
          </a:p>
        </p:txBody>
      </p:sp>
      <p:sp>
        <p:nvSpPr>
          <p:cNvPr id="4" name="Slide Number Placeholder 3"/>
          <p:cNvSpPr>
            <a:spLocks noGrp="1"/>
          </p:cNvSpPr>
          <p:nvPr>
            <p:ph type="sldNum" sz="quarter" idx="5"/>
          </p:nvPr>
        </p:nvSpPr>
        <p:spPr/>
        <p:txBody>
          <a:bodyPr/>
          <a:lstStyle/>
          <a:p>
            <a:fld id="{5E1E21CB-FD44-4425-9120-9437E23B9DBB}" type="slidenum">
              <a:rPr lang="en-US" smtClean="0"/>
              <a:t>218</a:t>
            </a:fld>
            <a:endParaRPr lang="en-US"/>
          </a:p>
        </p:txBody>
      </p:sp>
    </p:spTree>
    <p:extLst>
      <p:ext uri="{BB962C8B-B14F-4D97-AF65-F5344CB8AC3E}">
        <p14:creationId xmlns:p14="http://schemas.microsoft.com/office/powerpoint/2010/main" val="176619559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means...</a:t>
            </a:r>
          </a:p>
        </p:txBody>
      </p:sp>
      <p:sp>
        <p:nvSpPr>
          <p:cNvPr id="4" name="Slide Number Placeholder 3"/>
          <p:cNvSpPr>
            <a:spLocks noGrp="1"/>
          </p:cNvSpPr>
          <p:nvPr>
            <p:ph type="sldNum" sz="quarter" idx="5"/>
          </p:nvPr>
        </p:nvSpPr>
        <p:spPr/>
        <p:txBody>
          <a:bodyPr/>
          <a:lstStyle/>
          <a:p>
            <a:fld id="{5E1E21CB-FD44-4425-9120-9437E23B9DBB}" type="slidenum">
              <a:rPr lang="en-US" smtClean="0"/>
              <a:t>219</a:t>
            </a:fld>
            <a:endParaRPr lang="en-US"/>
          </a:p>
        </p:txBody>
      </p:sp>
    </p:spTree>
    <p:extLst>
      <p:ext uri="{BB962C8B-B14F-4D97-AF65-F5344CB8AC3E}">
        <p14:creationId xmlns:p14="http://schemas.microsoft.com/office/powerpoint/2010/main" val="16640610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1E21CB-FD44-4425-9120-9437E23B9DBB}" type="slidenum">
              <a:rPr lang="en-US" smtClean="0"/>
              <a:t>220</a:t>
            </a:fld>
            <a:endParaRPr lang="en-US"/>
          </a:p>
        </p:txBody>
      </p:sp>
    </p:spTree>
    <p:extLst>
      <p:ext uri="{BB962C8B-B14F-4D97-AF65-F5344CB8AC3E}">
        <p14:creationId xmlns:p14="http://schemas.microsoft.com/office/powerpoint/2010/main" val="6653285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1E21CB-FD44-4425-9120-9437E23B9DBB}" type="slidenum">
              <a:rPr lang="en-US" smtClean="0"/>
              <a:t>221</a:t>
            </a:fld>
            <a:endParaRPr lang="en-US"/>
          </a:p>
        </p:txBody>
      </p:sp>
    </p:spTree>
    <p:extLst>
      <p:ext uri="{BB962C8B-B14F-4D97-AF65-F5344CB8AC3E}">
        <p14:creationId xmlns:p14="http://schemas.microsoft.com/office/powerpoint/2010/main" val="3610040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10839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1E21CB-FD44-4425-9120-9437E23B9DBB}" type="slidenum">
              <a:rPr lang="en-US" smtClean="0"/>
              <a:t>222</a:t>
            </a:fld>
            <a:endParaRPr lang="en-US"/>
          </a:p>
        </p:txBody>
      </p:sp>
    </p:spTree>
    <p:extLst>
      <p:ext uri="{BB962C8B-B14F-4D97-AF65-F5344CB8AC3E}">
        <p14:creationId xmlns:p14="http://schemas.microsoft.com/office/powerpoint/2010/main" val="42366841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1E21CB-FD44-4425-9120-9437E23B9DBB}" type="slidenum">
              <a:rPr lang="en-US" smtClean="0"/>
              <a:t>223</a:t>
            </a:fld>
            <a:endParaRPr lang="en-US"/>
          </a:p>
        </p:txBody>
      </p:sp>
    </p:spTree>
    <p:extLst>
      <p:ext uri="{BB962C8B-B14F-4D97-AF65-F5344CB8AC3E}">
        <p14:creationId xmlns:p14="http://schemas.microsoft.com/office/powerpoint/2010/main" val="35355124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E21CB-FD44-4425-9120-9437E23B9DBB}" type="slidenum">
              <a:rPr lang="en-US" smtClean="0"/>
              <a:t>224</a:t>
            </a:fld>
            <a:endParaRPr lang="en-US"/>
          </a:p>
        </p:txBody>
      </p:sp>
    </p:spTree>
    <p:extLst>
      <p:ext uri="{BB962C8B-B14F-4D97-AF65-F5344CB8AC3E}">
        <p14:creationId xmlns:p14="http://schemas.microsoft.com/office/powerpoint/2010/main" val="42586163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A3ABFD-9676-2C45-AA60-8523BC7D27FB}"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795819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question for the paper revolves around how machine learning can be applied to psychiatric diagnostic processes to improve accuracy and reduce the incidence of misdiagnoses. Specifically, it investigates the effectiveness of a Question-Answering model in predicting psychiatric diagnoses from clinical notes and assessing the risk levels associated with these diagnoses.</a:t>
            </a:r>
          </a:p>
        </p:txBody>
      </p:sp>
      <p:sp>
        <p:nvSpPr>
          <p:cNvPr id="4" name="Slide Number Placeholder 3"/>
          <p:cNvSpPr>
            <a:spLocks noGrp="1"/>
          </p:cNvSpPr>
          <p:nvPr>
            <p:ph type="sldNum" sz="quarter" idx="5"/>
          </p:nvPr>
        </p:nvSpPr>
        <p:spPr/>
        <p:txBody>
          <a:bodyPr/>
          <a:lstStyle/>
          <a:p>
            <a:fld id="{981A6660-05DE-4DA6-952C-B2B020EDE500}" type="slidenum">
              <a:rPr lang="en-US" smtClean="0"/>
              <a:t>226</a:t>
            </a:fld>
            <a:endParaRPr lang="en-US"/>
          </a:p>
        </p:txBody>
      </p:sp>
    </p:spTree>
    <p:extLst>
      <p:ext uri="{BB962C8B-B14F-4D97-AF65-F5344CB8AC3E}">
        <p14:creationId xmlns:p14="http://schemas.microsoft.com/office/powerpoint/2010/main" val="305035643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Question-Answering (QA) models are simply </a:t>
            </a:r>
            <a:r>
              <a:rPr lang="en-US" b="0" i="0" dirty="0">
                <a:solidFill>
                  <a:srgbClr val="040C28"/>
                </a:solidFill>
                <a:effectLst/>
                <a:latin typeface="Google Sans"/>
              </a:rPr>
              <a:t>information retrieval systems that search for answers to queries posed by humans and automatically communicate results in a natural language</a:t>
            </a:r>
            <a:r>
              <a:rPr lang="en-US" b="0" i="0" dirty="0">
                <a:solidFill>
                  <a:srgbClr val="202124"/>
                </a:solidFill>
                <a:effectLst/>
                <a:latin typeface="Google Sans"/>
              </a:rPr>
              <a:t>.</a:t>
            </a:r>
            <a:endParaRPr lang="en-US" dirty="0"/>
          </a:p>
        </p:txBody>
      </p:sp>
      <p:sp>
        <p:nvSpPr>
          <p:cNvPr id="4" name="Slide Number Placeholder 3"/>
          <p:cNvSpPr>
            <a:spLocks noGrp="1"/>
          </p:cNvSpPr>
          <p:nvPr>
            <p:ph type="sldNum" sz="quarter" idx="5"/>
          </p:nvPr>
        </p:nvSpPr>
        <p:spPr/>
        <p:txBody>
          <a:bodyPr/>
          <a:lstStyle/>
          <a:p>
            <a:fld id="{981A6660-05DE-4DA6-952C-B2B020EDE500}" type="slidenum">
              <a:rPr lang="en-US" smtClean="0"/>
              <a:t>227</a:t>
            </a:fld>
            <a:endParaRPr lang="en-US"/>
          </a:p>
        </p:txBody>
      </p:sp>
    </p:spTree>
    <p:extLst>
      <p:ext uri="{BB962C8B-B14F-4D97-AF65-F5344CB8AC3E}">
        <p14:creationId xmlns:p14="http://schemas.microsoft.com/office/powerpoint/2010/main" val="79092771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1A6660-05DE-4DA6-952C-B2B020EDE500}" type="slidenum">
              <a:rPr lang="en-US" smtClean="0"/>
              <a:t>228</a:t>
            </a:fld>
            <a:endParaRPr lang="en-US"/>
          </a:p>
        </p:txBody>
      </p:sp>
    </p:spTree>
    <p:extLst>
      <p:ext uri="{BB962C8B-B14F-4D97-AF65-F5344CB8AC3E}">
        <p14:creationId xmlns:p14="http://schemas.microsoft.com/office/powerpoint/2010/main" val="5537184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123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9042396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9948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01936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effectLst/>
                <a:latin typeface="Arial" panose="020B0604020202020204" pitchFamily="34" charset="0"/>
              </a:rPr>
              <a:t>In this study, we propose a future version of the AIS system, where all the audit evidence of different data modalities can be automatically connected. Systems features with artificial intelligence can get rid of all the barriers caused by data modalities and contribute to efficient operation. Our approach employs a document-oriented architecture, which accommodates diverse data types. We rigorously assess the framework’s performance in terms of accuracy, consistency, and transparency.</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801119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 response to the accounting scandals earlier this century</a:t>
            </a:r>
            <a:endParaRPr lang="en-US" dirty="0"/>
          </a:p>
        </p:txBody>
      </p:sp>
      <p:sp>
        <p:nvSpPr>
          <p:cNvPr id="4" name="Slide Number Placeholder 3"/>
          <p:cNvSpPr>
            <a:spLocks noGrp="1"/>
          </p:cNvSpPr>
          <p:nvPr>
            <p:ph type="sldNum" sz="quarter" idx="5"/>
          </p:nvPr>
        </p:nvSpPr>
        <p:spPr/>
        <p:txBody>
          <a:bodyPr/>
          <a:lstStyle/>
          <a:p>
            <a:fld id="{6937E2AA-278D-0B48-A5DE-00B1FC5BDAF9}" type="slidenum">
              <a:rPr lang="en-US" smtClean="0"/>
              <a:t>239</a:t>
            </a:fld>
            <a:endParaRPr lang="en-US" dirty="0"/>
          </a:p>
        </p:txBody>
      </p:sp>
    </p:spTree>
    <p:extLst>
      <p:ext uri="{BB962C8B-B14F-4D97-AF65-F5344CB8AC3E}">
        <p14:creationId xmlns:p14="http://schemas.microsoft.com/office/powerpoint/2010/main" val="368025777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The complexity and variety of ESG reports make it very hard for an outsider to fully grasp how a firm ESG </a:t>
            </a:r>
            <a:r>
              <a:rPr lang="en-US" sz="1800" dirty="0" err="1">
                <a:effectLst/>
                <a:latin typeface="Times New Roman" panose="02020603050405020304" pitchFamily="18" charset="0"/>
                <a:ea typeface="DengXian" panose="02010600030101010101" pitchFamily="2" charset="-122"/>
              </a:rPr>
              <a:t>performace</a:t>
            </a:r>
            <a:r>
              <a:rPr lang="en-US" sz="1800" dirty="0">
                <a:effectLst/>
                <a:latin typeface="Times New Roman" panose="02020603050405020304" pitchFamily="18" charset="0"/>
                <a:ea typeface="DengXian" panose="02010600030101010101" pitchFamily="2" charset="-122"/>
              </a:rPr>
              <a:t> really is. So Many investors rely heavily on third </a:t>
            </a:r>
            <a:r>
              <a:rPr lang="en-US" sz="1800" dirty="0" err="1">
                <a:effectLst/>
                <a:latin typeface="Times New Roman" panose="02020603050405020304" pitchFamily="18" charset="0"/>
                <a:ea typeface="DengXian" panose="02010600030101010101" pitchFamily="2" charset="-122"/>
              </a:rPr>
              <a:t>paties</a:t>
            </a:r>
            <a:r>
              <a:rPr lang="en-US" sz="1800" dirty="0">
                <a:effectLst/>
                <a:latin typeface="Times New Roman" panose="02020603050405020304" pitchFamily="18" charset="0"/>
                <a:ea typeface="DengXian" panose="02010600030101010101" pitchFamily="2" charset="-122"/>
              </a:rPr>
              <a:t>’ ratings to identify ESG. </a:t>
            </a:r>
          </a:p>
          <a:p>
            <a:r>
              <a:rPr lang="en-US" sz="1800" dirty="0">
                <a:effectLst/>
                <a:latin typeface="Times New Roman" panose="02020603050405020304" pitchFamily="18" charset="0"/>
                <a:ea typeface="DengXian" panose="02010600030101010101" pitchFamily="2" charset="-122"/>
              </a:rPr>
              <a:t>A firm may appear ESG-friendly but takes actions otherwise.</a:t>
            </a:r>
            <a:r>
              <a:rPr lang="en-US" sz="4000" dirty="0"/>
              <a:t> Growing evidence suggests that due to information asymmetry and the lack of assurance, having a decent ESG reputation does not translate into socially responsible practices. </a:t>
            </a:r>
            <a:r>
              <a:rPr lang="en-US" sz="1800" dirty="0">
                <a:effectLst/>
                <a:latin typeface="Times New Roman" panose="02020603050405020304" pitchFamily="18" charset="0"/>
                <a:ea typeface="DengXian" panose="02010600030101010101" pitchFamily="2" charset="-122"/>
              </a:rPr>
              <a:t> Consistent with this view</a:t>
            </a:r>
            <a:r>
              <a:rPr lang="en-US" dirty="0">
                <a:effectLst/>
              </a:rPr>
              <a:t> some researchers find </a:t>
            </a:r>
            <a:r>
              <a:rPr lang="en-US" sz="1800" dirty="0">
                <a:effectLst/>
                <a:latin typeface="Times New Roman" panose="02020603050405020304" pitchFamily="18" charset="0"/>
                <a:ea typeface="DengXian" panose="02010600030101010101" pitchFamily="2" charset="-122"/>
              </a:rPr>
              <a:t>so-called ESG funds select stocks that are associated with more frequent and more severe labor and environmental violations. Thomas et al. (2022) document that firms in the U.S. cut pollution abatement costs when under earnings pressure to meet or beat earnings benchmarks, and, astoundingly, the phenomenon manifests in firms with higher E ratings. </a:t>
            </a:r>
          </a:p>
          <a:p>
            <a:r>
              <a:rPr lang="en-US" sz="1800" dirty="0">
                <a:effectLst/>
                <a:latin typeface="Times New Roman" panose="02020603050405020304" pitchFamily="18" charset="0"/>
                <a:ea typeface="DengXian" panose="02010600030101010101" pitchFamily="2" charset="-122"/>
              </a:rPr>
              <a:t>These studies raise the concern that earning a good ESG image is nothing but a path for firms to the potential benefits without actually improving society and the environment. </a:t>
            </a:r>
          </a:p>
          <a:p>
            <a:endParaRPr lang="en-US" sz="1800" dirty="0">
              <a:effectLst/>
              <a:latin typeface="Times New Roman" panose="02020603050405020304" pitchFamily="18" charset="0"/>
              <a:ea typeface="DengXian" panose="02010600030101010101" pitchFamily="2" charset="-122"/>
            </a:endParaRPr>
          </a:p>
          <a:p>
            <a:r>
              <a:rPr lang="en-US" sz="1800" dirty="0">
                <a:effectLst/>
                <a:latin typeface="Times New Roman" panose="02020603050405020304" pitchFamily="18" charset="0"/>
                <a:ea typeface="DengXian" panose="02010600030101010101" pitchFamily="2" charset="-122"/>
              </a:rPr>
              <a:t>We want to check if the firm with higher ESG</a:t>
            </a:r>
          </a:p>
          <a:p>
            <a:endParaRPr lang="en-US" sz="1800" dirty="0">
              <a:effectLst/>
              <a:latin typeface="Times New Roman" panose="02020603050405020304" pitchFamily="18"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A15ABAAA-618F-4471-91B2-841F7CE36651}" type="slidenum">
              <a:rPr lang="en-US" smtClean="0"/>
              <a:t>242</a:t>
            </a:fld>
            <a:endParaRPr lang="en-US"/>
          </a:p>
        </p:txBody>
      </p:sp>
    </p:spTree>
    <p:extLst>
      <p:ext uri="{BB962C8B-B14F-4D97-AF65-F5344CB8AC3E}">
        <p14:creationId xmlns:p14="http://schemas.microsoft.com/office/powerpoint/2010/main" val="6628663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evidence on whether insider trading before ESG violation is the norm or the exception</a:t>
            </a:r>
          </a:p>
          <a:p>
            <a:endParaRPr lang="en-US" dirty="0"/>
          </a:p>
        </p:txBody>
      </p:sp>
      <p:sp>
        <p:nvSpPr>
          <p:cNvPr id="4" name="Slide Number Placeholder 3"/>
          <p:cNvSpPr>
            <a:spLocks noGrp="1"/>
          </p:cNvSpPr>
          <p:nvPr>
            <p:ph type="sldNum" sz="quarter" idx="5"/>
          </p:nvPr>
        </p:nvSpPr>
        <p:spPr/>
        <p:txBody>
          <a:bodyPr/>
          <a:lstStyle/>
          <a:p>
            <a:fld id="{A15ABAAA-618F-4471-91B2-841F7CE36651}" type="slidenum">
              <a:rPr lang="en-US" smtClean="0"/>
              <a:t>243</a:t>
            </a:fld>
            <a:endParaRPr lang="en-US"/>
          </a:p>
        </p:txBody>
      </p:sp>
    </p:spTree>
    <p:extLst>
      <p:ext uri="{BB962C8B-B14F-4D97-AF65-F5344CB8AC3E}">
        <p14:creationId xmlns:p14="http://schemas.microsoft.com/office/powerpoint/2010/main" val="1530086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their possession of private information, insiders have incentives to avoid losses in their investment, we expect them to </a:t>
            </a:r>
          </a:p>
          <a:p>
            <a:endParaRPr lang="en-US" dirty="0"/>
          </a:p>
          <a:p>
            <a:r>
              <a:rPr lang="en-US" dirty="0"/>
              <a:t>Market </a:t>
            </a:r>
            <a:r>
              <a:rPr lang="en-US" dirty="0" err="1"/>
              <a:t>enviromenmt</a:t>
            </a:r>
            <a:r>
              <a:rPr lang="en-US" dirty="0"/>
              <a:t> of ESG investment </a:t>
            </a:r>
          </a:p>
          <a:p>
            <a:endParaRPr lang="en-US" dirty="0"/>
          </a:p>
        </p:txBody>
      </p:sp>
      <p:sp>
        <p:nvSpPr>
          <p:cNvPr id="4" name="Slide Number Placeholder 3"/>
          <p:cNvSpPr>
            <a:spLocks noGrp="1"/>
          </p:cNvSpPr>
          <p:nvPr>
            <p:ph type="sldNum" sz="quarter" idx="5"/>
          </p:nvPr>
        </p:nvSpPr>
        <p:spPr/>
        <p:txBody>
          <a:bodyPr/>
          <a:lstStyle/>
          <a:p>
            <a:fld id="{A15ABAAA-618F-4471-91B2-841F7CE36651}" type="slidenum">
              <a:rPr lang="en-US" smtClean="0"/>
              <a:t>244</a:t>
            </a:fld>
            <a:endParaRPr lang="en-US"/>
          </a:p>
        </p:txBody>
      </p:sp>
    </p:spTree>
    <p:extLst>
      <p:ext uri="{BB962C8B-B14F-4D97-AF65-F5344CB8AC3E}">
        <p14:creationId xmlns:p14="http://schemas.microsoft.com/office/powerpoint/2010/main" val="8519981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categories </a:t>
            </a:r>
          </a:p>
        </p:txBody>
      </p:sp>
      <p:sp>
        <p:nvSpPr>
          <p:cNvPr id="4" name="Slide Number Placeholder 3"/>
          <p:cNvSpPr>
            <a:spLocks noGrp="1"/>
          </p:cNvSpPr>
          <p:nvPr>
            <p:ph type="sldNum" sz="quarter" idx="5"/>
          </p:nvPr>
        </p:nvSpPr>
        <p:spPr/>
        <p:txBody>
          <a:bodyPr/>
          <a:lstStyle/>
          <a:p>
            <a:fld id="{A15ABAAA-618F-4471-91B2-841F7CE36651}" type="slidenum">
              <a:rPr lang="en-US" smtClean="0"/>
              <a:t>247</a:t>
            </a:fld>
            <a:endParaRPr lang="en-US"/>
          </a:p>
        </p:txBody>
      </p:sp>
    </p:spTree>
    <p:extLst>
      <p:ext uri="{BB962C8B-B14F-4D97-AF65-F5344CB8AC3E}">
        <p14:creationId xmlns:p14="http://schemas.microsoft.com/office/powerpoint/2010/main" val="388166374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divide into ten equal parts by percentage of the total amount</a:t>
            </a:r>
          </a:p>
          <a:p>
            <a:endParaRPr lang="en-US" b="0" i="0" dirty="0">
              <a:solidFill>
                <a:srgbClr val="374151"/>
              </a:solidFill>
              <a:effectLst/>
              <a:latin typeface="Söhne"/>
            </a:endParaRPr>
          </a:p>
          <a:p>
            <a:r>
              <a:rPr lang="en-US" sz="1800" dirty="0">
                <a:solidFill>
                  <a:srgbClr val="343541"/>
                </a:solidFill>
                <a:effectLst/>
                <a:latin typeface="Segoe UI" panose="020B0502040204020203" pitchFamily="34" charset="0"/>
                <a:ea typeface="Times New Roman" panose="02020603050405020304" pitchFamily="18" charset="0"/>
              </a:rPr>
              <a:t>I want to do the event study using the CRSP daily stock file database via python. My research start date is Jan 1st 2000 and my end date is </a:t>
            </a:r>
            <a:r>
              <a:rPr lang="en-US" sz="1800" dirty="0" err="1">
                <a:solidFill>
                  <a:srgbClr val="343541"/>
                </a:solidFill>
                <a:effectLst/>
                <a:latin typeface="Segoe UI" panose="020B0502040204020203" pitchFamily="34" charset="0"/>
                <a:ea typeface="Times New Roman" panose="02020603050405020304" pitchFamily="18" charset="0"/>
              </a:rPr>
              <a:t>jan</a:t>
            </a:r>
            <a:r>
              <a:rPr lang="en-US" sz="1800" dirty="0">
                <a:solidFill>
                  <a:srgbClr val="343541"/>
                </a:solidFill>
                <a:effectLst/>
                <a:latin typeface="Segoe UI" panose="020B0502040204020203" pitchFamily="34" charset="0"/>
                <a:ea typeface="Times New Roman" panose="02020603050405020304" pitchFamily="18" charset="0"/>
              </a:rPr>
              <a:t> 1st 2022. I want to use more specific parameters in the event study. For example, I want to use the </a:t>
            </a:r>
            <a:r>
              <a:rPr lang="en-US" sz="1800" dirty="0" err="1">
                <a:solidFill>
                  <a:srgbClr val="343541"/>
                </a:solidFill>
                <a:effectLst/>
                <a:latin typeface="Segoe UI" panose="020B0502040204020203" pitchFamily="34" charset="0"/>
                <a:ea typeface="Times New Roman" panose="02020603050405020304" pitchFamily="18" charset="0"/>
              </a:rPr>
              <a:t>fama</a:t>
            </a:r>
            <a:r>
              <a:rPr lang="en-US" sz="1800" dirty="0">
                <a:solidFill>
                  <a:srgbClr val="343541"/>
                </a:solidFill>
                <a:effectLst/>
                <a:latin typeface="Segoe UI" panose="020B0502040204020203" pitchFamily="34" charset="0"/>
                <a:ea typeface="Times New Roman" panose="02020603050405020304" pitchFamily="18" charset="0"/>
              </a:rPr>
              <a:t> </a:t>
            </a:r>
            <a:r>
              <a:rPr lang="en-US" sz="1800" dirty="0" err="1">
                <a:solidFill>
                  <a:srgbClr val="343541"/>
                </a:solidFill>
                <a:effectLst/>
                <a:latin typeface="Segoe UI" panose="020B0502040204020203" pitchFamily="34" charset="0"/>
                <a:ea typeface="Times New Roman" panose="02020603050405020304" pitchFamily="18" charset="0"/>
              </a:rPr>
              <a:t>french</a:t>
            </a:r>
            <a:r>
              <a:rPr lang="en-US" sz="1800" dirty="0">
                <a:solidFill>
                  <a:srgbClr val="343541"/>
                </a:solidFill>
                <a:effectLst/>
                <a:latin typeface="Segoe UI" panose="020B0502040204020203" pitchFamily="34" charset="0"/>
                <a:ea typeface="Times New Roman" panose="02020603050405020304" pitchFamily="18" charset="0"/>
              </a:rPr>
              <a:t> plus momentum model to calculate the expected return. I also want to set up the estimation window, event window and the gap days.</a:t>
            </a:r>
            <a:r>
              <a:rPr lang="en-US" dirty="0">
                <a:effectLst/>
              </a:rPr>
              <a:t> </a:t>
            </a:r>
            <a:endParaRPr lang="en-US" dirty="0"/>
          </a:p>
        </p:txBody>
      </p:sp>
      <p:sp>
        <p:nvSpPr>
          <p:cNvPr id="4" name="Slide Number Placeholder 3"/>
          <p:cNvSpPr>
            <a:spLocks noGrp="1"/>
          </p:cNvSpPr>
          <p:nvPr>
            <p:ph type="sldNum" sz="quarter" idx="5"/>
          </p:nvPr>
        </p:nvSpPr>
        <p:spPr/>
        <p:txBody>
          <a:bodyPr/>
          <a:lstStyle/>
          <a:p>
            <a:fld id="{A15ABAAA-618F-4471-91B2-841F7CE36651}" type="slidenum">
              <a:rPr lang="en-US" smtClean="0"/>
              <a:t>249</a:t>
            </a:fld>
            <a:endParaRPr lang="en-US"/>
          </a:p>
        </p:txBody>
      </p:sp>
    </p:spTree>
    <p:extLst>
      <p:ext uri="{BB962C8B-B14F-4D97-AF65-F5344CB8AC3E}">
        <p14:creationId xmlns:p14="http://schemas.microsoft.com/office/powerpoint/2010/main" val="16510622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5"/>
          </p:nvPr>
        </p:nvSpPr>
        <p:spPr/>
        <p:txBody>
          <a:bodyPr/>
          <a:lstStyle/>
          <a:p>
            <a:fld id="{A15ABAAA-618F-4471-91B2-841F7CE36651}" type="slidenum">
              <a:rPr lang="en-US" smtClean="0"/>
              <a:t>250</a:t>
            </a:fld>
            <a:endParaRPr lang="en-US"/>
          </a:p>
        </p:txBody>
      </p:sp>
    </p:spTree>
    <p:extLst>
      <p:ext uri="{BB962C8B-B14F-4D97-AF65-F5344CB8AC3E}">
        <p14:creationId xmlns:p14="http://schemas.microsoft.com/office/powerpoint/2010/main" val="168233107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a:t>
            </a:r>
          </a:p>
        </p:txBody>
      </p:sp>
      <p:sp>
        <p:nvSpPr>
          <p:cNvPr id="4" name="Slide Number Placeholder 3"/>
          <p:cNvSpPr>
            <a:spLocks noGrp="1"/>
          </p:cNvSpPr>
          <p:nvPr>
            <p:ph type="sldNum" sz="quarter" idx="5"/>
          </p:nvPr>
        </p:nvSpPr>
        <p:spPr/>
        <p:txBody>
          <a:bodyPr/>
          <a:lstStyle/>
          <a:p>
            <a:fld id="{A15ABAAA-618F-4471-91B2-841F7CE36651}" type="slidenum">
              <a:rPr lang="en-US" smtClean="0"/>
              <a:t>253</a:t>
            </a:fld>
            <a:endParaRPr lang="en-US"/>
          </a:p>
        </p:txBody>
      </p:sp>
    </p:spTree>
    <p:extLst>
      <p:ext uri="{BB962C8B-B14F-4D97-AF65-F5344CB8AC3E}">
        <p14:creationId xmlns:p14="http://schemas.microsoft.com/office/powerpoint/2010/main" val="37848959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Enviro </a:t>
            </a:r>
          </a:p>
        </p:txBody>
      </p:sp>
      <p:sp>
        <p:nvSpPr>
          <p:cNvPr id="4" name="Slide Number Placeholder 3"/>
          <p:cNvSpPr>
            <a:spLocks noGrp="1"/>
          </p:cNvSpPr>
          <p:nvPr>
            <p:ph type="sldNum" sz="quarter" idx="5"/>
          </p:nvPr>
        </p:nvSpPr>
        <p:spPr/>
        <p:txBody>
          <a:bodyPr/>
          <a:lstStyle/>
          <a:p>
            <a:fld id="{A15ABAAA-618F-4471-91B2-841F7CE36651}" type="slidenum">
              <a:rPr lang="en-US" smtClean="0"/>
              <a:t>256</a:t>
            </a:fld>
            <a:endParaRPr lang="en-US"/>
          </a:p>
        </p:txBody>
      </p:sp>
    </p:spTree>
    <p:extLst>
      <p:ext uri="{BB962C8B-B14F-4D97-AF65-F5344CB8AC3E}">
        <p14:creationId xmlns:p14="http://schemas.microsoft.com/office/powerpoint/2010/main" val="4188687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9034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25</a:t>
            </a:fld>
            <a:endParaRPr lang="en-US"/>
          </a:p>
        </p:txBody>
      </p:sp>
    </p:spTree>
    <p:extLst>
      <p:ext uri="{BB962C8B-B14F-4D97-AF65-F5344CB8AC3E}">
        <p14:creationId xmlns:p14="http://schemas.microsoft.com/office/powerpoint/2010/main" val="348907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E21CB-FD44-4425-9120-9437E23B9DBB}" type="slidenum">
              <a:rPr lang="en-US" smtClean="0"/>
              <a:t>26</a:t>
            </a:fld>
            <a:endParaRPr lang="en-US"/>
          </a:p>
        </p:txBody>
      </p:sp>
    </p:spTree>
    <p:extLst>
      <p:ext uri="{BB962C8B-B14F-4D97-AF65-F5344CB8AC3E}">
        <p14:creationId xmlns:p14="http://schemas.microsoft.com/office/powerpoint/2010/main" val="651601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dirty="0">
                <a:solidFill>
                  <a:srgbClr val="000000"/>
                </a:solidFill>
                <a:effectLst/>
                <a:latin typeface="Times New Roman" panose="02020603050405020304" pitchFamily="18" charset="0"/>
              </a:rPr>
              <a:t>Charitable organizations solicit donations from the general public or governmental agencies which use Form 990s as the primary information source. Governance effectiveness could encourage outsiders to contribute resources to the NPOs. </a:t>
            </a:r>
          </a:p>
          <a:p>
            <a:endParaRPr lang="en-US" sz="2000" b="0" i="0" u="none" strike="noStrike" dirty="0">
              <a:solidFill>
                <a:srgbClr val="000000"/>
              </a:solidFill>
              <a:effectLst/>
              <a:latin typeface="Times New Roman" panose="02020603050405020304" pitchFamily="18" charset="0"/>
            </a:endParaRPr>
          </a:p>
          <a:p>
            <a:r>
              <a:rPr lang="en-US" sz="2000" b="0" i="0" u="none" strike="noStrike" dirty="0">
                <a:solidFill>
                  <a:srgbClr val="000000"/>
                </a:solidFill>
                <a:effectLst/>
                <a:latin typeface="Times New Roman" panose="02020603050405020304" pitchFamily="18" charset="0"/>
              </a:rPr>
              <a:t> </a:t>
            </a:r>
            <a:endParaRPr lang="en-US" sz="2000" dirty="0"/>
          </a:p>
        </p:txBody>
      </p:sp>
      <p:sp>
        <p:nvSpPr>
          <p:cNvPr id="4" name="Slide Number Placeholder 3"/>
          <p:cNvSpPr>
            <a:spLocks noGrp="1"/>
          </p:cNvSpPr>
          <p:nvPr>
            <p:ph type="sldNum" sz="quarter" idx="5"/>
          </p:nvPr>
        </p:nvSpPr>
        <p:spPr/>
        <p:txBody>
          <a:bodyPr/>
          <a:lstStyle/>
          <a:p>
            <a:fld id="{5E1E21CB-FD44-4425-9120-9437E23B9DBB}" type="slidenum">
              <a:rPr lang="en-US" smtClean="0"/>
              <a:t>27</a:t>
            </a:fld>
            <a:endParaRPr lang="en-US"/>
          </a:p>
        </p:txBody>
      </p:sp>
    </p:spTree>
    <p:extLst>
      <p:ext uri="{BB962C8B-B14F-4D97-AF65-F5344CB8AC3E}">
        <p14:creationId xmlns:p14="http://schemas.microsoft.com/office/powerpoint/2010/main" val="1824946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E1E21CB-FD44-4425-9120-9437E23B9DBB}" type="slidenum">
              <a:rPr lang="en-US" smtClean="0"/>
              <a:t>28</a:t>
            </a:fld>
            <a:endParaRPr lang="en-US"/>
          </a:p>
        </p:txBody>
      </p:sp>
    </p:spTree>
    <p:extLst>
      <p:ext uri="{BB962C8B-B14F-4D97-AF65-F5344CB8AC3E}">
        <p14:creationId xmlns:p14="http://schemas.microsoft.com/office/powerpoint/2010/main" val="310666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prevailing risk factor. Impact business operation and is costly. Negative impact on reputation, </a:t>
            </a:r>
            <a:r>
              <a:rPr lang="en-US" dirty="0">
                <a:effectLst/>
                <a:latin typeface="Helvetica Neue" panose="02000503000000020004" pitchFamily="2" charset="0"/>
              </a:rPr>
              <a:t>customers trust, stakeholder value, litigation, fines and punishment  from regulatory bodies</a:t>
            </a:r>
            <a:endParaRPr lang="en-US" dirty="0"/>
          </a:p>
          <a:p>
            <a:pPr marL="228600" indent="-228600">
              <a:buAutoNum type="arabicPeriod"/>
            </a:pPr>
            <a:endParaRPr lang="en-US" dirty="0"/>
          </a:p>
          <a:p>
            <a:pPr marL="228600" indent="-228600">
              <a:buAutoNum type="arabicPeriod"/>
            </a:pPr>
            <a:r>
              <a:rPr lang="en-US" dirty="0"/>
              <a:t>How we started this project: </a:t>
            </a:r>
            <a:r>
              <a:rPr lang="en-US" dirty="0" err="1"/>
              <a:t>markeup</a:t>
            </a:r>
            <a:r>
              <a:rPr lang="en-US" dirty="0"/>
              <a:t> article, 30%of hospitals has meta pixels installed to retrieve and share patients sensitive healthcare information to third party. </a:t>
            </a:r>
          </a:p>
          <a:p>
            <a:pPr marL="228600" indent="-228600">
              <a:buAutoNum type="arabicPeriod"/>
            </a:pPr>
            <a:r>
              <a:rPr lang="en-US" dirty="0"/>
              <a:t>For example, the doctor appointment scheduling page, form information </a:t>
            </a:r>
          </a:p>
          <a:p>
            <a:pPr marL="228600" indent="-228600">
              <a:buAutoNum type="arabicPeriod"/>
            </a:pPr>
            <a:r>
              <a:rPr lang="en-US" dirty="0"/>
              <a:t>Metal Pixel tracking is a piece of code in the HTML or the java </a:t>
            </a:r>
            <a:r>
              <a:rPr lang="en-US" dirty="0" err="1"/>
              <a:t>scrpt</a:t>
            </a:r>
            <a:endParaRPr lang="en-US" dirty="0"/>
          </a:p>
          <a:p>
            <a:pPr marL="228600" indent="-228600">
              <a:buAutoNum type="arabicPeriod"/>
            </a:pPr>
            <a:r>
              <a:rPr lang="en-US" dirty="0"/>
              <a:t>Hospitals share data for marketing analysis</a:t>
            </a:r>
          </a:p>
          <a:p>
            <a:pPr marL="228600" indent="-228600">
              <a:buAutoNum type="arabicPeriod"/>
            </a:pPr>
            <a:r>
              <a:rPr lang="en-US" dirty="0"/>
              <a:t>We propose that this is a good proxy for poor </a:t>
            </a:r>
            <a:r>
              <a:rPr lang="en-US" dirty="0" err="1"/>
              <a:t>organisation</a:t>
            </a:r>
            <a:r>
              <a:rPr lang="en-US" dirty="0"/>
              <a:t> privacy practice and would increase security </a:t>
            </a:r>
            <a:r>
              <a:rPr lang="en-US" dirty="0" err="1"/>
              <a:t>vunerability</a:t>
            </a:r>
            <a:r>
              <a:rPr lang="en-US" dirty="0"/>
              <a:t> and increase the likelihood of privacy breach</a:t>
            </a:r>
          </a:p>
          <a:p>
            <a:pPr marL="228600" indent="-228600">
              <a:buAutoNum type="arabicPeriod"/>
            </a:pPr>
            <a:r>
              <a:rPr lang="en-US" dirty="0"/>
              <a:t>Also a good input-based proxy for poor </a:t>
            </a:r>
            <a:r>
              <a:rPr lang="en-US" dirty="0" err="1"/>
              <a:t>organisation</a:t>
            </a:r>
            <a:r>
              <a:rPr lang="en-US" dirty="0"/>
              <a:t> privacy practice</a:t>
            </a:r>
          </a:p>
          <a:p>
            <a:pPr marL="228600" indent="-228600">
              <a:buAutoNum type="arabicPeriod"/>
            </a:pPr>
            <a:endParaRPr lang="en-US" dirty="0"/>
          </a:p>
          <a:p>
            <a:pPr marL="228600" indent="-228600">
              <a:buAutoNum type="arabicPeriod"/>
            </a:pPr>
            <a:endParaRPr lang="en-CN" dirty="0"/>
          </a:p>
        </p:txBody>
      </p:sp>
      <p:sp>
        <p:nvSpPr>
          <p:cNvPr id="4" name="Slide Number Placeholder 3"/>
          <p:cNvSpPr>
            <a:spLocks noGrp="1"/>
          </p:cNvSpPr>
          <p:nvPr>
            <p:ph type="sldNum" sz="quarter" idx="5"/>
          </p:nvPr>
        </p:nvSpPr>
        <p:spPr/>
        <p:txBody>
          <a:bodyPr/>
          <a:lstStyle/>
          <a:p>
            <a:fld id="{995F8FE8-DF64-D143-A630-EC39AB906BF3}" type="slidenum">
              <a:rPr lang="en-CN" smtClean="0"/>
              <a:t>7</a:t>
            </a:fld>
            <a:endParaRPr lang="en-CN"/>
          </a:p>
        </p:txBody>
      </p:sp>
    </p:spTree>
    <p:extLst>
      <p:ext uri="{BB962C8B-B14F-4D97-AF65-F5344CB8AC3E}">
        <p14:creationId xmlns:p14="http://schemas.microsoft.com/office/powerpoint/2010/main" val="1359494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34</a:t>
            </a:fld>
            <a:endParaRPr lang="en-US"/>
          </a:p>
        </p:txBody>
      </p:sp>
    </p:spTree>
    <p:extLst>
      <p:ext uri="{BB962C8B-B14F-4D97-AF65-F5344CB8AC3E}">
        <p14:creationId xmlns:p14="http://schemas.microsoft.com/office/powerpoint/2010/main" val="426557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 New Roman" panose="02020603050405020304" pitchFamily="18" charset="0"/>
              </a:rPr>
              <a:t>While academic literature, in part, predicted such trends (</a:t>
            </a:r>
            <a:r>
              <a:rPr lang="en-US" sz="1800" b="0" i="0" u="none" strike="noStrike" baseline="0" dirty="0" err="1">
                <a:latin typeface="Times New Roman" panose="02020603050405020304" pitchFamily="18" charset="0"/>
              </a:rPr>
              <a:t>Castka</a:t>
            </a:r>
            <a:r>
              <a:rPr lang="en-US" sz="1800" b="0" i="0" u="none" strike="noStrike" baseline="0" dirty="0">
                <a:latin typeface="Times New Roman" panose="02020603050405020304" pitchFamily="18" charset="0"/>
              </a:rPr>
              <a:t> and Searcy 2023), what do auditor</a:t>
            </a:r>
          </a:p>
          <a:p>
            <a:pPr algn="l"/>
            <a:r>
              <a:rPr lang="en-US" sz="1800" b="0" i="0" u="none" strike="noStrike" baseline="0" dirty="0">
                <a:latin typeface="Times New Roman" panose="02020603050405020304" pitchFamily="18" charset="0"/>
              </a:rPr>
              <a:t>professionals themselves predict the future holds?</a:t>
            </a:r>
          </a:p>
          <a:p>
            <a:pPr algn="l"/>
            <a:endParaRPr lang="en-US"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Brainstorming session -&gt; technology, regulation, skill sets, due care</a:t>
            </a:r>
          </a:p>
          <a:p>
            <a:pPr algn="l"/>
            <a:endParaRPr lang="en-US"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Delphi method is appropriate “for obtaining the opinion of a panel of independent experts concerning a specific subject”</a:t>
            </a:r>
            <a:endParaRPr lang="en-US" dirty="0"/>
          </a:p>
        </p:txBody>
      </p:sp>
      <p:sp>
        <p:nvSpPr>
          <p:cNvPr id="4" name="Slide Number Placeholder 3"/>
          <p:cNvSpPr>
            <a:spLocks noGrp="1"/>
          </p:cNvSpPr>
          <p:nvPr>
            <p:ph type="sldNum" sz="quarter" idx="5"/>
          </p:nvPr>
        </p:nvSpPr>
        <p:spPr/>
        <p:txBody>
          <a:bodyPr/>
          <a:lstStyle/>
          <a:p>
            <a:fld id="{F645D9CC-E566-8347-8C3D-096DABFC3CEB}" type="slidenum">
              <a:rPr lang="en-US" smtClean="0"/>
              <a:t>36</a:t>
            </a:fld>
            <a:endParaRPr lang="en-US"/>
          </a:p>
        </p:txBody>
      </p:sp>
    </p:spTree>
    <p:extLst>
      <p:ext uri="{BB962C8B-B14F-4D97-AF65-F5344CB8AC3E}">
        <p14:creationId xmlns:p14="http://schemas.microsoft.com/office/powerpoint/2010/main" val="3242279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effectLst/>
                <a:latin typeface="Times New Roman" panose="02020603050405020304" pitchFamily="18" charset="0"/>
                <a:ea typeface="Times New Roman" panose="02020603050405020304" pitchFamily="18" charset="0"/>
              </a:rPr>
              <a:t>We used a modified version of TAM (see Figure 1) to develop and analyze questions in the three areas: (1) perceived risk, bias, and ethical issues; (2) perceived usefulness; and (3) perceived ease of use; and linked the three areas to auditor intention or readiness for adoption and use of information technology. </a:t>
            </a:r>
            <a:r>
              <a:rPr lang="en-US" sz="1800" b="0" i="0" u="none" strike="noStrike" baseline="0" dirty="0">
                <a:latin typeface="Times New Roman" panose="02020603050405020304" pitchFamily="18" charset="0"/>
              </a:rPr>
              <a:t>Drawn from</a:t>
            </a:r>
          </a:p>
          <a:p>
            <a:pPr algn="l"/>
            <a:r>
              <a:rPr lang="en-US" sz="1800" b="0" i="0" u="none" strike="noStrike" baseline="0" dirty="0">
                <a:latin typeface="Times New Roman" panose="02020603050405020304" pitchFamily="18" charset="0"/>
              </a:rPr>
              <a:t>information systems literature and applied extensively in many fields, TAM describes factors that</a:t>
            </a:r>
          </a:p>
          <a:p>
            <a:pPr algn="l"/>
            <a:r>
              <a:rPr lang="en-US" sz="1800" b="0" i="0" u="none" strike="noStrike" baseline="0" dirty="0">
                <a:latin typeface="Times New Roman" panose="02020603050405020304" pitchFamily="18" charset="0"/>
              </a:rPr>
              <a:t>explain user acceptance and use of technology. </a:t>
            </a:r>
            <a:endParaRPr lang="en-US" dirty="0"/>
          </a:p>
        </p:txBody>
      </p:sp>
      <p:sp>
        <p:nvSpPr>
          <p:cNvPr id="4" name="Slide Number Placeholder 3"/>
          <p:cNvSpPr>
            <a:spLocks noGrp="1"/>
          </p:cNvSpPr>
          <p:nvPr>
            <p:ph type="sldNum" sz="quarter" idx="5"/>
          </p:nvPr>
        </p:nvSpPr>
        <p:spPr/>
        <p:txBody>
          <a:bodyPr/>
          <a:lstStyle/>
          <a:p>
            <a:fld id="{F645D9CC-E566-8347-8C3D-096DABFC3CEB}" type="slidenum">
              <a:rPr lang="en-US" smtClean="0"/>
              <a:t>37</a:t>
            </a:fld>
            <a:endParaRPr lang="en-US"/>
          </a:p>
        </p:txBody>
      </p:sp>
    </p:spTree>
    <p:extLst>
      <p:ext uri="{BB962C8B-B14F-4D97-AF65-F5344CB8AC3E}">
        <p14:creationId xmlns:p14="http://schemas.microsoft.com/office/powerpoint/2010/main" val="1986012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 New Roman" panose="02020603050405020304" pitchFamily="18" charset="0"/>
              </a:rPr>
              <a:t>Technology, such as AI and automation of routine tasks, is expected to enhance audit</a:t>
            </a:r>
          </a:p>
          <a:p>
            <a:pPr algn="l"/>
            <a:r>
              <a:rPr lang="en-US" sz="1800" b="0" i="0" u="none" strike="noStrike" baseline="0" dirty="0">
                <a:latin typeface="Times New Roman" panose="02020603050405020304" pitchFamily="18" charset="0"/>
              </a:rPr>
              <a:t>competencies. </a:t>
            </a:r>
          </a:p>
          <a:p>
            <a:pPr algn="l"/>
            <a:endParaRPr lang="en-US"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technological skill sets are needed for auditors. Specifically,</a:t>
            </a:r>
          </a:p>
          <a:p>
            <a:pPr algn="l"/>
            <a:r>
              <a:rPr lang="en-US" sz="1800" b="0" i="0" u="none" strike="noStrike" baseline="0" dirty="0">
                <a:latin typeface="Times New Roman" panose="02020603050405020304" pitchFamily="18" charset="0"/>
              </a:rPr>
              <a:t>understanding technology, programming, and data mining are the most desired skill sets. Concerns</a:t>
            </a:r>
          </a:p>
          <a:p>
            <a:pPr algn="l"/>
            <a:r>
              <a:rPr lang="en-US" sz="1800" b="0" i="0" u="none" strike="noStrike" baseline="0" dirty="0">
                <a:latin typeface="Times New Roman" panose="02020603050405020304" pitchFamily="18" charset="0"/>
              </a:rPr>
              <a:t>were expressed about the use of technology including overreliance, algorithm bias, and cognitive</a:t>
            </a:r>
          </a:p>
          <a:p>
            <a:pPr algn="l"/>
            <a:r>
              <a:rPr lang="en-US" sz="1800" b="0" i="0" u="none" strike="noStrike" baseline="0" dirty="0">
                <a:latin typeface="Times New Roman" panose="02020603050405020304" pitchFamily="18" charset="0"/>
              </a:rPr>
              <a:t>bias.</a:t>
            </a:r>
            <a:endParaRPr lang="en-US" dirty="0"/>
          </a:p>
        </p:txBody>
      </p:sp>
      <p:sp>
        <p:nvSpPr>
          <p:cNvPr id="4" name="Slide Number Placeholder 3"/>
          <p:cNvSpPr>
            <a:spLocks noGrp="1"/>
          </p:cNvSpPr>
          <p:nvPr>
            <p:ph type="sldNum" sz="quarter" idx="5"/>
          </p:nvPr>
        </p:nvSpPr>
        <p:spPr/>
        <p:txBody>
          <a:bodyPr/>
          <a:lstStyle/>
          <a:p>
            <a:fld id="{F645D9CC-E566-8347-8C3D-096DABFC3CEB}" type="slidenum">
              <a:rPr lang="en-US" smtClean="0"/>
              <a:t>38</a:t>
            </a:fld>
            <a:endParaRPr lang="en-US"/>
          </a:p>
        </p:txBody>
      </p:sp>
    </p:spTree>
    <p:extLst>
      <p:ext uri="{BB962C8B-B14F-4D97-AF65-F5344CB8AC3E}">
        <p14:creationId xmlns:p14="http://schemas.microsoft.com/office/powerpoint/2010/main" val="3450491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F645D9CC-E566-8347-8C3D-096DABFC3CEB}" type="slidenum">
              <a:rPr lang="en-US" smtClean="0"/>
              <a:t>40</a:t>
            </a:fld>
            <a:endParaRPr lang="en-US"/>
          </a:p>
        </p:txBody>
      </p:sp>
    </p:spTree>
    <p:extLst>
      <p:ext uri="{BB962C8B-B14F-4D97-AF65-F5344CB8AC3E}">
        <p14:creationId xmlns:p14="http://schemas.microsoft.com/office/powerpoint/2010/main" val="2589912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 New Roman" panose="02020603050405020304" pitchFamily="18" charset="0"/>
              </a:rPr>
              <a:t>Our experts have similar feedback and envision automation</a:t>
            </a:r>
          </a:p>
          <a:p>
            <a:pPr algn="l"/>
            <a:r>
              <a:rPr lang="en-US" sz="1800" b="0" i="0" u="none" strike="noStrike" baseline="0" dirty="0">
                <a:latin typeface="Times New Roman" panose="02020603050405020304" pitchFamily="18" charset="0"/>
              </a:rPr>
              <a:t>further enhancing audits with proper training, guidance, and regulation.</a:t>
            </a:r>
            <a:endParaRPr lang="en-US" dirty="0"/>
          </a:p>
        </p:txBody>
      </p:sp>
      <p:sp>
        <p:nvSpPr>
          <p:cNvPr id="4" name="Slide Number Placeholder 3"/>
          <p:cNvSpPr>
            <a:spLocks noGrp="1"/>
          </p:cNvSpPr>
          <p:nvPr>
            <p:ph type="sldNum" sz="quarter" idx="5"/>
          </p:nvPr>
        </p:nvSpPr>
        <p:spPr/>
        <p:txBody>
          <a:bodyPr/>
          <a:lstStyle/>
          <a:p>
            <a:fld id="{F645D9CC-E566-8347-8C3D-096DABFC3CEB}" type="slidenum">
              <a:rPr lang="en-US" smtClean="0"/>
              <a:t>41</a:t>
            </a:fld>
            <a:endParaRPr lang="en-US"/>
          </a:p>
        </p:txBody>
      </p:sp>
    </p:spTree>
    <p:extLst>
      <p:ext uri="{BB962C8B-B14F-4D97-AF65-F5344CB8AC3E}">
        <p14:creationId xmlns:p14="http://schemas.microsoft.com/office/powerpoint/2010/main" val="3898417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177EBAA-859A-4D37-86D1-C8E3CD366269}" type="slidenum">
              <a:rPr lang="en-US" smtClean="0"/>
              <a:t>42</a:t>
            </a:fld>
            <a:endParaRPr lang="en-US"/>
          </a:p>
        </p:txBody>
      </p:sp>
    </p:spTree>
    <p:extLst>
      <p:ext uri="{BB962C8B-B14F-4D97-AF65-F5344CB8AC3E}">
        <p14:creationId xmlns:p14="http://schemas.microsoft.com/office/powerpoint/2010/main" val="3201499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177EBAA-859A-4D37-86D1-C8E3CD366269}" type="slidenum">
              <a:rPr lang="en-US" smtClean="0"/>
              <a:t>43</a:t>
            </a:fld>
            <a:endParaRPr lang="en-US"/>
          </a:p>
        </p:txBody>
      </p:sp>
    </p:spTree>
    <p:extLst>
      <p:ext uri="{BB962C8B-B14F-4D97-AF65-F5344CB8AC3E}">
        <p14:creationId xmlns:p14="http://schemas.microsoft.com/office/powerpoint/2010/main" val="452900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44</a:t>
            </a:fld>
            <a:endParaRPr lang="en-US"/>
          </a:p>
        </p:txBody>
      </p:sp>
    </p:spTree>
    <p:extLst>
      <p:ext uri="{BB962C8B-B14F-4D97-AF65-F5344CB8AC3E}">
        <p14:creationId xmlns:p14="http://schemas.microsoft.com/office/powerpoint/2010/main" val="3949607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48</a:t>
            </a:fld>
            <a:endParaRPr lang="en-US"/>
          </a:p>
        </p:txBody>
      </p:sp>
    </p:spTree>
    <p:extLst>
      <p:ext uri="{BB962C8B-B14F-4D97-AF65-F5344CB8AC3E}">
        <p14:creationId xmlns:p14="http://schemas.microsoft.com/office/powerpoint/2010/main" val="228602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spcBef>
                <a:spcPts val="200"/>
              </a:spcBef>
              <a:buNone/>
            </a:pPr>
            <a:r>
              <a:rPr lang="en-US" altLang="zh-CN" dirty="0">
                <a:latin typeface="Times New Roman" panose="02020603050405020304" pitchFamily="18" charset="0"/>
                <a:cs typeface="Times New Roman" panose="02020603050405020304" pitchFamily="18" charset="0"/>
              </a:rPr>
              <a:t>Safe Web Act </a:t>
            </a:r>
          </a:p>
          <a:p>
            <a:pPr marL="109728" indent="0">
              <a:spcBef>
                <a:spcPts val="200"/>
              </a:spcBef>
              <a:buNone/>
            </a:pPr>
            <a:r>
              <a:rPr lang="en-US" altLang="zh-CN" dirty="0">
                <a:latin typeface="Times New Roman" panose="02020603050405020304" pitchFamily="18" charset="0"/>
                <a:cs typeface="Times New Roman" panose="02020603050405020304" pitchFamily="18" charset="0"/>
              </a:rPr>
              <a:t>Payment Ca</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err="1">
                <a:latin typeface="Times New Roman" panose="02020603050405020304" pitchFamily="18" charset="0"/>
                <a:cs typeface="Times New Roman" panose="02020603050405020304" pitchFamily="18" charset="0"/>
              </a:rPr>
              <a:t>rd</a:t>
            </a:r>
            <a:r>
              <a:rPr lang="en-US" altLang="zh-CN" dirty="0">
                <a:latin typeface="Times New Roman" panose="02020603050405020304" pitchFamily="18" charset="0"/>
                <a:cs typeface="Times New Roman" panose="02020603050405020304" pitchFamily="18" charset="0"/>
              </a:rPr>
              <a:t> Industry Data Security Standard (PCI DSS)</a:t>
            </a:r>
          </a:p>
          <a:p>
            <a:pPr marL="109728" indent="0">
              <a:spcBef>
                <a:spcPts val="200"/>
              </a:spcBef>
              <a:buNone/>
            </a:pPr>
            <a:endParaRPr lang="en-US" sz="1200" b="1" dirty="0">
              <a:solidFill>
                <a:sysClr val="windowText" lastClr="000000"/>
              </a:solidFill>
              <a:latin typeface="Times New Roman" panose="02020603050405020304" pitchFamily="18" charset="0"/>
              <a:cs typeface="Times New Roman" panose="02020603050405020304" pitchFamily="18" charset="0"/>
            </a:endParaRPr>
          </a:p>
          <a:p>
            <a:pPr marL="109728" indent="0">
              <a:spcBef>
                <a:spcPts val="200"/>
              </a:spcBef>
              <a:buNone/>
            </a:pPr>
            <a:r>
              <a:rPr lang="en-US" sz="1200" b="1" dirty="0">
                <a:solidFill>
                  <a:sysClr val="windowText" lastClr="000000"/>
                </a:solidFill>
                <a:latin typeface="Times New Roman" panose="02020603050405020304" pitchFamily="18" charset="0"/>
                <a:cs typeface="Times New Roman" panose="02020603050405020304" pitchFamily="18" charset="0"/>
              </a:rPr>
              <a:t> </a:t>
            </a:r>
            <a:r>
              <a:rPr lang="en-US" b="0" i="0" u="none" strike="noStrike" dirty="0">
                <a:solidFill>
                  <a:srgbClr val="242424"/>
                </a:solidFill>
                <a:effectLst/>
                <a:latin typeface="Times New Roman" panose="02020603050405020304" pitchFamily="18" charset="0"/>
              </a:rPr>
              <a:t>confidentiality, integrity, and availability </a:t>
            </a:r>
            <a:endParaRPr lang="en-US" sz="1200" b="1" dirty="0">
              <a:solidFill>
                <a:sysClr val="windowText" lastClr="000000"/>
              </a:solidFill>
              <a:latin typeface="Arial"/>
            </a:endParaRPr>
          </a:p>
        </p:txBody>
      </p:sp>
      <p:sp>
        <p:nvSpPr>
          <p:cNvPr id="4" name="Slide Number Placeholder 3"/>
          <p:cNvSpPr>
            <a:spLocks noGrp="1"/>
          </p:cNvSpPr>
          <p:nvPr>
            <p:ph type="sldNum" sz="quarter" idx="5"/>
          </p:nvPr>
        </p:nvSpPr>
        <p:spPr/>
        <p:txBody>
          <a:bodyPr/>
          <a:lstStyle/>
          <a:p>
            <a:fld id="{995F8FE8-DF64-D143-A630-EC39AB906BF3}" type="slidenum">
              <a:rPr lang="en-CN" smtClean="0"/>
              <a:t>8</a:t>
            </a:fld>
            <a:endParaRPr lang="en-CN"/>
          </a:p>
        </p:txBody>
      </p:sp>
    </p:spTree>
    <p:extLst>
      <p:ext uri="{BB962C8B-B14F-4D97-AF65-F5344CB8AC3E}">
        <p14:creationId xmlns:p14="http://schemas.microsoft.com/office/powerpoint/2010/main" val="907346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50</a:t>
            </a:fld>
            <a:endParaRPr lang="en-GB"/>
          </a:p>
        </p:txBody>
      </p:sp>
    </p:spTree>
    <p:extLst>
      <p:ext uri="{BB962C8B-B14F-4D97-AF65-F5344CB8AC3E}">
        <p14:creationId xmlns:p14="http://schemas.microsoft.com/office/powerpoint/2010/main" val="2293006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464467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A0A48-EDB1-4AFE-B1B7-10CE2A416496}" type="slidenum">
              <a:rPr lang="en-GB" smtClean="0"/>
              <a:t>54</a:t>
            </a:fld>
            <a:endParaRPr lang="en-GB"/>
          </a:p>
        </p:txBody>
      </p:sp>
    </p:spTree>
    <p:extLst>
      <p:ext uri="{BB962C8B-B14F-4D97-AF65-F5344CB8AC3E}">
        <p14:creationId xmlns:p14="http://schemas.microsoft.com/office/powerpoint/2010/main" val="818021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57</a:t>
            </a:fld>
            <a:endParaRPr lang="en-GB"/>
          </a:p>
        </p:txBody>
      </p:sp>
    </p:spTree>
    <p:extLst>
      <p:ext uri="{BB962C8B-B14F-4D97-AF65-F5344CB8AC3E}">
        <p14:creationId xmlns:p14="http://schemas.microsoft.com/office/powerpoint/2010/main" val="2548154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58</a:t>
            </a:fld>
            <a:endParaRPr lang="en-GB"/>
          </a:p>
        </p:txBody>
      </p:sp>
    </p:spTree>
    <p:extLst>
      <p:ext uri="{BB962C8B-B14F-4D97-AF65-F5344CB8AC3E}">
        <p14:creationId xmlns:p14="http://schemas.microsoft.com/office/powerpoint/2010/main" val="543067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7347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The concept of a </a:t>
            </a:r>
            <a:r>
              <a:rPr lang="en-US" sz="1800" i="1" dirty="0">
                <a:effectLst/>
                <a:latin typeface="Calibri" panose="020F0502020204030204" pitchFamily="34" charset="0"/>
                <a:ea typeface="Calibri" panose="020F0502020204030204" pitchFamily="34" charset="0"/>
              </a:rPr>
              <a:t>co-pilot</a:t>
            </a:r>
            <a:r>
              <a:rPr lang="en-US" sz="1800" dirty="0">
                <a:effectLst/>
                <a:latin typeface="Calibri" panose="020F0502020204030204" pitchFamily="34" charset="0"/>
                <a:ea typeface="Calibri" panose="020F0502020204030204" pitchFamily="34" charset="0"/>
              </a:rPr>
              <a:t>, traditionally associated with aviation, denotes a professional</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whose</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responsibility</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is</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assist</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pilot</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navigating</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aircraft.</a:t>
            </a:r>
          </a:p>
          <a:p>
            <a:endParaRPr lang="en-US" dirty="0"/>
          </a:p>
          <a:p>
            <a:r>
              <a:rPr lang="en-US" sz="1800" dirty="0">
                <a:effectLst/>
                <a:latin typeface="Calibri" panose="020F0502020204030204" pitchFamily="34" charset="0"/>
                <a:ea typeface="Calibri" panose="020F0502020204030204" pitchFamily="34" charset="0"/>
              </a:rPr>
              <a:t>THE goal</a:t>
            </a:r>
            <a:r>
              <a:rPr lang="en-US" sz="1800" spc="1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of</a:t>
            </a:r>
            <a:r>
              <a:rPr lang="en-US" sz="1800" spc="1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distributing</a:t>
            </a:r>
            <a:r>
              <a:rPr lang="en-US" sz="1800" spc="13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workload,</a:t>
            </a:r>
            <a:r>
              <a:rPr lang="en-US" sz="1800" spc="125"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enhanc</a:t>
            </a:r>
            <a:r>
              <a:rPr lang="en-US" sz="1800" dirty="0">
                <a:effectLst/>
                <a:latin typeface="Calibri" panose="020F0502020204030204" pitchFamily="34" charset="0"/>
                <a:ea typeface="Calibri" panose="020F0502020204030204" pitchFamily="34" charset="0"/>
              </a:rPr>
              <a:t>-</a:t>
            </a:r>
            <a:r>
              <a:rPr lang="en-US" sz="1800" spc="-225"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ing</a:t>
            </a:r>
            <a:r>
              <a:rPr lang="en-US" sz="1800" dirty="0">
                <a:effectLst/>
                <a:latin typeface="Calibri" panose="020F0502020204030204" pitchFamily="34" charset="0"/>
                <a:ea typeface="Calibri" panose="020F0502020204030204" pitchFamily="34" charset="0"/>
              </a:rPr>
              <a:t> safety, and increasing operational efficiency. </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This concept, however, has found</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relevance beyond aviation and serves as a concept for technological systems designed</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 operate synergistically with humans, augmenting human capabilities, enhancing</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efficiency, and mitigating workload. Nowadays, the concept of co-piloting has been</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effectively embodied in advanced driver-assistance systems.</a:t>
            </a:r>
          </a:p>
          <a:p>
            <a:endParaRPr lang="en-US" sz="1800" dirty="0">
              <a:effectLst/>
              <a:latin typeface="Calibri" panose="020F0502020204030204" pitchFamily="34" charset="0"/>
              <a:ea typeface="Calibri" panose="020F0502020204030204" pitchFamily="34" charset="0"/>
            </a:endParaRPr>
          </a:p>
          <a:p>
            <a:r>
              <a:rPr lang="en-US" b="0" i="0" dirty="0">
                <a:effectLst/>
                <a:latin typeface="Arial" panose="020B0604020202020204" pitchFamily="34" charset="0"/>
              </a:rPr>
              <a:t>FOR Tesla’s Autopilot, Ford’s </a:t>
            </a:r>
            <a:r>
              <a:rPr lang="en-US" b="0" i="0" dirty="0" err="1">
                <a:effectLst/>
                <a:latin typeface="Arial" panose="020B0604020202020204" pitchFamily="34" charset="0"/>
              </a:rPr>
              <a:t>BlueCruise</a:t>
            </a:r>
            <a:r>
              <a:rPr lang="en-US" b="0" i="0" dirty="0">
                <a:effectLst/>
                <a:latin typeface="Arial" panose="020B0604020202020204" pitchFamily="34" charset="0"/>
              </a:rPr>
              <a:t>, and Mercedes’s Drive Pilot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7553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Calibri" panose="020F0502020204030204" pitchFamily="34" charset="0"/>
                <a:ea typeface="Calibri" panose="020F0502020204030204" pitchFamily="34" charset="0"/>
              </a:rPr>
              <a:t>Co-piloted auditing</a:t>
            </a:r>
            <a:r>
              <a:rPr lang="en-US" sz="1800" dirty="0">
                <a:effectLst/>
                <a:latin typeface="Calibri" panose="020F0502020204030204" pitchFamily="34" charset="0"/>
                <a:ea typeface="Calibri" panose="020F0502020204030204" pitchFamily="34" charset="0"/>
              </a:rPr>
              <a:t>, wherein human auditors collaborate with foundation AI models</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 accomplish audit tasks. In such a setting, human auditors and models form a highly</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collaborative partnership, capitalizing on each other’s strengths to deliver comprehensive and</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accurate</a:t>
            </a:r>
            <a:r>
              <a:rPr lang="en-US" sz="1800" spc="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audits.</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In recent years, the field of deep learning has experienced a paradigm shift from</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task-specific models toward foundation models.</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In the pre-training phase, a foundation model is trained on a vast amount of unlabeled</a:t>
            </a:r>
            <a:r>
              <a:rPr lang="en-US" sz="1800" spc="-2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data, typically employing self-supervised learning techniques. In this phase, the model</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learns from a variety of data sources and data modalities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5935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Calibri" panose="020F0502020204030204" pitchFamily="34" charset="0"/>
                <a:ea typeface="Calibri" panose="020F0502020204030204" pitchFamily="34" charset="0"/>
              </a:rPr>
              <a:t>In</a:t>
            </a:r>
            <a:r>
              <a:rPr lang="en-US" sz="1200" spc="16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this</a:t>
            </a:r>
            <a:r>
              <a:rPr lang="en-US" sz="1200" spc="16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work,</a:t>
            </a:r>
            <a:r>
              <a:rPr lang="en-US" sz="1200" spc="16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we</a:t>
            </a:r>
            <a:r>
              <a:rPr lang="en-US" sz="1200" spc="16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propose</a:t>
            </a:r>
            <a:r>
              <a:rPr lang="en-US" sz="1200" spc="16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6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concept</a:t>
            </a:r>
            <a:r>
              <a:rPr lang="en-US" sz="1200" spc="16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70" dirty="0">
                <a:effectLst/>
                <a:latin typeface="Calibri" panose="020F0502020204030204" pitchFamily="34" charset="0"/>
                <a:ea typeface="Calibri" panose="020F0502020204030204" pitchFamily="34" charset="0"/>
              </a:rPr>
              <a:t> </a:t>
            </a:r>
            <a:r>
              <a:rPr lang="en-US" sz="1200" i="1" dirty="0">
                <a:effectLst/>
                <a:latin typeface="Calibri" panose="020F0502020204030204" pitchFamily="34" charset="0"/>
                <a:ea typeface="Calibri" panose="020F0502020204030204" pitchFamily="34" charset="0"/>
              </a:rPr>
              <a:t>co-piloted</a:t>
            </a:r>
            <a:r>
              <a:rPr lang="en-US" sz="1200" i="1" spc="175" dirty="0">
                <a:effectLst/>
                <a:latin typeface="Calibri" panose="020F0502020204030204" pitchFamily="34" charset="0"/>
                <a:ea typeface="Calibri" panose="020F0502020204030204" pitchFamily="34" charset="0"/>
              </a:rPr>
              <a:t> </a:t>
            </a:r>
            <a:r>
              <a:rPr lang="en-US" sz="1200" i="1" dirty="0">
                <a:effectLst/>
                <a:latin typeface="Calibri" panose="020F0502020204030204" pitchFamily="34" charset="0"/>
                <a:ea typeface="Calibri" panose="020F0502020204030204" pitchFamily="34" charset="0"/>
              </a:rPr>
              <a:t>auditing</a:t>
            </a:r>
            <a:r>
              <a:rPr lang="en-US" sz="1200" dirty="0">
                <a:effectLst/>
                <a:latin typeface="Calibri" panose="020F0502020204030204" pitchFamily="34" charset="0"/>
                <a:ea typeface="Calibri" panose="020F0502020204030204" pitchFamily="34" charset="0"/>
              </a:rPr>
              <a:t>,</a:t>
            </a:r>
            <a:r>
              <a:rPr lang="en-US" sz="1200" spc="16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6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highly</a:t>
            </a:r>
            <a:r>
              <a:rPr lang="en-US" sz="1200" spc="165" dirty="0">
                <a:effectLst/>
                <a:latin typeface="Calibri" panose="020F0502020204030204" pitchFamily="34" charset="0"/>
                <a:ea typeface="Calibri" panose="020F0502020204030204" pitchFamily="34" charset="0"/>
              </a:rPr>
              <a:t> </a:t>
            </a:r>
            <a:r>
              <a:rPr lang="en-US" sz="1200" dirty="0" err="1">
                <a:effectLst/>
                <a:latin typeface="Calibri" panose="020F0502020204030204" pitchFamily="34" charset="0"/>
                <a:ea typeface="Calibri" panose="020F0502020204030204" pitchFamily="34" charset="0"/>
              </a:rPr>
              <a:t>collabora</a:t>
            </a:r>
            <a:r>
              <a:rPr lang="en-US" sz="1200" dirty="0">
                <a:effectLst/>
                <a:latin typeface="Calibri" panose="020F0502020204030204" pitchFamily="34" charset="0"/>
                <a:ea typeface="Calibri" panose="020F0502020204030204" pitchFamily="34" charset="0"/>
              </a:rPr>
              <a:t>-</a:t>
            </a:r>
            <a:r>
              <a:rPr lang="en-US" sz="1200" spc="-225" dirty="0">
                <a:effectLst/>
                <a:latin typeface="Calibri" panose="020F0502020204030204" pitchFamily="34" charset="0"/>
                <a:ea typeface="Calibri" panose="020F0502020204030204" pitchFamily="34" charset="0"/>
              </a:rPr>
              <a:t> </a:t>
            </a:r>
            <a:r>
              <a:rPr lang="en-US" sz="1200" dirty="0" err="1">
                <a:effectLst/>
                <a:latin typeface="Calibri" panose="020F0502020204030204" pitchFamily="34" charset="0"/>
                <a:ea typeface="Calibri" panose="020F0502020204030204" pitchFamily="34" charset="0"/>
              </a:rPr>
              <a:t>tive</a:t>
            </a:r>
            <a:r>
              <a:rPr lang="en-US" sz="1200" dirty="0">
                <a:effectLst/>
                <a:latin typeface="Calibri" panose="020F0502020204030204" pitchFamily="34" charset="0"/>
                <a:ea typeface="Calibri" panose="020F0502020204030204" pitchFamily="34" charset="0"/>
              </a:rPr>
              <a:t> partnership between human auditors and foundation models that capitalizes on</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each other’s strengths to deliver comprehensive and accurate audits. In particular, we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explore the fine-tuning of LLMs using their single or few-shot learning capabilities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dirty="0">
                <a:solidFill>
                  <a:srgbClr val="0000FF"/>
                </a:solidFill>
                <a:effectLst/>
                <a:latin typeface="Calibri" panose="020F0502020204030204" pitchFamily="34" charset="0"/>
                <a:ea typeface="Calibri" panose="020F0502020204030204" pitchFamily="34" charset="0"/>
              </a:rPr>
              <a:t>Zhao, Wallace, Feng, Klein, &amp; Singh</a:t>
            </a:r>
            <a:r>
              <a:rPr lang="en-US" sz="1200" dirty="0">
                <a:effectLst/>
                <a:latin typeface="Calibri" panose="020F0502020204030204" pitchFamily="34" charset="0"/>
                <a:ea typeface="Calibri" panose="020F0502020204030204" pitchFamily="34" charset="0"/>
              </a:rPr>
              <a:t>, </a:t>
            </a:r>
            <a:r>
              <a:rPr lang="en-US" sz="1200" dirty="0">
                <a:solidFill>
                  <a:srgbClr val="0000FF"/>
                </a:solidFill>
                <a:effectLst/>
                <a:latin typeface="Calibri" panose="020F0502020204030204" pitchFamily="34" charset="0"/>
                <a:ea typeface="Calibri" panose="020F0502020204030204" pitchFamily="34" charset="0"/>
              </a:rPr>
              <a:t>2021</a:t>
            </a:r>
            <a:r>
              <a:rPr lang="en-US" sz="1200" dirty="0">
                <a:effectLst/>
                <a:latin typeface="Calibri" panose="020F0502020204030204" pitchFamily="34" charset="0"/>
                <a:ea typeface="Calibri" panose="020F0502020204030204" pitchFamily="34" charset="0"/>
              </a:rPr>
              <a:t>) to accomplish complex downstream audit</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tasks</a:t>
            </a:r>
            <a:r>
              <a:rPr lang="en-US" sz="1200" spc="19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dirty="0">
                <a:solidFill>
                  <a:srgbClr val="0000FF"/>
                </a:solidFill>
                <a:effectLst/>
                <a:latin typeface="Calibri" panose="020F0502020204030204" pitchFamily="34" charset="0"/>
                <a:ea typeface="Calibri" panose="020F0502020204030204" pitchFamily="34" charset="0"/>
              </a:rPr>
              <a:t>Sanh</a:t>
            </a:r>
            <a:r>
              <a:rPr lang="en-US" sz="1200" spc="195" dirty="0">
                <a:solidFill>
                  <a:srgbClr val="0000FF"/>
                </a:solidFill>
                <a:effectLst/>
                <a:latin typeface="Calibri" panose="020F0502020204030204" pitchFamily="34" charset="0"/>
                <a:ea typeface="Calibri" panose="020F0502020204030204" pitchFamily="34" charset="0"/>
              </a:rPr>
              <a:t> </a:t>
            </a:r>
            <a:r>
              <a:rPr lang="en-US" sz="1200" dirty="0">
                <a:solidFill>
                  <a:srgbClr val="0000FF"/>
                </a:solidFill>
                <a:effectLst/>
                <a:latin typeface="Calibri" panose="020F0502020204030204" pitchFamily="34" charset="0"/>
                <a:ea typeface="Calibri" panose="020F0502020204030204" pitchFamily="34" charset="0"/>
              </a:rPr>
              <a:t>et</a:t>
            </a:r>
            <a:r>
              <a:rPr lang="en-US" sz="1200" spc="200" dirty="0">
                <a:solidFill>
                  <a:srgbClr val="0000FF"/>
                </a:solidFill>
                <a:effectLst/>
                <a:latin typeface="Calibri" panose="020F0502020204030204" pitchFamily="34" charset="0"/>
                <a:ea typeface="Calibri" panose="020F0502020204030204" pitchFamily="34" charset="0"/>
              </a:rPr>
              <a:t> </a:t>
            </a:r>
            <a:r>
              <a:rPr lang="en-US" sz="1200" dirty="0">
                <a:solidFill>
                  <a:srgbClr val="0000FF"/>
                </a:solidFill>
                <a:effectLst/>
                <a:latin typeface="Calibri" panose="020F0502020204030204" pitchFamily="34" charset="0"/>
                <a:ea typeface="Calibri" panose="020F0502020204030204" pitchFamily="34" charset="0"/>
              </a:rPr>
              <a:t>al.</a:t>
            </a:r>
            <a:r>
              <a:rPr lang="en-US" sz="1200" dirty="0">
                <a:effectLst/>
                <a:latin typeface="Calibri" panose="020F0502020204030204" pitchFamily="34" charset="0"/>
                <a:ea typeface="Calibri" panose="020F0502020204030204" pitchFamily="34" charset="0"/>
              </a:rPr>
              <a:t>,</a:t>
            </a:r>
            <a:r>
              <a:rPr lang="en-US" sz="1200" spc="195" dirty="0">
                <a:effectLst/>
                <a:latin typeface="Calibri" panose="020F0502020204030204" pitchFamily="34" charset="0"/>
                <a:ea typeface="Calibri" panose="020F0502020204030204" pitchFamily="34" charset="0"/>
              </a:rPr>
              <a:t> </a:t>
            </a:r>
            <a:r>
              <a:rPr lang="en-US" sz="1200" dirty="0">
                <a:solidFill>
                  <a:srgbClr val="0000FF"/>
                </a:solidFill>
                <a:effectLst/>
                <a:latin typeface="Calibri" panose="020F0502020204030204" pitchFamily="34" charset="0"/>
                <a:ea typeface="Calibri" panose="020F0502020204030204" pitchFamily="34" charset="0"/>
              </a:rPr>
              <a:t>2021</a:t>
            </a:r>
            <a:r>
              <a:rPr lang="en-US" sz="1200" dirty="0">
                <a:effectLst/>
                <a:latin typeface="Calibri" panose="020F0502020204030204" pitchFamily="34" charset="0"/>
                <a:ea typeface="Calibri" panose="020F0502020204030204" pitchFamily="34" charset="0"/>
              </a:rPr>
              <a:t>).</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rPr>
              <a:t>The </a:t>
            </a:r>
            <a:r>
              <a:rPr lang="en-US" sz="1800" i="1" dirty="0">
                <a:effectLst/>
                <a:latin typeface="Calibri" panose="020F0502020204030204" pitchFamily="34" charset="0"/>
                <a:ea typeface="Calibri" panose="020F0502020204030204" pitchFamily="34" charset="0"/>
              </a:rPr>
              <a:t>Co-piloted auditing </a:t>
            </a:r>
            <a:r>
              <a:rPr lang="en-US" sz="1800" dirty="0">
                <a:effectLst/>
                <a:latin typeface="Calibri" panose="020F0502020204030204" pitchFamily="34" charset="0"/>
                <a:ea typeface="Calibri" panose="020F0502020204030204" pitchFamily="34" charset="0"/>
              </a:rPr>
              <a:t>process, where human auditors and foundational AI models</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collaborate seamlessly to conduct an audit. This synergistic partnership capitalizes on the</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unique strengths of each participant across the distinct phases of the audit: Audit Planning,</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Audit Execution, and Audit Reporting. Additionally, the AI model assists the human auditor</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maintaining</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robust</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Audit</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Documentation</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enforcing</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Audit</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Quality</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Control.</a:t>
            </a:r>
          </a:p>
          <a:p>
            <a:pPr marL="0" lvl="0" indent="0" algn="l" rtl="0">
              <a:spcBef>
                <a:spcPts val="0"/>
              </a:spcBef>
              <a:spcAft>
                <a:spcPts val="0"/>
              </a:spcAft>
              <a:buNone/>
            </a:pPr>
            <a:endParaRPr dirty="0"/>
          </a:p>
        </p:txBody>
      </p:sp>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314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The proposed </a:t>
            </a:r>
            <a:r>
              <a:rPr lang="en-US" sz="1800" dirty="0" err="1">
                <a:effectLst/>
                <a:latin typeface="Calibri" panose="020F0502020204030204" pitchFamily="34" charset="0"/>
                <a:ea typeface="Calibri" panose="020F0502020204030204" pitchFamily="34" charset="0"/>
              </a:rPr>
              <a:t>CoT</a:t>
            </a:r>
            <a:r>
              <a:rPr lang="en-US" sz="1800" dirty="0">
                <a:effectLst/>
                <a:latin typeface="Calibri" panose="020F0502020204030204" pitchFamily="34" charset="0"/>
                <a:ea typeface="Calibri" panose="020F0502020204030204" pitchFamily="34" charset="0"/>
              </a:rPr>
              <a:t> prompting strategy offers a systematic and efficient approach to</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fine-tuning</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foundation</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models</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for</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complex</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audit</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tasks,</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ultimately</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enhancing</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their</a:t>
            </a:r>
            <a:r>
              <a:rPr lang="en-US" sz="1800" spc="-2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adaptability and reasoning capabilities in the auditing domain. By demonstrating the</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versatility and adaptability of the fine-tuning methodology across various audit tasks,</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 potential of the </a:t>
            </a:r>
            <a:r>
              <a:rPr lang="en-US" sz="1800" dirty="0" err="1">
                <a:effectLst/>
                <a:latin typeface="Calibri" panose="020F0502020204030204" pitchFamily="34" charset="0"/>
                <a:ea typeface="Calibri" panose="020F0502020204030204" pitchFamily="34" charset="0"/>
              </a:rPr>
              <a:t>CoT</a:t>
            </a:r>
            <a:r>
              <a:rPr lang="en-US" sz="1800" dirty="0">
                <a:effectLst/>
                <a:latin typeface="Calibri" panose="020F0502020204030204" pitchFamily="34" charset="0"/>
                <a:ea typeface="Calibri" panose="020F0502020204030204" pitchFamily="34" charset="0"/>
              </a:rPr>
              <a:t> prompting strategy as a valuable instrument for future AI</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co-piloted auditing is emphasized. In the subsequent sections, the application of the</a:t>
            </a:r>
            <a:r>
              <a:rPr lang="en-US" sz="1800" spc="5"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CoT</a:t>
            </a:r>
            <a:r>
              <a:rPr lang="en-US" sz="1800" dirty="0">
                <a:effectLst/>
                <a:latin typeface="Calibri" panose="020F0502020204030204" pitchFamily="34" charset="0"/>
                <a:ea typeface="Calibri" panose="020F0502020204030204" pitchFamily="34" charset="0"/>
              </a:rPr>
              <a:t> prompting strategy will be explored through three distinct experiments, each</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centered</a:t>
            </a:r>
            <a:r>
              <a:rPr lang="en-US" sz="1800" spc="7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on</a:t>
            </a:r>
            <a:r>
              <a:rPr lang="en-US" sz="1800" spc="7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a:t>
            </a:r>
            <a:r>
              <a:rPr lang="en-US" sz="1800" spc="7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specific</a:t>
            </a:r>
            <a:r>
              <a:rPr lang="en-US" sz="1800" spc="7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audit</a:t>
            </a:r>
            <a:r>
              <a:rPr lang="en-US" sz="1800" spc="7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task.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18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marR="0" lvl="0" indent="0" algn="l" defTabSz="914400" rtl="0" eaLnBrk="1" fontAlgn="auto" latinLnBrk="0" hangingPunct="1">
              <a:lnSpc>
                <a:spcPct val="100000"/>
              </a:lnSpc>
              <a:spcBef>
                <a:spcPts val="20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EU Parliament and Council </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a:latin typeface="Times New Roman" panose="02020603050405020304" pitchFamily="18" charset="0"/>
                <a:cs typeface="Times New Roman" panose="02020603050405020304" pitchFamily="18" charset="0"/>
              </a:rPr>
              <a:t>Safe Web Act </a:t>
            </a:r>
          </a:p>
          <a:p>
            <a:pPr marL="109728" indent="0">
              <a:spcBef>
                <a:spcPts val="200"/>
              </a:spcBef>
              <a:buNone/>
            </a:pPr>
            <a:r>
              <a:rPr lang="en-US" altLang="zh-CN" dirty="0">
                <a:latin typeface="Times New Roman" panose="02020603050405020304" pitchFamily="18" charset="0"/>
                <a:cs typeface="Times New Roman" panose="02020603050405020304" pitchFamily="18" charset="0"/>
              </a:rPr>
              <a:t>Payment Ca</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err="1">
                <a:latin typeface="Times New Roman" panose="02020603050405020304" pitchFamily="18" charset="0"/>
                <a:cs typeface="Times New Roman" panose="02020603050405020304" pitchFamily="18" charset="0"/>
              </a:rPr>
              <a:t>rd</a:t>
            </a:r>
            <a:r>
              <a:rPr lang="en-US" altLang="zh-CN" dirty="0">
                <a:latin typeface="Times New Roman" panose="02020603050405020304" pitchFamily="18" charset="0"/>
                <a:cs typeface="Times New Roman" panose="02020603050405020304" pitchFamily="18" charset="0"/>
              </a:rPr>
              <a:t> Industry Data Security Standard (PCI DSS)</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endParaRPr lang="en-US" sz="1200" b="1" dirty="0">
              <a:solidFill>
                <a:sysClr val="windowText" lastClr="000000"/>
              </a:solidFill>
              <a:latin typeface="Times New Roman" panose="02020603050405020304" pitchFamily="18" charset="0"/>
              <a:cs typeface="Times New Roman" panose="02020603050405020304" pitchFamily="18" charset="0"/>
            </a:endParaRPr>
          </a:p>
          <a:p>
            <a:pPr marL="109728" indent="0">
              <a:spcBef>
                <a:spcPts val="200"/>
              </a:spcBef>
              <a:buNone/>
            </a:pPr>
            <a:r>
              <a:rPr lang="en-US" sz="1200" b="1" dirty="0">
                <a:solidFill>
                  <a:sysClr val="windowText" lastClr="000000"/>
                </a:solidFill>
                <a:latin typeface="Times New Roman" panose="02020603050405020304" pitchFamily="18" charset="0"/>
                <a:cs typeface="Times New Roman" panose="02020603050405020304" pitchFamily="18" charset="0"/>
              </a:rPr>
              <a:t> </a:t>
            </a:r>
            <a:r>
              <a:rPr lang="en-US" b="0" i="0" u="none" strike="noStrike" dirty="0">
                <a:solidFill>
                  <a:srgbClr val="242424"/>
                </a:solidFill>
                <a:effectLst/>
                <a:latin typeface="Times New Roman" panose="02020603050405020304" pitchFamily="18" charset="0"/>
              </a:rPr>
              <a:t>confidentiality, integrity, and availability </a:t>
            </a:r>
            <a:endParaRPr lang="en-US" sz="1200" b="1" dirty="0">
              <a:solidFill>
                <a:sysClr val="windowText" lastClr="000000"/>
              </a:solidFill>
              <a:latin typeface="Arial"/>
            </a:endParaRPr>
          </a:p>
        </p:txBody>
      </p:sp>
      <p:sp>
        <p:nvSpPr>
          <p:cNvPr id="4" name="Slide Number Placeholder 3"/>
          <p:cNvSpPr>
            <a:spLocks noGrp="1"/>
          </p:cNvSpPr>
          <p:nvPr>
            <p:ph type="sldNum" sz="quarter" idx="5"/>
          </p:nvPr>
        </p:nvSpPr>
        <p:spPr/>
        <p:txBody>
          <a:bodyPr/>
          <a:lstStyle/>
          <a:p>
            <a:fld id="{995F8FE8-DF64-D143-A630-EC39AB906BF3}" type="slidenum">
              <a:rPr lang="en-CN" smtClean="0"/>
              <a:t>9</a:t>
            </a:fld>
            <a:endParaRPr lang="en-CN"/>
          </a:p>
        </p:txBody>
      </p:sp>
    </p:spTree>
    <p:extLst>
      <p:ext uri="{BB962C8B-B14F-4D97-AF65-F5344CB8AC3E}">
        <p14:creationId xmlns:p14="http://schemas.microsoft.com/office/powerpoint/2010/main" val="1893291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66</a:t>
            </a:fld>
            <a:endParaRPr lang="en-US"/>
          </a:p>
        </p:txBody>
      </p:sp>
    </p:spTree>
    <p:extLst>
      <p:ext uri="{BB962C8B-B14F-4D97-AF65-F5344CB8AC3E}">
        <p14:creationId xmlns:p14="http://schemas.microsoft.com/office/powerpoint/2010/main" val="3129961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SimHei" panose="02010609060101010101" pitchFamily="49" charset="-122"/>
                <a:sym typeface="Wingdings" panose="05000000000000000000" pitchFamily="2" charset="2"/>
              </a:rPr>
              <a:t>Manual</a:t>
            </a:r>
            <a:r>
              <a:rPr lang="en-US" dirty="0">
                <a:latin typeface="Times New Roman" panose="02020603050405020304" pitchFamily="18" charset="0"/>
                <a:ea typeface="SimHei" panose="02010609060101010101" pitchFamily="49" charset="-122"/>
              </a:rPr>
              <a:t> journal entries is a common practice in an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SimHei" panose="02010609060101010101" pitchFamily="49" charset="-122"/>
              </a:rPr>
              <a:t>MJEs are considered to have a higher risk compared with automated journal entries. </a:t>
            </a:r>
          </a:p>
          <a:p>
            <a:endParaRPr lang="en-US" dirty="0"/>
          </a:p>
        </p:txBody>
      </p:sp>
      <p:sp>
        <p:nvSpPr>
          <p:cNvPr id="4" name="Slide Number Placeholder 3"/>
          <p:cNvSpPr>
            <a:spLocks noGrp="1"/>
          </p:cNvSpPr>
          <p:nvPr>
            <p:ph type="sldNum" sz="quarter" idx="5"/>
          </p:nvPr>
        </p:nvSpPr>
        <p:spPr/>
        <p:txBody>
          <a:bodyPr/>
          <a:lstStyle/>
          <a:p>
            <a:fld id="{85BDF5A3-830B-44BC-ACFB-094E2C09C276}" type="slidenum">
              <a:rPr lang="en-US" smtClean="0"/>
              <a:t>68</a:t>
            </a:fld>
            <a:endParaRPr lang="en-US"/>
          </a:p>
        </p:txBody>
      </p:sp>
    </p:spTree>
    <p:extLst>
      <p:ext uri="{BB962C8B-B14F-4D97-AF65-F5344CB8AC3E}">
        <p14:creationId xmlns:p14="http://schemas.microsoft.com/office/powerpoint/2010/main" val="3993151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a:t>
            </a:r>
            <a:r>
              <a:rPr lang="en-US" dirty="0">
                <a:latin typeface="Times New Roman" panose="02020603050405020304" pitchFamily="18" charset="0"/>
                <a:ea typeface="SimHei" panose="02010609060101010101" pitchFamily="49" charset="-122"/>
              </a:rPr>
              <a:t>It significantly improves the company’s current internal audit practice. Rather than relying on manual random selection, the company can apply the proposed approach, using machine learning and natural language processing comprehensively evaluate MJEs.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SimHei" panose="02010609060101010101" pitchFamily="49" charset="-122"/>
              </a:rPr>
              <a:t>Second, It can help the management to better monitor the process of JEs booking, identify those anomalous or fraudulent transactions, and ensure the financial statement are fairly presented. </a:t>
            </a:r>
          </a:p>
        </p:txBody>
      </p:sp>
      <p:sp>
        <p:nvSpPr>
          <p:cNvPr id="4" name="Slide Number Placeholder 3"/>
          <p:cNvSpPr>
            <a:spLocks noGrp="1"/>
          </p:cNvSpPr>
          <p:nvPr>
            <p:ph type="sldNum" sz="quarter" idx="5"/>
          </p:nvPr>
        </p:nvSpPr>
        <p:spPr/>
        <p:txBody>
          <a:bodyPr/>
          <a:lstStyle/>
          <a:p>
            <a:fld id="{85BDF5A3-830B-44BC-ACFB-094E2C09C276}" type="slidenum">
              <a:rPr lang="en-US" smtClean="0"/>
              <a:t>71</a:t>
            </a:fld>
            <a:endParaRPr lang="en-US"/>
          </a:p>
        </p:txBody>
      </p:sp>
    </p:spTree>
    <p:extLst>
      <p:ext uri="{BB962C8B-B14F-4D97-AF65-F5344CB8AC3E}">
        <p14:creationId xmlns:p14="http://schemas.microsoft.com/office/powerpoint/2010/main" val="3131100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77</a:t>
            </a:fld>
            <a:endParaRPr/>
          </a:p>
        </p:txBody>
      </p:sp>
      <p:sp>
        <p:nvSpPr>
          <p:cNvPr id="305" name="Google Shape;305;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1:notes"/>
          <p:cNvSpPr txBox="1">
            <a:spLocks noGrp="1"/>
          </p:cNvSpPr>
          <p:nvPr>
            <p:ph type="body" idx="1"/>
          </p:nvPr>
        </p:nvSpPr>
        <p:spPr>
          <a:xfrm>
            <a:off x="701040" y="4415791"/>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75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768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0056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0204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5732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13032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46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spcBef>
                <a:spcPts val="200"/>
              </a:spcBef>
              <a:buNone/>
            </a:pPr>
            <a:r>
              <a:rPr lang="en-US" altLang="zh-CN" dirty="0">
                <a:latin typeface="Times New Roman" panose="02020603050405020304" pitchFamily="18" charset="0"/>
                <a:cs typeface="Times New Roman" panose="02020603050405020304" pitchFamily="18" charset="0"/>
              </a:rPr>
              <a:t>Safe Web Act </a:t>
            </a:r>
          </a:p>
          <a:p>
            <a:pPr marL="109728" indent="0">
              <a:spcBef>
                <a:spcPts val="200"/>
              </a:spcBef>
              <a:buNone/>
            </a:pPr>
            <a:r>
              <a:rPr lang="en-US" altLang="zh-CN" dirty="0">
                <a:latin typeface="Times New Roman" panose="02020603050405020304" pitchFamily="18" charset="0"/>
                <a:cs typeface="Times New Roman" panose="02020603050405020304" pitchFamily="18" charset="0"/>
              </a:rPr>
              <a:t>Payment Ca</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err="1">
                <a:latin typeface="Times New Roman" panose="02020603050405020304" pitchFamily="18" charset="0"/>
                <a:cs typeface="Times New Roman" panose="02020603050405020304" pitchFamily="18" charset="0"/>
              </a:rPr>
              <a:t>rd</a:t>
            </a:r>
            <a:r>
              <a:rPr lang="en-US" altLang="zh-CN" dirty="0">
                <a:latin typeface="Times New Roman" panose="02020603050405020304" pitchFamily="18" charset="0"/>
                <a:cs typeface="Times New Roman" panose="02020603050405020304" pitchFamily="18" charset="0"/>
              </a:rPr>
              <a:t> Industry Data Security Standard (PCI DSS)</a:t>
            </a:r>
          </a:p>
          <a:p>
            <a:pPr marL="109728" indent="0">
              <a:spcBef>
                <a:spcPts val="200"/>
              </a:spcBef>
              <a:buNone/>
            </a:pPr>
            <a:endParaRPr lang="en-US" sz="1200" b="1" dirty="0">
              <a:solidFill>
                <a:sysClr val="windowText" lastClr="000000"/>
              </a:solidFill>
              <a:latin typeface="Times New Roman" panose="02020603050405020304" pitchFamily="18" charset="0"/>
              <a:cs typeface="Times New Roman" panose="02020603050405020304" pitchFamily="18" charset="0"/>
            </a:endParaRPr>
          </a:p>
          <a:p>
            <a:pPr marL="109728" indent="0">
              <a:spcBef>
                <a:spcPts val="200"/>
              </a:spcBef>
              <a:buNone/>
            </a:pPr>
            <a:r>
              <a:rPr lang="en-US" sz="1200" b="1" dirty="0">
                <a:solidFill>
                  <a:sysClr val="windowText" lastClr="000000"/>
                </a:solidFill>
                <a:latin typeface="Times New Roman" panose="02020603050405020304" pitchFamily="18" charset="0"/>
                <a:cs typeface="Times New Roman" panose="02020603050405020304" pitchFamily="18" charset="0"/>
              </a:rPr>
              <a:t> </a:t>
            </a:r>
            <a:r>
              <a:rPr lang="en-US" b="0" i="0" u="none" strike="noStrike" dirty="0">
                <a:solidFill>
                  <a:srgbClr val="242424"/>
                </a:solidFill>
                <a:effectLst/>
                <a:latin typeface="Times New Roman" panose="02020603050405020304" pitchFamily="18" charset="0"/>
              </a:rPr>
              <a:t>confidentiality, integrity, and availability </a:t>
            </a:r>
            <a:endParaRPr lang="en-US" sz="1200" b="1" dirty="0">
              <a:solidFill>
                <a:sysClr val="windowText" lastClr="000000"/>
              </a:solidFill>
              <a:latin typeface="Arial"/>
            </a:endParaRPr>
          </a:p>
        </p:txBody>
      </p:sp>
      <p:sp>
        <p:nvSpPr>
          <p:cNvPr id="4" name="Slide Number Placeholder 3"/>
          <p:cNvSpPr>
            <a:spLocks noGrp="1"/>
          </p:cNvSpPr>
          <p:nvPr>
            <p:ph type="sldNum" sz="quarter" idx="5"/>
          </p:nvPr>
        </p:nvSpPr>
        <p:spPr/>
        <p:txBody>
          <a:bodyPr/>
          <a:lstStyle/>
          <a:p>
            <a:fld id="{995F8FE8-DF64-D143-A630-EC39AB906BF3}" type="slidenum">
              <a:rPr lang="en-CN" smtClean="0"/>
              <a:t>10</a:t>
            </a:fld>
            <a:endParaRPr lang="en-CN"/>
          </a:p>
        </p:txBody>
      </p:sp>
    </p:spTree>
    <p:extLst>
      <p:ext uri="{BB962C8B-B14F-4D97-AF65-F5344CB8AC3E}">
        <p14:creationId xmlns:p14="http://schemas.microsoft.com/office/powerpoint/2010/main" val="3438393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52514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7527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3553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00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6009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01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txBox="1">
            <a:spLocks noGrp="1"/>
          </p:cNvSpPr>
          <p:nvPr>
            <p:ph type="body" idx="1"/>
          </p:nvPr>
        </p:nvSpPr>
        <p:spPr>
          <a:xfrm>
            <a:off x="701040" y="4415791"/>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349" name="Google Shape;3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3749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26034-73B5-034C-B7E6-A54AB1285A6D}" type="slidenum">
              <a:rPr lang="en-US" smtClean="0"/>
              <a:t>91</a:t>
            </a:fld>
            <a:endParaRPr lang="en-US"/>
          </a:p>
        </p:txBody>
      </p:sp>
    </p:spTree>
    <p:extLst>
      <p:ext uri="{BB962C8B-B14F-4D97-AF65-F5344CB8AC3E}">
        <p14:creationId xmlns:p14="http://schemas.microsoft.com/office/powerpoint/2010/main" val="36661769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26034-73B5-034C-B7E6-A54AB1285A6D}" type="slidenum">
              <a:rPr lang="en-US" smtClean="0"/>
              <a:t>94</a:t>
            </a:fld>
            <a:endParaRPr lang="en-US"/>
          </a:p>
        </p:txBody>
      </p:sp>
    </p:spTree>
    <p:extLst>
      <p:ext uri="{BB962C8B-B14F-4D97-AF65-F5344CB8AC3E}">
        <p14:creationId xmlns:p14="http://schemas.microsoft.com/office/powerpoint/2010/main" val="39521637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26034-73B5-034C-B7E6-A54AB1285A6D}" type="slidenum">
              <a:rPr lang="en-US" smtClean="0"/>
              <a:t>95</a:t>
            </a:fld>
            <a:endParaRPr lang="en-US"/>
          </a:p>
        </p:txBody>
      </p:sp>
    </p:spTree>
    <p:extLst>
      <p:ext uri="{BB962C8B-B14F-4D97-AF65-F5344CB8AC3E}">
        <p14:creationId xmlns:p14="http://schemas.microsoft.com/office/powerpoint/2010/main" val="2496302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spcBef>
                <a:spcPts val="200"/>
              </a:spcBef>
              <a:buNone/>
            </a:pPr>
            <a:r>
              <a:rPr lang="en-US" altLang="zh-CN" dirty="0">
                <a:latin typeface="Times New Roman" panose="02020603050405020304" pitchFamily="18" charset="0"/>
                <a:cs typeface="Times New Roman" panose="02020603050405020304" pitchFamily="18" charset="0"/>
              </a:rPr>
              <a:t>Safe Web Act </a:t>
            </a:r>
          </a:p>
          <a:p>
            <a:pPr marL="109728" indent="0">
              <a:spcBef>
                <a:spcPts val="200"/>
              </a:spcBef>
              <a:buNone/>
            </a:pPr>
            <a:r>
              <a:rPr lang="en-US" altLang="zh-CN" dirty="0">
                <a:latin typeface="Times New Roman" panose="02020603050405020304" pitchFamily="18" charset="0"/>
                <a:cs typeface="Times New Roman" panose="02020603050405020304" pitchFamily="18" charset="0"/>
              </a:rPr>
              <a:t>Payment Ca</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err="1">
                <a:latin typeface="Times New Roman" panose="02020603050405020304" pitchFamily="18" charset="0"/>
                <a:cs typeface="Times New Roman" panose="02020603050405020304" pitchFamily="18" charset="0"/>
              </a:rPr>
              <a:t>rd</a:t>
            </a:r>
            <a:r>
              <a:rPr lang="en-US" altLang="zh-CN" dirty="0">
                <a:latin typeface="Times New Roman" panose="02020603050405020304" pitchFamily="18" charset="0"/>
                <a:cs typeface="Times New Roman" panose="02020603050405020304" pitchFamily="18" charset="0"/>
              </a:rPr>
              <a:t> Industry Data Security Standard (PCI DSS)</a:t>
            </a:r>
          </a:p>
          <a:p>
            <a:pPr marL="109728" indent="0">
              <a:spcBef>
                <a:spcPts val="200"/>
              </a:spcBef>
              <a:buNone/>
            </a:pPr>
            <a:endParaRPr lang="en-US" sz="1200" b="1" dirty="0">
              <a:solidFill>
                <a:sysClr val="windowText" lastClr="000000"/>
              </a:solidFill>
              <a:latin typeface="Times New Roman" panose="02020603050405020304" pitchFamily="18" charset="0"/>
              <a:cs typeface="Times New Roman" panose="02020603050405020304" pitchFamily="18" charset="0"/>
            </a:endParaRPr>
          </a:p>
          <a:p>
            <a:pPr marL="109728" indent="0">
              <a:spcBef>
                <a:spcPts val="200"/>
              </a:spcBef>
              <a:buNone/>
            </a:pPr>
            <a:r>
              <a:rPr lang="en-US" sz="1200" b="1" dirty="0">
                <a:solidFill>
                  <a:sysClr val="windowText" lastClr="000000"/>
                </a:solidFill>
                <a:latin typeface="Times New Roman" panose="02020603050405020304" pitchFamily="18" charset="0"/>
                <a:cs typeface="Times New Roman" panose="02020603050405020304" pitchFamily="18" charset="0"/>
              </a:rPr>
              <a:t> </a:t>
            </a:r>
            <a:r>
              <a:rPr lang="en-US" b="0" i="0" u="none" strike="noStrike" dirty="0">
                <a:solidFill>
                  <a:srgbClr val="242424"/>
                </a:solidFill>
                <a:effectLst/>
                <a:latin typeface="Times New Roman" panose="02020603050405020304" pitchFamily="18" charset="0"/>
              </a:rPr>
              <a:t>confidentiality, integrity, and availability </a:t>
            </a:r>
            <a:endParaRPr lang="en-US" sz="1200" b="1" dirty="0">
              <a:solidFill>
                <a:sysClr val="windowText" lastClr="000000"/>
              </a:solidFill>
              <a:latin typeface="Arial"/>
            </a:endParaRPr>
          </a:p>
        </p:txBody>
      </p:sp>
      <p:sp>
        <p:nvSpPr>
          <p:cNvPr id="4" name="Slide Number Placeholder 3"/>
          <p:cNvSpPr>
            <a:spLocks noGrp="1"/>
          </p:cNvSpPr>
          <p:nvPr>
            <p:ph type="sldNum" sz="quarter" idx="5"/>
          </p:nvPr>
        </p:nvSpPr>
        <p:spPr/>
        <p:txBody>
          <a:bodyPr/>
          <a:lstStyle/>
          <a:p>
            <a:fld id="{995F8FE8-DF64-D143-A630-EC39AB906BF3}" type="slidenum">
              <a:rPr lang="en-CN" smtClean="0"/>
              <a:t>11</a:t>
            </a:fld>
            <a:endParaRPr lang="en-CN"/>
          </a:p>
        </p:txBody>
      </p:sp>
    </p:spTree>
    <p:extLst>
      <p:ext uri="{BB962C8B-B14F-4D97-AF65-F5344CB8AC3E}">
        <p14:creationId xmlns:p14="http://schemas.microsoft.com/office/powerpoint/2010/main" val="37198181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26034-73B5-034C-B7E6-A54AB1285A6D}" type="slidenum">
              <a:rPr lang="en-US" smtClean="0"/>
              <a:t>96</a:t>
            </a:fld>
            <a:endParaRPr lang="en-US"/>
          </a:p>
        </p:txBody>
      </p:sp>
    </p:spTree>
    <p:extLst>
      <p:ext uri="{BB962C8B-B14F-4D97-AF65-F5344CB8AC3E}">
        <p14:creationId xmlns:p14="http://schemas.microsoft.com/office/powerpoint/2010/main" val="34735396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26034-73B5-034C-B7E6-A54AB1285A6D}" type="slidenum">
              <a:rPr lang="en-US" smtClean="0"/>
              <a:t>97</a:t>
            </a:fld>
            <a:endParaRPr lang="en-US"/>
          </a:p>
        </p:txBody>
      </p:sp>
    </p:spTree>
    <p:extLst>
      <p:ext uri="{BB962C8B-B14F-4D97-AF65-F5344CB8AC3E}">
        <p14:creationId xmlns:p14="http://schemas.microsoft.com/office/powerpoint/2010/main" val="3731212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FB5D43-6794-0847-9F6F-8A7B2FD27330}" type="slidenum">
              <a:rPr lang="en-US" smtClean="0"/>
              <a:t>99</a:t>
            </a:fld>
            <a:endParaRPr lang="en-US" dirty="0"/>
          </a:p>
        </p:txBody>
      </p:sp>
    </p:spTree>
    <p:extLst>
      <p:ext uri="{BB962C8B-B14F-4D97-AF65-F5344CB8AC3E}">
        <p14:creationId xmlns:p14="http://schemas.microsoft.com/office/powerpoint/2010/main" val="3957185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FB5D43-6794-0847-9F6F-8A7B2FD27330}" type="slidenum">
              <a:rPr lang="en-US" smtClean="0"/>
              <a:t>100</a:t>
            </a:fld>
            <a:endParaRPr lang="en-US" dirty="0"/>
          </a:p>
        </p:txBody>
      </p:sp>
    </p:spTree>
    <p:extLst>
      <p:ext uri="{BB962C8B-B14F-4D97-AF65-F5344CB8AC3E}">
        <p14:creationId xmlns:p14="http://schemas.microsoft.com/office/powerpoint/2010/main" val="34310082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need a theoretical background</a:t>
            </a:r>
            <a:endParaRPr lang="en-US" dirty="0"/>
          </a:p>
        </p:txBody>
      </p:sp>
      <p:sp>
        <p:nvSpPr>
          <p:cNvPr id="4" name="Slide Number Placeholder 3"/>
          <p:cNvSpPr>
            <a:spLocks noGrp="1"/>
          </p:cNvSpPr>
          <p:nvPr>
            <p:ph type="sldNum" sz="quarter" idx="5"/>
          </p:nvPr>
        </p:nvSpPr>
        <p:spPr/>
        <p:txBody>
          <a:bodyPr/>
          <a:lstStyle/>
          <a:p>
            <a:fld id="{82FB5D43-6794-0847-9F6F-8A7B2FD27330}" type="slidenum">
              <a:rPr lang="en-US" smtClean="0"/>
              <a:t>101</a:t>
            </a:fld>
            <a:endParaRPr lang="en-US" dirty="0"/>
          </a:p>
        </p:txBody>
      </p:sp>
    </p:spTree>
    <p:extLst>
      <p:ext uri="{BB962C8B-B14F-4D97-AF65-F5344CB8AC3E}">
        <p14:creationId xmlns:p14="http://schemas.microsoft.com/office/powerpoint/2010/main" val="3810195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we are gauging the quality of the data</a:t>
            </a:r>
            <a:endParaRPr lang="en-US" dirty="0"/>
          </a:p>
        </p:txBody>
      </p:sp>
      <p:sp>
        <p:nvSpPr>
          <p:cNvPr id="4" name="Slide Number Placeholder 3"/>
          <p:cNvSpPr>
            <a:spLocks noGrp="1"/>
          </p:cNvSpPr>
          <p:nvPr>
            <p:ph type="sldNum" sz="quarter" idx="5"/>
          </p:nvPr>
        </p:nvSpPr>
        <p:spPr/>
        <p:txBody>
          <a:bodyPr/>
          <a:lstStyle/>
          <a:p>
            <a:fld id="{82FB5D43-6794-0847-9F6F-8A7B2FD27330}" type="slidenum">
              <a:rPr lang="en-US" smtClean="0"/>
              <a:t>102</a:t>
            </a:fld>
            <a:endParaRPr lang="en-US" dirty="0"/>
          </a:p>
        </p:txBody>
      </p:sp>
    </p:spTree>
    <p:extLst>
      <p:ext uri="{BB962C8B-B14F-4D97-AF65-F5344CB8AC3E}">
        <p14:creationId xmlns:p14="http://schemas.microsoft.com/office/powerpoint/2010/main" val="24441129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00D06B-301B-48CA-9B3A-8BB3511C5D80}" type="slidenum">
              <a:rPr lang="en-US" smtClean="0"/>
              <a:t>105</a:t>
            </a:fld>
            <a:endParaRPr lang="en-US"/>
          </a:p>
        </p:txBody>
      </p:sp>
    </p:spTree>
    <p:extLst>
      <p:ext uri="{BB962C8B-B14F-4D97-AF65-F5344CB8AC3E}">
        <p14:creationId xmlns:p14="http://schemas.microsoft.com/office/powerpoint/2010/main" val="3599997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Based on millions of anonymous employee reviews posted on Glassdoor, this research investigates whether the tone from the bottom can predict a company’s financial and ESG performance</a:t>
            </a:r>
            <a:r>
              <a:rPr lang="en-US" dirty="0">
                <a:effectLst/>
              </a:rPr>
              <a:t> </a:t>
            </a:r>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106</a:t>
            </a:fld>
            <a:endParaRPr lang="en-US"/>
          </a:p>
        </p:txBody>
      </p:sp>
    </p:spTree>
    <p:extLst>
      <p:ext uri="{BB962C8B-B14F-4D97-AF65-F5344CB8AC3E}">
        <p14:creationId xmlns:p14="http://schemas.microsoft.com/office/powerpoint/2010/main" val="4606131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39" name="Google Shape;1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5079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859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marR="0" lvl="0" indent="0" algn="l" defTabSz="914400" rtl="0" eaLnBrk="1" fontAlgn="auto" latinLnBrk="0" hangingPunct="1">
              <a:lnSpc>
                <a:spcPct val="100000"/>
              </a:lnSpc>
              <a:spcBef>
                <a:spcPts val="20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EU Parliament and Council </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a:latin typeface="Times New Roman" panose="02020603050405020304" pitchFamily="18" charset="0"/>
                <a:cs typeface="Times New Roman" panose="02020603050405020304" pitchFamily="18" charset="0"/>
              </a:rPr>
              <a:t>Safe Web Act </a:t>
            </a:r>
          </a:p>
          <a:p>
            <a:pPr marL="109728" indent="0">
              <a:spcBef>
                <a:spcPts val="200"/>
              </a:spcBef>
              <a:buNone/>
            </a:pPr>
            <a:r>
              <a:rPr lang="en-US" altLang="zh-CN" dirty="0">
                <a:latin typeface="Times New Roman" panose="02020603050405020304" pitchFamily="18" charset="0"/>
                <a:cs typeface="Times New Roman" panose="02020603050405020304" pitchFamily="18" charset="0"/>
              </a:rPr>
              <a:t>Payment Ca</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err="1">
                <a:latin typeface="Times New Roman" panose="02020603050405020304" pitchFamily="18" charset="0"/>
                <a:cs typeface="Times New Roman" panose="02020603050405020304" pitchFamily="18" charset="0"/>
              </a:rPr>
              <a:t>rd</a:t>
            </a:r>
            <a:r>
              <a:rPr lang="en-US" altLang="zh-CN" dirty="0">
                <a:latin typeface="Times New Roman" panose="02020603050405020304" pitchFamily="18" charset="0"/>
                <a:cs typeface="Times New Roman" panose="02020603050405020304" pitchFamily="18" charset="0"/>
              </a:rPr>
              <a:t> Industry Data Security Standard (PCI DSS)</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endParaRPr lang="en-US" sz="1200" b="1" dirty="0">
              <a:solidFill>
                <a:sysClr val="windowText" lastClr="000000"/>
              </a:solidFill>
              <a:latin typeface="Times New Roman" panose="02020603050405020304" pitchFamily="18" charset="0"/>
              <a:cs typeface="Times New Roman" panose="02020603050405020304" pitchFamily="18" charset="0"/>
            </a:endParaRPr>
          </a:p>
          <a:p>
            <a:pPr marL="109728" indent="0">
              <a:spcBef>
                <a:spcPts val="200"/>
              </a:spcBef>
              <a:buNone/>
            </a:pPr>
            <a:r>
              <a:rPr lang="en-US" sz="1200" b="1" dirty="0">
                <a:solidFill>
                  <a:sysClr val="windowText" lastClr="000000"/>
                </a:solidFill>
                <a:latin typeface="Times New Roman" panose="02020603050405020304" pitchFamily="18" charset="0"/>
                <a:cs typeface="Times New Roman" panose="02020603050405020304" pitchFamily="18" charset="0"/>
              </a:rPr>
              <a:t> </a:t>
            </a:r>
            <a:r>
              <a:rPr lang="en-US" b="0" i="0" u="none" strike="noStrike" dirty="0">
                <a:solidFill>
                  <a:srgbClr val="242424"/>
                </a:solidFill>
                <a:effectLst/>
                <a:latin typeface="Times New Roman" panose="02020603050405020304" pitchFamily="18" charset="0"/>
              </a:rPr>
              <a:t>confidentiality, integrity, and availability </a:t>
            </a:r>
            <a:endParaRPr lang="en-US" sz="1200" b="1" dirty="0">
              <a:solidFill>
                <a:sysClr val="windowText" lastClr="000000"/>
              </a:solidFill>
              <a:latin typeface="Arial"/>
            </a:endParaRPr>
          </a:p>
        </p:txBody>
      </p:sp>
      <p:sp>
        <p:nvSpPr>
          <p:cNvPr id="4" name="Slide Number Placeholder 3"/>
          <p:cNvSpPr>
            <a:spLocks noGrp="1"/>
          </p:cNvSpPr>
          <p:nvPr>
            <p:ph type="sldNum" sz="quarter" idx="5"/>
          </p:nvPr>
        </p:nvSpPr>
        <p:spPr/>
        <p:txBody>
          <a:bodyPr/>
          <a:lstStyle/>
          <a:p>
            <a:fld id="{995F8FE8-DF64-D143-A630-EC39AB906BF3}" type="slidenum">
              <a:rPr lang="en-CN" smtClean="0"/>
              <a:t>12</a:t>
            </a:fld>
            <a:endParaRPr lang="en-CN"/>
          </a:p>
        </p:txBody>
      </p:sp>
    </p:spTree>
    <p:extLst>
      <p:ext uri="{BB962C8B-B14F-4D97-AF65-F5344CB8AC3E}">
        <p14:creationId xmlns:p14="http://schemas.microsoft.com/office/powerpoint/2010/main" val="37096457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31384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27094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3203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66994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3642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14526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1354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405eb1f65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405eb1f6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4991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5405eb1f65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5405eb1f6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642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405eb1f65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5405eb1f6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9786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marR="0" lvl="0" indent="0" algn="l" defTabSz="914400" rtl="0" eaLnBrk="1" fontAlgn="auto" latinLnBrk="0" hangingPunct="1">
              <a:lnSpc>
                <a:spcPct val="100000"/>
              </a:lnSpc>
              <a:spcBef>
                <a:spcPts val="20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EU Parliament and Council </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a:latin typeface="Times New Roman" panose="02020603050405020304" pitchFamily="18" charset="0"/>
                <a:cs typeface="Times New Roman" panose="02020603050405020304" pitchFamily="18" charset="0"/>
              </a:rPr>
              <a:t>Safe Web Act </a:t>
            </a:r>
          </a:p>
          <a:p>
            <a:pPr marL="109728" indent="0">
              <a:spcBef>
                <a:spcPts val="200"/>
              </a:spcBef>
              <a:buNone/>
            </a:pPr>
            <a:r>
              <a:rPr lang="en-US" altLang="zh-CN" dirty="0">
                <a:latin typeface="Times New Roman" panose="02020603050405020304" pitchFamily="18" charset="0"/>
                <a:cs typeface="Times New Roman" panose="02020603050405020304" pitchFamily="18" charset="0"/>
              </a:rPr>
              <a:t>Payment Ca</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err="1">
                <a:latin typeface="Times New Roman" panose="02020603050405020304" pitchFamily="18" charset="0"/>
                <a:cs typeface="Times New Roman" panose="02020603050405020304" pitchFamily="18" charset="0"/>
              </a:rPr>
              <a:t>rd</a:t>
            </a:r>
            <a:r>
              <a:rPr lang="en-US" altLang="zh-CN" dirty="0">
                <a:latin typeface="Times New Roman" panose="02020603050405020304" pitchFamily="18" charset="0"/>
                <a:cs typeface="Times New Roman" panose="02020603050405020304" pitchFamily="18" charset="0"/>
              </a:rPr>
              <a:t> Industry Data Security Standard (PCI DSS)</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endParaRPr lang="en-US" sz="1200" b="1" dirty="0">
              <a:solidFill>
                <a:sysClr val="windowText" lastClr="000000"/>
              </a:solidFill>
              <a:latin typeface="Times New Roman" panose="02020603050405020304" pitchFamily="18" charset="0"/>
              <a:cs typeface="Times New Roman" panose="02020603050405020304" pitchFamily="18" charset="0"/>
            </a:endParaRPr>
          </a:p>
          <a:p>
            <a:pPr marL="109728" indent="0">
              <a:spcBef>
                <a:spcPts val="200"/>
              </a:spcBef>
              <a:buNone/>
            </a:pPr>
            <a:r>
              <a:rPr lang="en-US" sz="1200" b="1" dirty="0">
                <a:solidFill>
                  <a:sysClr val="windowText" lastClr="000000"/>
                </a:solidFill>
                <a:latin typeface="Times New Roman" panose="02020603050405020304" pitchFamily="18" charset="0"/>
                <a:cs typeface="Times New Roman" panose="02020603050405020304" pitchFamily="18" charset="0"/>
              </a:rPr>
              <a:t> </a:t>
            </a:r>
            <a:r>
              <a:rPr lang="en-US" b="0" i="0" u="none" strike="noStrike" dirty="0">
                <a:solidFill>
                  <a:srgbClr val="242424"/>
                </a:solidFill>
                <a:effectLst/>
                <a:latin typeface="Times New Roman" panose="02020603050405020304" pitchFamily="18" charset="0"/>
              </a:rPr>
              <a:t>confidentiality, integrity, and availability </a:t>
            </a:r>
            <a:endParaRPr lang="en-US" sz="1200" b="1" dirty="0">
              <a:solidFill>
                <a:sysClr val="windowText" lastClr="000000"/>
              </a:solidFill>
              <a:latin typeface="Arial"/>
            </a:endParaRPr>
          </a:p>
        </p:txBody>
      </p:sp>
      <p:sp>
        <p:nvSpPr>
          <p:cNvPr id="4" name="Slide Number Placeholder 3"/>
          <p:cNvSpPr>
            <a:spLocks noGrp="1"/>
          </p:cNvSpPr>
          <p:nvPr>
            <p:ph type="sldNum" sz="quarter" idx="5"/>
          </p:nvPr>
        </p:nvSpPr>
        <p:spPr/>
        <p:txBody>
          <a:bodyPr/>
          <a:lstStyle/>
          <a:p>
            <a:fld id="{995F8FE8-DF64-D143-A630-EC39AB906BF3}" type="slidenum">
              <a:rPr lang="en-CN" smtClean="0"/>
              <a:t>13</a:t>
            </a:fld>
            <a:endParaRPr lang="en-CN"/>
          </a:p>
        </p:txBody>
      </p:sp>
    </p:spTree>
    <p:extLst>
      <p:ext uri="{BB962C8B-B14F-4D97-AF65-F5344CB8AC3E}">
        <p14:creationId xmlns:p14="http://schemas.microsoft.com/office/powerpoint/2010/main" val="21619383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5405eb1f65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5405eb1f6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40939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5405eb1f65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5405eb1f6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2497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23015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800" dirty="0"/>
          </a:p>
        </p:txBody>
      </p:sp>
      <p:sp>
        <p:nvSpPr>
          <p:cNvPr id="4" name="Slide Number Placeholder 3"/>
          <p:cNvSpPr>
            <a:spLocks noGrp="1"/>
          </p:cNvSpPr>
          <p:nvPr>
            <p:ph type="sldNum" sz="quarter" idx="5"/>
          </p:nvPr>
        </p:nvSpPr>
        <p:spPr/>
        <p:txBody>
          <a:bodyPr/>
          <a:lstStyle/>
          <a:p>
            <a:fld id="{82FB5D43-6794-0847-9F6F-8A7B2FD27330}" type="slidenum">
              <a:rPr lang="en-US" smtClean="0"/>
              <a:t>130</a:t>
            </a:fld>
            <a:endParaRPr lang="en-US"/>
          </a:p>
        </p:txBody>
      </p:sp>
    </p:spTree>
    <p:extLst>
      <p:ext uri="{BB962C8B-B14F-4D97-AF65-F5344CB8AC3E}">
        <p14:creationId xmlns:p14="http://schemas.microsoft.com/office/powerpoint/2010/main" val="13028841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Total: 89 billion</a:t>
            </a:r>
          </a:p>
        </p:txBody>
      </p:sp>
      <p:sp>
        <p:nvSpPr>
          <p:cNvPr id="4" name="Slide Number Placeholder 3"/>
          <p:cNvSpPr>
            <a:spLocks noGrp="1"/>
          </p:cNvSpPr>
          <p:nvPr>
            <p:ph type="sldNum" sz="quarter" idx="5"/>
          </p:nvPr>
        </p:nvSpPr>
        <p:spPr/>
        <p:txBody>
          <a:bodyPr/>
          <a:lstStyle/>
          <a:p>
            <a:fld id="{82FB5D43-6794-0847-9F6F-8A7B2FD27330}" type="slidenum">
              <a:rPr lang="en-US" smtClean="0"/>
              <a:t>131</a:t>
            </a:fld>
            <a:endParaRPr lang="en-US"/>
          </a:p>
        </p:txBody>
      </p:sp>
    </p:spTree>
    <p:extLst>
      <p:ext uri="{BB962C8B-B14F-4D97-AF65-F5344CB8AC3E}">
        <p14:creationId xmlns:p14="http://schemas.microsoft.com/office/powerpoint/2010/main" val="41151947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FB5D43-6794-0847-9F6F-8A7B2FD27330}" type="slidenum">
              <a:rPr lang="en-US" smtClean="0"/>
              <a:t>132</a:t>
            </a:fld>
            <a:endParaRPr lang="en-US"/>
          </a:p>
        </p:txBody>
      </p:sp>
    </p:spTree>
    <p:extLst>
      <p:ext uri="{BB962C8B-B14F-4D97-AF65-F5344CB8AC3E}">
        <p14:creationId xmlns:p14="http://schemas.microsoft.com/office/powerpoint/2010/main" val="29599513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FB5D43-6794-0847-9F6F-8A7B2FD27330}" type="slidenum">
              <a:rPr lang="en-US" smtClean="0"/>
              <a:t>138</a:t>
            </a:fld>
            <a:endParaRPr lang="en-US"/>
          </a:p>
        </p:txBody>
      </p:sp>
    </p:spTree>
    <p:extLst>
      <p:ext uri="{BB962C8B-B14F-4D97-AF65-F5344CB8AC3E}">
        <p14:creationId xmlns:p14="http://schemas.microsoft.com/office/powerpoint/2010/main" val="24878828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FB5D43-6794-0847-9F6F-8A7B2FD27330}" type="slidenum">
              <a:rPr lang="en-US" smtClean="0"/>
              <a:t>139</a:t>
            </a:fld>
            <a:endParaRPr lang="en-US"/>
          </a:p>
        </p:txBody>
      </p:sp>
    </p:spTree>
    <p:extLst>
      <p:ext uri="{BB962C8B-B14F-4D97-AF65-F5344CB8AC3E}">
        <p14:creationId xmlns:p14="http://schemas.microsoft.com/office/powerpoint/2010/main" val="42544008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The complexity and variety of ESG practices make it nearly impossible for an outsider to fully grasp how a firm integrates ESG</a:t>
            </a:r>
          </a:p>
          <a:p>
            <a:r>
              <a:rPr lang="en-US" sz="1800" dirty="0">
                <a:effectLst/>
                <a:latin typeface="Times New Roman" panose="02020603050405020304" pitchFamily="18" charset="0"/>
                <a:ea typeface="DengXian" panose="02010600030101010101" pitchFamily="2" charset="-122"/>
              </a:rPr>
              <a:t>A firm may appear ESG-friendly but takes actions otherwise. Consistent with this view</a:t>
            </a:r>
            <a:r>
              <a:rPr lang="en-US" dirty="0">
                <a:effectLst/>
              </a:rPr>
              <a:t> some researchers find </a:t>
            </a:r>
            <a:r>
              <a:rPr lang="en-US" sz="1800" dirty="0">
                <a:effectLst/>
                <a:latin typeface="Times New Roman" panose="02020603050405020304" pitchFamily="18" charset="0"/>
                <a:ea typeface="DengXian" panose="02010600030101010101" pitchFamily="2" charset="-122"/>
              </a:rPr>
              <a:t>so-called ESG funds select stocks that are associated with more frequent and more severe labor and environmental violations. Thomas et al. (2022) document that firms in the U.S. cut pollution abatement costs when under earnings pressure to meet or beat earnings benchmarks, and, astoundingly, the phenomenon manifests in firms with higher E ratings. </a:t>
            </a:r>
          </a:p>
          <a:p>
            <a:r>
              <a:rPr lang="en-US" sz="1800" dirty="0">
                <a:effectLst/>
                <a:latin typeface="Times New Roman" panose="02020603050405020304" pitchFamily="18" charset="0"/>
                <a:ea typeface="DengXian" panose="02010600030101010101" pitchFamily="2" charset="-122"/>
              </a:rPr>
              <a:t>These studies raise the concern that earning a good ESG image is nothing but a path for firms to the potential benefits without actually improving society and the environment. </a:t>
            </a:r>
            <a:endParaRPr lang="en-US" dirty="0"/>
          </a:p>
        </p:txBody>
      </p:sp>
      <p:sp>
        <p:nvSpPr>
          <p:cNvPr id="4" name="Slide Number Placeholder 3"/>
          <p:cNvSpPr>
            <a:spLocks noGrp="1"/>
          </p:cNvSpPr>
          <p:nvPr>
            <p:ph type="sldNum" sz="quarter" idx="5"/>
          </p:nvPr>
        </p:nvSpPr>
        <p:spPr/>
        <p:txBody>
          <a:bodyPr/>
          <a:lstStyle/>
          <a:p>
            <a:fld id="{A15ABAAA-618F-4471-91B2-841F7CE36651}" type="slidenum">
              <a:rPr lang="en-US" smtClean="0"/>
              <a:t>142</a:t>
            </a:fld>
            <a:endParaRPr lang="en-US"/>
          </a:p>
        </p:txBody>
      </p:sp>
    </p:spTree>
    <p:extLst>
      <p:ext uri="{BB962C8B-B14F-4D97-AF65-F5344CB8AC3E}">
        <p14:creationId xmlns:p14="http://schemas.microsoft.com/office/powerpoint/2010/main" val="6977613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evidence on whether insider trading before ESG violation is the norm or the exception</a:t>
            </a:r>
          </a:p>
          <a:p>
            <a:endParaRPr lang="en-US" dirty="0"/>
          </a:p>
        </p:txBody>
      </p:sp>
      <p:sp>
        <p:nvSpPr>
          <p:cNvPr id="4" name="Slide Number Placeholder 3"/>
          <p:cNvSpPr>
            <a:spLocks noGrp="1"/>
          </p:cNvSpPr>
          <p:nvPr>
            <p:ph type="sldNum" sz="quarter" idx="5"/>
          </p:nvPr>
        </p:nvSpPr>
        <p:spPr/>
        <p:txBody>
          <a:bodyPr/>
          <a:lstStyle/>
          <a:p>
            <a:fld id="{A15ABAAA-618F-4471-91B2-841F7CE36651}" type="slidenum">
              <a:rPr lang="en-US" smtClean="0"/>
              <a:t>143</a:t>
            </a:fld>
            <a:endParaRPr lang="en-US"/>
          </a:p>
        </p:txBody>
      </p:sp>
    </p:spTree>
    <p:extLst>
      <p:ext uri="{BB962C8B-B14F-4D97-AF65-F5344CB8AC3E}">
        <p14:creationId xmlns:p14="http://schemas.microsoft.com/office/powerpoint/2010/main" val="336143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marR="0" lvl="0" indent="0" algn="l" defTabSz="914400" rtl="0" eaLnBrk="1" fontAlgn="auto" latinLnBrk="0" hangingPunct="1">
              <a:lnSpc>
                <a:spcPct val="100000"/>
              </a:lnSpc>
              <a:spcBef>
                <a:spcPts val="20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EU Parliament and Council </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a:latin typeface="Times New Roman" panose="02020603050405020304" pitchFamily="18" charset="0"/>
                <a:cs typeface="Times New Roman" panose="02020603050405020304" pitchFamily="18" charset="0"/>
              </a:rPr>
              <a:t>Safe Web Act </a:t>
            </a:r>
          </a:p>
          <a:p>
            <a:pPr marL="109728" indent="0">
              <a:spcBef>
                <a:spcPts val="200"/>
              </a:spcBef>
              <a:buNone/>
            </a:pPr>
            <a:r>
              <a:rPr lang="en-US" altLang="zh-CN" dirty="0">
                <a:latin typeface="Times New Roman" panose="02020603050405020304" pitchFamily="18" charset="0"/>
                <a:cs typeface="Times New Roman" panose="02020603050405020304" pitchFamily="18" charset="0"/>
              </a:rPr>
              <a:t>Payment Ca</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r>
              <a:rPr lang="en-US" altLang="zh-CN" dirty="0" err="1">
                <a:latin typeface="Times New Roman" panose="02020603050405020304" pitchFamily="18" charset="0"/>
                <a:cs typeface="Times New Roman" panose="02020603050405020304" pitchFamily="18" charset="0"/>
              </a:rPr>
              <a:t>rd</a:t>
            </a:r>
            <a:r>
              <a:rPr lang="en-US" altLang="zh-CN" dirty="0">
                <a:latin typeface="Times New Roman" panose="02020603050405020304" pitchFamily="18" charset="0"/>
                <a:cs typeface="Times New Roman" panose="02020603050405020304" pitchFamily="18" charset="0"/>
              </a:rPr>
              <a:t> Industry Data Security Standard (PCI DSS)</a:t>
            </a: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endParaRPr lang="en-US" altLang="zh-CN" dirty="0">
              <a:latin typeface="Times New Roman" panose="02020603050405020304" pitchFamily="18" charset="0"/>
              <a:cs typeface="Times New Roman" panose="02020603050405020304" pitchFamily="18" charset="0"/>
            </a:endParaRPr>
          </a:p>
          <a:p>
            <a:pPr marL="109728" indent="0">
              <a:spcBef>
                <a:spcPts val="200"/>
              </a:spcBef>
              <a:buNone/>
            </a:pPr>
            <a:endParaRPr lang="en-US" sz="1200" b="1" dirty="0">
              <a:solidFill>
                <a:sysClr val="windowText" lastClr="000000"/>
              </a:solidFill>
              <a:latin typeface="Times New Roman" panose="02020603050405020304" pitchFamily="18" charset="0"/>
              <a:cs typeface="Times New Roman" panose="02020603050405020304" pitchFamily="18" charset="0"/>
            </a:endParaRPr>
          </a:p>
          <a:p>
            <a:pPr marL="109728" indent="0">
              <a:spcBef>
                <a:spcPts val="200"/>
              </a:spcBef>
              <a:buNone/>
            </a:pPr>
            <a:r>
              <a:rPr lang="en-US" sz="1200" b="1" dirty="0">
                <a:solidFill>
                  <a:sysClr val="windowText" lastClr="000000"/>
                </a:solidFill>
                <a:latin typeface="Times New Roman" panose="02020603050405020304" pitchFamily="18" charset="0"/>
                <a:cs typeface="Times New Roman" panose="02020603050405020304" pitchFamily="18" charset="0"/>
              </a:rPr>
              <a:t> </a:t>
            </a:r>
            <a:r>
              <a:rPr lang="en-US" b="0" i="0" u="none" strike="noStrike" dirty="0">
                <a:solidFill>
                  <a:srgbClr val="242424"/>
                </a:solidFill>
                <a:effectLst/>
                <a:latin typeface="Times New Roman" panose="02020603050405020304" pitchFamily="18" charset="0"/>
              </a:rPr>
              <a:t>confidentiality, integrity, and availability </a:t>
            </a:r>
            <a:endParaRPr lang="en-US" sz="1200" b="1" dirty="0">
              <a:solidFill>
                <a:sysClr val="windowText" lastClr="000000"/>
              </a:solidFill>
              <a:latin typeface="Arial"/>
            </a:endParaRPr>
          </a:p>
        </p:txBody>
      </p:sp>
      <p:sp>
        <p:nvSpPr>
          <p:cNvPr id="4" name="Slide Number Placeholder 3"/>
          <p:cNvSpPr>
            <a:spLocks noGrp="1"/>
          </p:cNvSpPr>
          <p:nvPr>
            <p:ph type="sldNum" sz="quarter" idx="5"/>
          </p:nvPr>
        </p:nvSpPr>
        <p:spPr/>
        <p:txBody>
          <a:bodyPr/>
          <a:lstStyle/>
          <a:p>
            <a:fld id="{995F8FE8-DF64-D143-A630-EC39AB906BF3}" type="slidenum">
              <a:rPr lang="en-CN" smtClean="0"/>
              <a:t>14</a:t>
            </a:fld>
            <a:endParaRPr lang="en-CN"/>
          </a:p>
        </p:txBody>
      </p:sp>
    </p:spTree>
    <p:extLst>
      <p:ext uri="{BB962C8B-B14F-4D97-AF65-F5344CB8AC3E}">
        <p14:creationId xmlns:p14="http://schemas.microsoft.com/office/powerpoint/2010/main" val="11257147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their possession of private information, insiders have incentives to avoid losses in their investment, we expect them to </a:t>
            </a:r>
          </a:p>
        </p:txBody>
      </p:sp>
      <p:sp>
        <p:nvSpPr>
          <p:cNvPr id="4" name="Slide Number Placeholder 3"/>
          <p:cNvSpPr>
            <a:spLocks noGrp="1"/>
          </p:cNvSpPr>
          <p:nvPr>
            <p:ph type="sldNum" sz="quarter" idx="5"/>
          </p:nvPr>
        </p:nvSpPr>
        <p:spPr/>
        <p:txBody>
          <a:bodyPr/>
          <a:lstStyle/>
          <a:p>
            <a:fld id="{A15ABAAA-618F-4471-91B2-841F7CE36651}" type="slidenum">
              <a:rPr lang="en-US" smtClean="0"/>
              <a:t>144</a:t>
            </a:fld>
            <a:endParaRPr lang="en-US"/>
          </a:p>
        </p:txBody>
      </p:sp>
    </p:spTree>
    <p:extLst>
      <p:ext uri="{BB962C8B-B14F-4D97-AF65-F5344CB8AC3E}">
        <p14:creationId xmlns:p14="http://schemas.microsoft.com/office/powerpoint/2010/main" val="26308492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ultimate goal will be to create an RPA routine library consider different ERP systems, organizations, and reporting functions. Municipalities can pick up to use</a:t>
            </a:r>
          </a:p>
        </p:txBody>
      </p:sp>
      <p:sp>
        <p:nvSpPr>
          <p:cNvPr id="4" name="Slide Number Placeholder 3"/>
          <p:cNvSpPr>
            <a:spLocks noGrp="1"/>
          </p:cNvSpPr>
          <p:nvPr>
            <p:ph type="sldNum" sz="quarter" idx="5"/>
          </p:nvPr>
        </p:nvSpPr>
        <p:spPr/>
        <p:txBody>
          <a:bodyPr/>
          <a:lstStyle/>
          <a:p>
            <a:fld id="{82FB5D43-6794-0847-9F6F-8A7B2FD27330}" type="slidenum">
              <a:rPr lang="en-US" smtClean="0"/>
              <a:t>157</a:t>
            </a:fld>
            <a:endParaRPr lang="en-US"/>
          </a:p>
        </p:txBody>
      </p:sp>
    </p:spTree>
    <p:extLst>
      <p:ext uri="{BB962C8B-B14F-4D97-AF65-F5344CB8AC3E}">
        <p14:creationId xmlns:p14="http://schemas.microsoft.com/office/powerpoint/2010/main" val="39928165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158</a:t>
            </a:fld>
            <a:endParaRPr/>
          </a:p>
        </p:txBody>
      </p:sp>
      <p:sp>
        <p:nvSpPr>
          <p:cNvPr id="81" name="Google Shape;81;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701040" y="4415791"/>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9797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d4f09ee157_0_10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d4f09ee157_0_107:notes"/>
          <p:cNvSpPr txBox="1">
            <a:spLocks noGrp="1"/>
          </p:cNvSpPr>
          <p:nvPr>
            <p:ph type="body" idx="1"/>
          </p:nvPr>
        </p:nvSpPr>
        <p:spPr>
          <a:xfrm>
            <a:off x="701040" y="4415791"/>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37" name="Google Shape;437;g1d4f09ee157_0_107:notes"/>
          <p:cNvSpPr txBox="1">
            <a:spLocks noGrp="1"/>
          </p:cNvSpPr>
          <p:nvPr>
            <p:ph type="sldNum" idx="12"/>
          </p:nvPr>
        </p:nvSpPr>
        <p:spPr>
          <a:xfrm>
            <a:off x="3970939"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165</a:t>
            </a:fld>
            <a:endParaRPr/>
          </a:p>
        </p:txBody>
      </p:sp>
    </p:spTree>
    <p:extLst>
      <p:ext uri="{BB962C8B-B14F-4D97-AF65-F5344CB8AC3E}">
        <p14:creationId xmlns:p14="http://schemas.microsoft.com/office/powerpoint/2010/main" val="5006802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00D06B-301B-48CA-9B3A-8BB3511C5D80}" type="slidenum">
              <a:rPr lang="en-US" smtClean="0"/>
              <a:t>172</a:t>
            </a:fld>
            <a:endParaRPr lang="en-US"/>
          </a:p>
        </p:txBody>
      </p:sp>
    </p:spTree>
    <p:extLst>
      <p:ext uri="{BB962C8B-B14F-4D97-AF65-F5344CB8AC3E}">
        <p14:creationId xmlns:p14="http://schemas.microsoft.com/office/powerpoint/2010/main" val="3925447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173</a:t>
            </a:fld>
            <a:endParaRPr lang="en-US"/>
          </a:p>
        </p:txBody>
      </p:sp>
    </p:spTree>
    <p:extLst>
      <p:ext uri="{BB962C8B-B14F-4D97-AF65-F5344CB8AC3E}">
        <p14:creationId xmlns:p14="http://schemas.microsoft.com/office/powerpoint/2010/main" val="18073718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apple-system"/>
              </a:rPr>
              <a:t>Decision boundaries between inliers and outliers are displayed in black except for Local Outlier Factor (LOF) as it has no predict method to be applied on new data when it is used for outlier detection.</a:t>
            </a:r>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174</a:t>
            </a:fld>
            <a:endParaRPr lang="en-US"/>
          </a:p>
        </p:txBody>
      </p:sp>
    </p:spTree>
    <p:extLst>
      <p:ext uri="{BB962C8B-B14F-4D97-AF65-F5344CB8AC3E}">
        <p14:creationId xmlns:p14="http://schemas.microsoft.com/office/powerpoint/2010/main" val="21491505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175</a:t>
            </a:fld>
            <a:endParaRPr lang="en-US"/>
          </a:p>
        </p:txBody>
      </p:sp>
    </p:spTree>
    <p:extLst>
      <p:ext uri="{BB962C8B-B14F-4D97-AF65-F5344CB8AC3E}">
        <p14:creationId xmlns:p14="http://schemas.microsoft.com/office/powerpoint/2010/main" val="42425657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176</a:t>
            </a:fld>
            <a:endParaRPr lang="en-US"/>
          </a:p>
        </p:txBody>
      </p:sp>
    </p:spTree>
    <p:extLst>
      <p:ext uri="{BB962C8B-B14F-4D97-AF65-F5344CB8AC3E}">
        <p14:creationId xmlns:p14="http://schemas.microsoft.com/office/powerpoint/2010/main" val="2564049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178</a:t>
            </a:fld>
            <a:endParaRPr lang="en-US"/>
          </a:p>
        </p:txBody>
      </p:sp>
    </p:spTree>
    <p:extLst>
      <p:ext uri="{BB962C8B-B14F-4D97-AF65-F5344CB8AC3E}">
        <p14:creationId xmlns:p14="http://schemas.microsoft.com/office/powerpoint/2010/main" val="1215721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RU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1" descr="RU_SIG_ST_PMS186_100K.eps"/>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96875" y="352425"/>
            <a:ext cx="283210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tx1"/>
                </a:solidFill>
              </a:defRPr>
            </a:lvl1pPr>
          </a:lstStyle>
          <a:p>
            <a:r>
              <a:rPr lang="en-US"/>
              <a:t>Click to edit Master subtitle style</a:t>
            </a:r>
            <a:endParaRPr lang="en-US" dirty="0"/>
          </a:p>
        </p:txBody>
      </p:sp>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tx1"/>
                </a:solidFill>
              </a:defRPr>
            </a:lvl1pPr>
          </a:lstStyle>
          <a:p>
            <a:r>
              <a:rPr lang="en-US"/>
              <a:t>Click to edit Master title style</a:t>
            </a:r>
            <a:endParaRPr lang="en-US" dirty="0"/>
          </a:p>
        </p:txBody>
      </p:sp>
      <p:sp>
        <p:nvSpPr>
          <p:cNvPr id="2" name="Slide Number Placeholder 1"/>
          <p:cNvSpPr>
            <a:spLocks noGrp="1"/>
          </p:cNvSpPr>
          <p:nvPr>
            <p:ph type="sldNum" sz="quarter" idx="10"/>
          </p:nvPr>
        </p:nvSpPr>
        <p:spPr/>
        <p:txBody>
          <a:bodyPr/>
          <a:lstStyle/>
          <a:p>
            <a:pPr>
              <a:defRPr/>
            </a:pPr>
            <a:fld id="{94F06B10-230A-2842-997C-D8605B527737}" type="slidenum">
              <a:rPr lang="en-US" smtClean="0"/>
              <a:pPr>
                <a:defRPr/>
              </a:pPr>
              <a:t>‹#›</a:t>
            </a:fld>
            <a:endParaRPr lang="en-US"/>
          </a:p>
        </p:txBody>
      </p:sp>
    </p:spTree>
    <p:extLst>
      <p:ext uri="{BB962C8B-B14F-4D97-AF65-F5344CB8AC3E}">
        <p14:creationId xmlns:p14="http://schemas.microsoft.com/office/powerpoint/2010/main" val="72585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3E23BF7-9F5A-9E42-B502-689AC6A1E537}" type="slidenum">
              <a:rPr lang="en-US"/>
              <a:pPr>
                <a:defRPr/>
              </a:pPr>
              <a:t>‹#›</a:t>
            </a:fld>
            <a:endParaRPr lang="en-US"/>
          </a:p>
        </p:txBody>
      </p:sp>
    </p:spTree>
    <p:extLst>
      <p:ext uri="{BB962C8B-B14F-4D97-AF65-F5344CB8AC3E}">
        <p14:creationId xmlns:p14="http://schemas.microsoft.com/office/powerpoint/2010/main" val="1962987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2FA2D79-D5B9-9E44-BC26-5C4012EF6E34}" type="slidenum">
              <a:rPr lang="en-US"/>
              <a:pPr>
                <a:defRPr/>
              </a:pPr>
              <a:t>‹#›</a:t>
            </a:fld>
            <a:endParaRPr lang="en-US"/>
          </a:p>
        </p:txBody>
      </p:sp>
    </p:spTree>
    <p:extLst>
      <p:ext uri="{BB962C8B-B14F-4D97-AF65-F5344CB8AC3E}">
        <p14:creationId xmlns:p14="http://schemas.microsoft.com/office/powerpoint/2010/main" val="2471527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5" name="Picture 4" descr="C:\Users\Hussein Issa\Pictures\Icons\Rutgers_template_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93819" y="2172427"/>
            <a:ext cx="6650182" cy="2354283"/>
          </a:xfrm>
        </p:spPr>
        <p:txBody>
          <a:bodyPr anchor="ctr"/>
          <a:lstStyle>
            <a:lvl1pPr algn="ctr">
              <a:defRPr sz="2400" b="1" cap="all">
                <a:solidFill>
                  <a:srgbClr val="C00000"/>
                </a:solidFill>
              </a:defRPr>
            </a:lvl1pPr>
          </a:lstStyle>
          <a:p>
            <a:r>
              <a:rPr lang="en-US"/>
              <a:t>Click to edit Master title style</a:t>
            </a:r>
            <a:endParaRPr lang="en-US" dirty="0"/>
          </a:p>
        </p:txBody>
      </p:sp>
      <p:sp>
        <p:nvSpPr>
          <p:cNvPr id="9" name="Freeform 26"/>
          <p:cNvSpPr>
            <a:spLocks/>
          </p:cNvSpPr>
          <p:nvPr/>
        </p:nvSpPr>
        <p:spPr bwMode="hidden">
          <a:xfrm>
            <a:off x="5609490" y="4074176"/>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 name="Freeform 26"/>
          <p:cNvSpPr>
            <a:spLocks/>
          </p:cNvSpPr>
          <p:nvPr userDrawn="1"/>
        </p:nvSpPr>
        <p:spPr bwMode="hidden">
          <a:xfrm>
            <a:off x="5609490" y="4074176"/>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2542014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Slide">
    <p:spTree>
      <p:nvGrpSpPr>
        <p:cNvPr id="1" name=""/>
        <p:cNvGrpSpPr/>
        <p:nvPr/>
      </p:nvGrpSpPr>
      <p:grpSpPr>
        <a:xfrm>
          <a:off x="0" y="0"/>
          <a:ext cx="0" cy="0"/>
          <a:chOff x="0" y="0"/>
          <a:chExt cx="0" cy="0"/>
        </a:xfrm>
      </p:grpSpPr>
      <p:sp>
        <p:nvSpPr>
          <p:cNvPr id="7" name="Rectangle 6"/>
          <p:cNvSpPr/>
          <p:nvPr userDrawn="1"/>
        </p:nvSpPr>
        <p:spPr>
          <a:xfrm>
            <a:off x="482233" y="979594"/>
            <a:ext cx="8661767" cy="4573969"/>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2" name="Title 1"/>
          <p:cNvSpPr>
            <a:spLocks noGrp="1"/>
          </p:cNvSpPr>
          <p:nvPr>
            <p:ph type="ctrTitle"/>
          </p:nvPr>
        </p:nvSpPr>
        <p:spPr bwMode="white">
          <a:xfrm>
            <a:off x="680881" y="1607344"/>
            <a:ext cx="8007342" cy="3119285"/>
          </a:xfrm>
        </p:spPr>
        <p:txBody>
          <a:bodyPr anchor="b">
            <a:noAutofit/>
          </a:bodyPr>
          <a:lstStyle>
            <a:lvl1pPr algn="l">
              <a:lnSpc>
                <a:spcPts val="5801"/>
              </a:lnSpc>
              <a:defRPr sz="5274" u="sng" baseline="0">
                <a:solidFill>
                  <a:schemeClr val="bg1"/>
                </a:solidFill>
                <a:uFill>
                  <a:solidFill>
                    <a:schemeClr val="bg1"/>
                  </a:solidFill>
                </a:uFill>
              </a:defRPr>
            </a:lvl1pPr>
          </a:lstStyle>
          <a:p>
            <a:r>
              <a:rPr lang="en-US" noProof="0"/>
              <a:t>Click to edit Master title style</a:t>
            </a:r>
            <a:endParaRPr lang="en-GB" noProof="0" dirty="0"/>
          </a:p>
        </p:txBody>
      </p:sp>
      <p:sp>
        <p:nvSpPr>
          <p:cNvPr id="3" name="Subtitle 2"/>
          <p:cNvSpPr>
            <a:spLocks noGrp="1"/>
          </p:cNvSpPr>
          <p:nvPr>
            <p:ph type="subTitle" idx="1" hasCustomPrompt="1"/>
          </p:nvPr>
        </p:nvSpPr>
        <p:spPr bwMode="white">
          <a:xfrm>
            <a:off x="676841" y="4833784"/>
            <a:ext cx="8011382" cy="410063"/>
          </a:xfrm>
        </p:spPr>
        <p:txBody>
          <a:bodyPr>
            <a:normAutofit/>
          </a:bodyPr>
          <a:lstStyle>
            <a:lvl1pPr marL="0" indent="0" algn="l">
              <a:lnSpc>
                <a:spcPts val="1899"/>
              </a:lnSpc>
              <a:buNone/>
              <a:defRPr sz="1582">
                <a:solidFill>
                  <a:schemeClr val="accent1"/>
                </a:solidFill>
              </a:defRPr>
            </a:lvl1pPr>
            <a:lvl2pPr marL="342907" indent="0" algn="ctr">
              <a:buNone/>
              <a:defRPr sz="1500"/>
            </a:lvl2pPr>
            <a:lvl3pPr marL="685814" indent="0" algn="ctr">
              <a:buNone/>
              <a:defRPr sz="1350"/>
            </a:lvl3pPr>
            <a:lvl4pPr marL="1028721" indent="0" algn="ctr">
              <a:buNone/>
              <a:defRPr sz="1200"/>
            </a:lvl4pPr>
            <a:lvl5pPr marL="1371628" indent="0" algn="ctr">
              <a:buNone/>
              <a:defRPr sz="1200"/>
            </a:lvl5pPr>
            <a:lvl6pPr marL="1714536" indent="0" algn="ctr">
              <a:buNone/>
              <a:defRPr sz="1200"/>
            </a:lvl6pPr>
            <a:lvl7pPr marL="2057443" indent="0" algn="ctr">
              <a:buNone/>
              <a:defRPr sz="1200"/>
            </a:lvl7pPr>
            <a:lvl8pPr marL="2400350" indent="0" algn="ctr">
              <a:buNone/>
              <a:defRPr sz="1200"/>
            </a:lvl8pPr>
            <a:lvl9pPr marL="2743257" indent="0" algn="ctr">
              <a:buNone/>
              <a:defRPr sz="1200"/>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723349" y="4505625"/>
            <a:ext cx="7916968"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2" name="Picture Placeholder 11"/>
          <p:cNvSpPr>
            <a:spLocks noGrp="1"/>
          </p:cNvSpPr>
          <p:nvPr>
            <p:ph type="pic" sz="quarter" idx="11" hasCustomPrompt="1"/>
          </p:nvPr>
        </p:nvSpPr>
        <p:spPr>
          <a:xfrm>
            <a:off x="1687814" y="5882625"/>
            <a:ext cx="1205581" cy="653063"/>
          </a:xfrm>
        </p:spPr>
        <p:txBody>
          <a:bodyPr/>
          <a:lstStyle>
            <a:lvl1pPr>
              <a:defRPr sz="844">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3013004" y="5882625"/>
            <a:ext cx="1205581" cy="653063"/>
          </a:xfrm>
        </p:spPr>
        <p:txBody>
          <a:bodyPr/>
          <a:lstStyle>
            <a:lvl1pPr>
              <a:defRPr sz="844">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4340093" y="5882625"/>
            <a:ext cx="1224567" cy="653063"/>
          </a:xfrm>
        </p:spPr>
        <p:txBody>
          <a:bodyPr/>
          <a:lstStyle>
            <a:lvl1pPr>
              <a:defRPr sz="844">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5667182" y="5882625"/>
            <a:ext cx="1224567" cy="653063"/>
          </a:xfrm>
        </p:spPr>
        <p:txBody>
          <a:bodyPr/>
          <a:lstStyle>
            <a:lvl1pPr>
              <a:defRPr sz="844">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4525165" y="277740"/>
            <a:ext cx="4374267" cy="379688"/>
          </a:xfrm>
        </p:spPr>
        <p:txBody>
          <a:bodyPr anchor="b" anchorCtr="0">
            <a:normAutofit/>
          </a:bodyPr>
          <a:lstStyle>
            <a:lvl1pPr>
              <a:lnSpc>
                <a:spcPts val="897"/>
              </a:lnSpc>
              <a:defRPr sz="738" b="1" i="0" u="sng" cap="all" baseline="0">
                <a:solidFill>
                  <a:srgbClr val="1E64C8"/>
                </a:solidFill>
                <a:uFill>
                  <a:solidFill>
                    <a:schemeClr val="bg1"/>
                  </a:solidFill>
                </a:uFill>
              </a:defRPr>
            </a:lvl1pPr>
            <a:lvl2pPr marL="0" indent="0">
              <a:lnSpc>
                <a:spcPts val="897"/>
              </a:lnSpc>
              <a:buNone/>
              <a:defRPr sz="738"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20"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914" y="0"/>
            <a:ext cx="2204219" cy="979594"/>
          </a:xfrm>
          <a:prstGeom prst="rect">
            <a:avLst/>
          </a:prstGeom>
        </p:spPr>
      </p:pic>
    </p:spTree>
    <p:extLst>
      <p:ext uri="{BB962C8B-B14F-4D97-AF65-F5344CB8AC3E}">
        <p14:creationId xmlns:p14="http://schemas.microsoft.com/office/powerpoint/2010/main" val="3197315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7" name="Rectangle 6"/>
          <p:cNvSpPr/>
          <p:nvPr userDrawn="1"/>
        </p:nvSpPr>
        <p:spPr>
          <a:xfrm>
            <a:off x="482233" y="979594"/>
            <a:ext cx="8661767" cy="4573969"/>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noProof="0" dirty="0"/>
          </a:p>
        </p:txBody>
      </p:sp>
      <p:sp>
        <p:nvSpPr>
          <p:cNvPr id="2" name="Title 1"/>
          <p:cNvSpPr>
            <a:spLocks noGrp="1"/>
          </p:cNvSpPr>
          <p:nvPr>
            <p:ph type="ctrTitle" hasCustomPrompt="1"/>
          </p:nvPr>
        </p:nvSpPr>
        <p:spPr bwMode="white">
          <a:xfrm>
            <a:off x="680881" y="1225716"/>
            <a:ext cx="3911020" cy="4056750"/>
          </a:xfrm>
        </p:spPr>
        <p:txBody>
          <a:bodyPr anchor="t" anchorCtr="0">
            <a:noAutofit/>
          </a:bodyPr>
          <a:lstStyle>
            <a:lvl1pPr algn="l">
              <a:lnSpc>
                <a:spcPts val="1846"/>
              </a:lnSpc>
              <a:defRPr sz="1319"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723349" y="1285875"/>
            <a:ext cx="7916968" cy="42185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1" name="Tijdelijke aanduiding voor tekst 4"/>
          <p:cNvSpPr>
            <a:spLocks noGrp="1"/>
          </p:cNvSpPr>
          <p:nvPr>
            <p:ph type="body" sz="quarter" idx="10" hasCustomPrompt="1"/>
          </p:nvPr>
        </p:nvSpPr>
        <p:spPr bwMode="white">
          <a:xfrm>
            <a:off x="4860296" y="2176875"/>
            <a:ext cx="3827484" cy="1494479"/>
          </a:xfrm>
        </p:spPr>
        <p:txBody>
          <a:bodyPr>
            <a:normAutofit/>
          </a:bodyPr>
          <a:lstStyle>
            <a:lvl1pPr>
              <a:lnSpc>
                <a:spcPts val="1846"/>
              </a:lnSpc>
              <a:defRPr sz="1266">
                <a:solidFill>
                  <a:schemeClr val="bg1"/>
                </a:solidFill>
              </a:defRPr>
            </a:lvl1pPr>
          </a:lstStyle>
          <a:p>
            <a:pPr lvl="0"/>
            <a:r>
              <a:rPr lang="en-GB" noProof="0" dirty="0"/>
              <a:t>Click to add social media names</a:t>
            </a:r>
            <a:endParaRPr lang="nl-NL" dirty="0"/>
          </a:p>
        </p:txBody>
      </p:sp>
      <p:pic>
        <p:nvPicPr>
          <p:cNvPr id="13"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914" y="0"/>
            <a:ext cx="2204219" cy="979594"/>
          </a:xfrm>
          <a:prstGeom prst="rect">
            <a:avLst/>
          </a:prstGeom>
        </p:spPr>
      </p:pic>
    </p:spTree>
    <p:extLst>
      <p:ext uri="{BB962C8B-B14F-4D97-AF65-F5344CB8AC3E}">
        <p14:creationId xmlns:p14="http://schemas.microsoft.com/office/powerpoint/2010/main" val="302714762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457200" y="617516"/>
            <a:ext cx="8229600" cy="80012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2"/>
          <p:cNvSpPr txBox="1">
            <a:spLocks noGrp="1"/>
          </p:cNvSpPr>
          <p:nvPr>
            <p:ph type="body" idx="1"/>
          </p:nvPr>
        </p:nvSpPr>
        <p:spPr>
          <a:xfrm>
            <a:off x="457200" y="1523999"/>
            <a:ext cx="8229600" cy="472242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22"/>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lvl1pPr marL="457200" lvl="0" indent="-228600" algn="ctr">
              <a:spcBef>
                <a:spcPts val="440"/>
              </a:spcBef>
              <a:spcAft>
                <a:spcPts val="0"/>
              </a:spcAft>
              <a:buClr>
                <a:schemeClr val="lt1"/>
              </a:buClr>
              <a:buSzPts val="2200"/>
              <a:buFont typeface="Arial"/>
              <a:buNone/>
              <a:defRPr>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2"/>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800" b="0" i="0" u="none" strike="noStrike" cap="none">
                <a:solidFill>
                  <a:srgbClr val="5F5F5F"/>
                </a:solidFill>
                <a:latin typeface="Arial"/>
                <a:ea typeface="Arial"/>
                <a:cs typeface="Arial"/>
                <a:sym typeface="Arial"/>
              </a:defRPr>
            </a:lvl1pPr>
            <a:lvl2pPr marL="0" lvl="1" indent="0" algn="r">
              <a:spcBef>
                <a:spcPts val="0"/>
              </a:spcBef>
              <a:spcAft>
                <a:spcPts val="0"/>
              </a:spcAft>
              <a:buNone/>
              <a:defRPr sz="800" b="0" i="0" u="none" strike="noStrike" cap="none">
                <a:solidFill>
                  <a:srgbClr val="5F5F5F"/>
                </a:solidFill>
                <a:latin typeface="Arial"/>
                <a:ea typeface="Arial"/>
                <a:cs typeface="Arial"/>
                <a:sym typeface="Arial"/>
              </a:defRPr>
            </a:lvl2pPr>
            <a:lvl3pPr marL="0" lvl="2" indent="0" algn="r">
              <a:spcBef>
                <a:spcPts val="0"/>
              </a:spcBef>
              <a:spcAft>
                <a:spcPts val="0"/>
              </a:spcAft>
              <a:buNone/>
              <a:defRPr sz="800" b="0" i="0" u="none" strike="noStrike" cap="none">
                <a:solidFill>
                  <a:srgbClr val="5F5F5F"/>
                </a:solidFill>
                <a:latin typeface="Arial"/>
                <a:ea typeface="Arial"/>
                <a:cs typeface="Arial"/>
                <a:sym typeface="Arial"/>
              </a:defRPr>
            </a:lvl3pPr>
            <a:lvl4pPr marL="0" lvl="3" indent="0" algn="r">
              <a:spcBef>
                <a:spcPts val="0"/>
              </a:spcBef>
              <a:spcAft>
                <a:spcPts val="0"/>
              </a:spcAft>
              <a:buNone/>
              <a:defRPr sz="800" b="0" i="0" u="none" strike="noStrike" cap="none">
                <a:solidFill>
                  <a:srgbClr val="5F5F5F"/>
                </a:solidFill>
                <a:latin typeface="Arial"/>
                <a:ea typeface="Arial"/>
                <a:cs typeface="Arial"/>
                <a:sym typeface="Arial"/>
              </a:defRPr>
            </a:lvl4pPr>
            <a:lvl5pPr marL="0" lvl="4" indent="0" algn="r">
              <a:spcBef>
                <a:spcPts val="0"/>
              </a:spcBef>
              <a:spcAft>
                <a:spcPts val="0"/>
              </a:spcAft>
              <a:buNone/>
              <a:defRPr sz="800" b="0" i="0" u="none" strike="noStrike" cap="none">
                <a:solidFill>
                  <a:srgbClr val="5F5F5F"/>
                </a:solidFill>
                <a:latin typeface="Arial"/>
                <a:ea typeface="Arial"/>
                <a:cs typeface="Arial"/>
                <a:sym typeface="Arial"/>
              </a:defRPr>
            </a:lvl5pPr>
            <a:lvl6pPr marL="0" lvl="5" indent="0" algn="r">
              <a:spcBef>
                <a:spcPts val="0"/>
              </a:spcBef>
              <a:spcAft>
                <a:spcPts val="0"/>
              </a:spcAft>
              <a:buNone/>
              <a:defRPr sz="800" b="0" i="0" u="none" strike="noStrike" cap="none">
                <a:solidFill>
                  <a:srgbClr val="5F5F5F"/>
                </a:solidFill>
                <a:latin typeface="Arial"/>
                <a:ea typeface="Arial"/>
                <a:cs typeface="Arial"/>
                <a:sym typeface="Arial"/>
              </a:defRPr>
            </a:lvl6pPr>
            <a:lvl7pPr marL="0" lvl="6" indent="0" algn="r">
              <a:spcBef>
                <a:spcPts val="0"/>
              </a:spcBef>
              <a:spcAft>
                <a:spcPts val="0"/>
              </a:spcAft>
              <a:buNone/>
              <a:defRPr sz="800" b="0" i="0" u="none" strike="noStrike" cap="none">
                <a:solidFill>
                  <a:srgbClr val="5F5F5F"/>
                </a:solidFill>
                <a:latin typeface="Arial"/>
                <a:ea typeface="Arial"/>
                <a:cs typeface="Arial"/>
                <a:sym typeface="Arial"/>
              </a:defRPr>
            </a:lvl7pPr>
            <a:lvl8pPr marL="0" lvl="7" indent="0" algn="r">
              <a:spcBef>
                <a:spcPts val="0"/>
              </a:spcBef>
              <a:spcAft>
                <a:spcPts val="0"/>
              </a:spcAft>
              <a:buNone/>
              <a:defRPr sz="800" b="0" i="0" u="none" strike="noStrike" cap="none">
                <a:solidFill>
                  <a:srgbClr val="5F5F5F"/>
                </a:solidFill>
                <a:latin typeface="Arial"/>
                <a:ea typeface="Arial"/>
                <a:cs typeface="Arial"/>
                <a:sym typeface="Arial"/>
              </a:defRPr>
            </a:lvl8pPr>
            <a:lvl9pPr marL="0" lvl="8" indent="0" algn="r">
              <a:spcBef>
                <a:spcPts val="0"/>
              </a:spcBef>
              <a:spcAft>
                <a:spcPts val="0"/>
              </a:spcAft>
              <a:buNone/>
              <a:defRPr sz="800" b="0" i="0" u="none" strike="noStrike" cap="none">
                <a:solidFill>
                  <a:srgbClr val="5F5F5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22"/>
          <p:cNvSpPr txBox="1">
            <a:spLocks noGrp="1"/>
          </p:cNvSpPr>
          <p:nvPr>
            <p:ph type="dt" idx="10"/>
          </p:nvPr>
        </p:nvSpPr>
        <p:spPr>
          <a:xfrm>
            <a:off x="3630881" y="6477000"/>
            <a:ext cx="1855519"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8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ftr" idx="11"/>
          </p:nvPr>
        </p:nvSpPr>
        <p:spPr>
          <a:xfrm>
            <a:off x="1" y="6492875"/>
            <a:ext cx="338327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800" b="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62968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630238" y="457200"/>
            <a:ext cx="2949600" cy="16004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10"/>
          <p:cNvSpPr>
            <a:spLocks noGrp="1"/>
          </p:cNvSpPr>
          <p:nvPr>
            <p:ph type="pic" idx="2"/>
          </p:nvPr>
        </p:nvSpPr>
        <p:spPr>
          <a:xfrm>
            <a:off x="3887788" y="987425"/>
            <a:ext cx="4629300" cy="4873600"/>
          </a:xfrm>
          <a:prstGeom prst="rect">
            <a:avLst/>
          </a:prstGeom>
          <a:noFill/>
          <a:ln>
            <a:noFill/>
          </a:ln>
        </p:spPr>
      </p:sp>
      <p:sp>
        <p:nvSpPr>
          <p:cNvPr id="56" name="Google Shape;56;p10"/>
          <p:cNvSpPr txBox="1">
            <a:spLocks noGrp="1"/>
          </p:cNvSpPr>
          <p:nvPr>
            <p:ph type="body" idx="1"/>
          </p:nvPr>
        </p:nvSpPr>
        <p:spPr>
          <a:xfrm>
            <a:off x="630238" y="2057400"/>
            <a:ext cx="2949600" cy="3811600"/>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Verdana"/>
              <a:buNone/>
              <a:defRPr sz="1600"/>
            </a:lvl1pPr>
            <a:lvl2pPr marL="914400" lvl="1" indent="-228600" algn="l">
              <a:spcBef>
                <a:spcPts val="280"/>
              </a:spcBef>
              <a:spcAft>
                <a:spcPts val="0"/>
              </a:spcAft>
              <a:buClr>
                <a:schemeClr val="dk1"/>
              </a:buClr>
              <a:buSzPts val="1400"/>
              <a:buFont typeface="Verdana"/>
              <a:buNone/>
              <a:defRPr sz="1400"/>
            </a:lvl2pPr>
            <a:lvl3pPr marL="1371600" lvl="2" indent="-228600" algn="l">
              <a:spcBef>
                <a:spcPts val="240"/>
              </a:spcBef>
              <a:spcAft>
                <a:spcPts val="0"/>
              </a:spcAft>
              <a:buClr>
                <a:schemeClr val="dk1"/>
              </a:buClr>
              <a:buSzPts val="1200"/>
              <a:buFont typeface="Verdana"/>
              <a:buNone/>
              <a:defRPr sz="1200"/>
            </a:lvl3pPr>
            <a:lvl4pPr marL="1828800" lvl="3" indent="-228600" algn="l">
              <a:spcBef>
                <a:spcPts val="200"/>
              </a:spcBef>
              <a:spcAft>
                <a:spcPts val="0"/>
              </a:spcAft>
              <a:buClr>
                <a:schemeClr val="dk1"/>
              </a:buClr>
              <a:buSzPts val="1000"/>
              <a:buFont typeface="Verdana"/>
              <a:buNone/>
              <a:defRPr sz="1000"/>
            </a:lvl4pPr>
            <a:lvl5pPr marL="2286000" lvl="4" indent="-228600" algn="l">
              <a:spcBef>
                <a:spcPts val="200"/>
              </a:spcBef>
              <a:spcAft>
                <a:spcPts val="0"/>
              </a:spcAft>
              <a:buClr>
                <a:schemeClr val="dk1"/>
              </a:buClr>
              <a:buSzPts val="1000"/>
              <a:buFont typeface="Verdana"/>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30308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9141619"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628651" y="266219"/>
            <a:ext cx="7791932" cy="1424470"/>
          </a:xfrm>
        </p:spPr>
        <p:txBody>
          <a:bodyPr anchor="ctr" anchorCtr="0">
            <a:noAutofit/>
          </a:bodyPr>
          <a:lstStyle>
            <a:lvl1pPr>
              <a:defRPr sz="27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628650" y="1779325"/>
            <a:ext cx="2618049" cy="4297680"/>
          </a:xfrm>
        </p:spPr>
        <p:txBody>
          <a:bodyPr tIns="274320">
            <a:normAutofit/>
          </a:bodyPr>
          <a:lstStyle>
            <a:lvl1pPr marL="0" indent="0">
              <a:spcBef>
                <a:spcPts val="750"/>
              </a:spcBef>
              <a:spcAft>
                <a:spcPts val="750"/>
              </a:spcAft>
              <a:buNone/>
              <a:defRPr sz="1350"/>
            </a:lvl1pPr>
            <a:lvl2pPr marL="171450" indent="0">
              <a:spcBef>
                <a:spcPts val="750"/>
              </a:spcBef>
              <a:spcAft>
                <a:spcPts val="750"/>
              </a:spcAft>
              <a:buNone/>
              <a:defRPr sz="1350"/>
            </a:lvl2pPr>
            <a:lvl3pPr marL="514350" indent="0">
              <a:spcBef>
                <a:spcPts val="750"/>
              </a:spcBef>
              <a:spcAft>
                <a:spcPts val="750"/>
              </a:spcAft>
              <a:buNone/>
              <a:defRPr sz="1350"/>
            </a:lvl3pPr>
            <a:lvl4pPr marL="857250" indent="0">
              <a:spcBef>
                <a:spcPts val="750"/>
              </a:spcBef>
              <a:spcAft>
                <a:spcPts val="750"/>
              </a:spcAft>
              <a:buNone/>
              <a:defRPr sz="1350"/>
            </a:lvl4pPr>
            <a:lvl5pPr marL="1200150" indent="0">
              <a:spcBef>
                <a:spcPts val="750"/>
              </a:spcBef>
              <a:spcAft>
                <a:spcPts val="750"/>
              </a:spcAft>
              <a:buNone/>
              <a:defRPr sz="135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376915" y="1779325"/>
            <a:ext cx="5043668"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2/6/24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057287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143" y="0"/>
            <a:ext cx="9141714"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2849526" y="0"/>
            <a:ext cx="344494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107531" y="92598"/>
            <a:ext cx="2928938"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3107531" y="4004321"/>
            <a:ext cx="2928938" cy="2743200"/>
          </a:xfrm>
        </p:spPr>
        <p:txBody>
          <a:bodyPr>
            <a:normAutofit/>
          </a:bodyPr>
          <a:lstStyle>
            <a:lvl1pPr marL="0" indent="0" algn="ctr">
              <a:buNone/>
              <a:defRPr sz="1350"/>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text</a:t>
            </a:r>
          </a:p>
        </p:txBody>
      </p:sp>
    </p:spTree>
    <p:extLst>
      <p:ext uri="{BB962C8B-B14F-4D97-AF65-F5344CB8AC3E}">
        <p14:creationId xmlns:p14="http://schemas.microsoft.com/office/powerpoint/2010/main" val="368866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45488343-B159-074D-B355-B61FD1A20D53}" type="slidenum">
              <a:rPr lang="en-US"/>
              <a:pPr>
                <a:defRPr/>
              </a:pPr>
              <a:t>‹#›</a:t>
            </a:fld>
            <a:endParaRPr lang="en-US"/>
          </a:p>
        </p:txBody>
      </p:sp>
    </p:spTree>
    <p:extLst>
      <p:ext uri="{BB962C8B-B14F-4D97-AF65-F5344CB8AC3E}">
        <p14:creationId xmlns:p14="http://schemas.microsoft.com/office/powerpoint/2010/main" val="268642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5424AE8-78F8-144E-A4FE-553D35E590AD}" type="slidenum">
              <a:rPr lang="en-US"/>
              <a:pPr>
                <a:defRPr/>
              </a:pPr>
              <a:t>‹#›</a:t>
            </a:fld>
            <a:endParaRPr lang="en-US"/>
          </a:p>
        </p:txBody>
      </p:sp>
    </p:spTree>
    <p:extLst>
      <p:ext uri="{BB962C8B-B14F-4D97-AF65-F5344CB8AC3E}">
        <p14:creationId xmlns:p14="http://schemas.microsoft.com/office/powerpoint/2010/main" val="3996783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10EDA8B8-D04C-214E-83CE-5B60915F9360}" type="slidenum">
              <a:rPr lang="en-US"/>
              <a:pPr>
                <a:defRPr/>
              </a:pPr>
              <a:t>‹#›</a:t>
            </a:fld>
            <a:endParaRPr lang="en-US"/>
          </a:p>
        </p:txBody>
      </p:sp>
    </p:spTree>
    <p:extLst>
      <p:ext uri="{BB962C8B-B14F-4D97-AF65-F5344CB8AC3E}">
        <p14:creationId xmlns:p14="http://schemas.microsoft.com/office/powerpoint/2010/main" val="371366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15261A5-F588-D34E-A84B-E514DA90C9A0}" type="slidenum">
              <a:rPr lang="en-US"/>
              <a:pPr>
                <a:defRPr/>
              </a:pPr>
              <a:t>‹#›</a:t>
            </a:fld>
            <a:endParaRPr lang="en-US"/>
          </a:p>
        </p:txBody>
      </p:sp>
    </p:spTree>
    <p:extLst>
      <p:ext uri="{BB962C8B-B14F-4D97-AF65-F5344CB8AC3E}">
        <p14:creationId xmlns:p14="http://schemas.microsoft.com/office/powerpoint/2010/main" val="136104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7CC725B-9C86-6E43-AAF9-1A329DDB234C}" type="slidenum">
              <a:rPr lang="en-US"/>
              <a:pPr>
                <a:defRPr/>
              </a:pPr>
              <a:t>‹#›</a:t>
            </a:fld>
            <a:endParaRPr lang="en-US"/>
          </a:p>
        </p:txBody>
      </p:sp>
    </p:spTree>
    <p:extLst>
      <p:ext uri="{BB962C8B-B14F-4D97-AF65-F5344CB8AC3E}">
        <p14:creationId xmlns:p14="http://schemas.microsoft.com/office/powerpoint/2010/main" val="118842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B9A03EE-8AFD-D547-9E71-0BD0BE6F934E}" type="slidenum">
              <a:rPr lang="en-US"/>
              <a:pPr>
                <a:defRPr/>
              </a:pPr>
              <a:t>‹#›</a:t>
            </a:fld>
            <a:endParaRPr lang="en-US"/>
          </a:p>
        </p:txBody>
      </p:sp>
    </p:spTree>
    <p:extLst>
      <p:ext uri="{BB962C8B-B14F-4D97-AF65-F5344CB8AC3E}">
        <p14:creationId xmlns:p14="http://schemas.microsoft.com/office/powerpoint/2010/main" val="335554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41F1C61-654F-EF4C-B7CF-635108DFC60F}" type="slidenum">
              <a:rPr lang="en-US"/>
              <a:pPr>
                <a:defRPr/>
              </a:pPr>
              <a:t>‹#›</a:t>
            </a:fld>
            <a:endParaRPr lang="en-US"/>
          </a:p>
        </p:txBody>
      </p:sp>
    </p:spTree>
    <p:extLst>
      <p:ext uri="{BB962C8B-B14F-4D97-AF65-F5344CB8AC3E}">
        <p14:creationId xmlns:p14="http://schemas.microsoft.com/office/powerpoint/2010/main" val="287397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7A5825F-7512-8045-B403-CF218AA2013E}" type="slidenum">
              <a:rPr lang="en-US"/>
              <a:pPr>
                <a:defRPr/>
              </a:pPr>
              <a:t>‹#›</a:t>
            </a:fld>
            <a:endParaRPr lang="en-US"/>
          </a:p>
        </p:txBody>
      </p:sp>
    </p:spTree>
    <p:extLst>
      <p:ext uri="{BB962C8B-B14F-4D97-AF65-F5344CB8AC3E}">
        <p14:creationId xmlns:p14="http://schemas.microsoft.com/office/powerpoint/2010/main" val="224958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RU_ppt_top.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9144000"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descr="RU_LOGOTYPE_PMS186.eps"/>
          <p:cNvPicPr>
            <a:picLocks noChangeAspect="1"/>
          </p:cNvPicPr>
          <p:nvPr userDrawn="1"/>
        </p:nvPicPr>
        <p:blipFill>
          <a:blip r:embed="rId21" cstate="email">
            <a:extLst>
              <a:ext uri="{28A0092B-C50C-407E-A947-70E740481C1C}">
                <a14:useLocalDpi xmlns:a14="http://schemas.microsoft.com/office/drawing/2010/main" val="0"/>
              </a:ext>
            </a:extLst>
          </a:blip>
          <a:srcRect/>
          <a:stretch>
            <a:fillRect/>
          </a:stretch>
        </p:blipFill>
        <p:spPr bwMode="auto">
          <a:xfrm>
            <a:off x="387350" y="142875"/>
            <a:ext cx="1430338"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cs typeface="Geneva" charset="0"/>
              </a:defRPr>
            </a:lvl1pPr>
          </a:lstStyle>
          <a:p>
            <a:pPr>
              <a:defRPr/>
            </a:pPr>
            <a:fld id="{94F06B10-230A-2842-997C-D8605B5277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3" r:id="rId12"/>
    <p:sldLayoutId id="2147483734" r:id="rId13"/>
    <p:sldLayoutId id="2147483735" r:id="rId14"/>
    <p:sldLayoutId id="2147483736" r:id="rId15"/>
    <p:sldLayoutId id="2147483737" r:id="rId16"/>
    <p:sldLayoutId id="2147483738" r:id="rId17"/>
    <p:sldLayoutId id="2147483739" r:id="rId18"/>
  </p:sldLayoutIdLst>
  <p:hf sldNum="0" hdr="0" ftr="0" dt="0"/>
  <p:txStyles>
    <p:title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39.sv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hyperlink" Target="https://www.census.gov/library/visualizations/2021/econ/government-payroll.html"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1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8" Type="http://schemas.openxmlformats.org/officeDocument/2006/relationships/image" Target="../media/image153.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hyperlink" Target="https://scikit-learn.org/stable/auto_examples/miscellaneous/plot_anomaly_comparison.html#sphx-glr-auto-examples-miscellaneous-plot-anomaly-comparison-py"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9.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slide" Target="slide179.xml"/><Relationship Id="rId18" Type="http://schemas.openxmlformats.org/officeDocument/2006/relationships/slide" Target="slide187.xml"/><Relationship Id="rId26" Type="http://schemas.openxmlformats.org/officeDocument/2006/relationships/slide" Target="slide109.xml"/><Relationship Id="rId3" Type="http://schemas.openxmlformats.org/officeDocument/2006/relationships/slide" Target="slide3.xml"/><Relationship Id="rId21" Type="http://schemas.openxmlformats.org/officeDocument/2006/relationships/slide" Target="slide105.xml"/><Relationship Id="rId34" Type="http://schemas.openxmlformats.org/officeDocument/2006/relationships/slide" Target="slide232.xml"/><Relationship Id="rId7" Type="http://schemas.openxmlformats.org/officeDocument/2006/relationships/slide" Target="slide123.xml"/><Relationship Id="rId12" Type="http://schemas.openxmlformats.org/officeDocument/2006/relationships/slide" Target="slide130.xml"/><Relationship Id="rId17" Type="http://schemas.openxmlformats.org/officeDocument/2006/relationships/slide" Target="slide141.xml"/><Relationship Id="rId25" Type="http://schemas.openxmlformats.org/officeDocument/2006/relationships/slide" Target="slide67.xml"/><Relationship Id="rId33" Type="http://schemas.openxmlformats.org/officeDocument/2006/relationships/slide" Target="slide225.xml"/><Relationship Id="rId2" Type="http://schemas.openxmlformats.org/officeDocument/2006/relationships/notesSlide" Target="../notesSlides/notesSlide1.xml"/><Relationship Id="rId16" Type="http://schemas.openxmlformats.org/officeDocument/2006/relationships/slide" Target="slide98.xml"/><Relationship Id="rId20" Type="http://schemas.openxmlformats.org/officeDocument/2006/relationships/slide" Target="slide59.xml"/><Relationship Id="rId29"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slide" Target="slide77.xml"/><Relationship Id="rId11" Type="http://schemas.openxmlformats.org/officeDocument/2006/relationships/slide" Target="slide91.xml"/><Relationship Id="rId24" Type="http://schemas.openxmlformats.org/officeDocument/2006/relationships/slide" Target="slide29.xml"/><Relationship Id="rId32" Type="http://schemas.openxmlformats.org/officeDocument/2006/relationships/slide" Target="slide166.xml"/><Relationship Id="rId5" Type="http://schemas.openxmlformats.org/officeDocument/2006/relationships/slide" Target="slide42.xml"/><Relationship Id="rId15" Type="http://schemas.openxmlformats.org/officeDocument/2006/relationships/slide" Target="slide49.xml"/><Relationship Id="rId23" Type="http://schemas.openxmlformats.org/officeDocument/2006/relationships/slide" Target="slide192.xml"/><Relationship Id="rId28" Type="http://schemas.openxmlformats.org/officeDocument/2006/relationships/slide" Target="slide198.xml"/><Relationship Id="rId36" Type="http://schemas.openxmlformats.org/officeDocument/2006/relationships/slide" Target="slide241.xml"/><Relationship Id="rId10" Type="http://schemas.openxmlformats.org/officeDocument/2006/relationships/slide" Target="slide45.xml"/><Relationship Id="rId19" Type="http://schemas.openxmlformats.org/officeDocument/2006/relationships/slide" Target="slide25.xml"/><Relationship Id="rId31" Type="http://schemas.openxmlformats.org/officeDocument/2006/relationships/slide" Target="slide117.xml"/><Relationship Id="rId4" Type="http://schemas.openxmlformats.org/officeDocument/2006/relationships/slide" Target="slide7.xml"/><Relationship Id="rId9" Type="http://schemas.openxmlformats.org/officeDocument/2006/relationships/slide" Target="slide17.xml"/><Relationship Id="rId14" Type="http://schemas.openxmlformats.org/officeDocument/2006/relationships/slide" Target="slide21.xml"/><Relationship Id="rId22" Type="http://schemas.openxmlformats.org/officeDocument/2006/relationships/slide" Target="slide151.xml"/><Relationship Id="rId27" Type="http://schemas.openxmlformats.org/officeDocument/2006/relationships/slide" Target="slide158.xml"/><Relationship Id="rId30" Type="http://schemas.openxmlformats.org/officeDocument/2006/relationships/slide" Target="slide72.xml"/><Relationship Id="rId35" Type="http://schemas.openxmlformats.org/officeDocument/2006/relationships/slide" Target="slide238.xml"/><Relationship Id="rId8" Type="http://schemas.openxmlformats.org/officeDocument/2006/relationships/slide" Target="slide172.xml"/></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jpeg"/><Relationship Id="rId7" Type="http://schemas.openxmlformats.org/officeDocument/2006/relationships/image" Target="../media/image186.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2.svg"/></Relationships>
</file>

<file path=ppt/slides/_rels/slide24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5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25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25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mailto:jss.acc@cbs.dk" TargetMode="External"/><Relationship Id="rId4" Type="http://schemas.openxmlformats.org/officeDocument/2006/relationships/hyperlink" Target="mailto:jsveistrup@deloitte.dk"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8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svg"/></Relationships>
</file>

<file path=ppt/slides/_rels/slide5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slide" Target="slide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6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9.tmp"/><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tmp"/></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119.png"/><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slide" Target="slide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57850-2A58-4B06-8C9A-BB8E27562CA6}"/>
              </a:ext>
            </a:extLst>
          </p:cNvPr>
          <p:cNvSpPr>
            <a:spLocks noGrp="1"/>
          </p:cNvSpPr>
          <p:nvPr>
            <p:ph type="ctrTitle"/>
          </p:nvPr>
        </p:nvSpPr>
        <p:spPr>
          <a:xfrm>
            <a:off x="913447" y="2206191"/>
            <a:ext cx="7317105" cy="1547218"/>
          </a:xfrm>
        </p:spPr>
        <p:txBody>
          <a:bodyPr/>
          <a:lstStyle/>
          <a:p>
            <a:r>
              <a:rPr lang="en-US" sz="3600" b="1" dirty="0">
                <a:solidFill>
                  <a:schemeClr val="tx1">
                    <a:lumMod val="75000"/>
                    <a:lumOff val="25000"/>
                  </a:schemeClr>
                </a:solidFill>
              </a:rPr>
              <a:t>Continuous Auditing &amp; Reporting Laboratory (</a:t>
            </a:r>
            <a:r>
              <a:rPr lang="en-US" sz="3600" b="1" dirty="0" err="1">
                <a:solidFill>
                  <a:schemeClr val="tx1">
                    <a:lumMod val="75000"/>
                    <a:lumOff val="25000"/>
                  </a:schemeClr>
                </a:solidFill>
              </a:rPr>
              <a:t>CARLab</a:t>
            </a:r>
            <a:r>
              <a:rPr lang="en-US" sz="3600" b="1" dirty="0">
                <a:solidFill>
                  <a:schemeClr val="tx1">
                    <a:lumMod val="75000"/>
                    <a:lumOff val="25000"/>
                  </a:schemeClr>
                </a:solidFill>
              </a:rPr>
              <a:t>) Research Overview</a:t>
            </a:r>
          </a:p>
        </p:txBody>
      </p:sp>
      <p:sp>
        <p:nvSpPr>
          <p:cNvPr id="4" name="TextBox 3">
            <a:extLst>
              <a:ext uri="{FF2B5EF4-FFF2-40B4-BE49-F238E27FC236}">
                <a16:creationId xmlns:a16="http://schemas.microsoft.com/office/drawing/2014/main" id="{EE35FBE8-B43E-45B0-8545-8F42D2A22A1F}"/>
              </a:ext>
            </a:extLst>
          </p:cNvPr>
          <p:cNvSpPr txBox="1"/>
          <p:nvPr/>
        </p:nvSpPr>
        <p:spPr>
          <a:xfrm>
            <a:off x="2850216" y="4312360"/>
            <a:ext cx="3443571" cy="480131"/>
          </a:xfrm>
          <a:prstGeom prst="rect">
            <a:avLst/>
          </a:prstGeom>
          <a:noFill/>
        </p:spPr>
        <p:txBody>
          <a:bodyPr wrap="none" rtlCol="0">
            <a:spAutoFit/>
          </a:bodyPr>
          <a:lstStyle/>
          <a:p>
            <a:pPr algn="ctr">
              <a:lnSpc>
                <a:spcPct val="90000"/>
              </a:lnSpc>
            </a:pPr>
            <a:r>
              <a:rPr lang="en-US" sz="2800" dirty="0">
                <a:solidFill>
                  <a:schemeClr val="tx1">
                    <a:lumMod val="75000"/>
                    <a:lumOff val="25000"/>
                  </a:schemeClr>
                </a:solidFill>
              </a:rPr>
              <a:t>As of </a:t>
            </a:r>
            <a:r>
              <a:rPr lang="en-US" altLang="zh-CN" sz="2800" dirty="0">
                <a:solidFill>
                  <a:schemeClr val="tx1">
                    <a:lumMod val="75000"/>
                    <a:lumOff val="25000"/>
                  </a:schemeClr>
                </a:solidFill>
              </a:rPr>
              <a:t>February</a:t>
            </a:r>
            <a:r>
              <a:rPr lang="en-US" sz="2800" dirty="0">
                <a:solidFill>
                  <a:schemeClr val="tx1">
                    <a:lumMod val="75000"/>
                    <a:lumOff val="25000"/>
                  </a:schemeClr>
                </a:solidFill>
              </a:rPr>
              <a:t> </a:t>
            </a:r>
            <a:r>
              <a:rPr lang="en-US" altLang="zh-CN" sz="2800" dirty="0">
                <a:solidFill>
                  <a:schemeClr val="tx1">
                    <a:lumMod val="75000"/>
                    <a:lumOff val="25000"/>
                  </a:schemeClr>
                </a:solidFill>
              </a:rPr>
              <a:t>2024</a:t>
            </a:r>
            <a:endParaRPr lang="en-US" sz="2800" dirty="0">
              <a:solidFill>
                <a:schemeClr val="tx1">
                  <a:lumMod val="75000"/>
                  <a:lumOff val="25000"/>
                </a:schemeClr>
              </a:solidFill>
            </a:endParaRPr>
          </a:p>
        </p:txBody>
      </p:sp>
    </p:spTree>
    <p:extLst>
      <p:ext uri="{BB962C8B-B14F-4D97-AF65-F5344CB8AC3E}">
        <p14:creationId xmlns:p14="http://schemas.microsoft.com/office/powerpoint/2010/main" val="22517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6" name="Slide Number Placeholder 5">
            <a:extLst>
              <a:ext uri="{FF2B5EF4-FFF2-40B4-BE49-F238E27FC236}">
                <a16:creationId xmlns:a16="http://schemas.microsoft.com/office/drawing/2014/main" id="{14D9BD27-4C78-3A43-BF3C-2819749394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10</a:t>
            </a:fld>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53288" y="1220982"/>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2550" cap="small" dirty="0"/>
              <a:t>Background – Tracking technology</a:t>
            </a:r>
          </a:p>
        </p:txBody>
      </p:sp>
      <p:sp>
        <p:nvSpPr>
          <p:cNvPr id="9" name="Content Placeholder 2">
            <a:extLst>
              <a:ext uri="{FF2B5EF4-FFF2-40B4-BE49-F238E27FC236}">
                <a16:creationId xmlns:a16="http://schemas.microsoft.com/office/drawing/2014/main" id="{B512A9CA-B995-7E67-725F-60FCF8437525}"/>
              </a:ext>
            </a:extLst>
          </p:cNvPr>
          <p:cNvSpPr txBox="1">
            <a:spLocks/>
          </p:cNvSpPr>
          <p:nvPr/>
        </p:nvSpPr>
        <p:spPr>
          <a:xfrm>
            <a:off x="553288" y="1859586"/>
            <a:ext cx="8172450"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nSpc>
                <a:spcPts val="2025"/>
              </a:lnSpc>
              <a:spcBef>
                <a:spcPts val="150"/>
              </a:spcBef>
            </a:pPr>
            <a:r>
              <a:rPr lang="en-US" sz="1800" dirty="0">
                <a:latin typeface="Times New Roman" panose="02020603050405020304" pitchFamily="18" charset="0"/>
                <a:cs typeface="Times New Roman" panose="02020603050405020304" pitchFamily="18" charset="0"/>
              </a:rPr>
              <a:t>It is a script or code on a website or mobile app used to gather information about users as they interact with the website or mobile app</a:t>
            </a:r>
          </a:p>
          <a:p>
            <a:pPr>
              <a:lnSpc>
                <a:spcPts val="2025"/>
              </a:lnSpc>
              <a:spcBef>
                <a:spcPts val="150"/>
              </a:spcBef>
            </a:pPr>
            <a:r>
              <a:rPr lang="en-US" sz="1800" dirty="0">
                <a:latin typeface="Times New Roman" panose="02020603050405020304" pitchFamily="18" charset="0"/>
                <a:cs typeface="Times New Roman" panose="02020603050405020304" pitchFamily="18" charset="0"/>
              </a:rPr>
              <a:t>User information is then analyzed by owners of the website or mobile app or third parties to profile users (e.g., IP address) and create insights about users’ online activities</a:t>
            </a:r>
          </a:p>
          <a:p>
            <a:pPr lvl="1">
              <a:lnSpc>
                <a:spcPts val="2025"/>
              </a:lnSpc>
              <a:spcBef>
                <a:spcPts val="150"/>
              </a:spcBef>
            </a:pPr>
            <a:r>
              <a:rPr lang="en-US" sz="1500" dirty="0">
                <a:latin typeface="Times New Roman" panose="02020603050405020304" pitchFamily="18" charset="0"/>
                <a:cs typeface="Times New Roman" panose="02020603050405020304" pitchFamily="18" charset="0"/>
              </a:rPr>
              <a:t>Pro: improve user experience</a:t>
            </a:r>
          </a:p>
          <a:p>
            <a:pPr lvl="1">
              <a:lnSpc>
                <a:spcPts val="2025"/>
              </a:lnSpc>
              <a:spcBef>
                <a:spcPts val="150"/>
              </a:spcBef>
            </a:pPr>
            <a:r>
              <a:rPr lang="en-US" sz="1500" dirty="0">
                <a:latin typeface="Times New Roman" panose="02020603050405020304" pitchFamily="18" charset="0"/>
                <a:cs typeface="Times New Roman" panose="02020603050405020304" pitchFamily="18" charset="0"/>
              </a:rPr>
              <a:t>Con: user profile and continuous tracking by third parties without patients’ knowledge or consent</a:t>
            </a:r>
          </a:p>
          <a:p>
            <a:pPr>
              <a:lnSpc>
                <a:spcPts val="2025"/>
              </a:lnSpc>
              <a:spcBef>
                <a:spcPts val="150"/>
              </a:spcBef>
            </a:pPr>
            <a:endParaRPr lang="en-US" sz="1800" dirty="0">
              <a:latin typeface="Times New Roman" panose="02020603050405020304" pitchFamily="18" charset="0"/>
              <a:cs typeface="Times New Roman" panose="02020603050405020304" pitchFamily="18" charset="0"/>
            </a:endParaRPr>
          </a:p>
          <a:p>
            <a:pPr>
              <a:lnSpc>
                <a:spcPts val="2025"/>
              </a:lnSpc>
              <a:spcBef>
                <a:spcPts val="150"/>
              </a:spcBef>
            </a:pPr>
            <a:r>
              <a:rPr lang="en-US" sz="1800" dirty="0">
                <a:latin typeface="Times New Roman" panose="02020603050405020304" pitchFamily="18" charset="0"/>
                <a:cs typeface="Times New Roman" panose="02020603050405020304" pitchFamily="18" charset="0"/>
              </a:rPr>
              <a:t>The Meta Pixel collects sensitive health information and shares it with Facebook</a:t>
            </a:r>
          </a:p>
          <a:p>
            <a:pPr>
              <a:lnSpc>
                <a:spcPts val="2025"/>
              </a:lnSpc>
              <a:spcBef>
                <a:spcPts val="150"/>
              </a:spcBef>
            </a:pPr>
            <a:endParaRPr lang="en-US" sz="18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sz="1500" dirty="0">
              <a:latin typeface="Times New Roman" panose="02020603050405020304" pitchFamily="18" charset="0"/>
              <a:cs typeface="Times New Roman" panose="02020603050405020304" pitchFamily="18" charset="0"/>
            </a:endParaRPr>
          </a:p>
          <a:p>
            <a:pPr>
              <a:lnSpc>
                <a:spcPts val="2025"/>
              </a:lnSpc>
              <a:spcBef>
                <a:spcPts val="150"/>
              </a:spcBef>
            </a:pPr>
            <a:endParaRPr lang="en-US" sz="1800" dirty="0">
              <a:latin typeface="Times New Roman" panose="02020603050405020304" pitchFamily="18" charset="0"/>
              <a:cs typeface="Times New Roman" panose="02020603050405020304" pitchFamily="18" charset="0"/>
            </a:endParaRPr>
          </a:p>
          <a:p>
            <a:pPr marL="82296" indent="0">
              <a:spcBef>
                <a:spcPts val="150"/>
              </a:spcBef>
              <a:buNone/>
            </a:pPr>
            <a:endParaRPr lang="en-US" sz="2100" b="1" dirty="0">
              <a:solidFill>
                <a:sysClr val="windowText" lastClr="000000"/>
              </a:solidFill>
              <a:latin typeface="Times New Roman" panose="02020603050405020304" pitchFamily="18" charset="0"/>
              <a:cs typeface="Times New Roman" panose="02020603050405020304" pitchFamily="18" charset="0"/>
            </a:endParaRPr>
          </a:p>
          <a:p>
            <a:pPr marL="82296" indent="0">
              <a:spcBef>
                <a:spcPts val="150"/>
              </a:spcBef>
              <a:buNone/>
            </a:pPr>
            <a:endParaRPr lang="en-US" sz="2100" b="1" dirty="0">
              <a:solidFill>
                <a:sysClr val="windowText" lastClr="000000"/>
              </a:solidFill>
              <a:latin typeface="Times New Roman" panose="02020603050405020304" pitchFamily="18" charset="0"/>
              <a:cs typeface="Times New Roman" panose="02020603050405020304" pitchFamily="18" charset="0"/>
            </a:endParaRPr>
          </a:p>
          <a:p>
            <a:pPr lvl="1">
              <a:lnSpc>
                <a:spcPts val="2025"/>
              </a:lnSpc>
              <a:spcBef>
                <a:spcPts val="150"/>
              </a:spcBef>
            </a:pPr>
            <a:endParaRPr lang="en-US" sz="1800" b="1" dirty="0">
              <a:solidFill>
                <a:sysClr val="windowText" lastClr="000000"/>
              </a:solidFill>
              <a:latin typeface="Times New Roman" panose="02020603050405020304" pitchFamily="18" charset="0"/>
              <a:cs typeface="Times New Roman" panose="02020603050405020304" pitchFamily="18" charset="0"/>
            </a:endParaRP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D6C29C5-5F6B-05E9-5111-FC0585785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884" y="4670291"/>
            <a:ext cx="7162547" cy="583210"/>
          </a:xfrm>
          <a:prstGeom prst="rect">
            <a:avLst/>
          </a:prstGeom>
        </p:spPr>
      </p:pic>
    </p:spTree>
    <p:extLst>
      <p:ext uri="{BB962C8B-B14F-4D97-AF65-F5344CB8AC3E}">
        <p14:creationId xmlns:p14="http://schemas.microsoft.com/office/powerpoint/2010/main" val="4590256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48DB82-BBEF-D040-F131-D87471F5E848}"/>
              </a:ext>
            </a:extLst>
          </p:cNvPr>
          <p:cNvSpPr>
            <a:spLocks noGrp="1"/>
          </p:cNvSpPr>
          <p:nvPr>
            <p:ph type="title"/>
          </p:nvPr>
        </p:nvSpPr>
        <p:spPr/>
        <p:txBody>
          <a:bodyPr/>
          <a:lstStyle/>
          <a:p>
            <a:r>
              <a:rPr lang="en-US" dirty="0"/>
              <a:t>In a Nutshell</a:t>
            </a:r>
          </a:p>
        </p:txBody>
      </p:sp>
      <p:sp>
        <p:nvSpPr>
          <p:cNvPr id="6" name="Content Placeholder 5">
            <a:extLst>
              <a:ext uri="{FF2B5EF4-FFF2-40B4-BE49-F238E27FC236}">
                <a16:creationId xmlns:a16="http://schemas.microsoft.com/office/drawing/2014/main" id="{9B2CEF23-2EA9-F0E1-FF6D-381429B6A520}"/>
              </a:ext>
            </a:extLst>
          </p:cNvPr>
          <p:cNvSpPr>
            <a:spLocks noGrp="1"/>
          </p:cNvSpPr>
          <p:nvPr>
            <p:ph idx="1"/>
          </p:nvPr>
        </p:nvSpPr>
        <p:spPr/>
        <p:txBody>
          <a:bodyPr/>
          <a:lstStyle/>
          <a:p>
            <a:r>
              <a:rPr lang="en-US" dirty="0"/>
              <a:t>Objectives:</a:t>
            </a:r>
          </a:p>
          <a:p>
            <a:pPr lvl="1"/>
            <a:r>
              <a:rPr lang="en-US" dirty="0"/>
              <a:t>to investigate the </a:t>
            </a:r>
            <a:r>
              <a:rPr lang="en-US" b="1" dirty="0"/>
              <a:t>hidden</a:t>
            </a:r>
            <a:r>
              <a:rPr lang="en-US" dirty="0"/>
              <a:t> </a:t>
            </a:r>
            <a:r>
              <a:rPr lang="en-US" b="1" dirty="0"/>
              <a:t>patterns</a:t>
            </a:r>
            <a:r>
              <a:rPr lang="en-US" dirty="0"/>
              <a:t> exhibited by analysts’ questions during earnings calls; to </a:t>
            </a:r>
            <a:r>
              <a:rPr lang="en-US" dirty="0">
                <a:solidFill>
                  <a:schemeClr val="tx1"/>
                </a:solidFill>
              </a:rPr>
              <a:t>measure </a:t>
            </a:r>
            <a:r>
              <a:rPr lang="en-US" b="1" dirty="0">
                <a:solidFill>
                  <a:schemeClr val="tx1"/>
                </a:solidFill>
              </a:rPr>
              <a:t>sentiment</a:t>
            </a:r>
            <a:r>
              <a:rPr lang="en-US" dirty="0">
                <a:solidFill>
                  <a:schemeClr val="tx1"/>
                </a:solidFill>
              </a:rPr>
              <a:t> </a:t>
            </a:r>
            <a:r>
              <a:rPr lang="en-US" dirty="0"/>
              <a:t>and level of </a:t>
            </a:r>
            <a:r>
              <a:rPr lang="en-US" b="1" dirty="0"/>
              <a:t>forward-looking</a:t>
            </a:r>
            <a:r>
              <a:rPr lang="en-US" dirty="0"/>
              <a:t> content in the questions posed by analysts </a:t>
            </a:r>
          </a:p>
          <a:p>
            <a:pPr lvl="1"/>
            <a:endParaRPr lang="en-US" dirty="0"/>
          </a:p>
          <a:p>
            <a:r>
              <a:rPr lang="en-US" dirty="0"/>
              <a:t>Potential contributions:</a:t>
            </a:r>
          </a:p>
          <a:p>
            <a:pPr lvl="1"/>
            <a:r>
              <a:rPr lang="en-US" dirty="0"/>
              <a:t>inform regulators on fairness and transparency in the earnings call Q&amp;A section</a:t>
            </a:r>
          </a:p>
          <a:p>
            <a:pPr lvl="1"/>
            <a:r>
              <a:rPr lang="en-US" dirty="0"/>
              <a:t>contribute to the literature in the fields of analysts' behavior and NLP research</a:t>
            </a:r>
          </a:p>
        </p:txBody>
      </p:sp>
      <p:sp>
        <p:nvSpPr>
          <p:cNvPr id="4" name="Slide Number Placeholder 3">
            <a:extLst>
              <a:ext uri="{FF2B5EF4-FFF2-40B4-BE49-F238E27FC236}">
                <a16:creationId xmlns:a16="http://schemas.microsoft.com/office/drawing/2014/main" id="{2D13C513-FCF2-3FA5-E7BD-D961D39C39CB}"/>
              </a:ext>
            </a:extLst>
          </p:cNvPr>
          <p:cNvSpPr>
            <a:spLocks noGrp="1"/>
          </p:cNvSpPr>
          <p:nvPr>
            <p:ph type="sldNum" sz="quarter" idx="10"/>
          </p:nvPr>
        </p:nvSpPr>
        <p:spPr/>
        <p:txBody>
          <a:bodyPr/>
          <a:lstStyle/>
          <a:p>
            <a:pPr>
              <a:defRPr/>
            </a:pPr>
            <a:fld id="{C5424AE8-78F8-144E-A4FE-553D35E590AD}" type="slidenum">
              <a:rPr lang="en-US" smtClean="0"/>
              <a:pPr>
                <a:defRPr/>
              </a:pPr>
              <a:t>100</a:t>
            </a:fld>
            <a:endParaRPr lang="en-US" dirty="0"/>
          </a:p>
        </p:txBody>
      </p:sp>
    </p:spTree>
    <p:extLst>
      <p:ext uri="{BB962C8B-B14F-4D97-AF65-F5344CB8AC3E}">
        <p14:creationId xmlns:p14="http://schemas.microsoft.com/office/powerpoint/2010/main" val="5959538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8C0F-C37E-193D-5117-F82124FE80AE}"/>
              </a:ext>
            </a:extLst>
          </p:cNvPr>
          <p:cNvSpPr>
            <a:spLocks noGrp="1"/>
          </p:cNvSpPr>
          <p:nvPr>
            <p:ph type="title"/>
          </p:nvPr>
        </p:nvSpPr>
        <p:spPr/>
        <p:txBody>
          <a:bodyPr/>
          <a:lstStyle/>
          <a:p>
            <a:r>
              <a:rPr lang="en-US" dirty="0"/>
              <a:t>Hypotheses</a:t>
            </a:r>
          </a:p>
        </p:txBody>
      </p:sp>
      <p:sp>
        <p:nvSpPr>
          <p:cNvPr id="3" name="Content Placeholder 2">
            <a:extLst>
              <a:ext uri="{FF2B5EF4-FFF2-40B4-BE49-F238E27FC236}">
                <a16:creationId xmlns:a16="http://schemas.microsoft.com/office/drawing/2014/main" id="{923CC513-6B8D-433F-D3E8-22461DD8283A}"/>
              </a:ext>
            </a:extLst>
          </p:cNvPr>
          <p:cNvSpPr>
            <a:spLocks noGrp="1"/>
          </p:cNvSpPr>
          <p:nvPr>
            <p:ph idx="1"/>
          </p:nvPr>
        </p:nvSpPr>
        <p:spPr/>
        <p:txBody>
          <a:bodyPr/>
          <a:lstStyle/>
          <a:p>
            <a:r>
              <a:rPr lang="en-US" dirty="0"/>
              <a:t>H1: There exists </a:t>
            </a:r>
            <a:r>
              <a:rPr lang="en-US" dirty="0">
                <a:solidFill>
                  <a:srgbClr val="C00000"/>
                </a:solidFill>
              </a:rPr>
              <a:t>bias </a:t>
            </a:r>
            <a:r>
              <a:rPr lang="en-US" dirty="0"/>
              <a:t>in the choice of analysts during earnings calls, influenced by factors such as shareholding and brokerage size.</a:t>
            </a:r>
          </a:p>
          <a:p>
            <a:r>
              <a:rPr lang="en-US" dirty="0"/>
              <a:t>H2: The questions selected earlier during the call tend to be more </a:t>
            </a:r>
            <a:r>
              <a:rPr lang="en-US">
                <a:solidFill>
                  <a:srgbClr val="C00000"/>
                </a:solidFill>
              </a:rPr>
              <a:t>positive tone </a:t>
            </a:r>
            <a:r>
              <a:rPr lang="en-US" dirty="0"/>
              <a:t>in comparison to subsequent questions.</a:t>
            </a:r>
          </a:p>
          <a:p>
            <a:r>
              <a:rPr lang="en-US" dirty="0"/>
              <a:t>H3: The questions selected earlier during the call tend to have a higher degree of </a:t>
            </a:r>
            <a:r>
              <a:rPr lang="en-US" dirty="0">
                <a:solidFill>
                  <a:srgbClr val="C00000"/>
                </a:solidFill>
              </a:rPr>
              <a:t>forward-looking content </a:t>
            </a:r>
            <a:r>
              <a:rPr lang="en-US" dirty="0"/>
              <a:t>compared to subsequent questions.</a:t>
            </a:r>
          </a:p>
        </p:txBody>
      </p:sp>
      <p:sp>
        <p:nvSpPr>
          <p:cNvPr id="4" name="Slide Number Placeholder 3">
            <a:extLst>
              <a:ext uri="{FF2B5EF4-FFF2-40B4-BE49-F238E27FC236}">
                <a16:creationId xmlns:a16="http://schemas.microsoft.com/office/drawing/2014/main" id="{FA753B78-6CA4-D16F-A489-A93C9257DA2E}"/>
              </a:ext>
            </a:extLst>
          </p:cNvPr>
          <p:cNvSpPr>
            <a:spLocks noGrp="1"/>
          </p:cNvSpPr>
          <p:nvPr>
            <p:ph type="sldNum" sz="quarter" idx="10"/>
          </p:nvPr>
        </p:nvSpPr>
        <p:spPr/>
        <p:txBody>
          <a:bodyPr/>
          <a:lstStyle/>
          <a:p>
            <a:pPr>
              <a:defRPr/>
            </a:pPr>
            <a:fld id="{45488343-B159-074D-B355-B61FD1A20D53}" type="slidenum">
              <a:rPr lang="en-US" smtClean="0"/>
              <a:pPr>
                <a:defRPr/>
              </a:pPr>
              <a:t>101</a:t>
            </a:fld>
            <a:endParaRPr lang="en-US" dirty="0"/>
          </a:p>
        </p:txBody>
      </p:sp>
    </p:spTree>
    <p:extLst>
      <p:ext uri="{BB962C8B-B14F-4D97-AF65-F5344CB8AC3E}">
        <p14:creationId xmlns:p14="http://schemas.microsoft.com/office/powerpoint/2010/main" val="377196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74D6-2BE2-D42D-0438-633EB0BFDFBC}"/>
              </a:ext>
            </a:extLst>
          </p:cNvPr>
          <p:cNvSpPr>
            <a:spLocks noGrp="1"/>
          </p:cNvSpPr>
          <p:nvPr>
            <p:ph type="title"/>
          </p:nvPr>
        </p:nvSpPr>
        <p:spPr/>
        <p:txBody>
          <a:bodyPr/>
          <a:lstStyle/>
          <a:p>
            <a:r>
              <a:rPr lang="en-US" dirty="0"/>
              <a:t>Data and Methodology</a:t>
            </a:r>
          </a:p>
        </p:txBody>
      </p:sp>
      <p:sp>
        <p:nvSpPr>
          <p:cNvPr id="3" name="Content Placeholder 2">
            <a:extLst>
              <a:ext uri="{FF2B5EF4-FFF2-40B4-BE49-F238E27FC236}">
                <a16:creationId xmlns:a16="http://schemas.microsoft.com/office/drawing/2014/main" id="{CCC10DD0-5243-1B26-3F03-1BA75AEF4361}"/>
              </a:ext>
            </a:extLst>
          </p:cNvPr>
          <p:cNvSpPr>
            <a:spLocks noGrp="1"/>
          </p:cNvSpPr>
          <p:nvPr>
            <p:ph idx="1"/>
          </p:nvPr>
        </p:nvSpPr>
        <p:spPr/>
        <p:txBody>
          <a:bodyPr/>
          <a:lstStyle/>
          <a:p>
            <a:r>
              <a:rPr lang="en-US" dirty="0"/>
              <a:t>Conference call Q&amp;A transcripts</a:t>
            </a:r>
          </a:p>
          <a:p>
            <a:pPr lvl="1"/>
            <a:r>
              <a:rPr lang="en-US" dirty="0"/>
              <a:t>FactSet</a:t>
            </a:r>
          </a:p>
          <a:p>
            <a:pPr lvl="1"/>
            <a:r>
              <a:rPr lang="en-US" dirty="0"/>
              <a:t>Seeking Alpha</a:t>
            </a:r>
          </a:p>
          <a:p>
            <a:pPr lvl="1"/>
            <a:r>
              <a:rPr lang="en-US" dirty="0"/>
              <a:t>Motley Fool</a:t>
            </a:r>
          </a:p>
          <a:p>
            <a:pPr lvl="1"/>
            <a:r>
              <a:rPr lang="en-US" dirty="0"/>
              <a:t>Factiva</a:t>
            </a:r>
          </a:p>
          <a:p>
            <a:endParaRPr lang="en-US" dirty="0"/>
          </a:p>
          <a:p>
            <a:r>
              <a:rPr lang="en-US" dirty="0"/>
              <a:t>ChatGPT</a:t>
            </a:r>
          </a:p>
          <a:p>
            <a:r>
              <a:rPr lang="en-US" dirty="0" err="1"/>
              <a:t>FinBERT</a:t>
            </a:r>
            <a:endParaRPr lang="en-US" dirty="0"/>
          </a:p>
        </p:txBody>
      </p:sp>
      <p:sp>
        <p:nvSpPr>
          <p:cNvPr id="4" name="Slide Number Placeholder 3">
            <a:extLst>
              <a:ext uri="{FF2B5EF4-FFF2-40B4-BE49-F238E27FC236}">
                <a16:creationId xmlns:a16="http://schemas.microsoft.com/office/drawing/2014/main" id="{4055A52A-4069-8654-5ED1-A7DE77CF7297}"/>
              </a:ext>
            </a:extLst>
          </p:cNvPr>
          <p:cNvSpPr>
            <a:spLocks noGrp="1"/>
          </p:cNvSpPr>
          <p:nvPr>
            <p:ph type="sldNum" sz="quarter" idx="10"/>
          </p:nvPr>
        </p:nvSpPr>
        <p:spPr/>
        <p:txBody>
          <a:bodyPr/>
          <a:lstStyle/>
          <a:p>
            <a:pPr>
              <a:defRPr/>
            </a:pPr>
            <a:fld id="{45488343-B159-074D-B355-B61FD1A20D53}" type="slidenum">
              <a:rPr lang="en-US" smtClean="0"/>
              <a:pPr>
                <a:defRPr/>
              </a:pPr>
              <a:t>102</a:t>
            </a:fld>
            <a:endParaRPr lang="en-US" dirty="0"/>
          </a:p>
        </p:txBody>
      </p:sp>
      <p:pic>
        <p:nvPicPr>
          <p:cNvPr id="6" name="Picture 5">
            <a:extLst>
              <a:ext uri="{FF2B5EF4-FFF2-40B4-BE49-F238E27FC236}">
                <a16:creationId xmlns:a16="http://schemas.microsoft.com/office/drawing/2014/main" id="{B79F5458-0119-A421-C000-CEA314BBED96}"/>
              </a:ext>
            </a:extLst>
          </p:cNvPr>
          <p:cNvPicPr>
            <a:picLocks noChangeAspect="1"/>
          </p:cNvPicPr>
          <p:nvPr/>
        </p:nvPicPr>
        <p:blipFill>
          <a:blip r:embed="rId3"/>
          <a:stretch>
            <a:fillRect/>
          </a:stretch>
        </p:blipFill>
        <p:spPr>
          <a:xfrm>
            <a:off x="3556861" y="2742185"/>
            <a:ext cx="4837328" cy="2798984"/>
          </a:xfrm>
          <a:prstGeom prst="rect">
            <a:avLst/>
          </a:prstGeom>
        </p:spPr>
      </p:pic>
    </p:spTree>
    <p:extLst>
      <p:ext uri="{BB962C8B-B14F-4D97-AF65-F5344CB8AC3E}">
        <p14:creationId xmlns:p14="http://schemas.microsoft.com/office/powerpoint/2010/main" val="19305906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FE917-107E-8961-4FAE-AC6A42F80FE0}"/>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8F184CC3-A9CA-B1BB-CBFC-8486759B9DCF}"/>
              </a:ext>
            </a:extLst>
          </p:cNvPr>
          <p:cNvSpPr>
            <a:spLocks noGrp="1"/>
          </p:cNvSpPr>
          <p:nvPr>
            <p:ph idx="1"/>
          </p:nvPr>
        </p:nvSpPr>
        <p:spPr/>
        <p:txBody>
          <a:bodyPr/>
          <a:lstStyle/>
          <a:p>
            <a:r>
              <a:rPr lang="en-US" dirty="0"/>
              <a:t>develop a stronger theoretical background for each hypothesis</a:t>
            </a:r>
          </a:p>
          <a:p>
            <a:r>
              <a:rPr lang="en-US" dirty="0"/>
              <a:t>examine the available datasets and start data collection</a:t>
            </a:r>
          </a:p>
        </p:txBody>
      </p:sp>
      <p:sp>
        <p:nvSpPr>
          <p:cNvPr id="4" name="Slide Number Placeholder 3">
            <a:extLst>
              <a:ext uri="{FF2B5EF4-FFF2-40B4-BE49-F238E27FC236}">
                <a16:creationId xmlns:a16="http://schemas.microsoft.com/office/drawing/2014/main" id="{7C8EC918-DDC6-C9CF-1309-BF19E2B1E1F8}"/>
              </a:ext>
            </a:extLst>
          </p:cNvPr>
          <p:cNvSpPr>
            <a:spLocks noGrp="1"/>
          </p:cNvSpPr>
          <p:nvPr>
            <p:ph type="sldNum" sz="quarter" idx="10"/>
          </p:nvPr>
        </p:nvSpPr>
        <p:spPr/>
        <p:txBody>
          <a:bodyPr/>
          <a:lstStyle/>
          <a:p>
            <a:pPr>
              <a:defRPr/>
            </a:pPr>
            <a:fld id="{45488343-B159-074D-B355-B61FD1A20D53}" type="slidenum">
              <a:rPr lang="en-US" smtClean="0"/>
              <a:pPr>
                <a:defRPr/>
              </a:pPr>
              <a:t>103</a:t>
            </a:fld>
            <a:endParaRPr lang="en-US" dirty="0"/>
          </a:p>
        </p:txBody>
      </p:sp>
    </p:spTree>
    <p:extLst>
      <p:ext uri="{BB962C8B-B14F-4D97-AF65-F5344CB8AC3E}">
        <p14:creationId xmlns:p14="http://schemas.microsoft.com/office/powerpoint/2010/main" val="1838623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6E9BD1-F490-15F3-EDAD-EBBE574BF6F2}"/>
              </a:ext>
            </a:extLst>
          </p:cNvPr>
          <p:cNvSpPr>
            <a:spLocks noGrp="1"/>
          </p:cNvSpPr>
          <p:nvPr>
            <p:ph type="title"/>
          </p:nvPr>
        </p:nvSpPr>
        <p:spPr/>
        <p:txBody>
          <a:bodyPr/>
          <a:lstStyle/>
          <a:p>
            <a:r>
              <a:rPr lang="en-US" dirty="0"/>
              <a:t>Questions and comments</a:t>
            </a:r>
          </a:p>
        </p:txBody>
      </p:sp>
      <p:pic>
        <p:nvPicPr>
          <p:cNvPr id="9" name="Content Placeholder 8" descr="Wood human figure">
            <a:extLst>
              <a:ext uri="{FF2B5EF4-FFF2-40B4-BE49-F238E27FC236}">
                <a16:creationId xmlns:a16="http://schemas.microsoft.com/office/drawing/2014/main" id="{3A03FCA5-72DD-8E09-2E18-71D403572D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3607" y="2251076"/>
            <a:ext cx="4776787" cy="3184525"/>
          </a:xfrm>
        </p:spPr>
      </p:pic>
      <p:sp>
        <p:nvSpPr>
          <p:cNvPr id="4" name="Slide Number Placeholder 3">
            <a:extLst>
              <a:ext uri="{FF2B5EF4-FFF2-40B4-BE49-F238E27FC236}">
                <a16:creationId xmlns:a16="http://schemas.microsoft.com/office/drawing/2014/main" id="{B222A646-2125-D8CF-151B-52F55CAF326E}"/>
              </a:ext>
            </a:extLst>
          </p:cNvPr>
          <p:cNvSpPr>
            <a:spLocks noGrp="1"/>
          </p:cNvSpPr>
          <p:nvPr>
            <p:ph type="sldNum" sz="quarter" idx="10"/>
          </p:nvPr>
        </p:nvSpPr>
        <p:spPr/>
        <p:txBody>
          <a:bodyPr/>
          <a:lstStyle/>
          <a:p>
            <a:pPr>
              <a:defRPr/>
            </a:pPr>
            <a:fld id="{45488343-B159-074D-B355-B61FD1A20D53}" type="slidenum">
              <a:rPr lang="en-US" smtClean="0"/>
              <a:pPr>
                <a:defRPr/>
              </a:pPr>
              <a:t>104</a:t>
            </a:fld>
            <a:endParaRPr lang="en-US" dirty="0"/>
          </a:p>
        </p:txBody>
      </p:sp>
      <p:sp>
        <p:nvSpPr>
          <p:cNvPr id="2" name="Action Button: Home 1">
            <a:hlinkClick r:id="rId3" action="ppaction://hlinksldjump" highlightClick="1"/>
            <a:extLst>
              <a:ext uri="{FF2B5EF4-FFF2-40B4-BE49-F238E27FC236}">
                <a16:creationId xmlns:a16="http://schemas.microsoft.com/office/drawing/2014/main" id="{7CFAC2AF-3FDC-D34B-95FC-138A47EBAFBB}"/>
              </a:ext>
            </a:extLst>
          </p:cNvPr>
          <p:cNvSpPr/>
          <p:nvPr/>
        </p:nvSpPr>
        <p:spPr>
          <a:xfrm>
            <a:off x="8266670" y="5733535"/>
            <a:ext cx="593125" cy="51169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0764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857" y="1973262"/>
            <a:ext cx="8268286" cy="1470025"/>
          </a:xfrm>
        </p:spPr>
        <p:txBody>
          <a:bodyPr>
            <a:normAutofit/>
          </a:bodyPr>
          <a:lstStyle/>
          <a:p>
            <a:r>
              <a:rPr lang="en-US" sz="2400" b="1" kern="100" dirty="0">
                <a:effectLst/>
                <a:latin typeface="Times New Roman" panose="02020603050405020304" pitchFamily="18" charset="0"/>
                <a:ea typeface="DengXian" panose="02010600030101010101" pitchFamily="2" charset="-122"/>
                <a:cs typeface="Times New Roman" panose="02020603050405020304" pitchFamily="18" charset="0"/>
              </a:rPr>
              <a:t>Do employees know what would happen? </a:t>
            </a:r>
            <a:r>
              <a:rPr lang="en-US" sz="2400" b="1" kern="100" dirty="0">
                <a:latin typeface="Times New Roman" panose="02020603050405020304" pitchFamily="18" charset="0"/>
                <a:ea typeface="DengXian" panose="02010600030101010101" pitchFamily="2" charset="-122"/>
                <a:cs typeface="Times New Roman" panose="02020603050405020304" pitchFamily="18" charset="0"/>
              </a:rPr>
              <a:t>S</a:t>
            </a:r>
            <a:r>
              <a:rPr lang="en-US" sz="2400" b="1" kern="100" dirty="0">
                <a:effectLst/>
                <a:latin typeface="Times New Roman" panose="02020603050405020304" pitchFamily="18" charset="0"/>
                <a:ea typeface="DengXian" panose="02010600030101010101" pitchFamily="2" charset="-122"/>
                <a:cs typeface="Times New Roman" panose="02020603050405020304" pitchFamily="18" charset="0"/>
              </a:rPr>
              <a:t>ignals for the firm performance derived from the bottom tone </a:t>
            </a:r>
            <a:endParaRPr lang="en-US" sz="4800" b="1" dirty="0">
              <a:solidFill>
                <a:schemeClr val="tx2"/>
              </a:solidFill>
            </a:endParaRPr>
          </a:p>
        </p:txBody>
      </p:sp>
      <p:sp>
        <p:nvSpPr>
          <p:cNvPr id="6" name="Subtitle 5">
            <a:extLst>
              <a:ext uri="{FF2B5EF4-FFF2-40B4-BE49-F238E27FC236}">
                <a16:creationId xmlns:a16="http://schemas.microsoft.com/office/drawing/2014/main" id="{56BDC37C-9BCE-45FA-AD48-0AD55B978203}"/>
              </a:ext>
            </a:extLst>
          </p:cNvPr>
          <p:cNvSpPr>
            <a:spLocks noGrp="1"/>
          </p:cNvSpPr>
          <p:nvPr>
            <p:ph type="subTitle" idx="1"/>
          </p:nvPr>
        </p:nvSpPr>
        <p:spPr>
          <a:xfrm>
            <a:off x="1371600" y="3623600"/>
            <a:ext cx="6400800" cy="1752600"/>
          </a:xfrm>
        </p:spPr>
        <p:txBody>
          <a:bodyPr/>
          <a:lstStyle/>
          <a:p>
            <a:r>
              <a:rPr lang="en-US" sz="1600" i="1" dirty="0" err="1">
                <a:solidFill>
                  <a:schemeClr val="tx2"/>
                </a:solidFill>
                <a:latin typeface="+mj-lt"/>
              </a:rPr>
              <a:t>Hanxin</a:t>
            </a:r>
            <a:r>
              <a:rPr lang="en-US" sz="1600" i="1" dirty="0">
                <a:solidFill>
                  <a:schemeClr val="tx2"/>
                </a:solidFill>
                <a:latin typeface="+mj-lt"/>
              </a:rPr>
              <a:t> Hu, Rutgers</a:t>
            </a:r>
          </a:p>
          <a:p>
            <a:r>
              <a:rPr lang="en-US" sz="1600" i="1" dirty="0">
                <a:solidFill>
                  <a:schemeClr val="tx2"/>
                </a:solidFill>
                <a:latin typeface="+mj-lt"/>
              </a:rPr>
              <a:t>Kelly Duan, Sacred Heart University</a:t>
            </a:r>
          </a:p>
          <a:p>
            <a:r>
              <a:rPr lang="en-US" sz="1600" i="1" dirty="0">
                <a:solidFill>
                  <a:schemeClr val="tx2"/>
                </a:solidFill>
                <a:latin typeface="+mj-lt"/>
              </a:rPr>
              <a:t>Ting Sun, The College of New Jersey</a:t>
            </a:r>
          </a:p>
        </p:txBody>
      </p:sp>
      <p:sp>
        <p:nvSpPr>
          <p:cNvPr id="3" name="Slide Number Placeholder 2">
            <a:extLst>
              <a:ext uri="{FF2B5EF4-FFF2-40B4-BE49-F238E27FC236}">
                <a16:creationId xmlns:a16="http://schemas.microsoft.com/office/drawing/2014/main" id="{40910777-1F9D-4AB1-91D4-1F768E7944B3}"/>
              </a:ext>
            </a:extLst>
          </p:cNvPr>
          <p:cNvSpPr>
            <a:spLocks noGrp="1"/>
          </p:cNvSpPr>
          <p:nvPr>
            <p:ph type="sldNum" sz="quarter" idx="10"/>
          </p:nvPr>
        </p:nvSpPr>
        <p:spPr/>
        <p:txBody>
          <a:bodyPr/>
          <a:lstStyle/>
          <a:p>
            <a:pPr>
              <a:defRPr/>
            </a:pPr>
            <a:fld id="{94F06B10-230A-2842-997C-D8605B527737}" type="slidenum">
              <a:rPr lang="en-US" smtClean="0">
                <a:latin typeface="+mj-lt"/>
              </a:rPr>
              <a:pPr>
                <a:defRPr/>
              </a:pPr>
              <a:t>105</a:t>
            </a:fld>
            <a:endParaRPr lang="en-US" dirty="0">
              <a:latin typeface="+mj-lt"/>
            </a:endParaRPr>
          </a:p>
        </p:txBody>
      </p:sp>
      <p:cxnSp>
        <p:nvCxnSpPr>
          <p:cNvPr id="5" name="Straight Connector 4">
            <a:extLst>
              <a:ext uri="{FF2B5EF4-FFF2-40B4-BE49-F238E27FC236}">
                <a16:creationId xmlns:a16="http://schemas.microsoft.com/office/drawing/2014/main" id="{71E20CC6-ACE0-A361-3FC0-8027FBD67F9B}"/>
              </a:ext>
            </a:extLst>
          </p:cNvPr>
          <p:cNvCxnSpPr>
            <a:cxnSpLocks/>
          </p:cNvCxnSpPr>
          <p:nvPr/>
        </p:nvCxnSpPr>
        <p:spPr>
          <a:xfrm>
            <a:off x="2268639" y="3478012"/>
            <a:ext cx="4409954" cy="0"/>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87440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598968-4011-40CB-462F-EF4DCF12DD61}"/>
              </a:ext>
            </a:extLst>
          </p:cNvPr>
          <p:cNvSpPr>
            <a:spLocks noGrp="1"/>
          </p:cNvSpPr>
          <p:nvPr>
            <p:ph type="title"/>
          </p:nvPr>
        </p:nvSpPr>
        <p:spPr>
          <a:xfrm>
            <a:off x="457200" y="609600"/>
            <a:ext cx="8229600" cy="808038"/>
          </a:xfrm>
        </p:spPr>
        <p:txBody>
          <a:bodyPr/>
          <a:lstStyle/>
          <a:p>
            <a:r>
              <a:rPr lang="en-US" sz="2400" b="1" dirty="0"/>
              <a:t>Motivations and Research Questions</a:t>
            </a:r>
          </a:p>
        </p:txBody>
      </p:sp>
      <p:sp>
        <p:nvSpPr>
          <p:cNvPr id="9" name="Content Placeholder 2">
            <a:extLst>
              <a:ext uri="{FF2B5EF4-FFF2-40B4-BE49-F238E27FC236}">
                <a16:creationId xmlns:a16="http://schemas.microsoft.com/office/drawing/2014/main" id="{693BE68E-6D44-2E97-A8C4-4CCE577B1929}"/>
              </a:ext>
            </a:extLst>
          </p:cNvPr>
          <p:cNvSpPr>
            <a:spLocks noGrp="1"/>
          </p:cNvSpPr>
          <p:nvPr>
            <p:ph sz="half" idx="1"/>
          </p:nvPr>
        </p:nvSpPr>
        <p:spPr>
          <a:xfrm>
            <a:off x="457200" y="1747376"/>
            <a:ext cx="4038600" cy="4016815"/>
          </a:xfrm>
        </p:spPr>
        <p:txBody>
          <a:bodyPr/>
          <a:lstStyle/>
          <a:p>
            <a:pPr>
              <a:spcBef>
                <a:spcPts val="984"/>
              </a:spcBef>
            </a:pPr>
            <a:r>
              <a:rPr lang="en-US" sz="1600" dirty="0">
                <a:latin typeface="+mj-lt"/>
              </a:rPr>
              <a:t>Inside Employee perceptions are indicative of the firm’s prospective financial and non-financial performance.</a:t>
            </a:r>
          </a:p>
          <a:p>
            <a:pPr lvl="1">
              <a:spcBef>
                <a:spcPts val="984"/>
              </a:spcBef>
            </a:pPr>
            <a:r>
              <a:rPr lang="en-US" sz="1400" dirty="0">
                <a:latin typeface="+mj-lt"/>
              </a:rPr>
              <a:t>Anecdotal evidence (e.g., Wells Fargo fraudulent account scandal in 2016).</a:t>
            </a:r>
          </a:p>
          <a:p>
            <a:pPr lvl="1">
              <a:spcBef>
                <a:spcPts val="984"/>
              </a:spcBef>
            </a:pPr>
            <a:r>
              <a:rPr lang="en-US" sz="1400" dirty="0">
                <a:latin typeface="+mj-lt"/>
              </a:rPr>
              <a:t>Empirical evidence (e.g., Hales et al., 2018; Campbell and Shang, 2021; and Briscoe-Tran, 2022), </a:t>
            </a:r>
            <a:r>
              <a:rPr lang="en-US" sz="1400" i="1" dirty="0">
                <a:latin typeface="+mj-lt"/>
              </a:rPr>
              <a:t>where inside views are extracted from a company-reviewing social media platform Glassdoor. </a:t>
            </a:r>
          </a:p>
          <a:p>
            <a:pPr>
              <a:spcBef>
                <a:spcPts val="984"/>
              </a:spcBef>
            </a:pPr>
            <a:r>
              <a:rPr lang="en-US" sz="1600" dirty="0">
                <a:latin typeface="+mj-lt"/>
              </a:rPr>
              <a:t>Limitations</a:t>
            </a:r>
          </a:p>
          <a:p>
            <a:pPr lvl="1"/>
            <a:r>
              <a:rPr lang="en-US" sz="1400" dirty="0">
                <a:latin typeface="+mj-lt"/>
              </a:rPr>
              <a:t>Mostly relying on the homogenous scaled ratings; or using dictionary-based approach to extract textual information.</a:t>
            </a:r>
          </a:p>
          <a:p>
            <a:pPr lvl="1"/>
            <a:r>
              <a:rPr lang="en-US" sz="1400" dirty="0">
                <a:latin typeface="+mj-lt"/>
              </a:rPr>
              <a:t>Using the single aggregated-level index to proxy for employee perception </a:t>
            </a:r>
          </a:p>
          <a:p>
            <a:pPr lvl="1"/>
            <a:r>
              <a:rPr lang="en-US" sz="1400" dirty="0">
                <a:latin typeface="+mj-lt"/>
              </a:rPr>
              <a:t>The role of “top tone” is often ignored.</a:t>
            </a:r>
          </a:p>
          <a:p>
            <a:pPr lvl="1"/>
            <a:endParaRPr lang="en-US" sz="1400" dirty="0">
              <a:latin typeface="+mj-lt"/>
            </a:endParaRPr>
          </a:p>
        </p:txBody>
      </p:sp>
      <p:sp>
        <p:nvSpPr>
          <p:cNvPr id="13" name="Slide Number Placeholder 4">
            <a:extLst>
              <a:ext uri="{FF2B5EF4-FFF2-40B4-BE49-F238E27FC236}">
                <a16:creationId xmlns:a16="http://schemas.microsoft.com/office/drawing/2014/main" id="{EB2AC934-6242-4F93-EB43-7A1936C1656C}"/>
              </a:ext>
            </a:extLst>
          </p:cNvPr>
          <p:cNvSpPr>
            <a:spLocks noGrp="1"/>
          </p:cNvSpPr>
          <p:nvPr>
            <p:ph type="sldNum" sz="quarter" idx="10"/>
          </p:nvPr>
        </p:nvSpPr>
        <p:spPr>
          <a:xfrm>
            <a:off x="6912017" y="6465144"/>
            <a:ext cx="2133600" cy="476250"/>
          </a:xfrm>
        </p:spPr>
        <p:txBody>
          <a:bodyPr/>
          <a:lstStyle/>
          <a:p>
            <a:pPr>
              <a:spcAft>
                <a:spcPts val="600"/>
              </a:spcAft>
              <a:defRPr/>
            </a:pPr>
            <a:fld id="{10EDA8B8-D04C-214E-83CE-5B60915F9360}" type="slidenum">
              <a:rPr lang="en-US">
                <a:latin typeface="+mj-lt"/>
              </a:rPr>
              <a:pPr>
                <a:spcAft>
                  <a:spcPts val="600"/>
                </a:spcAft>
                <a:defRPr/>
              </a:pPr>
              <a:t>106</a:t>
            </a:fld>
            <a:endParaRPr lang="en-US" dirty="0">
              <a:latin typeface="+mj-lt"/>
            </a:endParaRPr>
          </a:p>
        </p:txBody>
      </p:sp>
      <p:cxnSp>
        <p:nvCxnSpPr>
          <p:cNvPr id="5" name="Straight Connector 4">
            <a:extLst>
              <a:ext uri="{FF2B5EF4-FFF2-40B4-BE49-F238E27FC236}">
                <a16:creationId xmlns:a16="http://schemas.microsoft.com/office/drawing/2014/main" id="{8A316E4D-DF62-7913-3055-68A2E6A28898}"/>
              </a:ext>
            </a:extLst>
          </p:cNvPr>
          <p:cNvCxnSpPr>
            <a:cxnSpLocks/>
            <a:stCxn id="7" idx="2"/>
          </p:cNvCxnSpPr>
          <p:nvPr/>
        </p:nvCxnSpPr>
        <p:spPr>
          <a:xfrm>
            <a:off x="4572000" y="1417638"/>
            <a:ext cx="0" cy="5065712"/>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1DD7B3-F06A-C15F-719F-A2CAA2ED296C}"/>
              </a:ext>
            </a:extLst>
          </p:cNvPr>
          <p:cNvSpPr txBox="1"/>
          <p:nvPr/>
        </p:nvSpPr>
        <p:spPr>
          <a:xfrm>
            <a:off x="1360032" y="1325976"/>
            <a:ext cx="2187613" cy="338554"/>
          </a:xfrm>
          <a:prstGeom prst="rect">
            <a:avLst/>
          </a:prstGeom>
          <a:noFill/>
        </p:spPr>
        <p:txBody>
          <a:bodyPr wrap="square" rtlCol="0">
            <a:spAutoFit/>
          </a:bodyPr>
          <a:lstStyle/>
          <a:p>
            <a:pPr algn="ctr"/>
            <a:r>
              <a:rPr lang="en-US" sz="1600" b="1" i="1" u="sng" dirty="0">
                <a:latin typeface="+mj-lt"/>
              </a:rPr>
              <a:t>Motivations</a:t>
            </a:r>
          </a:p>
        </p:txBody>
      </p:sp>
      <p:sp>
        <p:nvSpPr>
          <p:cNvPr id="12" name="Content Placeholder 2">
            <a:extLst>
              <a:ext uri="{FF2B5EF4-FFF2-40B4-BE49-F238E27FC236}">
                <a16:creationId xmlns:a16="http://schemas.microsoft.com/office/drawing/2014/main" id="{9CD9B306-2357-D127-629B-3F910F0006CF}"/>
              </a:ext>
            </a:extLst>
          </p:cNvPr>
          <p:cNvSpPr txBox="1">
            <a:spLocks/>
          </p:cNvSpPr>
          <p:nvPr/>
        </p:nvSpPr>
        <p:spPr bwMode="auto">
          <a:xfrm>
            <a:off x="4741761" y="1768996"/>
            <a:ext cx="4038600" cy="45339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sz="2400">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20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8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8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800">
                <a:solidFill>
                  <a:srgbClr val="5F5F5F"/>
                </a:solidFill>
                <a:latin typeface="+mn-lt"/>
              </a:defRPr>
            </a:lvl6pPr>
            <a:lvl7pPr marL="2971800" indent="-228600" algn="l" rtl="0" eaLnBrk="1" fontAlgn="base" hangingPunct="1">
              <a:spcBef>
                <a:spcPct val="20000"/>
              </a:spcBef>
              <a:spcAft>
                <a:spcPct val="0"/>
              </a:spcAft>
              <a:buChar char="»"/>
              <a:defRPr sz="1800">
                <a:solidFill>
                  <a:srgbClr val="5F5F5F"/>
                </a:solidFill>
                <a:latin typeface="+mn-lt"/>
              </a:defRPr>
            </a:lvl7pPr>
            <a:lvl8pPr marL="3429000" indent="-228600" algn="l" rtl="0" eaLnBrk="1" fontAlgn="base" hangingPunct="1">
              <a:spcBef>
                <a:spcPct val="20000"/>
              </a:spcBef>
              <a:spcAft>
                <a:spcPct val="0"/>
              </a:spcAft>
              <a:buChar char="»"/>
              <a:defRPr sz="1800">
                <a:solidFill>
                  <a:srgbClr val="5F5F5F"/>
                </a:solidFill>
                <a:latin typeface="+mn-lt"/>
              </a:defRPr>
            </a:lvl8pPr>
            <a:lvl9pPr marL="3886200" indent="-228600" algn="l" rtl="0" eaLnBrk="1" fontAlgn="base" hangingPunct="1">
              <a:spcBef>
                <a:spcPct val="20000"/>
              </a:spcBef>
              <a:spcAft>
                <a:spcPct val="0"/>
              </a:spcAft>
              <a:buChar char="»"/>
              <a:defRPr sz="1800">
                <a:solidFill>
                  <a:srgbClr val="5F5F5F"/>
                </a:solidFill>
                <a:latin typeface="+mn-lt"/>
              </a:defRPr>
            </a:lvl9pPr>
          </a:lstStyle>
          <a:p>
            <a:endParaRPr lang="en-US" kern="0" dirty="0">
              <a:latin typeface="+mj-lt"/>
            </a:endParaRPr>
          </a:p>
          <a:p>
            <a:pPr>
              <a:lnSpc>
                <a:spcPct val="115000"/>
              </a:lnSpc>
              <a:spcBef>
                <a:spcPts val="400"/>
              </a:spcBef>
              <a:spcAft>
                <a:spcPts val="400"/>
              </a:spcAft>
              <a:tabLst>
                <a:tab pos="571500" algn="l"/>
              </a:tabLst>
            </a:pPr>
            <a:endParaRPr lang="en-US" sz="1600" dirty="0">
              <a:latin typeface="+mj-lt"/>
            </a:endParaRPr>
          </a:p>
          <a:p>
            <a:pPr>
              <a:lnSpc>
                <a:spcPct val="115000"/>
              </a:lnSpc>
              <a:spcBef>
                <a:spcPts val="400"/>
              </a:spcBef>
              <a:spcAft>
                <a:spcPts val="400"/>
              </a:spcAft>
              <a:tabLst>
                <a:tab pos="571500" algn="l"/>
              </a:tabLst>
            </a:pPr>
            <a:endParaRPr lang="en-US" sz="1600" dirty="0">
              <a:latin typeface="+mj-lt"/>
            </a:endParaRPr>
          </a:p>
          <a:p>
            <a:pPr>
              <a:lnSpc>
                <a:spcPct val="115000"/>
              </a:lnSpc>
              <a:spcBef>
                <a:spcPts val="400"/>
              </a:spcBef>
              <a:spcAft>
                <a:spcPts val="400"/>
              </a:spcAft>
              <a:tabLst>
                <a:tab pos="571500" algn="l"/>
              </a:tabLst>
            </a:pPr>
            <a:r>
              <a:rPr lang="en-US" sz="1600" dirty="0">
                <a:latin typeface="+mj-lt"/>
              </a:rPr>
              <a:t>How to construct semantically reliable topic features to predict the firm future performance?</a:t>
            </a:r>
          </a:p>
          <a:p>
            <a:pPr>
              <a:lnSpc>
                <a:spcPct val="115000"/>
              </a:lnSpc>
              <a:spcBef>
                <a:spcPts val="400"/>
              </a:spcBef>
              <a:spcAft>
                <a:spcPts val="400"/>
              </a:spcAft>
              <a:tabLst>
                <a:tab pos="571500" algn="l"/>
              </a:tabLst>
            </a:pPr>
            <a:r>
              <a:rPr lang="en-US" sz="1600" dirty="0">
                <a:latin typeface="+mj-lt"/>
              </a:rPr>
              <a:t>Which aspects of information extracted from Glassdoor reviews are more important?</a:t>
            </a:r>
          </a:p>
          <a:p>
            <a:pPr>
              <a:lnSpc>
                <a:spcPct val="115000"/>
              </a:lnSpc>
              <a:spcBef>
                <a:spcPts val="400"/>
              </a:spcBef>
              <a:spcAft>
                <a:spcPts val="400"/>
              </a:spcAft>
              <a:tabLst>
                <a:tab pos="571500" algn="l"/>
              </a:tabLst>
            </a:pPr>
            <a:r>
              <a:rPr lang="en-US" sz="1600" dirty="0">
                <a:latin typeface="+mj-lt"/>
              </a:rPr>
              <a:t>Compared to top management tones in the mandatory disclosure, do inside views carry unique and significant information regarding the firm outlook? </a:t>
            </a:r>
          </a:p>
          <a:p>
            <a:pPr lvl="1"/>
            <a:endParaRPr lang="en-US" sz="1400" kern="0" dirty="0">
              <a:latin typeface="+mj-lt"/>
            </a:endParaRPr>
          </a:p>
        </p:txBody>
      </p:sp>
      <p:sp>
        <p:nvSpPr>
          <p:cNvPr id="14" name="TextBox 13">
            <a:extLst>
              <a:ext uri="{FF2B5EF4-FFF2-40B4-BE49-F238E27FC236}">
                <a16:creationId xmlns:a16="http://schemas.microsoft.com/office/drawing/2014/main" id="{249A034B-7C2A-8AB6-C163-C9D0FC3367BB}"/>
              </a:ext>
            </a:extLst>
          </p:cNvPr>
          <p:cNvSpPr txBox="1"/>
          <p:nvPr/>
        </p:nvSpPr>
        <p:spPr>
          <a:xfrm>
            <a:off x="5720407" y="1304754"/>
            <a:ext cx="2406374" cy="338554"/>
          </a:xfrm>
          <a:prstGeom prst="rect">
            <a:avLst/>
          </a:prstGeom>
          <a:noFill/>
        </p:spPr>
        <p:txBody>
          <a:bodyPr wrap="square" rtlCol="0">
            <a:spAutoFit/>
          </a:bodyPr>
          <a:lstStyle/>
          <a:p>
            <a:pPr algn="ctr"/>
            <a:r>
              <a:rPr lang="en-US" sz="1600" b="1" i="1" u="sng" dirty="0">
                <a:latin typeface="+mj-lt"/>
              </a:rPr>
              <a:t>Research Questions</a:t>
            </a:r>
          </a:p>
        </p:txBody>
      </p:sp>
      <p:pic>
        <p:nvPicPr>
          <p:cNvPr id="16" name="Picture 15">
            <a:extLst>
              <a:ext uri="{FF2B5EF4-FFF2-40B4-BE49-F238E27FC236}">
                <a16:creationId xmlns:a16="http://schemas.microsoft.com/office/drawing/2014/main" id="{B139EEC1-DE6B-700A-B16E-6C5827673795}"/>
              </a:ext>
            </a:extLst>
          </p:cNvPr>
          <p:cNvPicPr>
            <a:picLocks noChangeAspect="1"/>
          </p:cNvPicPr>
          <p:nvPr/>
        </p:nvPicPr>
        <p:blipFill>
          <a:blip r:embed="rId3"/>
          <a:stretch>
            <a:fillRect/>
          </a:stretch>
        </p:blipFill>
        <p:spPr>
          <a:xfrm>
            <a:off x="4921324" y="1747376"/>
            <a:ext cx="1197662" cy="1033599"/>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9519B0DD-30D4-AE28-3DC0-E96E3F25A8E1}"/>
              </a:ext>
            </a:extLst>
          </p:cNvPr>
          <p:cNvSpPr txBox="1"/>
          <p:nvPr/>
        </p:nvSpPr>
        <p:spPr>
          <a:xfrm>
            <a:off x="4326519" y="2769393"/>
            <a:ext cx="2540645" cy="261610"/>
          </a:xfrm>
          <a:prstGeom prst="rect">
            <a:avLst/>
          </a:prstGeom>
          <a:noFill/>
        </p:spPr>
        <p:txBody>
          <a:bodyPr wrap="square" rtlCol="0">
            <a:spAutoFit/>
          </a:bodyPr>
          <a:lstStyle/>
          <a:p>
            <a:pPr algn="ctr"/>
            <a:r>
              <a:rPr lang="en-US" sz="1100" i="1" dirty="0">
                <a:latin typeface="+mj-lt"/>
              </a:rPr>
              <a:t> Glassdoor textual reviews</a:t>
            </a:r>
          </a:p>
        </p:txBody>
      </p:sp>
      <p:cxnSp>
        <p:nvCxnSpPr>
          <p:cNvPr id="23" name="Straight Arrow Connector 22">
            <a:extLst>
              <a:ext uri="{FF2B5EF4-FFF2-40B4-BE49-F238E27FC236}">
                <a16:creationId xmlns:a16="http://schemas.microsoft.com/office/drawing/2014/main" id="{FF7F3A70-FC10-6CEE-AD40-9CC46E131126}"/>
              </a:ext>
            </a:extLst>
          </p:cNvPr>
          <p:cNvCxnSpPr/>
          <p:nvPr/>
        </p:nvCxnSpPr>
        <p:spPr>
          <a:xfrm>
            <a:off x="6308203" y="2264175"/>
            <a:ext cx="1041721"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983F1C22-0157-6B39-5B40-2688706DF5E5}"/>
              </a:ext>
            </a:extLst>
          </p:cNvPr>
          <p:cNvPicPr>
            <a:picLocks noChangeAspect="1"/>
          </p:cNvPicPr>
          <p:nvPr/>
        </p:nvPicPr>
        <p:blipFill>
          <a:blip r:embed="rId4"/>
          <a:stretch>
            <a:fillRect/>
          </a:stretch>
        </p:blipFill>
        <p:spPr>
          <a:xfrm>
            <a:off x="7431624" y="1680423"/>
            <a:ext cx="1197663" cy="103360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39E2805F-6894-99EE-F507-339D66A3B527}"/>
              </a:ext>
            </a:extLst>
          </p:cNvPr>
          <p:cNvSpPr txBox="1"/>
          <p:nvPr/>
        </p:nvSpPr>
        <p:spPr>
          <a:xfrm>
            <a:off x="6654956" y="2748171"/>
            <a:ext cx="2540645" cy="261610"/>
          </a:xfrm>
          <a:prstGeom prst="rect">
            <a:avLst/>
          </a:prstGeom>
          <a:noFill/>
        </p:spPr>
        <p:txBody>
          <a:bodyPr wrap="square" rtlCol="0">
            <a:spAutoFit/>
          </a:bodyPr>
          <a:lstStyle/>
          <a:p>
            <a:pPr algn="ctr"/>
            <a:r>
              <a:rPr lang="en-US" sz="1100" i="1" dirty="0">
                <a:latin typeface="+mj-lt"/>
              </a:rPr>
              <a:t>Firm financial and non-financial outcome</a:t>
            </a:r>
          </a:p>
        </p:txBody>
      </p:sp>
    </p:spTree>
    <p:extLst>
      <p:ext uri="{BB962C8B-B14F-4D97-AF65-F5344CB8AC3E}">
        <p14:creationId xmlns:p14="http://schemas.microsoft.com/office/powerpoint/2010/main" val="1825126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AF8114B-0D5A-70E2-BE48-5E7FABD7EC0B}"/>
              </a:ext>
            </a:extLst>
          </p:cNvPr>
          <p:cNvSpPr>
            <a:spLocks noGrp="1"/>
          </p:cNvSpPr>
          <p:nvPr>
            <p:ph type="title"/>
          </p:nvPr>
        </p:nvSpPr>
        <p:spPr>
          <a:xfrm>
            <a:off x="457200" y="609600"/>
            <a:ext cx="8229600" cy="808038"/>
          </a:xfrm>
        </p:spPr>
        <p:txBody>
          <a:bodyPr/>
          <a:lstStyle/>
          <a:p>
            <a:r>
              <a:rPr lang="en-US" sz="2400" b="1" dirty="0"/>
              <a:t>Research Design</a:t>
            </a:r>
          </a:p>
        </p:txBody>
      </p:sp>
      <p:sp>
        <p:nvSpPr>
          <p:cNvPr id="12" name="Content Placeholder 2">
            <a:extLst>
              <a:ext uri="{FF2B5EF4-FFF2-40B4-BE49-F238E27FC236}">
                <a16:creationId xmlns:a16="http://schemas.microsoft.com/office/drawing/2014/main" id="{2AA75F0D-ABA9-47B8-0859-509399471CB1}"/>
              </a:ext>
            </a:extLst>
          </p:cNvPr>
          <p:cNvSpPr>
            <a:spLocks noGrp="1"/>
          </p:cNvSpPr>
          <p:nvPr>
            <p:ph idx="1"/>
          </p:nvPr>
        </p:nvSpPr>
        <p:spPr>
          <a:xfrm>
            <a:off x="457200" y="1523999"/>
            <a:ext cx="8229600" cy="4865225"/>
          </a:xfrm>
        </p:spPr>
        <p:txBody>
          <a:bodyPr/>
          <a:lstStyle/>
          <a:p>
            <a:endParaRPr lang="en-US" sz="2400" dirty="0">
              <a:latin typeface="+mj-lt"/>
            </a:endParaRPr>
          </a:p>
        </p:txBody>
      </p:sp>
      <p:sp>
        <p:nvSpPr>
          <p:cNvPr id="5" name="Slide Number Placeholder 4">
            <a:extLst>
              <a:ext uri="{FF2B5EF4-FFF2-40B4-BE49-F238E27FC236}">
                <a16:creationId xmlns:a16="http://schemas.microsoft.com/office/drawing/2014/main" id="{ECDD889F-50A7-3659-0B5E-A150AE80A6F5}"/>
              </a:ext>
            </a:extLst>
          </p:cNvPr>
          <p:cNvSpPr>
            <a:spLocks noGrp="1"/>
          </p:cNvSpPr>
          <p:nvPr>
            <p:ph type="sldNum" sz="quarter" idx="10"/>
          </p:nvPr>
        </p:nvSpPr>
        <p:spPr>
          <a:xfrm>
            <a:off x="6553200" y="6245225"/>
            <a:ext cx="2133600" cy="476250"/>
          </a:xfrm>
        </p:spPr>
        <p:txBody>
          <a:bodyPr wrap="square" anchor="t">
            <a:normAutofit/>
          </a:bodyPr>
          <a:lstStyle/>
          <a:p>
            <a:pPr>
              <a:spcAft>
                <a:spcPts val="600"/>
              </a:spcAft>
              <a:defRPr/>
            </a:pPr>
            <a:fld id="{10EDA8B8-D04C-214E-83CE-5B60915F9360}" type="slidenum">
              <a:rPr lang="en-US" smtClean="0">
                <a:latin typeface="+mj-lt"/>
              </a:rPr>
              <a:pPr>
                <a:spcAft>
                  <a:spcPts val="600"/>
                </a:spcAft>
                <a:defRPr/>
              </a:pPr>
              <a:t>107</a:t>
            </a:fld>
            <a:endParaRPr lang="en-US" dirty="0">
              <a:latin typeface="+mj-lt"/>
            </a:endParaRPr>
          </a:p>
        </p:txBody>
      </p:sp>
      <p:graphicFrame>
        <p:nvGraphicFramePr>
          <p:cNvPr id="6" name="Diagram 5">
            <a:extLst>
              <a:ext uri="{FF2B5EF4-FFF2-40B4-BE49-F238E27FC236}">
                <a16:creationId xmlns:a16="http://schemas.microsoft.com/office/drawing/2014/main" id="{02419887-0BD1-81D7-25F4-F9EED31A20D4}"/>
              </a:ext>
            </a:extLst>
          </p:cNvPr>
          <p:cNvGraphicFramePr/>
          <p:nvPr>
            <p:extLst>
              <p:ext uri="{D42A27DB-BD31-4B8C-83A1-F6EECF244321}">
                <p14:modId xmlns:p14="http://schemas.microsoft.com/office/powerpoint/2010/main" val="2705671266"/>
              </p:ext>
            </p:extLst>
          </p:nvPr>
        </p:nvGraphicFramePr>
        <p:xfrm>
          <a:off x="200727" y="1336674"/>
          <a:ext cx="8792801" cy="4721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77927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7667C0-3C38-9B4F-6E19-69BB018C294E}"/>
              </a:ext>
            </a:extLst>
          </p:cNvPr>
          <p:cNvSpPr>
            <a:spLocks noGrp="1"/>
          </p:cNvSpPr>
          <p:nvPr>
            <p:ph type="title"/>
          </p:nvPr>
        </p:nvSpPr>
        <p:spPr>
          <a:xfrm>
            <a:off x="3779134" y="2380527"/>
            <a:ext cx="8229600" cy="808038"/>
          </a:xfrm>
        </p:spPr>
        <p:txBody>
          <a:bodyPr/>
          <a:lstStyle/>
          <a:p>
            <a:r>
              <a:rPr lang="en-US" b="1" i="1" dirty="0"/>
              <a:t>Thanks!</a:t>
            </a:r>
          </a:p>
        </p:txBody>
      </p:sp>
      <p:sp>
        <p:nvSpPr>
          <p:cNvPr id="4" name="Slide Number Placeholder 3">
            <a:extLst>
              <a:ext uri="{FF2B5EF4-FFF2-40B4-BE49-F238E27FC236}">
                <a16:creationId xmlns:a16="http://schemas.microsoft.com/office/drawing/2014/main" id="{ADB5DB9D-4559-87D8-7477-63EA9E18EFF0}"/>
              </a:ext>
            </a:extLst>
          </p:cNvPr>
          <p:cNvSpPr>
            <a:spLocks noGrp="1"/>
          </p:cNvSpPr>
          <p:nvPr>
            <p:ph type="sldNum" sz="quarter" idx="10"/>
          </p:nvPr>
        </p:nvSpPr>
        <p:spPr>
          <a:xfrm>
            <a:off x="6553200" y="6245225"/>
            <a:ext cx="2133600" cy="476250"/>
          </a:xfrm>
        </p:spPr>
        <p:txBody>
          <a:bodyPr wrap="square" anchor="t">
            <a:normAutofit/>
          </a:bodyPr>
          <a:lstStyle/>
          <a:p>
            <a:pPr>
              <a:spcAft>
                <a:spcPts val="600"/>
              </a:spcAft>
              <a:defRPr/>
            </a:pPr>
            <a:fld id="{45488343-B159-074D-B355-B61FD1A20D53}" type="slidenum">
              <a:rPr lang="en-US" smtClean="0"/>
              <a:pPr>
                <a:spcAft>
                  <a:spcPts val="600"/>
                </a:spcAft>
                <a:defRPr/>
              </a:pPr>
              <a:t>108</a:t>
            </a:fld>
            <a:endParaRPr lang="en-US"/>
          </a:p>
        </p:txBody>
      </p:sp>
      <p:sp>
        <p:nvSpPr>
          <p:cNvPr id="6" name="TextBox 5">
            <a:extLst>
              <a:ext uri="{FF2B5EF4-FFF2-40B4-BE49-F238E27FC236}">
                <a16:creationId xmlns:a16="http://schemas.microsoft.com/office/drawing/2014/main" id="{B5E3E8AB-B4A8-C0E2-FD3B-A8B495B32152}"/>
              </a:ext>
            </a:extLst>
          </p:cNvPr>
          <p:cNvSpPr txBox="1"/>
          <p:nvPr/>
        </p:nvSpPr>
        <p:spPr>
          <a:xfrm>
            <a:off x="2085369" y="3838184"/>
            <a:ext cx="4745620" cy="338554"/>
          </a:xfrm>
          <a:prstGeom prst="rect">
            <a:avLst/>
          </a:prstGeom>
          <a:noFill/>
        </p:spPr>
        <p:txBody>
          <a:bodyPr wrap="square" rtlCol="0">
            <a:spAutoFit/>
          </a:bodyPr>
          <a:lstStyle/>
          <a:p>
            <a:pPr algn="ctr"/>
            <a:r>
              <a:rPr lang="en-US" sz="1600" i="1" dirty="0">
                <a:latin typeface="+mj-lt"/>
              </a:rPr>
              <a:t>hh</a:t>
            </a:r>
            <a:r>
              <a:rPr lang="en-US" altLang="zh-CN" sz="1600" i="1" dirty="0">
                <a:latin typeface="+mj-lt"/>
              </a:rPr>
              <a:t>497@scarletmail.rutgers.edu</a:t>
            </a:r>
            <a:endParaRPr lang="en-US" sz="1600" i="1" dirty="0">
              <a:latin typeface="+mj-lt"/>
            </a:endParaRPr>
          </a:p>
        </p:txBody>
      </p:sp>
      <p:sp>
        <p:nvSpPr>
          <p:cNvPr id="7" name="TextBox 6">
            <a:extLst>
              <a:ext uri="{FF2B5EF4-FFF2-40B4-BE49-F238E27FC236}">
                <a16:creationId xmlns:a16="http://schemas.microsoft.com/office/drawing/2014/main" id="{1A157661-8595-A879-CDB8-25362621CD0F}"/>
              </a:ext>
            </a:extLst>
          </p:cNvPr>
          <p:cNvSpPr txBox="1"/>
          <p:nvPr/>
        </p:nvSpPr>
        <p:spPr>
          <a:xfrm>
            <a:off x="2141319" y="3178651"/>
            <a:ext cx="4745620" cy="584775"/>
          </a:xfrm>
          <a:prstGeom prst="rect">
            <a:avLst/>
          </a:prstGeom>
          <a:noFill/>
        </p:spPr>
        <p:txBody>
          <a:bodyPr wrap="square" rtlCol="0">
            <a:spAutoFit/>
          </a:bodyPr>
          <a:lstStyle/>
          <a:p>
            <a:pPr algn="ctr"/>
            <a:r>
              <a:rPr lang="en-US" sz="1600" i="1" dirty="0">
                <a:latin typeface="+mj-lt"/>
              </a:rPr>
              <a:t>Any comments or suggestions are welcomed and appreciated </a:t>
            </a:r>
            <a:r>
              <a:rPr lang="en-US" sz="1600" i="1" dirty="0">
                <a:latin typeface="+mj-lt"/>
                <a:sym typeface="Wingdings" pitchFamily="2" charset="2"/>
              </a:rPr>
              <a:t></a:t>
            </a:r>
            <a:endParaRPr lang="en-US" sz="1600" i="1" dirty="0">
              <a:latin typeface="+mj-lt"/>
            </a:endParaRPr>
          </a:p>
        </p:txBody>
      </p:sp>
      <p:sp>
        <p:nvSpPr>
          <p:cNvPr id="2" name="Action Button: Home 1">
            <a:hlinkClick r:id="rId2" action="ppaction://hlinksldjump" highlightClick="1"/>
            <a:extLst>
              <a:ext uri="{FF2B5EF4-FFF2-40B4-BE49-F238E27FC236}">
                <a16:creationId xmlns:a16="http://schemas.microsoft.com/office/drawing/2014/main" id="{833D2428-3F3C-BE4E-AEFC-3E2A35FDDA3B}"/>
              </a:ext>
            </a:extLst>
          </p:cNvPr>
          <p:cNvSpPr/>
          <p:nvPr/>
        </p:nvSpPr>
        <p:spPr>
          <a:xfrm>
            <a:off x="8155459" y="5721178"/>
            <a:ext cx="531341" cy="52404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2430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subTitle" idx="1"/>
          </p:nvPr>
        </p:nvSpPr>
        <p:spPr>
          <a:xfrm>
            <a:off x="2171700" y="3771900"/>
            <a:ext cx="4800600" cy="1876011"/>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a:spcBef>
                <a:spcPts val="0"/>
              </a:spcBef>
              <a:spcAft>
                <a:spcPts val="0"/>
              </a:spcAft>
              <a:buSzPts val="1800"/>
            </a:pPr>
            <a:endParaRPr/>
          </a:p>
          <a:p>
            <a:pPr>
              <a:spcBef>
                <a:spcPts val="0"/>
              </a:spcBef>
              <a:spcAft>
                <a:spcPts val="0"/>
              </a:spcAft>
              <a:buSzPts val="1800"/>
            </a:pPr>
            <a:r>
              <a:rPr lang="en-US"/>
              <a:t>Presented by Steven Katz</a:t>
            </a:r>
            <a:endParaRPr/>
          </a:p>
        </p:txBody>
      </p:sp>
      <p:sp>
        <p:nvSpPr>
          <p:cNvPr id="142" name="Google Shape;142;p1"/>
          <p:cNvSpPr txBox="1">
            <a:spLocks noGrp="1"/>
          </p:cNvSpPr>
          <p:nvPr>
            <p:ph type="ctrTitle"/>
          </p:nvPr>
        </p:nvSpPr>
        <p:spPr>
          <a:xfrm>
            <a:off x="1657350" y="2455069"/>
            <a:ext cx="5829300" cy="1102500"/>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SzPts val="1400"/>
            </a:pPr>
            <a:r>
              <a:rPr lang="en-US" dirty="0"/>
              <a:t>ESG Report Data Extraction:</a:t>
            </a:r>
            <a:br>
              <a:rPr lang="en-US" dirty="0"/>
            </a:br>
            <a:r>
              <a:rPr lang="en-US" dirty="0"/>
              <a:t>Generalized Text-Mining Framework</a:t>
            </a:r>
            <a:endParaRPr dirty="0"/>
          </a:p>
        </p:txBody>
      </p:sp>
    </p:spTree>
    <p:extLst>
      <p:ext uri="{BB962C8B-B14F-4D97-AF65-F5344CB8AC3E}">
        <p14:creationId xmlns:p14="http://schemas.microsoft.com/office/powerpoint/2010/main" val="532678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6" name="Slide Number Placeholder 5">
            <a:extLst>
              <a:ext uri="{FF2B5EF4-FFF2-40B4-BE49-F238E27FC236}">
                <a16:creationId xmlns:a16="http://schemas.microsoft.com/office/drawing/2014/main" id="{14D9BD27-4C78-3A43-BF3C-2819749394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11</a:t>
            </a:fld>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53288" y="1220982"/>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2550" cap="small" dirty="0"/>
              <a:t>Background - Consumer privacy </a:t>
            </a:r>
          </a:p>
        </p:txBody>
      </p:sp>
      <p:sp>
        <p:nvSpPr>
          <p:cNvPr id="9" name="Content Placeholder 2">
            <a:extLst>
              <a:ext uri="{FF2B5EF4-FFF2-40B4-BE49-F238E27FC236}">
                <a16:creationId xmlns:a16="http://schemas.microsoft.com/office/drawing/2014/main" id="{B512A9CA-B995-7E67-725F-60FCF8437525}"/>
              </a:ext>
            </a:extLst>
          </p:cNvPr>
          <p:cNvSpPr txBox="1">
            <a:spLocks/>
          </p:cNvSpPr>
          <p:nvPr/>
        </p:nvSpPr>
        <p:spPr>
          <a:xfrm>
            <a:off x="553288" y="1742688"/>
            <a:ext cx="8172450"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U.S. federal consumer privacy law - Health Insurance Portability and Accountability Act (HIPAA) of 1996</a:t>
            </a:r>
          </a:p>
          <a:p>
            <a:pPr lvl="1">
              <a:lnSpc>
                <a:spcPts val="2025"/>
              </a:lnSpc>
              <a:spcBef>
                <a:spcPts val="150"/>
              </a:spcBef>
            </a:pPr>
            <a:r>
              <a:rPr lang="en-US" altLang="zh-CN" sz="1500" b="1" dirty="0">
                <a:latin typeface="Times New Roman" panose="02020603050405020304" pitchFamily="18" charset="0"/>
                <a:cs typeface="Times New Roman" panose="02020603050405020304" pitchFamily="18" charset="0"/>
              </a:rPr>
              <a:t>Objective</a:t>
            </a:r>
            <a:r>
              <a:rPr lang="en-US" altLang="zh-CN" sz="1500" dirty="0">
                <a:latin typeface="Times New Roman" panose="02020603050405020304" pitchFamily="18" charset="0"/>
                <a:cs typeface="Times New Roman" panose="02020603050405020304" pitchFamily="18" charset="0"/>
              </a:rPr>
              <a:t>: Designed to protect patients’ personal health information</a:t>
            </a:r>
          </a:p>
          <a:p>
            <a:pPr lvl="1">
              <a:lnSpc>
                <a:spcPts val="2025"/>
              </a:lnSpc>
              <a:spcBef>
                <a:spcPts val="150"/>
              </a:spcBef>
            </a:pPr>
            <a:r>
              <a:rPr lang="en-US" sz="1500" b="1" dirty="0">
                <a:latin typeface="Times New Roman" panose="02020603050405020304" pitchFamily="18" charset="0"/>
                <a:cs typeface="Times New Roman" panose="02020603050405020304" pitchFamily="18" charset="0"/>
              </a:rPr>
              <a:t>Requirements</a:t>
            </a:r>
            <a:r>
              <a:rPr lang="en-US" sz="1500" dirty="0">
                <a:latin typeface="Times New Roman" panose="02020603050405020304" pitchFamily="18" charset="0"/>
                <a:cs typeface="Times New Roman" panose="02020603050405020304" pitchFamily="18" charset="0"/>
              </a:rPr>
              <a:t>: Obtaining authorization before use or disclosing, implement safeguards to protect the security health information</a:t>
            </a:r>
          </a:p>
          <a:p>
            <a:pPr lvl="1">
              <a:lnSpc>
                <a:spcPts val="2025"/>
              </a:lnSpc>
              <a:spcBef>
                <a:spcPts val="150"/>
              </a:spcBef>
            </a:pPr>
            <a:r>
              <a:rPr lang="en-US" sz="1500" b="1" dirty="0">
                <a:latin typeface="Times New Roman" panose="02020603050405020304" pitchFamily="18" charset="0"/>
                <a:cs typeface="Times New Roman" panose="02020603050405020304" pitchFamily="18" charset="0"/>
              </a:rPr>
              <a:t>Components</a:t>
            </a:r>
            <a:r>
              <a:rPr lang="en-US" sz="1500" dirty="0">
                <a:latin typeface="Times New Roman" panose="02020603050405020304" pitchFamily="18" charset="0"/>
                <a:cs typeface="Times New Roman" panose="02020603050405020304" pitchFamily="18" charset="0"/>
              </a:rPr>
              <a:t>: Privacy rule, security rule, breach notification rule, and enforcement rule</a:t>
            </a:r>
          </a:p>
          <a:p>
            <a:pPr lvl="1">
              <a:lnSpc>
                <a:spcPts val="2025"/>
              </a:lnSpc>
              <a:spcBef>
                <a:spcPts val="150"/>
              </a:spcBef>
            </a:pPr>
            <a:r>
              <a:rPr lang="en-US" sz="1500" b="1" dirty="0">
                <a:latin typeface="Times New Roman" panose="02020603050405020304" pitchFamily="18" charset="0"/>
                <a:cs typeface="Times New Roman" panose="02020603050405020304" pitchFamily="18" charset="0"/>
              </a:rPr>
              <a:t>Subject</a:t>
            </a:r>
            <a:r>
              <a:rPr lang="en-US" sz="1500" dirty="0">
                <a:latin typeface="Times New Roman" panose="02020603050405020304" pitchFamily="18" charset="0"/>
                <a:cs typeface="Times New Roman" panose="02020603050405020304" pitchFamily="18" charset="0"/>
              </a:rPr>
              <a:t>: entities(Healthcare providers, health plans, and healthcare clearinghouses) and business associates</a:t>
            </a:r>
          </a:p>
          <a:p>
            <a:pPr>
              <a:lnSpc>
                <a:spcPts val="2025"/>
              </a:lnSpc>
              <a:spcBef>
                <a:spcPts val="150"/>
              </a:spcBef>
            </a:pPr>
            <a:r>
              <a:rPr lang="en-US" sz="1800" dirty="0">
                <a:latin typeface="Times New Roman" panose="02020603050405020304" pitchFamily="18" charset="0"/>
                <a:cs typeface="Times New Roman" panose="02020603050405020304" pitchFamily="18" charset="0"/>
              </a:rPr>
              <a:t>U.S. Department of Health &amp; Human Services</a:t>
            </a:r>
          </a:p>
          <a:p>
            <a:pPr lvl="1">
              <a:lnSpc>
                <a:spcPts val="2025"/>
              </a:lnSpc>
              <a:spcBef>
                <a:spcPts val="150"/>
              </a:spcBef>
            </a:pPr>
            <a:r>
              <a:rPr lang="en-US" sz="1500" dirty="0">
                <a:latin typeface="Times New Roman" panose="02020603050405020304" pitchFamily="18" charset="0"/>
                <a:cs typeface="Times New Roman" panose="02020603050405020304" pitchFamily="18" charset="0"/>
              </a:rPr>
              <a:t>The HIPAA Rules apply when the information that regulated entities collect through tracking technologies or disclose to tracking technology vendors includes protected health information (PHI).</a:t>
            </a:r>
          </a:p>
          <a:p>
            <a:pPr lvl="1">
              <a:lnSpc>
                <a:spcPts val="2025"/>
              </a:lnSpc>
              <a:spcBef>
                <a:spcPts val="150"/>
              </a:spcBef>
            </a:pPr>
            <a:r>
              <a:rPr lang="en-US" sz="1500" dirty="0">
                <a:latin typeface="Times New Roman" panose="02020603050405020304" pitchFamily="18" charset="0"/>
                <a:cs typeface="Times New Roman" panose="02020603050405020304" pitchFamily="18" charset="0"/>
              </a:rPr>
              <a:t>Regulated entities are not permitted to use tracking technologies in a manner that would result in impermissible disclosures of PHI to tracking technology vendors or any other violations of the HIPAA Rules.</a:t>
            </a:r>
          </a:p>
          <a:p>
            <a:pPr lvl="1">
              <a:lnSpc>
                <a:spcPts val="2025"/>
              </a:lnSpc>
              <a:spcBef>
                <a:spcPts val="150"/>
              </a:spcBef>
            </a:pPr>
            <a:endParaRPr lang="en-US"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sz="1500" dirty="0">
              <a:latin typeface="Times New Roman" panose="02020603050405020304" pitchFamily="18" charset="0"/>
              <a:cs typeface="Times New Roman" panose="02020603050405020304" pitchFamily="18" charset="0"/>
            </a:endParaRPr>
          </a:p>
          <a:p>
            <a:pPr>
              <a:lnSpc>
                <a:spcPts val="2025"/>
              </a:lnSpc>
              <a:spcBef>
                <a:spcPts val="150"/>
              </a:spcBef>
            </a:pPr>
            <a:endParaRPr lang="en-US" sz="1800" dirty="0">
              <a:latin typeface="Times New Roman" panose="02020603050405020304" pitchFamily="18" charset="0"/>
              <a:cs typeface="Times New Roman" panose="02020603050405020304" pitchFamily="18" charset="0"/>
            </a:endParaRPr>
          </a:p>
          <a:p>
            <a:pPr marL="82296" indent="0">
              <a:spcBef>
                <a:spcPts val="150"/>
              </a:spcBef>
              <a:buNone/>
            </a:pPr>
            <a:endParaRPr lang="en-US" sz="2100" b="1" dirty="0">
              <a:solidFill>
                <a:sysClr val="windowText" lastClr="000000"/>
              </a:solidFill>
              <a:latin typeface="Times New Roman" panose="02020603050405020304" pitchFamily="18" charset="0"/>
              <a:cs typeface="Times New Roman" panose="02020603050405020304" pitchFamily="18" charset="0"/>
            </a:endParaRPr>
          </a:p>
          <a:p>
            <a:pPr marL="82296" indent="0">
              <a:spcBef>
                <a:spcPts val="150"/>
              </a:spcBef>
              <a:buNone/>
            </a:pPr>
            <a:endParaRPr lang="en-US" sz="2100" b="1" dirty="0">
              <a:solidFill>
                <a:sysClr val="windowText" lastClr="000000"/>
              </a:solidFill>
              <a:latin typeface="Times New Roman" panose="02020603050405020304" pitchFamily="18" charset="0"/>
              <a:cs typeface="Times New Roman" panose="02020603050405020304" pitchFamily="18" charset="0"/>
            </a:endParaRPr>
          </a:p>
          <a:p>
            <a:pPr lvl="1">
              <a:lnSpc>
                <a:spcPts val="2025"/>
              </a:lnSpc>
              <a:spcBef>
                <a:spcPts val="150"/>
              </a:spcBef>
            </a:pPr>
            <a:endParaRPr lang="en-US" sz="1800" b="1" dirty="0">
              <a:solidFill>
                <a:sysClr val="windowText" lastClr="000000"/>
              </a:solidFill>
              <a:latin typeface="Times New Roman" panose="02020603050405020304" pitchFamily="18" charset="0"/>
              <a:cs typeface="Times New Roman" panose="02020603050405020304" pitchFamily="18" charset="0"/>
            </a:endParaRP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5459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a:spLocks noGrp="1"/>
          </p:cNvSpPr>
          <p:nvPr>
            <p:ph type="title"/>
          </p:nvPr>
        </p:nvSpPr>
        <p:spPr>
          <a:xfrm>
            <a:off x="457200" y="1314450"/>
            <a:ext cx="8229600" cy="60602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SzPts val="1400"/>
            </a:pPr>
            <a:r>
              <a:rPr lang="en-US"/>
              <a:t>Introduction</a:t>
            </a:r>
            <a:endParaRPr/>
          </a:p>
        </p:txBody>
      </p:sp>
      <p:sp>
        <p:nvSpPr>
          <p:cNvPr id="148" name="Google Shape;148;p2"/>
          <p:cNvSpPr txBox="1">
            <a:spLocks noGrp="1"/>
          </p:cNvSpPr>
          <p:nvPr>
            <p:ph type="body" idx="1"/>
          </p:nvPr>
        </p:nvSpPr>
        <p:spPr>
          <a:xfrm>
            <a:off x="457200" y="2000250"/>
            <a:ext cx="8229600" cy="340042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indent="-257175">
              <a:spcBef>
                <a:spcPts val="270"/>
              </a:spcBef>
              <a:spcAft>
                <a:spcPts val="0"/>
              </a:spcAft>
              <a:buClr>
                <a:schemeClr val="dk2"/>
              </a:buClr>
              <a:buSzPts val="1800"/>
            </a:pPr>
            <a:r>
              <a:rPr lang="en-US" dirty="0"/>
              <a:t>ESG reports are long, unstructured, and difficult to interpret/compare</a:t>
            </a:r>
          </a:p>
          <a:p>
            <a:pPr indent="-257175">
              <a:spcBef>
                <a:spcPts val="270"/>
              </a:spcBef>
              <a:spcAft>
                <a:spcPts val="0"/>
              </a:spcAft>
              <a:buClr>
                <a:schemeClr val="dk2"/>
              </a:buClr>
              <a:buSzPts val="1800"/>
            </a:pPr>
            <a:r>
              <a:rPr lang="en-US" dirty="0"/>
              <a:t>Considerable array of options for extracting meta-information</a:t>
            </a:r>
          </a:p>
          <a:p>
            <a:pPr lvl="1"/>
            <a:r>
              <a:rPr lang="en-US" dirty="0"/>
              <a:t>Sentiment, similarity, part-of-speech prevalence, etc.</a:t>
            </a:r>
          </a:p>
          <a:p>
            <a:r>
              <a:rPr lang="en-US" dirty="0"/>
              <a:t>Extracting specific information more difficult </a:t>
            </a:r>
          </a:p>
          <a:p>
            <a:pPr lvl="1"/>
            <a:r>
              <a:rPr lang="en-US" dirty="0"/>
              <a:t>Stated goals, reporting framework(s) used, assuring party</a:t>
            </a:r>
          </a:p>
        </p:txBody>
      </p:sp>
      <p:sp>
        <p:nvSpPr>
          <p:cNvPr id="149" name="Google Shape;149;p2"/>
          <p:cNvSpPr txBox="1">
            <a:spLocks noGrp="1"/>
          </p:cNvSpPr>
          <p:nvPr>
            <p:ph type="sldNum" idx="12"/>
          </p:nvPr>
        </p:nvSpPr>
        <p:spPr>
          <a:xfrm>
            <a:off x="11389063" y="6355116"/>
            <a:ext cx="755588" cy="4762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a:spcBef>
                <a:spcPts val="0"/>
              </a:spcBef>
              <a:spcAft>
                <a:spcPts val="0"/>
              </a:spcAft>
              <a:buClr>
                <a:srgbClr val="000000"/>
              </a:buClr>
              <a:buSzPts val="2400"/>
            </a:pPr>
            <a:fld id="{00000000-1234-1234-1234-123412341234}" type="slidenum">
              <a:rPr lang="en-US" smtClean="0"/>
              <a:pPr>
                <a:spcBef>
                  <a:spcPts val="0"/>
                </a:spcBef>
                <a:spcAft>
                  <a:spcPts val="0"/>
                </a:spcAft>
                <a:buClr>
                  <a:srgbClr val="000000"/>
                </a:buClr>
                <a:buSzPts val="2400"/>
              </a:pPr>
              <a:t>110</a:t>
            </a:fld>
            <a:endParaRPr sz="1800">
              <a:solidFill>
                <a:srgbClr val="000000"/>
              </a:solidFill>
              <a:latin typeface="Arial"/>
              <a:ea typeface="Arial"/>
              <a:cs typeface="Arial"/>
              <a:sym typeface="Arial"/>
            </a:endParaRPr>
          </a:p>
        </p:txBody>
      </p:sp>
    </p:spTree>
    <p:extLst>
      <p:ext uri="{BB962C8B-B14F-4D97-AF65-F5344CB8AC3E}">
        <p14:creationId xmlns:p14="http://schemas.microsoft.com/office/powerpoint/2010/main" val="15374780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a:spLocks noGrp="1"/>
          </p:cNvSpPr>
          <p:nvPr>
            <p:ph type="title"/>
          </p:nvPr>
        </p:nvSpPr>
        <p:spPr>
          <a:xfrm>
            <a:off x="457200" y="1314450"/>
            <a:ext cx="8229600" cy="60602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SzPts val="1400"/>
            </a:pPr>
            <a:r>
              <a:rPr lang="en-US"/>
              <a:t>Introduction</a:t>
            </a:r>
            <a:endParaRPr/>
          </a:p>
        </p:txBody>
      </p:sp>
      <p:sp>
        <p:nvSpPr>
          <p:cNvPr id="148" name="Google Shape;148;p2"/>
          <p:cNvSpPr txBox="1">
            <a:spLocks noGrp="1"/>
          </p:cNvSpPr>
          <p:nvPr>
            <p:ph type="body" idx="1"/>
          </p:nvPr>
        </p:nvSpPr>
        <p:spPr>
          <a:xfrm>
            <a:off x="457200" y="2000250"/>
            <a:ext cx="8229600" cy="340042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indent="-257175">
              <a:spcBef>
                <a:spcPts val="270"/>
              </a:spcBef>
              <a:spcAft>
                <a:spcPts val="0"/>
              </a:spcAft>
              <a:buClr>
                <a:schemeClr val="dk2"/>
              </a:buClr>
              <a:buSzPts val="1800"/>
            </a:pPr>
            <a:r>
              <a:rPr lang="en-US" dirty="0"/>
              <a:t>Used text mining to answer six questions</a:t>
            </a:r>
            <a:endParaRPr dirty="0"/>
          </a:p>
          <a:p>
            <a:pPr marL="685800" lvl="1" indent="-257175">
              <a:spcBef>
                <a:spcPts val="270"/>
              </a:spcBef>
              <a:spcAft>
                <a:spcPts val="0"/>
              </a:spcAft>
              <a:buSzPts val="1800"/>
            </a:pPr>
            <a:r>
              <a:rPr lang="en-US" dirty="0"/>
              <a:t>Want to use experience to generate a widely applicable process</a:t>
            </a:r>
            <a:endParaRPr dirty="0"/>
          </a:p>
          <a:p>
            <a:pPr marL="685800" lvl="1" indent="-257175">
              <a:spcBef>
                <a:spcPts val="270"/>
              </a:spcBef>
              <a:spcAft>
                <a:spcPts val="0"/>
              </a:spcAft>
              <a:buSzPts val="1800"/>
            </a:pPr>
            <a:r>
              <a:rPr lang="en-US" dirty="0"/>
              <a:t>Lots of other questions unasked</a:t>
            </a:r>
            <a:endParaRPr dirty="0"/>
          </a:p>
          <a:p>
            <a:pPr indent="-171450">
              <a:spcBef>
                <a:spcPts val="270"/>
              </a:spcBef>
              <a:spcAft>
                <a:spcPts val="0"/>
              </a:spcAft>
              <a:buClr>
                <a:schemeClr val="dk2"/>
              </a:buClr>
              <a:buSzPts val="1800"/>
              <a:buNone/>
            </a:pPr>
            <a:endParaRPr dirty="0"/>
          </a:p>
          <a:p>
            <a:pPr indent="-257175">
              <a:spcBef>
                <a:spcPts val="270"/>
              </a:spcBef>
              <a:spcAft>
                <a:spcPts val="0"/>
              </a:spcAft>
              <a:buClr>
                <a:schemeClr val="dk2"/>
              </a:buClr>
              <a:buSzPts val="1800"/>
            </a:pPr>
            <a:r>
              <a:rPr lang="en-US" dirty="0"/>
              <a:t>Design science project</a:t>
            </a:r>
            <a:endParaRPr dirty="0"/>
          </a:p>
          <a:p>
            <a:pPr marL="685800" lvl="1" indent="-257175">
              <a:spcBef>
                <a:spcPts val="270"/>
              </a:spcBef>
              <a:spcAft>
                <a:spcPts val="0"/>
              </a:spcAft>
              <a:buSzPts val="1800"/>
            </a:pPr>
            <a:r>
              <a:rPr lang="en-US" dirty="0"/>
              <a:t>Given a corpus of ESG reports, how to extract information?</a:t>
            </a:r>
            <a:endParaRPr dirty="0"/>
          </a:p>
          <a:p>
            <a:pPr marL="685800" lvl="1" indent="-257175">
              <a:spcBef>
                <a:spcPts val="270"/>
              </a:spcBef>
              <a:spcAft>
                <a:spcPts val="0"/>
              </a:spcAft>
              <a:buSzPts val="1800"/>
            </a:pPr>
            <a:r>
              <a:rPr lang="en-US" dirty="0"/>
              <a:t>Deliverable should be a framework that generalizes ESG report text mining</a:t>
            </a:r>
          </a:p>
          <a:p>
            <a:pPr marL="685800" lvl="1" indent="-257175">
              <a:spcBef>
                <a:spcPts val="270"/>
              </a:spcBef>
              <a:spcAft>
                <a:spcPts val="0"/>
              </a:spcAft>
              <a:buSzPts val="1800"/>
            </a:pPr>
            <a:endParaRPr lang="en-US" dirty="0"/>
          </a:p>
          <a:p>
            <a:pPr>
              <a:buFont typeface="Arial" panose="020B0604020202020204" pitchFamily="34" charset="0"/>
              <a:buChar char="•"/>
            </a:pPr>
            <a:r>
              <a:rPr lang="en-US" dirty="0"/>
              <a:t>Target is “researchers who want to use ESG reports but can’t”</a:t>
            </a:r>
          </a:p>
          <a:p>
            <a:pPr lvl="1"/>
            <a:r>
              <a:rPr lang="en-US" dirty="0"/>
              <a:t>We don’t claim to propose the only right way</a:t>
            </a:r>
          </a:p>
          <a:p>
            <a:pPr lvl="1"/>
            <a:r>
              <a:rPr lang="en-US" dirty="0"/>
              <a:t>Just a sufficiently right way</a:t>
            </a:r>
            <a:endParaRPr dirty="0"/>
          </a:p>
        </p:txBody>
      </p:sp>
      <p:sp>
        <p:nvSpPr>
          <p:cNvPr id="149" name="Google Shape;149;p2"/>
          <p:cNvSpPr txBox="1">
            <a:spLocks noGrp="1"/>
          </p:cNvSpPr>
          <p:nvPr>
            <p:ph type="sldNum" idx="12"/>
          </p:nvPr>
        </p:nvSpPr>
        <p:spPr>
          <a:xfrm>
            <a:off x="11389063" y="6355116"/>
            <a:ext cx="755588" cy="4762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a:spcBef>
                <a:spcPts val="0"/>
              </a:spcBef>
              <a:spcAft>
                <a:spcPts val="0"/>
              </a:spcAft>
              <a:buClr>
                <a:srgbClr val="000000"/>
              </a:buClr>
              <a:buSzPts val="2400"/>
            </a:pPr>
            <a:fld id="{00000000-1234-1234-1234-123412341234}" type="slidenum">
              <a:rPr lang="en-US" smtClean="0"/>
              <a:pPr>
                <a:spcBef>
                  <a:spcPts val="0"/>
                </a:spcBef>
                <a:spcAft>
                  <a:spcPts val="0"/>
                </a:spcAft>
                <a:buClr>
                  <a:srgbClr val="000000"/>
                </a:buClr>
                <a:buSzPts val="2400"/>
              </a:pPr>
              <a:t>111</a:t>
            </a:fld>
            <a:endParaRPr sz="1800">
              <a:solidFill>
                <a:srgbClr val="000000"/>
              </a:solidFill>
              <a:latin typeface="Arial"/>
              <a:ea typeface="Arial"/>
              <a:cs typeface="Arial"/>
              <a:sym typeface="Arial"/>
            </a:endParaRPr>
          </a:p>
        </p:txBody>
      </p:sp>
    </p:spTree>
    <p:extLst>
      <p:ext uri="{BB962C8B-B14F-4D97-AF65-F5344CB8AC3E}">
        <p14:creationId xmlns:p14="http://schemas.microsoft.com/office/powerpoint/2010/main" val="32512297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
          <p:cNvSpPr txBox="1">
            <a:spLocks noGrp="1"/>
          </p:cNvSpPr>
          <p:nvPr>
            <p:ph type="title"/>
          </p:nvPr>
        </p:nvSpPr>
        <p:spPr>
          <a:xfrm>
            <a:off x="457200" y="1314450"/>
            <a:ext cx="8229600" cy="60602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SzPts val="1400"/>
            </a:pPr>
            <a:r>
              <a:rPr lang="en-US"/>
              <a:t>Goals of ESG Report Text Mining Framework</a:t>
            </a:r>
            <a:endParaRPr/>
          </a:p>
        </p:txBody>
      </p:sp>
      <p:sp>
        <p:nvSpPr>
          <p:cNvPr id="155" name="Google Shape;155;p3"/>
          <p:cNvSpPr txBox="1">
            <a:spLocks noGrp="1"/>
          </p:cNvSpPr>
          <p:nvPr>
            <p:ph type="body" idx="1"/>
          </p:nvPr>
        </p:nvSpPr>
        <p:spPr>
          <a:xfrm>
            <a:off x="457200" y="2000250"/>
            <a:ext cx="8229600" cy="340042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indent="-257175">
              <a:spcBef>
                <a:spcPts val="270"/>
              </a:spcBef>
              <a:spcAft>
                <a:spcPts val="0"/>
              </a:spcAft>
              <a:buClr>
                <a:schemeClr val="dk2"/>
              </a:buClr>
              <a:buSzPts val="1800"/>
            </a:pPr>
            <a:r>
              <a:rPr lang="en-US"/>
              <a:t>What steps must precede analysis?</a:t>
            </a:r>
            <a:endParaRPr/>
          </a:p>
          <a:p>
            <a:pPr indent="-257175">
              <a:spcBef>
                <a:spcPts val="270"/>
              </a:spcBef>
              <a:spcAft>
                <a:spcPts val="0"/>
              </a:spcAft>
              <a:buClr>
                <a:schemeClr val="dk2"/>
              </a:buClr>
              <a:buSzPts val="1800"/>
            </a:pPr>
            <a:r>
              <a:rPr lang="en-US"/>
              <a:t>What technical pitfalls should be avoided? </a:t>
            </a:r>
            <a:endParaRPr/>
          </a:p>
          <a:p>
            <a:pPr indent="-257175">
              <a:spcBef>
                <a:spcPts val="270"/>
              </a:spcBef>
              <a:spcAft>
                <a:spcPts val="0"/>
              </a:spcAft>
              <a:buClr>
                <a:schemeClr val="dk2"/>
              </a:buClr>
              <a:buSzPts val="1800"/>
            </a:pPr>
            <a:r>
              <a:rPr lang="en-US"/>
              <a:t>What about ESG reports presents a unique challenge?</a:t>
            </a:r>
            <a:endParaRPr/>
          </a:p>
          <a:p>
            <a:pPr indent="-171450">
              <a:spcBef>
                <a:spcPts val="270"/>
              </a:spcBef>
              <a:spcAft>
                <a:spcPts val="0"/>
              </a:spcAft>
              <a:buClr>
                <a:schemeClr val="dk2"/>
              </a:buClr>
              <a:buSzPts val="1800"/>
              <a:buNone/>
            </a:pPr>
            <a:endParaRPr/>
          </a:p>
        </p:txBody>
      </p:sp>
      <p:sp>
        <p:nvSpPr>
          <p:cNvPr id="156" name="Google Shape;156;p3"/>
          <p:cNvSpPr txBox="1">
            <a:spLocks noGrp="1"/>
          </p:cNvSpPr>
          <p:nvPr>
            <p:ph type="sldNum" idx="12"/>
          </p:nvPr>
        </p:nvSpPr>
        <p:spPr>
          <a:xfrm>
            <a:off x="11389063" y="6355116"/>
            <a:ext cx="755588" cy="4762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a:spcBef>
                <a:spcPts val="0"/>
              </a:spcBef>
              <a:spcAft>
                <a:spcPts val="0"/>
              </a:spcAft>
              <a:buClr>
                <a:srgbClr val="000000"/>
              </a:buClr>
              <a:buSzPts val="2400"/>
            </a:pPr>
            <a:fld id="{00000000-1234-1234-1234-123412341234}" type="slidenum">
              <a:rPr lang="en-US" smtClean="0"/>
              <a:pPr>
                <a:spcBef>
                  <a:spcPts val="0"/>
                </a:spcBef>
                <a:spcAft>
                  <a:spcPts val="0"/>
                </a:spcAft>
                <a:buClr>
                  <a:srgbClr val="000000"/>
                </a:buClr>
                <a:buSzPts val="2400"/>
              </a:pPr>
              <a:t>112</a:t>
            </a:fld>
            <a:endParaRPr/>
          </a:p>
        </p:txBody>
      </p:sp>
    </p:spTree>
    <p:extLst>
      <p:ext uri="{BB962C8B-B14F-4D97-AF65-F5344CB8AC3E}">
        <p14:creationId xmlns:p14="http://schemas.microsoft.com/office/powerpoint/2010/main" val="29821988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4"/>
          <p:cNvSpPr txBox="1">
            <a:spLocks noGrp="1"/>
          </p:cNvSpPr>
          <p:nvPr>
            <p:ph type="title"/>
          </p:nvPr>
        </p:nvSpPr>
        <p:spPr>
          <a:xfrm>
            <a:off x="457200" y="1314450"/>
            <a:ext cx="8229600" cy="60602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SzPts val="1400"/>
            </a:pPr>
            <a:r>
              <a:rPr lang="en-US"/>
              <a:t>What steps must precede analysis?</a:t>
            </a:r>
            <a:endParaRPr/>
          </a:p>
        </p:txBody>
      </p:sp>
      <p:sp>
        <p:nvSpPr>
          <p:cNvPr id="162" name="Google Shape;162;p4"/>
          <p:cNvSpPr txBox="1">
            <a:spLocks noGrp="1"/>
          </p:cNvSpPr>
          <p:nvPr>
            <p:ph type="body" idx="1"/>
          </p:nvPr>
        </p:nvSpPr>
        <p:spPr>
          <a:xfrm>
            <a:off x="457200" y="2000250"/>
            <a:ext cx="8229600" cy="340042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indent="-257175">
              <a:spcBef>
                <a:spcPts val="270"/>
              </a:spcBef>
              <a:spcAft>
                <a:spcPts val="0"/>
              </a:spcAft>
              <a:buClr>
                <a:schemeClr val="dk2"/>
              </a:buClr>
              <a:buSzPts val="1800"/>
            </a:pPr>
            <a:r>
              <a:rPr lang="en-US" dirty="0"/>
              <a:t>Collection/Curation</a:t>
            </a:r>
            <a:endParaRPr dirty="0"/>
          </a:p>
          <a:p>
            <a:pPr marL="685800" lvl="1" indent="-257175">
              <a:spcBef>
                <a:spcPts val="270"/>
              </a:spcBef>
              <a:spcAft>
                <a:spcPts val="0"/>
              </a:spcAft>
              <a:buSzPts val="1800"/>
            </a:pPr>
            <a:r>
              <a:rPr lang="en-US" dirty="0"/>
              <a:t>Where to gather data</a:t>
            </a:r>
            <a:endParaRPr dirty="0"/>
          </a:p>
          <a:p>
            <a:pPr marL="685800" lvl="1" indent="-257175">
              <a:spcBef>
                <a:spcPts val="270"/>
              </a:spcBef>
              <a:spcAft>
                <a:spcPts val="0"/>
              </a:spcAft>
              <a:buSzPts val="1800"/>
            </a:pPr>
            <a:r>
              <a:rPr lang="en-US" dirty="0"/>
              <a:t>Linked documents</a:t>
            </a:r>
            <a:endParaRPr dirty="0"/>
          </a:p>
          <a:p>
            <a:pPr marL="685800" lvl="1" indent="-257175">
              <a:spcBef>
                <a:spcPts val="270"/>
              </a:spcBef>
              <a:spcAft>
                <a:spcPts val="0"/>
              </a:spcAft>
              <a:buSzPts val="1800"/>
            </a:pPr>
            <a:r>
              <a:rPr lang="en-US" dirty="0"/>
              <a:t>Scanning to remove erroneous downloads</a:t>
            </a:r>
            <a:endParaRPr dirty="0"/>
          </a:p>
          <a:p>
            <a:pPr indent="-257175">
              <a:spcBef>
                <a:spcPts val="270"/>
              </a:spcBef>
              <a:spcAft>
                <a:spcPts val="0"/>
              </a:spcAft>
              <a:buClr>
                <a:schemeClr val="dk2"/>
              </a:buClr>
              <a:buSzPts val="1800"/>
            </a:pPr>
            <a:r>
              <a:rPr lang="en-US" dirty="0"/>
              <a:t>Cleaning/Trimming</a:t>
            </a:r>
            <a:endParaRPr dirty="0"/>
          </a:p>
          <a:p>
            <a:pPr marL="685800" lvl="1" indent="-257175">
              <a:spcBef>
                <a:spcPts val="270"/>
              </a:spcBef>
              <a:spcAft>
                <a:spcPts val="0"/>
              </a:spcAft>
              <a:buSzPts val="1800"/>
            </a:pPr>
            <a:r>
              <a:rPr lang="en-US" dirty="0"/>
              <a:t>Strategies and rationale</a:t>
            </a:r>
            <a:endParaRPr dirty="0"/>
          </a:p>
          <a:p>
            <a:pPr marL="685800" lvl="1" indent="-257175">
              <a:spcBef>
                <a:spcPts val="270"/>
              </a:spcBef>
              <a:spcAft>
                <a:spcPts val="0"/>
              </a:spcAft>
              <a:buSzPts val="1800"/>
            </a:pPr>
            <a:r>
              <a:rPr lang="en-US" dirty="0"/>
              <a:t>Identifying and removing extraneous pages</a:t>
            </a:r>
            <a:endParaRPr dirty="0"/>
          </a:p>
        </p:txBody>
      </p:sp>
      <p:sp>
        <p:nvSpPr>
          <p:cNvPr id="163" name="Google Shape;163;p4"/>
          <p:cNvSpPr txBox="1">
            <a:spLocks noGrp="1"/>
          </p:cNvSpPr>
          <p:nvPr>
            <p:ph type="sldNum" idx="12"/>
          </p:nvPr>
        </p:nvSpPr>
        <p:spPr>
          <a:xfrm>
            <a:off x="11389063" y="6355116"/>
            <a:ext cx="755588" cy="4762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a:spcBef>
                <a:spcPts val="0"/>
              </a:spcBef>
              <a:spcAft>
                <a:spcPts val="0"/>
              </a:spcAft>
              <a:buClr>
                <a:srgbClr val="000000"/>
              </a:buClr>
              <a:buSzPts val="2400"/>
            </a:pPr>
            <a:fld id="{00000000-1234-1234-1234-123412341234}" type="slidenum">
              <a:rPr lang="en-US" smtClean="0"/>
              <a:pPr>
                <a:spcBef>
                  <a:spcPts val="0"/>
                </a:spcBef>
                <a:spcAft>
                  <a:spcPts val="0"/>
                </a:spcAft>
                <a:buClr>
                  <a:srgbClr val="000000"/>
                </a:buClr>
                <a:buSzPts val="2400"/>
              </a:pPr>
              <a:t>113</a:t>
            </a:fld>
            <a:endParaRPr/>
          </a:p>
        </p:txBody>
      </p:sp>
    </p:spTree>
    <p:extLst>
      <p:ext uri="{BB962C8B-B14F-4D97-AF65-F5344CB8AC3E}">
        <p14:creationId xmlns:p14="http://schemas.microsoft.com/office/powerpoint/2010/main" val="17801107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457200" y="1314450"/>
            <a:ext cx="8229600" cy="60602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SzPts val="1400"/>
            </a:pPr>
            <a:r>
              <a:rPr lang="en-US"/>
              <a:t>What technical pitfalls should be avoided? </a:t>
            </a:r>
            <a:endParaRPr/>
          </a:p>
        </p:txBody>
      </p:sp>
      <p:sp>
        <p:nvSpPr>
          <p:cNvPr id="169" name="Google Shape;169;p5"/>
          <p:cNvSpPr txBox="1">
            <a:spLocks noGrp="1"/>
          </p:cNvSpPr>
          <p:nvPr>
            <p:ph type="body" idx="1"/>
          </p:nvPr>
        </p:nvSpPr>
        <p:spPr>
          <a:xfrm>
            <a:off x="457200" y="2000250"/>
            <a:ext cx="8229600" cy="340042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indent="-257175">
              <a:spcBef>
                <a:spcPts val="270"/>
              </a:spcBef>
              <a:spcAft>
                <a:spcPts val="0"/>
              </a:spcAft>
              <a:buClr>
                <a:schemeClr val="dk2"/>
              </a:buClr>
              <a:buSzPts val="1800"/>
            </a:pPr>
            <a:r>
              <a:rPr lang="en-US" dirty="0"/>
              <a:t>Formatting irregularities</a:t>
            </a:r>
            <a:endParaRPr dirty="0"/>
          </a:p>
          <a:p>
            <a:pPr marL="685800" lvl="1" indent="-257175">
              <a:spcBef>
                <a:spcPts val="270"/>
              </a:spcBef>
              <a:spcAft>
                <a:spcPts val="0"/>
              </a:spcAft>
              <a:buSzPts val="1800"/>
            </a:pPr>
            <a:r>
              <a:rPr lang="en-US" dirty="0"/>
              <a:t>Tables</a:t>
            </a:r>
          </a:p>
          <a:p>
            <a:pPr marL="685800" lvl="1" indent="-257175">
              <a:spcBef>
                <a:spcPts val="270"/>
              </a:spcBef>
              <a:spcAft>
                <a:spcPts val="0"/>
              </a:spcAft>
              <a:buSzPts val="1800"/>
            </a:pPr>
            <a:r>
              <a:rPr lang="en-US" dirty="0"/>
              <a:t>Columns</a:t>
            </a:r>
            <a:endParaRPr dirty="0"/>
          </a:p>
          <a:p>
            <a:pPr marL="685800" lvl="1" indent="-257175">
              <a:spcBef>
                <a:spcPts val="270"/>
              </a:spcBef>
              <a:spcAft>
                <a:spcPts val="0"/>
              </a:spcAft>
              <a:buSzPts val="1800"/>
            </a:pPr>
            <a:r>
              <a:rPr lang="en-US" dirty="0"/>
              <a:t>Images</a:t>
            </a:r>
            <a:endParaRPr dirty="0"/>
          </a:p>
          <a:p>
            <a:pPr marL="685800" lvl="1" indent="-257175">
              <a:spcBef>
                <a:spcPts val="270"/>
              </a:spcBef>
              <a:spcAft>
                <a:spcPts val="0"/>
              </a:spcAft>
              <a:buSzPts val="1800"/>
            </a:pPr>
            <a:r>
              <a:rPr lang="en-US" dirty="0"/>
              <a:t>Encryption</a:t>
            </a:r>
            <a:endParaRPr dirty="0"/>
          </a:p>
          <a:p>
            <a:pPr indent="-257175">
              <a:spcBef>
                <a:spcPts val="270"/>
              </a:spcBef>
              <a:spcAft>
                <a:spcPts val="0"/>
              </a:spcAft>
              <a:buClr>
                <a:schemeClr val="dk2"/>
              </a:buClr>
              <a:buSzPts val="1800"/>
            </a:pPr>
            <a:r>
              <a:rPr lang="en-US" dirty="0"/>
              <a:t>OCR vs Extraction</a:t>
            </a:r>
            <a:endParaRPr dirty="0"/>
          </a:p>
          <a:p>
            <a:pPr marL="685800" lvl="1" indent="-257175">
              <a:spcBef>
                <a:spcPts val="270"/>
              </a:spcBef>
              <a:spcAft>
                <a:spcPts val="0"/>
              </a:spcAft>
              <a:buSzPts val="1800"/>
            </a:pPr>
            <a:r>
              <a:rPr lang="en-US" dirty="0"/>
              <a:t>Pros and cons of each</a:t>
            </a:r>
            <a:endParaRPr dirty="0"/>
          </a:p>
          <a:p>
            <a:pPr marL="685800" lvl="1" indent="-171450">
              <a:spcBef>
                <a:spcPts val="270"/>
              </a:spcBef>
              <a:spcAft>
                <a:spcPts val="0"/>
              </a:spcAft>
              <a:buSzPts val="1800"/>
              <a:buNone/>
            </a:pPr>
            <a:endParaRPr dirty="0"/>
          </a:p>
        </p:txBody>
      </p:sp>
      <p:sp>
        <p:nvSpPr>
          <p:cNvPr id="170" name="Google Shape;170;p5"/>
          <p:cNvSpPr txBox="1">
            <a:spLocks noGrp="1"/>
          </p:cNvSpPr>
          <p:nvPr>
            <p:ph type="sldNum" idx="12"/>
          </p:nvPr>
        </p:nvSpPr>
        <p:spPr>
          <a:xfrm>
            <a:off x="11389063" y="6355116"/>
            <a:ext cx="755588" cy="4762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a:spcBef>
                <a:spcPts val="0"/>
              </a:spcBef>
              <a:spcAft>
                <a:spcPts val="0"/>
              </a:spcAft>
              <a:buClr>
                <a:srgbClr val="000000"/>
              </a:buClr>
              <a:buSzPts val="2400"/>
            </a:pPr>
            <a:fld id="{00000000-1234-1234-1234-123412341234}" type="slidenum">
              <a:rPr lang="en-US" smtClean="0"/>
              <a:pPr>
                <a:spcBef>
                  <a:spcPts val="0"/>
                </a:spcBef>
                <a:spcAft>
                  <a:spcPts val="0"/>
                </a:spcAft>
                <a:buClr>
                  <a:srgbClr val="000000"/>
                </a:buClr>
                <a:buSzPts val="2400"/>
              </a:pPr>
              <a:t>114</a:t>
            </a:fld>
            <a:endParaRPr/>
          </a:p>
        </p:txBody>
      </p:sp>
    </p:spTree>
    <p:extLst>
      <p:ext uri="{BB962C8B-B14F-4D97-AF65-F5344CB8AC3E}">
        <p14:creationId xmlns:p14="http://schemas.microsoft.com/office/powerpoint/2010/main" val="17150724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6"/>
          <p:cNvSpPr txBox="1">
            <a:spLocks noGrp="1"/>
          </p:cNvSpPr>
          <p:nvPr>
            <p:ph type="title"/>
          </p:nvPr>
        </p:nvSpPr>
        <p:spPr>
          <a:xfrm>
            <a:off x="457200" y="1314450"/>
            <a:ext cx="8229600" cy="60602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SzPts val="1400"/>
            </a:pPr>
            <a:r>
              <a:rPr lang="en-US"/>
              <a:t>What about ESG reports presents a unique challenge?</a:t>
            </a:r>
            <a:endParaRPr/>
          </a:p>
        </p:txBody>
      </p:sp>
      <p:sp>
        <p:nvSpPr>
          <p:cNvPr id="176" name="Google Shape;176;p6"/>
          <p:cNvSpPr txBox="1">
            <a:spLocks noGrp="1"/>
          </p:cNvSpPr>
          <p:nvPr>
            <p:ph type="body" idx="1"/>
          </p:nvPr>
        </p:nvSpPr>
        <p:spPr>
          <a:xfrm>
            <a:off x="457200" y="2000250"/>
            <a:ext cx="8229600" cy="340042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indent="-257175">
              <a:spcBef>
                <a:spcPts val="270"/>
              </a:spcBef>
              <a:spcAft>
                <a:spcPts val="0"/>
              </a:spcAft>
              <a:buClr>
                <a:schemeClr val="dk2"/>
              </a:buClr>
              <a:buSzPts val="1800"/>
            </a:pPr>
            <a:r>
              <a:rPr lang="en-US" dirty="0"/>
              <a:t>Lack of standardized terminology</a:t>
            </a:r>
            <a:endParaRPr dirty="0"/>
          </a:p>
          <a:p>
            <a:pPr marL="685800" lvl="1" indent="-257175">
              <a:spcBef>
                <a:spcPts val="270"/>
              </a:spcBef>
              <a:spcAft>
                <a:spcPts val="0"/>
              </a:spcAft>
              <a:buSzPts val="1800"/>
            </a:pPr>
            <a:r>
              <a:rPr lang="en-US" dirty="0"/>
              <a:t>Iterative process for building custom bag of words</a:t>
            </a:r>
            <a:endParaRPr dirty="0"/>
          </a:p>
          <a:p>
            <a:pPr marL="685800" lvl="1" indent="-257175">
              <a:spcBef>
                <a:spcPts val="270"/>
              </a:spcBef>
              <a:spcAft>
                <a:spcPts val="0"/>
              </a:spcAft>
              <a:buSzPts val="1800"/>
            </a:pPr>
            <a:r>
              <a:rPr lang="en-US" dirty="0"/>
              <a:t>Fuzzy searches</a:t>
            </a:r>
            <a:endParaRPr dirty="0"/>
          </a:p>
          <a:p>
            <a:pPr marL="685800" lvl="1" indent="-257175">
              <a:spcBef>
                <a:spcPts val="270"/>
              </a:spcBef>
              <a:spcAft>
                <a:spcPts val="0"/>
              </a:spcAft>
              <a:buSzPts val="1800"/>
            </a:pPr>
            <a:r>
              <a:rPr lang="en-US" dirty="0"/>
              <a:t>Context-sensitive searches</a:t>
            </a:r>
            <a:endParaRPr dirty="0"/>
          </a:p>
          <a:p>
            <a:pPr indent="-257175">
              <a:spcBef>
                <a:spcPts val="270"/>
              </a:spcBef>
              <a:spcAft>
                <a:spcPts val="0"/>
              </a:spcAft>
              <a:buClr>
                <a:schemeClr val="dk2"/>
              </a:buClr>
              <a:buSzPts val="1800"/>
            </a:pPr>
            <a:r>
              <a:rPr lang="en-US" dirty="0"/>
              <a:t>Limitations of presence/absence as signifier</a:t>
            </a:r>
            <a:endParaRPr dirty="0"/>
          </a:p>
          <a:p>
            <a:pPr marL="685800" lvl="1" indent="-257175">
              <a:spcBef>
                <a:spcPts val="270"/>
              </a:spcBef>
              <a:spcAft>
                <a:spcPts val="0"/>
              </a:spcAft>
              <a:buSzPts val="1800"/>
            </a:pPr>
            <a:r>
              <a:rPr lang="en-US" dirty="0"/>
              <a:t>“Absence of evidence is not evidence of absence”</a:t>
            </a:r>
            <a:endParaRPr dirty="0"/>
          </a:p>
          <a:p>
            <a:pPr marL="685800" lvl="1" indent="-257175">
              <a:spcBef>
                <a:spcPts val="270"/>
              </a:spcBef>
              <a:spcAft>
                <a:spcPts val="0"/>
              </a:spcAft>
              <a:buSzPts val="1800"/>
            </a:pPr>
            <a:r>
              <a:rPr lang="en-US" dirty="0"/>
              <a:t>Negative language</a:t>
            </a:r>
            <a:endParaRPr dirty="0"/>
          </a:p>
          <a:p>
            <a:pPr marL="685800" lvl="1" indent="-257175">
              <a:spcBef>
                <a:spcPts val="270"/>
              </a:spcBef>
              <a:spcAft>
                <a:spcPts val="0"/>
              </a:spcAft>
              <a:buSzPts val="1800"/>
            </a:pPr>
            <a:r>
              <a:rPr lang="en-US" dirty="0"/>
              <a:t>Filer’s incentive to obfuscate</a:t>
            </a:r>
            <a:endParaRPr dirty="0"/>
          </a:p>
        </p:txBody>
      </p:sp>
      <p:sp>
        <p:nvSpPr>
          <p:cNvPr id="177" name="Google Shape;177;p6"/>
          <p:cNvSpPr txBox="1">
            <a:spLocks noGrp="1"/>
          </p:cNvSpPr>
          <p:nvPr>
            <p:ph type="sldNum" idx="12"/>
          </p:nvPr>
        </p:nvSpPr>
        <p:spPr>
          <a:xfrm>
            <a:off x="11389063" y="6355116"/>
            <a:ext cx="755588" cy="4762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a:spcBef>
                <a:spcPts val="0"/>
              </a:spcBef>
              <a:spcAft>
                <a:spcPts val="0"/>
              </a:spcAft>
              <a:buClr>
                <a:srgbClr val="000000"/>
              </a:buClr>
              <a:buSzPts val="2400"/>
            </a:pPr>
            <a:fld id="{00000000-1234-1234-1234-123412341234}" type="slidenum">
              <a:rPr lang="en-US" smtClean="0"/>
              <a:pPr>
                <a:spcBef>
                  <a:spcPts val="0"/>
                </a:spcBef>
                <a:spcAft>
                  <a:spcPts val="0"/>
                </a:spcAft>
                <a:buClr>
                  <a:srgbClr val="000000"/>
                </a:buClr>
                <a:buSzPts val="2400"/>
              </a:pPr>
              <a:t>115</a:t>
            </a:fld>
            <a:endParaRPr/>
          </a:p>
        </p:txBody>
      </p:sp>
    </p:spTree>
    <p:extLst>
      <p:ext uri="{BB962C8B-B14F-4D97-AF65-F5344CB8AC3E}">
        <p14:creationId xmlns:p14="http://schemas.microsoft.com/office/powerpoint/2010/main" val="31157197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6"/>
          <p:cNvSpPr txBox="1">
            <a:spLocks noGrp="1"/>
          </p:cNvSpPr>
          <p:nvPr>
            <p:ph type="title"/>
          </p:nvPr>
        </p:nvSpPr>
        <p:spPr>
          <a:xfrm>
            <a:off x="457200" y="1314450"/>
            <a:ext cx="8229600" cy="60602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SzPts val="1400"/>
            </a:pPr>
            <a:r>
              <a:rPr lang="en-US" dirty="0"/>
              <a:t>Tentative Framework</a:t>
            </a:r>
            <a:endParaRPr dirty="0"/>
          </a:p>
        </p:txBody>
      </p:sp>
      <p:sp>
        <p:nvSpPr>
          <p:cNvPr id="176" name="Google Shape;176;p6"/>
          <p:cNvSpPr txBox="1">
            <a:spLocks noGrp="1"/>
          </p:cNvSpPr>
          <p:nvPr>
            <p:ph type="body" idx="1"/>
          </p:nvPr>
        </p:nvSpPr>
        <p:spPr>
          <a:xfrm>
            <a:off x="457200" y="2000250"/>
            <a:ext cx="8229600" cy="340042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indent="-257175">
              <a:spcBef>
                <a:spcPts val="270"/>
              </a:spcBef>
              <a:spcAft>
                <a:spcPts val="0"/>
              </a:spcAft>
              <a:buClr>
                <a:schemeClr val="dk2"/>
              </a:buClr>
              <a:buSzPts val="1800"/>
            </a:pPr>
            <a:r>
              <a:rPr lang="en-US" dirty="0"/>
              <a:t>Collection/Cleaning</a:t>
            </a:r>
          </a:p>
          <a:p>
            <a:pPr indent="-257175">
              <a:spcBef>
                <a:spcPts val="270"/>
              </a:spcBef>
              <a:spcAft>
                <a:spcPts val="0"/>
              </a:spcAft>
              <a:buClr>
                <a:schemeClr val="dk2"/>
              </a:buClr>
              <a:buSzPts val="1800"/>
            </a:pPr>
            <a:r>
              <a:rPr lang="en-US" dirty="0"/>
              <a:t>Choosing a search method</a:t>
            </a:r>
          </a:p>
          <a:p>
            <a:pPr indent="-257175">
              <a:spcBef>
                <a:spcPts val="270"/>
              </a:spcBef>
              <a:spcAft>
                <a:spcPts val="0"/>
              </a:spcAft>
              <a:buClr>
                <a:schemeClr val="dk2"/>
              </a:buClr>
              <a:buSzPts val="1800"/>
            </a:pPr>
            <a:r>
              <a:rPr lang="en-US" dirty="0"/>
              <a:t>Customizing search tools </a:t>
            </a:r>
          </a:p>
          <a:p>
            <a:pPr indent="-257175">
              <a:spcBef>
                <a:spcPts val="270"/>
              </a:spcBef>
              <a:spcAft>
                <a:spcPts val="0"/>
              </a:spcAft>
              <a:buClr>
                <a:schemeClr val="dk2"/>
              </a:buClr>
              <a:buSzPts val="1800"/>
            </a:pPr>
            <a:r>
              <a:rPr lang="en-US" dirty="0"/>
              <a:t>Testing/Refinement </a:t>
            </a:r>
          </a:p>
          <a:p>
            <a:pPr indent="-257175">
              <a:spcBef>
                <a:spcPts val="270"/>
              </a:spcBef>
              <a:spcAft>
                <a:spcPts val="0"/>
              </a:spcAft>
              <a:buClr>
                <a:schemeClr val="dk2"/>
              </a:buClr>
              <a:buSzPts val="1800"/>
            </a:pPr>
            <a:r>
              <a:rPr lang="en-US" dirty="0"/>
              <a:t>Verification</a:t>
            </a:r>
            <a:endParaRPr dirty="0"/>
          </a:p>
        </p:txBody>
      </p:sp>
      <p:sp>
        <p:nvSpPr>
          <p:cNvPr id="177" name="Google Shape;177;p6"/>
          <p:cNvSpPr txBox="1">
            <a:spLocks noGrp="1"/>
          </p:cNvSpPr>
          <p:nvPr>
            <p:ph type="sldNum" idx="12"/>
          </p:nvPr>
        </p:nvSpPr>
        <p:spPr>
          <a:xfrm>
            <a:off x="11389063" y="6355116"/>
            <a:ext cx="755588" cy="4762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a:spcBef>
                <a:spcPts val="0"/>
              </a:spcBef>
              <a:spcAft>
                <a:spcPts val="0"/>
              </a:spcAft>
              <a:buClr>
                <a:srgbClr val="000000"/>
              </a:buClr>
              <a:buSzPts val="2400"/>
            </a:pPr>
            <a:fld id="{00000000-1234-1234-1234-123412341234}" type="slidenum">
              <a:rPr lang="en-US" smtClean="0"/>
              <a:pPr>
                <a:spcBef>
                  <a:spcPts val="0"/>
                </a:spcBef>
                <a:spcAft>
                  <a:spcPts val="0"/>
                </a:spcAft>
                <a:buClr>
                  <a:srgbClr val="000000"/>
                </a:buClr>
                <a:buSzPts val="2400"/>
              </a:pPr>
              <a:t>116</a:t>
            </a:fld>
            <a:endParaRPr/>
          </a:p>
        </p:txBody>
      </p:sp>
      <p:sp>
        <p:nvSpPr>
          <p:cNvPr id="2" name="Action Button: Home 1">
            <a:hlinkClick r:id="rId3" action="ppaction://hlinksldjump" highlightClick="1"/>
            <a:extLst>
              <a:ext uri="{FF2B5EF4-FFF2-40B4-BE49-F238E27FC236}">
                <a16:creationId xmlns:a16="http://schemas.microsoft.com/office/drawing/2014/main" id="{27E1B55F-FED5-844A-9960-FA5D1E9E9CD8}"/>
              </a:ext>
            </a:extLst>
          </p:cNvPr>
          <p:cNvSpPr/>
          <p:nvPr/>
        </p:nvSpPr>
        <p:spPr>
          <a:xfrm>
            <a:off x="8167816" y="5881816"/>
            <a:ext cx="654908" cy="4733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0683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ctrTitle"/>
          </p:nvPr>
        </p:nvSpPr>
        <p:spPr>
          <a:xfrm>
            <a:off x="1143000" y="1638297"/>
            <a:ext cx="6858000" cy="1790700"/>
          </a:xfrm>
          <a:prstGeom prst="rect">
            <a:avLst/>
          </a:prstGeom>
        </p:spPr>
        <p:txBody>
          <a:bodyPr spcFirstLastPara="1" vert="horz" wrap="square" lIns="91425" tIns="45700" rIns="91425" bIns="45700" numCol="1" anchor="b" anchorCtr="0" compatLnSpc="1">
            <a:prstTxWarp prst="textNoShape">
              <a:avLst/>
            </a:prstTxWarp>
            <a:noAutofit/>
          </a:bodyPr>
          <a:lstStyle/>
          <a:p>
            <a:pPr>
              <a:spcBef>
                <a:spcPts val="0"/>
              </a:spcBef>
              <a:spcAft>
                <a:spcPts val="0"/>
              </a:spcAft>
            </a:pPr>
            <a:r>
              <a:rPr lang="en"/>
              <a:t>AIS Literature Review Generation</a:t>
            </a:r>
            <a:endParaRPr/>
          </a:p>
        </p:txBody>
      </p:sp>
      <p:sp>
        <p:nvSpPr>
          <p:cNvPr id="74" name="Google Shape;74;p13"/>
          <p:cNvSpPr txBox="1">
            <a:spLocks noGrp="1"/>
          </p:cNvSpPr>
          <p:nvPr>
            <p:ph type="subTitle" idx="1"/>
          </p:nvPr>
        </p:nvSpPr>
        <p:spPr>
          <a:xfrm>
            <a:off x="0" y="3429000"/>
            <a:ext cx="9144000" cy="2138400"/>
          </a:xfrm>
          <a:prstGeom prst="rect">
            <a:avLst/>
          </a:prstGeom>
        </p:spPr>
        <p:txBody>
          <a:bodyPr spcFirstLastPara="1" vert="horz" wrap="square" lIns="91425" tIns="45700" rIns="91425" bIns="45700" numCol="1" anchor="t" anchorCtr="0" compatLnSpc="1">
            <a:prstTxWarp prst="textNoShape">
              <a:avLst/>
            </a:prstTxWarp>
            <a:noAutofit/>
          </a:bodyPr>
          <a:lstStyle/>
          <a:p>
            <a:pPr algn="l">
              <a:spcBef>
                <a:spcPts val="480"/>
              </a:spcBef>
              <a:spcAft>
                <a:spcPts val="0"/>
              </a:spcAft>
            </a:pPr>
            <a:r>
              <a:rPr lang="en" b="1"/>
              <a:t>Keywords:</a:t>
            </a:r>
            <a:r>
              <a:rPr lang="en"/>
              <a:t> </a:t>
            </a:r>
            <a:r>
              <a:rPr lang="en" i="1"/>
              <a:t>Artificial Intelligence; Deep Learning; Accounting; Automation; Language Model</a:t>
            </a:r>
            <a:endParaRPr i="1"/>
          </a:p>
          <a:p>
            <a:pPr algn="l">
              <a:spcBef>
                <a:spcPts val="480"/>
              </a:spcBef>
              <a:spcAft>
                <a:spcPts val="0"/>
              </a:spcAft>
            </a:pPr>
            <a:endParaRPr/>
          </a:p>
          <a:p>
            <a:pPr>
              <a:spcBef>
                <a:spcPts val="480"/>
              </a:spcBef>
              <a:spcAft>
                <a:spcPts val="0"/>
              </a:spcAft>
            </a:pPr>
            <a:r>
              <a:rPr lang="en" b="1"/>
              <a:t>Maksym Lazirko</a:t>
            </a:r>
            <a:endParaRPr b="1"/>
          </a:p>
          <a:p>
            <a:pPr>
              <a:spcBef>
                <a:spcPts val="480"/>
              </a:spcBef>
              <a:spcAft>
                <a:spcPts val="0"/>
              </a:spcAft>
            </a:pPr>
            <a:r>
              <a:rPr lang="en" b="1"/>
              <a:t>Hanchi Gu</a:t>
            </a:r>
            <a:endParaRPr b="1"/>
          </a:p>
        </p:txBody>
      </p:sp>
    </p:spTree>
    <p:extLst>
      <p:ext uri="{BB962C8B-B14F-4D97-AF65-F5344CB8AC3E}">
        <p14:creationId xmlns:p14="http://schemas.microsoft.com/office/powerpoint/2010/main" val="24853756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685800" y="857250"/>
            <a:ext cx="7772400" cy="857400"/>
          </a:xfrm>
          <a:prstGeom prst="rect">
            <a:avLst/>
          </a:prstGeom>
        </p:spPr>
        <p:txBody>
          <a:bodyPr spcFirstLastPara="1" vert="horz" wrap="square" lIns="91425" tIns="45700" rIns="91425" bIns="45700" numCol="1" anchor="ctr" anchorCtr="0" compatLnSpc="1">
            <a:prstTxWarp prst="textNoShape">
              <a:avLst/>
            </a:prstTxWarp>
            <a:noAutofit/>
          </a:bodyPr>
          <a:lstStyle/>
          <a:p>
            <a:pPr algn="ctr">
              <a:spcBef>
                <a:spcPts val="0"/>
              </a:spcBef>
              <a:spcAft>
                <a:spcPts val="0"/>
              </a:spcAft>
            </a:pPr>
            <a:r>
              <a:rPr lang="en"/>
              <a:t>Goals:</a:t>
            </a:r>
            <a:endParaRPr/>
          </a:p>
        </p:txBody>
      </p:sp>
      <p:sp>
        <p:nvSpPr>
          <p:cNvPr id="80" name="Google Shape;80;p14"/>
          <p:cNvSpPr txBox="1">
            <a:spLocks noGrp="1"/>
          </p:cNvSpPr>
          <p:nvPr>
            <p:ph type="body" idx="1"/>
          </p:nvPr>
        </p:nvSpPr>
        <p:spPr>
          <a:xfrm>
            <a:off x="685800" y="1885950"/>
            <a:ext cx="7772400" cy="3086100"/>
          </a:xfrm>
          <a:prstGeom prst="rect">
            <a:avLst/>
          </a:prstGeom>
        </p:spPr>
        <p:txBody>
          <a:bodyPr spcFirstLastPara="1" vert="horz" wrap="square" lIns="91425" tIns="45700" rIns="91425" bIns="45700" numCol="1" anchor="t" anchorCtr="0" compatLnSpc="1">
            <a:prstTxWarp prst="textNoShape">
              <a:avLst/>
            </a:prstTxWarp>
            <a:noAutofit/>
          </a:bodyPr>
          <a:lstStyle/>
          <a:p>
            <a:pPr marL="457200">
              <a:spcBef>
                <a:spcPts val="360"/>
              </a:spcBef>
              <a:spcAft>
                <a:spcPts val="0"/>
              </a:spcAft>
              <a:buSzPts val="1800"/>
            </a:pPr>
            <a:r>
              <a:rPr lang="en"/>
              <a:t>Establish &amp; Utilize Carlab LLM</a:t>
            </a:r>
            <a:endParaRPr/>
          </a:p>
          <a:p>
            <a:pPr marL="457200" indent="0">
              <a:spcBef>
                <a:spcPts val="360"/>
              </a:spcBef>
              <a:spcAft>
                <a:spcPts val="0"/>
              </a:spcAft>
              <a:buNone/>
            </a:pPr>
            <a:endParaRPr/>
          </a:p>
          <a:p>
            <a:pPr marL="457200">
              <a:spcBef>
                <a:spcPts val="360"/>
              </a:spcBef>
              <a:spcAft>
                <a:spcPts val="0"/>
              </a:spcAft>
              <a:buSzPts val="1800"/>
            </a:pPr>
            <a:r>
              <a:rPr lang="en"/>
              <a:t>Automate the Literature Review Process</a:t>
            </a:r>
            <a:endParaRPr/>
          </a:p>
          <a:p>
            <a:pPr marL="457200" indent="0">
              <a:spcBef>
                <a:spcPts val="360"/>
              </a:spcBef>
              <a:spcAft>
                <a:spcPts val="0"/>
              </a:spcAft>
              <a:buNone/>
            </a:pPr>
            <a:endParaRPr/>
          </a:p>
          <a:p>
            <a:pPr marL="457200">
              <a:spcBef>
                <a:spcPts val="360"/>
              </a:spcBef>
              <a:spcAft>
                <a:spcPts val="0"/>
              </a:spcAft>
              <a:buSzPts val="1800"/>
            </a:pPr>
            <a:r>
              <a:rPr lang="en"/>
              <a:t>Continuous </a:t>
            </a:r>
            <a:r>
              <a:rPr lang="en" strike="sngStrike"/>
              <a:t>Auditing</a:t>
            </a:r>
            <a:r>
              <a:rPr lang="en"/>
              <a:t> Research</a:t>
            </a:r>
            <a:endParaRPr/>
          </a:p>
        </p:txBody>
      </p:sp>
    </p:spTree>
    <p:extLst>
      <p:ext uri="{BB962C8B-B14F-4D97-AF65-F5344CB8AC3E}">
        <p14:creationId xmlns:p14="http://schemas.microsoft.com/office/powerpoint/2010/main" val="20825062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630238" y="1200150"/>
            <a:ext cx="2949600" cy="1200300"/>
          </a:xfrm>
          <a:prstGeom prst="rect">
            <a:avLst/>
          </a:prstGeom>
        </p:spPr>
        <p:txBody>
          <a:bodyPr spcFirstLastPara="1" vert="horz" wrap="square" lIns="91425" tIns="45700" rIns="91425" bIns="45700" numCol="1" anchor="b" anchorCtr="0" compatLnSpc="1">
            <a:prstTxWarp prst="textNoShape">
              <a:avLst/>
            </a:prstTxWarp>
            <a:noAutofit/>
          </a:bodyPr>
          <a:lstStyle/>
          <a:p>
            <a:r>
              <a:rPr lang="en"/>
              <a:t>Phase I. Experiment</a:t>
            </a:r>
            <a:endParaRPr/>
          </a:p>
        </p:txBody>
      </p:sp>
      <p:sp>
        <p:nvSpPr>
          <p:cNvPr id="86" name="Google Shape;86;p15"/>
          <p:cNvSpPr>
            <a:spLocks noGrp="1"/>
          </p:cNvSpPr>
          <p:nvPr>
            <p:ph type="pic" idx="2"/>
          </p:nvPr>
        </p:nvSpPr>
        <p:spPr>
          <a:xfrm>
            <a:off x="3887788" y="1597819"/>
            <a:ext cx="4629300" cy="3655200"/>
          </a:xfrm>
          <a:prstGeom prst="rect">
            <a:avLst/>
          </a:prstGeom>
        </p:spPr>
      </p:sp>
      <p:sp>
        <p:nvSpPr>
          <p:cNvPr id="87" name="Google Shape;87;p15"/>
          <p:cNvSpPr txBox="1">
            <a:spLocks noGrp="1"/>
          </p:cNvSpPr>
          <p:nvPr>
            <p:ph type="body" idx="1"/>
          </p:nvPr>
        </p:nvSpPr>
        <p:spPr>
          <a:xfrm>
            <a:off x="630238" y="2400300"/>
            <a:ext cx="2949600" cy="2858700"/>
          </a:xfrm>
          <a:prstGeom prst="rect">
            <a:avLst/>
          </a:prstGeom>
        </p:spPr>
        <p:txBody>
          <a:bodyPr spcFirstLastPara="1" vert="horz" wrap="square" lIns="91425" tIns="45700" rIns="91425" bIns="45700" numCol="1" anchor="t" anchorCtr="0" compatLnSpc="1">
            <a:prstTxWarp prst="textNoShape">
              <a:avLst/>
            </a:prstTxWarp>
            <a:noAutofit/>
          </a:bodyPr>
          <a:lstStyle/>
          <a:p>
            <a:pPr indent="-330200">
              <a:buChar char="●"/>
            </a:pPr>
            <a:r>
              <a:rPr lang="en"/>
              <a:t>Involves tinkering with various algorithms/tools</a:t>
            </a:r>
            <a:endParaRPr/>
          </a:p>
          <a:p>
            <a:pPr indent="0"/>
            <a:endParaRPr/>
          </a:p>
          <a:p>
            <a:pPr indent="-330200">
              <a:buChar char="●"/>
            </a:pPr>
            <a:r>
              <a:rPr lang="en"/>
              <a:t>Needs to allow for (AIS) field specification</a:t>
            </a:r>
            <a:endParaRPr/>
          </a:p>
          <a:p>
            <a:pPr indent="0"/>
            <a:endParaRPr/>
          </a:p>
          <a:p>
            <a:pPr indent="-330200">
              <a:buChar char="●"/>
            </a:pPr>
            <a:r>
              <a:rPr lang="en"/>
              <a:t>Paper Must have legitimate Citations</a:t>
            </a:r>
            <a:endParaRPr/>
          </a:p>
        </p:txBody>
      </p:sp>
      <p:pic>
        <p:nvPicPr>
          <p:cNvPr id="88" name="Google Shape;88;p15"/>
          <p:cNvPicPr preferRelativeResize="0"/>
          <p:nvPr/>
        </p:nvPicPr>
        <p:blipFill>
          <a:blip r:embed="rId3">
            <a:alphaModFix/>
          </a:blip>
          <a:stretch>
            <a:fillRect/>
          </a:stretch>
        </p:blipFill>
        <p:spPr>
          <a:xfrm>
            <a:off x="3887801" y="1597826"/>
            <a:ext cx="4629301" cy="3655199"/>
          </a:xfrm>
          <a:prstGeom prst="rect">
            <a:avLst/>
          </a:prstGeom>
          <a:noFill/>
          <a:ln>
            <a:noFill/>
          </a:ln>
        </p:spPr>
      </p:pic>
    </p:spTree>
    <p:extLst>
      <p:ext uri="{BB962C8B-B14F-4D97-AF65-F5344CB8AC3E}">
        <p14:creationId xmlns:p14="http://schemas.microsoft.com/office/powerpoint/2010/main" val="45218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512A9CA-B995-7E67-725F-60FCF8437525}"/>
              </a:ext>
            </a:extLst>
          </p:cNvPr>
          <p:cNvSpPr txBox="1">
            <a:spLocks/>
          </p:cNvSpPr>
          <p:nvPr/>
        </p:nvSpPr>
        <p:spPr>
          <a:xfrm>
            <a:off x="553288" y="1454543"/>
            <a:ext cx="7962062"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nSpc>
                <a:spcPts val="2025"/>
              </a:lnSpc>
              <a:spcBef>
                <a:spcPts val="150"/>
              </a:spcBef>
            </a:pPr>
            <a:endParaRPr lang="en-US" altLang="zh-CN" sz="1800" dirty="0">
              <a:latin typeface="Times New Roman" panose="02020603050405020304" pitchFamily="18" charset="0"/>
              <a:cs typeface="Times New Roman" panose="02020603050405020304" pitchFamily="18" charset="0"/>
            </a:endParaRP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Q: Does impermissible data sharing increase information security vulnerability?</a:t>
            </a:r>
          </a:p>
          <a:p>
            <a:pPr>
              <a:lnSpc>
                <a:spcPts val="2025"/>
              </a:lnSpc>
              <a:spcBef>
                <a:spcPts val="150"/>
              </a:spcBef>
            </a:pPr>
            <a:endParaRPr lang="en-US" altLang="zh-CN" sz="1800" dirty="0">
              <a:latin typeface="Times New Roman" panose="02020603050405020304" pitchFamily="18" charset="0"/>
              <a:cs typeface="Times New Roman" panose="02020603050405020304" pitchFamily="18" charset="0"/>
            </a:endParaRP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How do the HIPAA Rules apply to regulated entities’ use of tracking technologies?</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Tracking on user-authenticated webpages</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Tracking on unauthenticated webpages</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Tracking within mobile apps</a:t>
            </a: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HIPAA compliance obligations for regulated entities when using tracking technologies</a:t>
            </a:r>
          </a:p>
          <a:p>
            <a:pPr lvl="1">
              <a:lnSpc>
                <a:spcPts val="2025"/>
              </a:lnSpc>
              <a:spcBef>
                <a:spcPts val="150"/>
              </a:spcBef>
            </a:pPr>
            <a:r>
              <a:rPr lang="en-US" sz="1500" dirty="0">
                <a:latin typeface="Times New Roman" panose="02020603050405020304" pitchFamily="18" charset="0"/>
                <a:cs typeface="Times New Roman" panose="02020603050405020304" pitchFamily="18" charset="0"/>
              </a:rPr>
              <a:t>Regulated entities are required to comply with the HIPAA Rules when using tracking technologies.  </a:t>
            </a:r>
          </a:p>
          <a:p>
            <a:pPr>
              <a:lnSpc>
                <a:spcPts val="2025"/>
              </a:lnSpc>
              <a:spcBef>
                <a:spcPts val="150"/>
              </a:spcBef>
            </a:pPr>
            <a:r>
              <a:rPr lang="en-US" sz="1800" dirty="0">
                <a:latin typeface="Times New Roman" panose="02020603050405020304" pitchFamily="18" charset="0"/>
                <a:cs typeface="Times New Roman" panose="02020603050405020304" pitchFamily="18" charset="0"/>
              </a:rPr>
              <a:t>Online tracking technology - poor information security awareness and possible poor practice by the hospital management </a:t>
            </a:r>
          </a:p>
          <a:p>
            <a:pPr lvl="1">
              <a:lnSpc>
                <a:spcPts val="2025"/>
              </a:lnSpc>
              <a:spcBef>
                <a:spcPts val="150"/>
              </a:spcBef>
            </a:pPr>
            <a:r>
              <a:rPr lang="en-US" sz="1500" dirty="0">
                <a:latin typeface="Times New Roman" panose="02020603050405020304" pitchFamily="18" charset="0"/>
                <a:cs typeface="Times New Roman" panose="02020603050405020304" pitchFamily="18" charset="0"/>
              </a:rPr>
              <a:t>The markup article of 2022 “Facebook Is Receiving Sensitive Medical Information from Hospital Websites” shows many hospital management are not aware of the code insertion. </a:t>
            </a:r>
          </a:p>
          <a:p>
            <a:pPr lvl="1">
              <a:lnSpc>
                <a:spcPts val="2025"/>
              </a:lnSpc>
              <a:spcBef>
                <a:spcPts val="150"/>
              </a:spcBef>
            </a:pPr>
            <a:r>
              <a:rPr lang="en-US" sz="1500" dirty="0">
                <a:latin typeface="Times New Roman" panose="02020603050405020304" pitchFamily="18" charset="0"/>
                <a:cs typeface="Times New Roman" panose="02020603050405020304" pitchFamily="18" charset="0"/>
              </a:rPr>
              <a:t>Even if there is a vetting process of the code, there is no disclosure on the rigor of the process </a:t>
            </a:r>
          </a:p>
          <a:p>
            <a:pPr>
              <a:lnSpc>
                <a:spcPts val="2025"/>
              </a:lnSpc>
              <a:spcBef>
                <a:spcPts val="150"/>
              </a:spcBef>
            </a:pPr>
            <a:endParaRPr lang="en-US" altLang="zh-CN" sz="18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p:txBody>
      </p:sp>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6" name="Slide Number Placeholder 5">
            <a:extLst>
              <a:ext uri="{FF2B5EF4-FFF2-40B4-BE49-F238E27FC236}">
                <a16:creationId xmlns:a16="http://schemas.microsoft.com/office/drawing/2014/main" id="{14D9BD27-4C78-3A43-BF3C-2819749394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12</a:t>
            </a:fld>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53288" y="1220982"/>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2550" cap="small" dirty="0"/>
              <a:t>Research question</a:t>
            </a:r>
          </a:p>
        </p:txBody>
      </p:sp>
    </p:spTree>
    <p:extLst>
      <p:ext uri="{BB962C8B-B14F-4D97-AF65-F5344CB8AC3E}">
        <p14:creationId xmlns:p14="http://schemas.microsoft.com/office/powerpoint/2010/main" val="39761374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630238" y="1200150"/>
            <a:ext cx="2949600" cy="1200300"/>
          </a:xfrm>
          <a:prstGeom prst="rect">
            <a:avLst/>
          </a:prstGeom>
        </p:spPr>
        <p:txBody>
          <a:bodyPr spcFirstLastPara="1" vert="horz" wrap="square" lIns="91425" tIns="45700" rIns="91425" bIns="45700" numCol="1" anchor="b" anchorCtr="0" compatLnSpc="1">
            <a:prstTxWarp prst="textNoShape">
              <a:avLst/>
            </a:prstTxWarp>
            <a:noAutofit/>
          </a:bodyPr>
          <a:lstStyle/>
          <a:p>
            <a:r>
              <a:rPr lang="en"/>
              <a:t>Phase II. Survey</a:t>
            </a:r>
            <a:endParaRPr/>
          </a:p>
        </p:txBody>
      </p:sp>
      <p:sp>
        <p:nvSpPr>
          <p:cNvPr id="94" name="Google Shape;94;p16"/>
          <p:cNvSpPr>
            <a:spLocks noGrp="1"/>
          </p:cNvSpPr>
          <p:nvPr>
            <p:ph type="pic" idx="2"/>
          </p:nvPr>
        </p:nvSpPr>
        <p:spPr>
          <a:xfrm>
            <a:off x="3887788" y="1597819"/>
            <a:ext cx="4629300" cy="3655200"/>
          </a:xfrm>
          <a:prstGeom prst="rect">
            <a:avLst/>
          </a:prstGeom>
        </p:spPr>
      </p:sp>
      <p:sp>
        <p:nvSpPr>
          <p:cNvPr id="95" name="Google Shape;95;p16"/>
          <p:cNvSpPr txBox="1">
            <a:spLocks noGrp="1"/>
          </p:cNvSpPr>
          <p:nvPr>
            <p:ph type="body" idx="1"/>
          </p:nvPr>
        </p:nvSpPr>
        <p:spPr>
          <a:xfrm>
            <a:off x="630238" y="2400300"/>
            <a:ext cx="2949600" cy="2858700"/>
          </a:xfrm>
          <a:prstGeom prst="rect">
            <a:avLst/>
          </a:prstGeom>
        </p:spPr>
        <p:txBody>
          <a:bodyPr spcFirstLastPara="1" vert="horz" wrap="square" lIns="91425" tIns="45700" rIns="91425" bIns="45700" numCol="1" anchor="t" anchorCtr="0" compatLnSpc="1">
            <a:prstTxWarp prst="textNoShape">
              <a:avLst/>
            </a:prstTxWarp>
            <a:noAutofit/>
          </a:bodyPr>
          <a:lstStyle/>
          <a:p>
            <a:pPr indent="-330200">
              <a:buChar char="●"/>
            </a:pPr>
            <a:r>
              <a:rPr lang="en"/>
              <a:t>Recreate sample paper that is outside of training data </a:t>
            </a:r>
            <a:endParaRPr/>
          </a:p>
          <a:p>
            <a:pPr indent="0"/>
            <a:endParaRPr/>
          </a:p>
          <a:p>
            <a:pPr indent="-330200">
              <a:buChar char="●"/>
            </a:pPr>
            <a:r>
              <a:rPr lang="en"/>
              <a:t>Compare sample paper and its generated mirror</a:t>
            </a:r>
            <a:endParaRPr/>
          </a:p>
          <a:p>
            <a:pPr indent="0"/>
            <a:endParaRPr/>
          </a:p>
          <a:p>
            <a:pPr indent="-330200">
              <a:buChar char="●"/>
            </a:pPr>
            <a:r>
              <a:rPr lang="en"/>
              <a:t>AIS experts rate quality of generated paper</a:t>
            </a:r>
            <a:endParaRPr/>
          </a:p>
        </p:txBody>
      </p:sp>
      <p:pic>
        <p:nvPicPr>
          <p:cNvPr id="96" name="Google Shape;96;p16"/>
          <p:cNvPicPr preferRelativeResize="0"/>
          <p:nvPr/>
        </p:nvPicPr>
        <p:blipFill>
          <a:blip r:embed="rId3">
            <a:alphaModFix/>
          </a:blip>
          <a:stretch>
            <a:fillRect/>
          </a:stretch>
        </p:blipFill>
        <p:spPr>
          <a:xfrm>
            <a:off x="3887801" y="1597826"/>
            <a:ext cx="4629299" cy="3655199"/>
          </a:xfrm>
          <a:prstGeom prst="rect">
            <a:avLst/>
          </a:prstGeom>
          <a:noFill/>
          <a:ln>
            <a:noFill/>
          </a:ln>
        </p:spPr>
      </p:pic>
    </p:spTree>
    <p:extLst>
      <p:ext uri="{BB962C8B-B14F-4D97-AF65-F5344CB8AC3E}">
        <p14:creationId xmlns:p14="http://schemas.microsoft.com/office/powerpoint/2010/main" val="34238477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30238" y="1200150"/>
            <a:ext cx="2949600" cy="1200300"/>
          </a:xfrm>
          <a:prstGeom prst="rect">
            <a:avLst/>
          </a:prstGeom>
        </p:spPr>
        <p:txBody>
          <a:bodyPr spcFirstLastPara="1" vert="horz" wrap="square" lIns="91425" tIns="45700" rIns="91425" bIns="45700" numCol="1" anchor="b" anchorCtr="0" compatLnSpc="1">
            <a:prstTxWarp prst="textNoShape">
              <a:avLst/>
            </a:prstTxWarp>
            <a:noAutofit/>
          </a:bodyPr>
          <a:lstStyle/>
          <a:p>
            <a:r>
              <a:rPr lang="en"/>
              <a:t>Phase III.</a:t>
            </a:r>
            <a:endParaRPr/>
          </a:p>
          <a:p>
            <a:r>
              <a:rPr lang="en"/>
              <a:t>Adjustments &amp; Future Research</a:t>
            </a:r>
            <a:endParaRPr/>
          </a:p>
        </p:txBody>
      </p:sp>
      <p:sp>
        <p:nvSpPr>
          <p:cNvPr id="102" name="Google Shape;102;p17"/>
          <p:cNvSpPr>
            <a:spLocks noGrp="1"/>
          </p:cNvSpPr>
          <p:nvPr>
            <p:ph type="pic" idx="2"/>
          </p:nvPr>
        </p:nvSpPr>
        <p:spPr>
          <a:xfrm>
            <a:off x="3887788" y="1597819"/>
            <a:ext cx="4629300" cy="3655200"/>
          </a:xfrm>
          <a:prstGeom prst="rect">
            <a:avLst/>
          </a:prstGeom>
        </p:spPr>
      </p:sp>
      <p:sp>
        <p:nvSpPr>
          <p:cNvPr id="103" name="Google Shape;103;p17"/>
          <p:cNvSpPr txBox="1">
            <a:spLocks noGrp="1"/>
          </p:cNvSpPr>
          <p:nvPr>
            <p:ph type="body" idx="1"/>
          </p:nvPr>
        </p:nvSpPr>
        <p:spPr>
          <a:xfrm>
            <a:off x="630238" y="2400300"/>
            <a:ext cx="2949600" cy="2858700"/>
          </a:xfrm>
          <a:prstGeom prst="rect">
            <a:avLst/>
          </a:prstGeom>
        </p:spPr>
        <p:txBody>
          <a:bodyPr spcFirstLastPara="1" vert="horz" wrap="square" lIns="91425" tIns="45700" rIns="91425" bIns="45700" numCol="1" anchor="t" anchorCtr="0" compatLnSpc="1">
            <a:prstTxWarp prst="textNoShape">
              <a:avLst/>
            </a:prstTxWarp>
            <a:noAutofit/>
          </a:bodyPr>
          <a:lstStyle/>
          <a:p>
            <a:pPr indent="-330200">
              <a:buChar char="●"/>
            </a:pPr>
            <a:r>
              <a:rPr lang="en"/>
              <a:t>Evaluate survey and address possible fixes/limitations</a:t>
            </a:r>
            <a:endParaRPr/>
          </a:p>
          <a:p>
            <a:pPr indent="0"/>
            <a:endParaRPr/>
          </a:p>
          <a:p>
            <a:pPr indent="-330200">
              <a:buChar char="●"/>
            </a:pPr>
            <a:r>
              <a:rPr lang="en"/>
              <a:t>Web Scraping news to determine relevant research topics</a:t>
            </a:r>
            <a:endParaRPr/>
          </a:p>
          <a:p>
            <a:pPr indent="0"/>
            <a:endParaRPr/>
          </a:p>
          <a:p>
            <a:pPr indent="-330200">
              <a:buChar char="●"/>
            </a:pPr>
            <a:r>
              <a:rPr lang="en"/>
              <a:t>Use current events as a seed for algorithm</a:t>
            </a:r>
            <a:endParaRPr/>
          </a:p>
        </p:txBody>
      </p:sp>
      <p:pic>
        <p:nvPicPr>
          <p:cNvPr id="104" name="Google Shape;104;p17"/>
          <p:cNvPicPr preferRelativeResize="0"/>
          <p:nvPr/>
        </p:nvPicPr>
        <p:blipFill>
          <a:blip r:embed="rId3">
            <a:alphaModFix/>
          </a:blip>
          <a:stretch>
            <a:fillRect/>
          </a:stretch>
        </p:blipFill>
        <p:spPr>
          <a:xfrm>
            <a:off x="3887801" y="1603801"/>
            <a:ext cx="4629299" cy="3655201"/>
          </a:xfrm>
          <a:prstGeom prst="rect">
            <a:avLst/>
          </a:prstGeom>
          <a:noFill/>
          <a:ln>
            <a:noFill/>
          </a:ln>
        </p:spPr>
      </p:pic>
    </p:spTree>
    <p:extLst>
      <p:ext uri="{BB962C8B-B14F-4D97-AF65-F5344CB8AC3E}">
        <p14:creationId xmlns:p14="http://schemas.microsoft.com/office/powerpoint/2010/main" val="16781088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2286000" y="857250"/>
            <a:ext cx="4572000" cy="4572000"/>
          </a:xfrm>
          <a:prstGeom prst="rect">
            <a:avLst/>
          </a:prstGeom>
          <a:noFill/>
          <a:ln>
            <a:noFill/>
          </a:ln>
        </p:spPr>
      </p:pic>
      <p:sp>
        <p:nvSpPr>
          <p:cNvPr id="2" name="Action Button: Home 1">
            <a:hlinkClick r:id="rId4" action="ppaction://hlinksldjump" highlightClick="1"/>
            <a:extLst>
              <a:ext uri="{FF2B5EF4-FFF2-40B4-BE49-F238E27FC236}">
                <a16:creationId xmlns:a16="http://schemas.microsoft.com/office/drawing/2014/main" id="{6FAA4192-925B-6644-BFF8-9687ECCDE297}"/>
              </a:ext>
            </a:extLst>
          </p:cNvPr>
          <p:cNvSpPr/>
          <p:nvPr/>
        </p:nvSpPr>
        <p:spPr>
          <a:xfrm>
            <a:off x="7957751" y="6067168"/>
            <a:ext cx="691979" cy="50662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8854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83DC-9D44-18CF-0676-EB93B351A3C6}"/>
              </a:ext>
            </a:extLst>
          </p:cNvPr>
          <p:cNvSpPr>
            <a:spLocks noGrp="1"/>
          </p:cNvSpPr>
          <p:nvPr>
            <p:ph type="title"/>
          </p:nvPr>
        </p:nvSpPr>
        <p:spPr>
          <a:xfrm>
            <a:off x="586388" y="1799624"/>
            <a:ext cx="7772400" cy="1362075"/>
          </a:xfrm>
        </p:spPr>
        <p:txBody>
          <a:bodyPr>
            <a:normAutofit fontScale="90000"/>
          </a:bodyPr>
          <a:lstStyle/>
          <a:p>
            <a:r>
              <a:rPr lang="en-US" sz="3000" dirty="0"/>
              <a:t>CONTINUOUS MONITORING SYSTEM WITH INTERACTIVE VISUALIZATION: CASE STUDY ON GOVERNMENT PAYROLL DATABASE</a:t>
            </a:r>
          </a:p>
        </p:txBody>
      </p:sp>
      <p:sp>
        <p:nvSpPr>
          <p:cNvPr id="4" name="TextBox 3">
            <a:extLst>
              <a:ext uri="{FF2B5EF4-FFF2-40B4-BE49-F238E27FC236}">
                <a16:creationId xmlns:a16="http://schemas.microsoft.com/office/drawing/2014/main" id="{D279757F-676B-1C44-AAE3-93CECA71A9EF}"/>
              </a:ext>
            </a:extLst>
          </p:cNvPr>
          <p:cNvSpPr txBox="1"/>
          <p:nvPr/>
        </p:nvSpPr>
        <p:spPr>
          <a:xfrm>
            <a:off x="4263081" y="3991232"/>
            <a:ext cx="3558746" cy="830997"/>
          </a:xfrm>
          <a:prstGeom prst="rect">
            <a:avLst/>
          </a:prstGeom>
          <a:noFill/>
        </p:spPr>
        <p:txBody>
          <a:bodyPr wrap="square" rtlCol="0">
            <a:spAutoFit/>
          </a:bodyPr>
          <a:lstStyle/>
          <a:p>
            <a:r>
              <a:rPr lang="en-US" dirty="0" err="1"/>
              <a:t>Heejae</a:t>
            </a:r>
            <a:r>
              <a:rPr lang="en-US" dirty="0"/>
              <a:t> (Erica) Lee</a:t>
            </a:r>
          </a:p>
          <a:p>
            <a:r>
              <a:rPr lang="en-US" dirty="0"/>
              <a:t>Ph.D. Candidate</a:t>
            </a:r>
          </a:p>
        </p:txBody>
      </p:sp>
    </p:spTree>
    <p:extLst>
      <p:ext uri="{BB962C8B-B14F-4D97-AF65-F5344CB8AC3E}">
        <p14:creationId xmlns:p14="http://schemas.microsoft.com/office/powerpoint/2010/main" val="41762327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9561BC-5D75-CF88-7A6A-15E40EC7E3B3}"/>
              </a:ext>
            </a:extLst>
          </p:cNvPr>
          <p:cNvSpPr>
            <a:spLocks noGrp="1"/>
          </p:cNvSpPr>
          <p:nvPr>
            <p:ph type="title"/>
          </p:nvPr>
        </p:nvSpPr>
        <p:spPr/>
        <p:txBody>
          <a:bodyPr/>
          <a:lstStyle/>
          <a:p>
            <a:r>
              <a:rPr lang="en-US" dirty="0"/>
              <a:t>Introduction</a:t>
            </a:r>
          </a:p>
        </p:txBody>
      </p:sp>
      <p:sp>
        <p:nvSpPr>
          <p:cNvPr id="5" name="Content Placeholder 4">
            <a:extLst>
              <a:ext uri="{FF2B5EF4-FFF2-40B4-BE49-F238E27FC236}">
                <a16:creationId xmlns:a16="http://schemas.microsoft.com/office/drawing/2014/main" id="{ED581085-B260-3593-7704-29DB8B8F7190}"/>
              </a:ext>
            </a:extLst>
          </p:cNvPr>
          <p:cNvSpPr>
            <a:spLocks noGrp="1"/>
          </p:cNvSpPr>
          <p:nvPr>
            <p:ph idx="1"/>
          </p:nvPr>
        </p:nvSpPr>
        <p:spPr/>
        <p:txBody>
          <a:bodyPr>
            <a:normAutofit/>
          </a:bodyPr>
          <a:lstStyle/>
          <a:p>
            <a:r>
              <a:rPr lang="en-US" dirty="0"/>
              <a:t>Several studies showed that visual analytics can facilitate decision-making by improving cognitive effort productivity. </a:t>
            </a:r>
          </a:p>
          <a:p>
            <a:r>
              <a:rPr lang="en-US" dirty="0"/>
              <a:t>Integrating interactive data visualization into the CM system can improve decision-making by allowing users to communicate more efficiently with the reported results. </a:t>
            </a:r>
          </a:p>
          <a:p>
            <a:r>
              <a:rPr lang="en-US" dirty="0"/>
              <a:t>Examine the role of visualization in interactions between human cognitive and continuous monitoring systems.</a:t>
            </a:r>
          </a:p>
        </p:txBody>
      </p:sp>
    </p:spTree>
    <p:extLst>
      <p:ext uri="{BB962C8B-B14F-4D97-AF65-F5344CB8AC3E}">
        <p14:creationId xmlns:p14="http://schemas.microsoft.com/office/powerpoint/2010/main" val="3450861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7"/>
          <p:cNvSpPr txBox="1">
            <a:spLocks noGrp="1"/>
          </p:cNvSpPr>
          <p:nvPr>
            <p:ph type="title"/>
          </p:nvPr>
        </p:nvSpPr>
        <p:spPr>
          <a:xfrm>
            <a:off x="938760" y="1341080"/>
            <a:ext cx="2538247" cy="1230671"/>
          </a:xfrm>
        </p:spPr>
        <p:txBody>
          <a:bodyPr spcFirstLastPara="1" vert="horz" wrap="square" lIns="68580" tIns="34290" rIns="68580" bIns="34290" numCol="1" rtlCol="0" anchor="ctr" anchorCtr="0" compatLnSpc="1">
            <a:prstTxWarp prst="textNoShape">
              <a:avLst/>
            </a:prstTxWarp>
            <a:normAutofit/>
          </a:bodyPr>
          <a:lstStyle/>
          <a:p>
            <a:pPr>
              <a:spcAft>
                <a:spcPts val="0"/>
              </a:spcAft>
              <a:buClr>
                <a:schemeClr val="lt1"/>
              </a:buClr>
              <a:buSzPts val="2800"/>
            </a:pPr>
            <a:r>
              <a:rPr lang="en-US" dirty="0"/>
              <a:t>Model</a:t>
            </a:r>
          </a:p>
        </p:txBody>
      </p:sp>
      <p:sp>
        <p:nvSpPr>
          <p:cNvPr id="305" name="Content Placeholder 304">
            <a:extLst>
              <a:ext uri="{FF2B5EF4-FFF2-40B4-BE49-F238E27FC236}">
                <a16:creationId xmlns:a16="http://schemas.microsoft.com/office/drawing/2014/main" id="{3825AD4D-76DB-DEBA-8EA9-2618D0C51B5C}"/>
              </a:ext>
            </a:extLst>
          </p:cNvPr>
          <p:cNvSpPr>
            <a:spLocks noGrp="1"/>
          </p:cNvSpPr>
          <p:nvPr>
            <p:ph idx="1"/>
          </p:nvPr>
        </p:nvSpPr>
        <p:spPr>
          <a:xfrm>
            <a:off x="938759" y="2571751"/>
            <a:ext cx="2538248" cy="2955633"/>
          </a:xfrm>
        </p:spPr>
        <p:txBody>
          <a:bodyPr>
            <a:normAutofit fontScale="77500" lnSpcReduction="20000"/>
          </a:bodyPr>
          <a:lstStyle/>
          <a:p>
            <a:r>
              <a:rPr lang="en-US" dirty="0"/>
              <a:t>Management Information System &amp; Continuous Monitoring System (Adopted from </a:t>
            </a:r>
            <a:r>
              <a:rPr lang="en-US" dirty="0" err="1"/>
              <a:t>Alles</a:t>
            </a:r>
            <a:r>
              <a:rPr lang="en-US" dirty="0"/>
              <a:t> et al. 2006)</a:t>
            </a:r>
          </a:p>
          <a:p>
            <a:r>
              <a:rPr lang="en-US" dirty="0"/>
              <a:t>Visualization System (Adopted from Zhang 2022)</a:t>
            </a:r>
          </a:p>
          <a:p>
            <a:r>
              <a:rPr lang="en-US" dirty="0"/>
              <a:t>Human Cognitive System (Adopted from Patterson et al. 2014)</a:t>
            </a:r>
          </a:p>
          <a:p>
            <a:pPr>
              <a:buFont typeface="Wingdings" pitchFamily="2" charset="2"/>
              <a:buChar char="§"/>
            </a:pPr>
            <a:endParaRPr lang="en-US" dirty="0"/>
          </a:p>
        </p:txBody>
      </p:sp>
      <p:pic>
        <p:nvPicPr>
          <p:cNvPr id="2" name="Content Placeholder 1">
            <a:extLst>
              <a:ext uri="{FF2B5EF4-FFF2-40B4-BE49-F238E27FC236}">
                <a16:creationId xmlns:a16="http://schemas.microsoft.com/office/drawing/2014/main" id="{FABAAC80-5C58-B8BA-DFDF-7C0FEDE663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9604" y="1778859"/>
            <a:ext cx="4496599" cy="3319978"/>
          </a:xfrm>
          <a:prstGeom prst="rect">
            <a:avLst/>
          </a:prstGeom>
        </p:spPr>
      </p:pic>
    </p:spTree>
    <p:extLst>
      <p:ext uri="{BB962C8B-B14F-4D97-AF65-F5344CB8AC3E}">
        <p14:creationId xmlns:p14="http://schemas.microsoft.com/office/powerpoint/2010/main" val="33714052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9BCC2-A293-EAC9-C09E-471F2D02CA88}"/>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ED134824-E677-21C2-3510-5E0E21B5E6E0}"/>
              </a:ext>
            </a:extLst>
          </p:cNvPr>
          <p:cNvSpPr>
            <a:spLocks noGrp="1"/>
          </p:cNvSpPr>
          <p:nvPr>
            <p:ph idx="1"/>
          </p:nvPr>
        </p:nvSpPr>
        <p:spPr/>
        <p:txBody>
          <a:bodyPr/>
          <a:lstStyle/>
          <a:p>
            <a:r>
              <a:rPr lang="en-US" dirty="0"/>
              <a:t>Work with internal audit team to develop visual analytic dashboard</a:t>
            </a:r>
          </a:p>
          <a:p>
            <a:r>
              <a:rPr lang="en-US" dirty="0"/>
              <a:t>Data were extracted from the payroll database of the state government of Santa Caterina in Brazil. </a:t>
            </a:r>
          </a:p>
          <a:p>
            <a:r>
              <a:rPr lang="en-US" dirty="0"/>
              <a:t>Payroll data reported in 2021 were used to develop a prototype of the continuous monitoring dashboard. </a:t>
            </a:r>
          </a:p>
          <a:p>
            <a:r>
              <a:rPr lang="en-US" dirty="0"/>
              <a:t>Data includes 26,107,538 records of 169,082 current and retired employees from 46 departments under the state government. </a:t>
            </a:r>
          </a:p>
          <a:p>
            <a:pPr marL="0" indent="0">
              <a:buNone/>
            </a:pPr>
            <a:endParaRPr lang="en-US" dirty="0"/>
          </a:p>
        </p:txBody>
      </p:sp>
    </p:spTree>
    <p:extLst>
      <p:ext uri="{BB962C8B-B14F-4D97-AF65-F5344CB8AC3E}">
        <p14:creationId xmlns:p14="http://schemas.microsoft.com/office/powerpoint/2010/main" val="30750112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8501-0C30-B2A2-1883-41F92AAB9A70}"/>
              </a:ext>
            </a:extLst>
          </p:cNvPr>
          <p:cNvSpPr>
            <a:spLocks noGrp="1"/>
          </p:cNvSpPr>
          <p:nvPr>
            <p:ph type="title"/>
          </p:nvPr>
        </p:nvSpPr>
        <p:spPr/>
        <p:txBody>
          <a:bodyPr/>
          <a:lstStyle/>
          <a:p>
            <a:r>
              <a:rPr lang="en-US" dirty="0"/>
              <a:t>Current CA system </a:t>
            </a:r>
          </a:p>
        </p:txBody>
      </p:sp>
      <p:sp>
        <p:nvSpPr>
          <p:cNvPr id="4" name="Content Placeholder 3">
            <a:extLst>
              <a:ext uri="{FF2B5EF4-FFF2-40B4-BE49-F238E27FC236}">
                <a16:creationId xmlns:a16="http://schemas.microsoft.com/office/drawing/2014/main" id="{DD80447B-29A6-FB29-7A59-E9FE0B24B87D}"/>
              </a:ext>
            </a:extLst>
          </p:cNvPr>
          <p:cNvSpPr>
            <a:spLocks noGrp="1"/>
          </p:cNvSpPr>
          <p:nvPr>
            <p:ph idx="1"/>
          </p:nvPr>
        </p:nvSpPr>
        <p:spPr/>
        <p:txBody>
          <a:bodyPr/>
          <a:lstStyle/>
          <a:p>
            <a:r>
              <a:rPr lang="en-US" dirty="0"/>
              <a:t>The CA system creates reports for payment where the change is greater than cutoff every month.</a:t>
            </a:r>
          </a:p>
          <a:p>
            <a:r>
              <a:rPr lang="en-US" dirty="0"/>
              <a:t>Have two business days before the payment is processed.</a:t>
            </a:r>
          </a:p>
          <a:p>
            <a:r>
              <a:rPr lang="en-US" dirty="0"/>
              <a:t>The initial cutoff was set to monthly change greater than 3,000 Brazilian Real ($625)</a:t>
            </a:r>
          </a:p>
          <a:p>
            <a:r>
              <a:rPr lang="en-US" dirty="0"/>
              <a:t>The cutoff was updated to 30,000 Brazilian Real ($6,250) due to volume of exceptions</a:t>
            </a:r>
          </a:p>
          <a:p>
            <a:endParaRPr lang="en-US" dirty="0"/>
          </a:p>
        </p:txBody>
      </p:sp>
    </p:spTree>
    <p:extLst>
      <p:ext uri="{BB962C8B-B14F-4D97-AF65-F5344CB8AC3E}">
        <p14:creationId xmlns:p14="http://schemas.microsoft.com/office/powerpoint/2010/main" val="19449910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C0BA6F1-2C8D-602F-F535-2F72A83250D3}"/>
              </a:ext>
            </a:extLst>
          </p:cNvPr>
          <p:cNvSpPr>
            <a:spLocks noGrp="1"/>
          </p:cNvSpPr>
          <p:nvPr>
            <p:ph type="title"/>
          </p:nvPr>
        </p:nvSpPr>
        <p:spPr>
          <a:xfrm>
            <a:off x="6353569" y="1690412"/>
            <a:ext cx="2289779" cy="795613"/>
          </a:xfrm>
        </p:spPr>
        <p:txBody>
          <a:bodyPr anchor="b">
            <a:normAutofit fontScale="90000"/>
          </a:bodyPr>
          <a:lstStyle/>
          <a:p>
            <a:r>
              <a:rPr lang="en-US" sz="1950"/>
              <a:t>Design of Visual Analytics Dashboard</a:t>
            </a:r>
          </a:p>
        </p:txBody>
      </p:sp>
      <p:pic>
        <p:nvPicPr>
          <p:cNvPr id="4" name="Content Placeholder 9">
            <a:extLst>
              <a:ext uri="{FF2B5EF4-FFF2-40B4-BE49-F238E27FC236}">
                <a16:creationId xmlns:a16="http://schemas.microsoft.com/office/drawing/2014/main" id="{8CEAC88D-EC68-0365-426A-D2BD03502B36}"/>
              </a:ext>
            </a:extLst>
          </p:cNvPr>
          <p:cNvPicPr>
            <a:picLocks noChangeAspect="1"/>
          </p:cNvPicPr>
          <p:nvPr/>
        </p:nvPicPr>
        <p:blipFill>
          <a:blip r:embed="rId2"/>
          <a:stretch>
            <a:fillRect/>
          </a:stretch>
        </p:blipFill>
        <p:spPr>
          <a:xfrm>
            <a:off x="475706" y="1973452"/>
            <a:ext cx="5175285" cy="2911097"/>
          </a:xfrm>
          <a:prstGeom prst="rect">
            <a:avLst/>
          </a:prstGeom>
        </p:spPr>
      </p:pic>
      <p:sp>
        <p:nvSpPr>
          <p:cNvPr id="8" name="Content Placeholder 7">
            <a:extLst>
              <a:ext uri="{FF2B5EF4-FFF2-40B4-BE49-F238E27FC236}">
                <a16:creationId xmlns:a16="http://schemas.microsoft.com/office/drawing/2014/main" id="{695DADE1-598C-0F1D-6C4E-460F14328F8B}"/>
              </a:ext>
            </a:extLst>
          </p:cNvPr>
          <p:cNvSpPr>
            <a:spLocks noGrp="1"/>
          </p:cNvSpPr>
          <p:nvPr>
            <p:ph idx="1"/>
          </p:nvPr>
        </p:nvSpPr>
        <p:spPr>
          <a:xfrm>
            <a:off x="6353568" y="2571750"/>
            <a:ext cx="2289779" cy="2948940"/>
          </a:xfrm>
        </p:spPr>
        <p:txBody>
          <a:bodyPr>
            <a:normAutofit/>
          </a:bodyPr>
          <a:lstStyle/>
          <a:p>
            <a:r>
              <a:rPr lang="en-US" sz="1350" dirty="0"/>
              <a:t>If the monthly </a:t>
            </a:r>
            <a:r>
              <a:rPr lang="en-US" sz="1350" i="1" dirty="0"/>
              <a:t>Change</a:t>
            </a:r>
            <a:r>
              <a:rPr lang="en-US" sz="1350" dirty="0"/>
              <a:t> of a certain payment type is greater than 3,000 Brazilian Real, it will be listed in the slicer. </a:t>
            </a:r>
          </a:p>
          <a:p>
            <a:endParaRPr lang="en-US" sz="1200" dirty="0"/>
          </a:p>
        </p:txBody>
      </p:sp>
      <p:sp>
        <p:nvSpPr>
          <p:cNvPr id="13"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987576" y="1337310"/>
            <a:ext cx="1722021" cy="2756236"/>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1811204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C4CAB-5621-2ECB-DDB5-23AA3CC0B150}"/>
              </a:ext>
            </a:extLst>
          </p:cNvPr>
          <p:cNvSpPr>
            <a:spLocks noGrp="1"/>
          </p:cNvSpPr>
          <p:nvPr>
            <p:ph type="title"/>
          </p:nvPr>
        </p:nvSpPr>
        <p:spPr/>
        <p:txBody>
          <a:bodyPr/>
          <a:lstStyle/>
          <a:p>
            <a:r>
              <a:rPr lang="en-US" dirty="0"/>
              <a:t>Future Plan</a:t>
            </a:r>
          </a:p>
        </p:txBody>
      </p:sp>
      <p:sp>
        <p:nvSpPr>
          <p:cNvPr id="3" name="Content Placeholder 2">
            <a:extLst>
              <a:ext uri="{FF2B5EF4-FFF2-40B4-BE49-F238E27FC236}">
                <a16:creationId xmlns:a16="http://schemas.microsoft.com/office/drawing/2014/main" id="{29C2AB9A-2E06-6736-3426-B1E403040466}"/>
              </a:ext>
            </a:extLst>
          </p:cNvPr>
          <p:cNvSpPr>
            <a:spLocks noGrp="1"/>
          </p:cNvSpPr>
          <p:nvPr>
            <p:ph idx="1"/>
          </p:nvPr>
        </p:nvSpPr>
        <p:spPr/>
        <p:txBody>
          <a:bodyPr/>
          <a:lstStyle/>
          <a:p>
            <a:r>
              <a:rPr lang="en-US" dirty="0"/>
              <a:t>Complete prototype and share it with internal audit team</a:t>
            </a:r>
          </a:p>
          <a:p>
            <a:r>
              <a:rPr lang="en-US" dirty="0"/>
              <a:t>Receive feedback from internal audit team and revise </a:t>
            </a:r>
            <a:r>
              <a:rPr lang="en-US"/>
              <a:t>the dashboard</a:t>
            </a:r>
          </a:p>
          <a:p>
            <a:endParaRPr lang="en-US" dirty="0"/>
          </a:p>
          <a:p>
            <a:pPr marL="0" indent="0">
              <a:buNone/>
            </a:pPr>
            <a:endParaRPr lang="en-US" dirty="0"/>
          </a:p>
        </p:txBody>
      </p:sp>
      <p:sp>
        <p:nvSpPr>
          <p:cNvPr id="4" name="Action Button: Home 3">
            <a:hlinkClick r:id="rId2" action="ppaction://hlinksldjump" highlightClick="1"/>
            <a:extLst>
              <a:ext uri="{FF2B5EF4-FFF2-40B4-BE49-F238E27FC236}">
                <a16:creationId xmlns:a16="http://schemas.microsoft.com/office/drawing/2014/main" id="{07879038-6908-F94E-A3EF-EAE63C283D36}"/>
              </a:ext>
            </a:extLst>
          </p:cNvPr>
          <p:cNvSpPr/>
          <p:nvPr/>
        </p:nvSpPr>
        <p:spPr>
          <a:xfrm>
            <a:off x="8291384" y="6153665"/>
            <a:ext cx="667265" cy="59312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813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512A9CA-B995-7E67-725F-60FCF8437525}"/>
              </a:ext>
            </a:extLst>
          </p:cNvPr>
          <p:cNvSpPr txBox="1">
            <a:spLocks/>
          </p:cNvSpPr>
          <p:nvPr/>
        </p:nvSpPr>
        <p:spPr>
          <a:xfrm>
            <a:off x="553288" y="1454543"/>
            <a:ext cx="7962062"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nSpc>
                <a:spcPts val="2025"/>
              </a:lnSpc>
              <a:spcBef>
                <a:spcPts val="150"/>
              </a:spcBef>
            </a:pPr>
            <a:endParaRPr lang="en-US" altLang="zh-CN" sz="1800" dirty="0">
              <a:latin typeface="Times New Roman" panose="02020603050405020304" pitchFamily="18" charset="0"/>
              <a:cs typeface="Times New Roman" panose="02020603050405020304" pitchFamily="18" charset="0"/>
            </a:endParaRP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Hospital pixel tracking history </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US News hospital list and website URLs</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Internet Archive </a:t>
            </a:r>
            <a:r>
              <a:rPr lang="en-US" altLang="zh-CN" sz="1500" dirty="0" err="1">
                <a:latin typeface="Times New Roman" panose="02020603050405020304" pitchFamily="18" charset="0"/>
                <a:cs typeface="Times New Roman" panose="02020603050405020304" pitchFamily="18" charset="0"/>
              </a:rPr>
              <a:t>Wayback</a:t>
            </a:r>
            <a:r>
              <a:rPr lang="en-US" altLang="zh-CN" sz="1500" dirty="0">
                <a:latin typeface="Times New Roman" panose="02020603050405020304" pitchFamily="18" charset="0"/>
                <a:cs typeface="Times New Roman" panose="02020603050405020304" pitchFamily="18" charset="0"/>
              </a:rPr>
              <a:t> Machine: retrieve historical website HTML and java script</a:t>
            </a: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Inspect retrieved code and script for “</a:t>
            </a:r>
            <a:r>
              <a:rPr lang="en-US" altLang="zh-CN" sz="1500" dirty="0" err="1">
                <a:latin typeface="Times New Roman" panose="02020603050405020304" pitchFamily="18" charset="0"/>
                <a:cs typeface="Times New Roman" panose="02020603050405020304" pitchFamily="18" charset="0"/>
              </a:rPr>
              <a:t>fbq</a:t>
            </a:r>
            <a:r>
              <a:rPr lang="en-US" altLang="zh-CN" sz="1500" dirty="0">
                <a:latin typeface="Times New Roman" panose="02020603050405020304" pitchFamily="18" charset="0"/>
                <a:cs typeface="Times New Roman" panose="02020603050405020304" pitchFamily="18" charset="0"/>
              </a:rPr>
              <a:t>() ” scripts</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Final: 2010-2023 Hospital-year observation of pixel tracking usage </a:t>
            </a: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p:txBody>
      </p:sp>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6" name="Slide Number Placeholder 5">
            <a:extLst>
              <a:ext uri="{FF2B5EF4-FFF2-40B4-BE49-F238E27FC236}">
                <a16:creationId xmlns:a16="http://schemas.microsoft.com/office/drawing/2014/main" id="{14D9BD27-4C78-3A43-BF3C-2819749394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13</a:t>
            </a:fld>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53288" y="1220982"/>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2550" cap="small" dirty="0"/>
              <a:t>Data collection</a:t>
            </a:r>
          </a:p>
        </p:txBody>
      </p:sp>
      <p:pic>
        <p:nvPicPr>
          <p:cNvPr id="3" name="Picture 2" descr="Graphical user interface, text, application, website&#10;&#10;Description automatically generated">
            <a:extLst>
              <a:ext uri="{FF2B5EF4-FFF2-40B4-BE49-F238E27FC236}">
                <a16:creationId xmlns:a16="http://schemas.microsoft.com/office/drawing/2014/main" id="{6FC931D9-A14B-5063-94F5-120C111AC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69" y="2654013"/>
            <a:ext cx="5829300" cy="8697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5F41728-7DA5-9275-C16B-6C488B0AB5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350" y="3562715"/>
            <a:ext cx="5829300" cy="795255"/>
          </a:xfrm>
          <a:prstGeom prst="rect">
            <a:avLst/>
          </a:prstGeom>
        </p:spPr>
      </p:pic>
      <p:pic>
        <p:nvPicPr>
          <p:cNvPr id="11" name="Picture 10" descr="Text&#10;&#10;Description automatically generated">
            <a:extLst>
              <a:ext uri="{FF2B5EF4-FFF2-40B4-BE49-F238E27FC236}">
                <a16:creationId xmlns:a16="http://schemas.microsoft.com/office/drawing/2014/main" id="{A9545CC4-A403-5C34-23E4-B796671E2A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3611" y="4357970"/>
            <a:ext cx="2676089" cy="1461505"/>
          </a:xfrm>
          <a:prstGeom prst="rect">
            <a:avLst/>
          </a:prstGeom>
        </p:spPr>
      </p:pic>
    </p:spTree>
    <p:extLst>
      <p:ext uri="{BB962C8B-B14F-4D97-AF65-F5344CB8AC3E}">
        <p14:creationId xmlns:p14="http://schemas.microsoft.com/office/powerpoint/2010/main" val="19780828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1371597" y="3625979"/>
            <a:ext cx="6400800" cy="1390851"/>
          </a:xfrm>
        </p:spPr>
        <p:txBody>
          <a:bodyPr/>
          <a:lstStyle/>
          <a:p>
            <a:pPr eaLnBrk="1" hangingPunct="1"/>
            <a:r>
              <a:rPr lang="en-US" altLang="zh-CN" sz="1600" dirty="0" err="1">
                <a:latin typeface="Calibri" panose="020F0502020204030204" pitchFamily="34" charset="0"/>
                <a:cs typeface="Calibri" panose="020F0502020204030204" pitchFamily="34" charset="0"/>
              </a:rPr>
              <a:t>Huaxia</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Li</a:t>
            </a:r>
            <a:endParaRPr lang="en-US" sz="1800" dirty="0">
              <a:latin typeface="Calibri" panose="020F0502020204030204" pitchFamily="34" charset="0"/>
              <a:cs typeface="Calibri" panose="020F0502020204030204" pitchFamily="34" charset="0"/>
            </a:endParaRPr>
          </a:p>
          <a:p>
            <a:pPr eaLnBrk="1" hangingPunct="1"/>
            <a:endParaRPr lang="en-US" sz="1800" dirty="0">
              <a:latin typeface="Calibri" panose="020F0502020204030204" pitchFamily="34" charset="0"/>
              <a:cs typeface="Calibri" panose="020F0502020204030204" pitchFamily="34" charset="0"/>
            </a:endParaRPr>
          </a:p>
          <a:p>
            <a:pPr eaLnBrk="1" hangingPunct="1"/>
            <a:endParaRPr lang="en-US" sz="1800" dirty="0">
              <a:latin typeface="Calibri" panose="020F0502020204030204" pitchFamily="34" charset="0"/>
              <a:cs typeface="Calibri" panose="020F0502020204030204" pitchFamily="34" charset="0"/>
            </a:endParaRPr>
          </a:p>
          <a:p>
            <a:pPr eaLnBrk="1" hangingPunct="1"/>
            <a:endParaRPr lang="en-US" sz="1800" dirty="0">
              <a:latin typeface="Calibri" panose="020F0502020204030204" pitchFamily="34" charset="0"/>
              <a:cs typeface="Calibri" panose="020F0502020204030204" pitchFamily="34" charset="0"/>
            </a:endParaRPr>
          </a:p>
          <a:p>
            <a:r>
              <a:rPr lang="en-US" sz="1600" dirty="0">
                <a:solidFill>
                  <a:srgbClr val="181818"/>
                </a:solidFill>
                <a:latin typeface="Calibri" panose="020F0502020204030204" pitchFamily="34" charset="0"/>
                <a:cs typeface="Calibri" panose="020F0502020204030204" pitchFamily="34" charset="0"/>
              </a:rPr>
              <a:t>Summer Research 2023</a:t>
            </a:r>
          </a:p>
        </p:txBody>
      </p:sp>
      <p:sp>
        <p:nvSpPr>
          <p:cNvPr id="13313" name="Rectangle 2"/>
          <p:cNvSpPr>
            <a:spLocks noGrp="1" noChangeArrowheads="1"/>
          </p:cNvSpPr>
          <p:nvPr>
            <p:ph type="ctrTitle"/>
          </p:nvPr>
        </p:nvSpPr>
        <p:spPr>
          <a:xfrm>
            <a:off x="415341" y="2047539"/>
            <a:ext cx="8313313" cy="1321988"/>
          </a:xfrm>
        </p:spPr>
        <p:txBody>
          <a:bodyPr/>
          <a:lstStyle/>
          <a:p>
            <a:r>
              <a:rPr lang="en-US" altLang="zh-CN" sz="2200" dirty="0">
                <a:latin typeface="Calibri" panose="020F0502020204030204" pitchFamily="34" charset="0"/>
                <a:cs typeface="Calibri" panose="020F0502020204030204" pitchFamily="34" charset="0"/>
              </a:rPr>
              <a:t>Enhancing Payroll Fraud Detection for</a:t>
            </a:r>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Governments:</a:t>
            </a:r>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Continuous</a:t>
            </a:r>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Auditing</a:t>
            </a:r>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with</a:t>
            </a:r>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Deep</a:t>
            </a:r>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Learning</a:t>
            </a:r>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based</a:t>
            </a:r>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Outlier</a:t>
            </a:r>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Detection</a:t>
            </a: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92317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5BC9CD4F-1AE7-0692-F6B1-EE3727D52AD8}"/>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spcAft>
                <a:spcPts val="600"/>
              </a:spcAft>
              <a:defRPr/>
            </a:pPr>
            <a:fld id="{45488343-B159-074D-B355-B61FD1A20D53}" type="slidenum">
              <a:rPr lang="en-US" smtClean="0"/>
              <a:pPr>
                <a:spcAft>
                  <a:spcPts val="600"/>
                </a:spcAft>
                <a:defRPr/>
              </a:pPr>
              <a:t>131</a:t>
            </a:fld>
            <a:endParaRPr lang="en-US"/>
          </a:p>
        </p:txBody>
      </p:sp>
      <p:pic>
        <p:nvPicPr>
          <p:cNvPr id="2" name="Picture 1" descr="A picture containing white, design&#10;&#10;Description automatically generated">
            <a:extLst>
              <a:ext uri="{FF2B5EF4-FFF2-40B4-BE49-F238E27FC236}">
                <a16:creationId xmlns:a16="http://schemas.microsoft.com/office/drawing/2014/main" id="{94482837-46A6-F4F6-DFF3-C94D9F12A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355738" y="1320928"/>
            <a:ext cx="1074864" cy="169277"/>
          </a:xfrm>
          <a:prstGeom prst="rect">
            <a:avLst/>
          </a:prstGeom>
        </p:spPr>
      </p:pic>
      <p:sp>
        <p:nvSpPr>
          <p:cNvPr id="4" name="TextBox 3">
            <a:extLst>
              <a:ext uri="{FF2B5EF4-FFF2-40B4-BE49-F238E27FC236}">
                <a16:creationId xmlns:a16="http://schemas.microsoft.com/office/drawing/2014/main" id="{977A69C7-4558-27F4-98C3-4E4F17308DF7}"/>
              </a:ext>
            </a:extLst>
          </p:cNvPr>
          <p:cNvSpPr txBox="1"/>
          <p:nvPr/>
        </p:nvSpPr>
        <p:spPr>
          <a:xfrm>
            <a:off x="235324" y="5434133"/>
            <a:ext cx="7684994" cy="400110"/>
          </a:xfrm>
          <a:prstGeom prst="rect">
            <a:avLst/>
          </a:prstGeom>
          <a:noFill/>
        </p:spPr>
        <p:txBody>
          <a:bodyPr wrap="square" rtlCol="0">
            <a:spAutoFit/>
          </a:bodyPr>
          <a:lstStyle/>
          <a:p>
            <a:r>
              <a:rPr lang="en-US" altLang="zh-CN" sz="400" dirty="0">
                <a:solidFill>
                  <a:schemeClr val="bg1">
                    <a:lumMod val="75000"/>
                  </a:schemeClr>
                </a:solidFill>
              </a:rPr>
              <a:t>Source:</a:t>
            </a:r>
            <a:r>
              <a:rPr lang="zh-CN" altLang="en-US" sz="400" dirty="0">
                <a:solidFill>
                  <a:schemeClr val="bg1">
                    <a:lumMod val="75000"/>
                  </a:schemeClr>
                </a:solidFill>
              </a:rPr>
              <a:t> </a:t>
            </a:r>
            <a:endParaRPr lang="en-US" altLang="zh-CN" sz="400" dirty="0">
              <a:solidFill>
                <a:schemeClr val="bg1">
                  <a:lumMod val="75000"/>
                </a:schemeClr>
              </a:solidFill>
            </a:endParaRPr>
          </a:p>
          <a:p>
            <a:r>
              <a:rPr lang="en-US" altLang="zh-CN" sz="400" dirty="0">
                <a:solidFill>
                  <a:schemeClr val="bg1">
                    <a:lumMod val="75000"/>
                  </a:schemeClr>
                </a:solidFill>
              </a:rPr>
              <a:t>Government Payroll (</a:t>
            </a:r>
            <a:r>
              <a:rPr lang="en-US" altLang="zh-CN" sz="400" dirty="0">
                <a:solidFill>
                  <a:schemeClr val="bg1">
                    <a:lumMod val="75000"/>
                  </a:schemeClr>
                </a:solidFill>
                <a:hlinkClick r:id="rId4"/>
              </a:rPr>
              <a:t>https://www.census.gov/library/visualizations/2021/econ/government-payroll.html</a:t>
            </a:r>
            <a:r>
              <a:rPr lang="en-US" altLang="zh-CN" sz="400" dirty="0">
                <a:solidFill>
                  <a:schemeClr val="bg1">
                    <a:lumMod val="75000"/>
                  </a:schemeClr>
                </a:solidFill>
              </a:rPr>
              <a:t>)</a:t>
            </a:r>
          </a:p>
          <a:p>
            <a:r>
              <a:rPr lang="en-US" sz="400" dirty="0">
                <a:solidFill>
                  <a:schemeClr val="bg1">
                    <a:lumMod val="75000"/>
                  </a:schemeClr>
                </a:solidFill>
              </a:rPr>
              <a:t>Mead, D. M. (2008). SEA performance reporting. The CPA Journal, 78(1), 6.</a:t>
            </a:r>
          </a:p>
          <a:p>
            <a:r>
              <a:rPr lang="en-US" sz="400" dirty="0" err="1">
                <a:solidFill>
                  <a:schemeClr val="bg1">
                    <a:lumMod val="75000"/>
                  </a:schemeClr>
                </a:solidFill>
              </a:rPr>
              <a:t>Rozario</a:t>
            </a:r>
            <a:r>
              <a:rPr lang="en-US" sz="400" dirty="0">
                <a:solidFill>
                  <a:schemeClr val="bg1">
                    <a:lumMod val="75000"/>
                  </a:schemeClr>
                </a:solidFill>
              </a:rPr>
              <a:t>, A. M., &amp; Issa, H. (2020). Risk-based data analytics in the government sector: A case study for a US county. Government Information Quarterly, 37(2), 101457.</a:t>
            </a:r>
          </a:p>
          <a:p>
            <a:endParaRPr lang="en-US" sz="400" dirty="0">
              <a:solidFill>
                <a:schemeClr val="bg1">
                  <a:lumMod val="75000"/>
                </a:schemeClr>
              </a:solidFill>
            </a:endParaRPr>
          </a:p>
        </p:txBody>
      </p:sp>
      <p:pic>
        <p:nvPicPr>
          <p:cNvPr id="8" name="Content Placeholder 7" descr="A picture containing text, screenshot, design&#10;&#10;Description automatically generated">
            <a:extLst>
              <a:ext uri="{FF2B5EF4-FFF2-40B4-BE49-F238E27FC236}">
                <a16:creationId xmlns:a16="http://schemas.microsoft.com/office/drawing/2014/main" id="{55251364-155E-3695-CDB9-1F550B90AE8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315284" y="1269979"/>
            <a:ext cx="4318042" cy="4318042"/>
          </a:xfrm>
        </p:spPr>
      </p:pic>
      <p:sp>
        <p:nvSpPr>
          <p:cNvPr id="6" name="TextBox 5">
            <a:extLst>
              <a:ext uri="{FF2B5EF4-FFF2-40B4-BE49-F238E27FC236}">
                <a16:creationId xmlns:a16="http://schemas.microsoft.com/office/drawing/2014/main" id="{B1CE4F4D-DE28-F951-0860-E0FDC2DC4E8D}"/>
              </a:ext>
            </a:extLst>
          </p:cNvPr>
          <p:cNvSpPr txBox="1"/>
          <p:nvPr/>
        </p:nvSpPr>
        <p:spPr>
          <a:xfrm>
            <a:off x="160020" y="1839435"/>
            <a:ext cx="4078422" cy="1477328"/>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Government programs are financed by payments from taxpayers, and as a result, it is essential to ensure that their funds are expended appropriately (Mead, 2008, </a:t>
            </a:r>
            <a:r>
              <a:rPr lang="en-US" sz="1800" dirty="0" err="1">
                <a:latin typeface="Calibri" panose="020F0502020204030204" pitchFamily="34" charset="0"/>
                <a:cs typeface="Calibri" panose="020F0502020204030204" pitchFamily="34" charset="0"/>
              </a:rPr>
              <a:t>Rozario</a:t>
            </a:r>
            <a:r>
              <a:rPr lang="en-US" sz="1800" dirty="0">
                <a:latin typeface="Calibri" panose="020F0502020204030204" pitchFamily="34" charset="0"/>
                <a:cs typeface="Calibri" panose="020F0502020204030204" pitchFamily="34" charset="0"/>
              </a:rPr>
              <a:t> and Issa, 2020)</a:t>
            </a:r>
          </a:p>
        </p:txBody>
      </p:sp>
      <p:sp>
        <p:nvSpPr>
          <p:cNvPr id="7" name="Title 2">
            <a:extLst>
              <a:ext uri="{FF2B5EF4-FFF2-40B4-BE49-F238E27FC236}">
                <a16:creationId xmlns:a16="http://schemas.microsoft.com/office/drawing/2014/main" id="{2A92A327-39E4-0084-67D2-C05B54665F51}"/>
              </a:ext>
            </a:extLst>
          </p:cNvPr>
          <p:cNvSpPr>
            <a:spLocks noGrp="1"/>
          </p:cNvSpPr>
          <p:nvPr>
            <p:ph type="title"/>
          </p:nvPr>
        </p:nvSpPr>
        <p:spPr>
          <a:xfrm>
            <a:off x="160020" y="1241604"/>
            <a:ext cx="8823960" cy="374625"/>
          </a:xfrm>
        </p:spPr>
        <p:txBody>
          <a:bodyPr/>
          <a:lstStyle/>
          <a:p>
            <a:r>
              <a:rPr lang="en-US" dirty="0"/>
              <a:t>Motivation</a:t>
            </a:r>
          </a:p>
        </p:txBody>
      </p:sp>
      <p:sp>
        <p:nvSpPr>
          <p:cNvPr id="10" name="Rounded Rectangular Callout 9">
            <a:extLst>
              <a:ext uri="{FF2B5EF4-FFF2-40B4-BE49-F238E27FC236}">
                <a16:creationId xmlns:a16="http://schemas.microsoft.com/office/drawing/2014/main" id="{C4025E58-B823-C2A8-01D9-BCD45B52E45A}"/>
              </a:ext>
            </a:extLst>
          </p:cNvPr>
          <p:cNvSpPr/>
          <p:nvPr/>
        </p:nvSpPr>
        <p:spPr>
          <a:xfrm>
            <a:off x="697044" y="3733599"/>
            <a:ext cx="2863121" cy="773385"/>
          </a:xfrm>
          <a:prstGeom prst="wedgeRoundRectCallout">
            <a:avLst>
              <a:gd name="adj1" fmla="val 78643"/>
              <a:gd name="adj2" fmla="val 54999"/>
              <a:gd name="adj3" fmla="val 16667"/>
            </a:avLst>
          </a:prstGeom>
          <a:solidFill>
            <a:srgbClr val="04325B"/>
          </a:solidFill>
          <a:ln>
            <a:solidFill>
              <a:srgbClr val="04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89 billion</a:t>
            </a:r>
            <a:r>
              <a:rPr lang="zh-CN" altLang="en-US" sz="1800" dirty="0"/>
              <a:t> </a:t>
            </a:r>
            <a:r>
              <a:rPr lang="en-US" altLang="zh-CN" sz="1800" dirty="0"/>
              <a:t>for</a:t>
            </a:r>
            <a:r>
              <a:rPr lang="zh-CN" altLang="en-US" sz="1800" dirty="0"/>
              <a:t> </a:t>
            </a:r>
            <a:r>
              <a:rPr lang="en-US" altLang="zh-CN" sz="1800" dirty="0"/>
              <a:t>March</a:t>
            </a:r>
            <a:r>
              <a:rPr lang="zh-CN" altLang="en-US" sz="1800" dirty="0"/>
              <a:t> </a:t>
            </a:r>
            <a:r>
              <a:rPr lang="en-US" altLang="zh-CN" sz="1800" dirty="0"/>
              <a:t>2020</a:t>
            </a:r>
            <a:endParaRPr lang="en-US" sz="1800" dirty="0"/>
          </a:p>
        </p:txBody>
      </p:sp>
    </p:spTree>
    <p:extLst>
      <p:ext uri="{BB962C8B-B14F-4D97-AF65-F5344CB8AC3E}">
        <p14:creationId xmlns:p14="http://schemas.microsoft.com/office/powerpoint/2010/main" val="81677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EF4D3F-D193-5E89-ED38-8942748A0779}"/>
              </a:ext>
            </a:extLst>
          </p:cNvPr>
          <p:cNvSpPr>
            <a:spLocks noGrp="1"/>
          </p:cNvSpPr>
          <p:nvPr>
            <p:ph idx="1"/>
          </p:nvPr>
        </p:nvSpPr>
        <p:spPr>
          <a:xfrm>
            <a:off x="160020" y="1613846"/>
            <a:ext cx="8823960" cy="3643524"/>
          </a:xfrm>
        </p:spPr>
        <p:txBody>
          <a:bodyPr/>
          <a:lstStyle/>
          <a:p>
            <a:r>
              <a:rPr lang="en-US" dirty="0"/>
              <a:t>Payroll fraud is </a:t>
            </a:r>
            <a:r>
              <a:rPr lang="en-US" b="1" dirty="0"/>
              <a:t>prevalent</a:t>
            </a:r>
            <a:r>
              <a:rPr lang="en-US" dirty="0"/>
              <a:t> in the non-profit sector (Wells, 2005) and is among the </a:t>
            </a:r>
            <a:r>
              <a:rPr lang="en-US" b="1" dirty="0"/>
              <a:t>top five</a:t>
            </a:r>
            <a:r>
              <a:rPr lang="en-US" dirty="0"/>
              <a:t> major types of fraudulent disbursements (Greenlee et al. 2007).</a:t>
            </a:r>
          </a:p>
          <a:p>
            <a:endParaRPr lang="en-US" dirty="0"/>
          </a:p>
          <a:p>
            <a:r>
              <a:rPr lang="en-US" dirty="0"/>
              <a:t>Payroll fraud is hard to detect, and the loss is high</a:t>
            </a:r>
          </a:p>
        </p:txBody>
      </p:sp>
      <p:sp>
        <p:nvSpPr>
          <p:cNvPr id="3" name="Title 2">
            <a:extLst>
              <a:ext uri="{FF2B5EF4-FFF2-40B4-BE49-F238E27FC236}">
                <a16:creationId xmlns:a16="http://schemas.microsoft.com/office/drawing/2014/main" id="{C7FF0821-D8A1-2E7C-0088-2F4D669A0CCF}"/>
              </a:ext>
            </a:extLst>
          </p:cNvPr>
          <p:cNvSpPr>
            <a:spLocks noGrp="1"/>
          </p:cNvSpPr>
          <p:nvPr>
            <p:ph type="title"/>
          </p:nvPr>
        </p:nvSpPr>
        <p:spPr/>
        <p:txBody>
          <a:bodyPr/>
          <a:lstStyle/>
          <a:p>
            <a:r>
              <a:rPr lang="en-US" dirty="0"/>
              <a:t>Motivation</a:t>
            </a:r>
          </a:p>
        </p:txBody>
      </p:sp>
      <p:sp>
        <p:nvSpPr>
          <p:cNvPr id="4" name="Slide Number Placeholder 3">
            <a:extLst>
              <a:ext uri="{FF2B5EF4-FFF2-40B4-BE49-F238E27FC236}">
                <a16:creationId xmlns:a16="http://schemas.microsoft.com/office/drawing/2014/main" id="{EAFA062E-210C-D41B-4CC7-4ADCA58072CF}"/>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defRPr/>
            </a:pPr>
            <a:fld id="{45488343-B159-074D-B355-B61FD1A20D53}" type="slidenum">
              <a:rPr lang="en-US" smtClean="0"/>
              <a:pPr>
                <a:defRPr/>
              </a:pPr>
              <a:t>132</a:t>
            </a:fld>
            <a:endParaRPr lang="en-US" dirty="0"/>
          </a:p>
        </p:txBody>
      </p:sp>
      <p:sp>
        <p:nvSpPr>
          <p:cNvPr id="5" name="TextBox 4">
            <a:extLst>
              <a:ext uri="{FF2B5EF4-FFF2-40B4-BE49-F238E27FC236}">
                <a16:creationId xmlns:a16="http://schemas.microsoft.com/office/drawing/2014/main" id="{2A43C205-EDBC-652C-AF7F-E1AA4B9DD180}"/>
              </a:ext>
            </a:extLst>
          </p:cNvPr>
          <p:cNvSpPr txBox="1"/>
          <p:nvPr/>
        </p:nvSpPr>
        <p:spPr>
          <a:xfrm>
            <a:off x="1795991" y="5681250"/>
            <a:ext cx="7684994" cy="338554"/>
          </a:xfrm>
          <a:prstGeom prst="rect">
            <a:avLst/>
          </a:prstGeom>
          <a:noFill/>
        </p:spPr>
        <p:txBody>
          <a:bodyPr wrap="square" rtlCol="0">
            <a:spAutoFit/>
          </a:bodyPr>
          <a:lstStyle/>
          <a:p>
            <a:r>
              <a:rPr lang="en-US" altLang="zh-CN" sz="400" dirty="0">
                <a:solidFill>
                  <a:schemeClr val="bg1">
                    <a:lumMod val="75000"/>
                  </a:schemeClr>
                </a:solidFill>
              </a:rPr>
              <a:t>Source:</a:t>
            </a:r>
            <a:r>
              <a:rPr lang="zh-CN" altLang="en-US" sz="400" dirty="0">
                <a:solidFill>
                  <a:schemeClr val="bg1">
                    <a:lumMod val="75000"/>
                  </a:schemeClr>
                </a:solidFill>
              </a:rPr>
              <a:t> </a:t>
            </a:r>
            <a:endParaRPr lang="en-US" altLang="zh-CN" sz="400" dirty="0">
              <a:solidFill>
                <a:schemeClr val="bg1">
                  <a:lumMod val="75000"/>
                </a:schemeClr>
              </a:solidFill>
            </a:endParaRPr>
          </a:p>
          <a:p>
            <a:r>
              <a:rPr lang="en-US" sz="400" dirty="0">
                <a:solidFill>
                  <a:schemeClr val="bg1">
                    <a:lumMod val="75000"/>
                  </a:schemeClr>
                </a:solidFill>
              </a:rPr>
              <a:t>Wells, J.T. (2005), Principles of Fraud Examination, John Wiley, New York, NY, N.Y.</a:t>
            </a:r>
          </a:p>
          <a:p>
            <a:r>
              <a:rPr lang="en-US" sz="400" dirty="0">
                <a:solidFill>
                  <a:schemeClr val="bg1">
                    <a:lumMod val="75000"/>
                  </a:schemeClr>
                </a:solidFill>
              </a:rPr>
              <a:t>Greenlee, J., Fischer, M., Gordon, T. and Keating, E. (2007), “An investigation of fraud in nonprofit organizations: occurrences and deterrents”, Nonprofit and Voluntary Sector Quarterly, Vol. 36 No. 4, pp. 676-694.</a:t>
            </a:r>
          </a:p>
          <a:p>
            <a:r>
              <a:rPr lang="en-US" sz="400" dirty="0">
                <a:solidFill>
                  <a:schemeClr val="bg1">
                    <a:lumMod val="75000"/>
                  </a:schemeClr>
                </a:solidFill>
              </a:rPr>
              <a:t>REPORT TO THE NATIONS ON OCCUPATIONAL FRAUD AND ABUSE 2016 GLOBAL FRAUD STUDY (https://</a:t>
            </a:r>
            <a:r>
              <a:rPr lang="en-US" sz="400" dirty="0" err="1">
                <a:solidFill>
                  <a:schemeClr val="bg1">
                    <a:lumMod val="75000"/>
                  </a:schemeClr>
                </a:solidFill>
              </a:rPr>
              <a:t>www.acfe.com</a:t>
            </a:r>
            <a:r>
              <a:rPr lang="en-US" sz="400" dirty="0">
                <a:solidFill>
                  <a:schemeClr val="bg1">
                    <a:lumMod val="75000"/>
                  </a:schemeClr>
                </a:solidFill>
              </a:rPr>
              <a:t>/-/media/files/</a:t>
            </a:r>
            <a:r>
              <a:rPr lang="en-US" sz="400" dirty="0" err="1">
                <a:solidFill>
                  <a:schemeClr val="bg1">
                    <a:lumMod val="75000"/>
                  </a:schemeClr>
                </a:solidFill>
              </a:rPr>
              <a:t>acfe</a:t>
            </a:r>
            <a:r>
              <a:rPr lang="en-US" sz="400" dirty="0">
                <a:solidFill>
                  <a:schemeClr val="bg1">
                    <a:lumMod val="75000"/>
                  </a:schemeClr>
                </a:solidFill>
              </a:rPr>
              <a:t>/pdfs/2016-report-to-the-nations.ashx)</a:t>
            </a:r>
          </a:p>
        </p:txBody>
      </p:sp>
      <p:pic>
        <p:nvPicPr>
          <p:cNvPr id="7" name="Picture 6" descr="A picture containing text, font, screenshot&#10;&#10;Description automatically generated">
            <a:extLst>
              <a:ext uri="{FF2B5EF4-FFF2-40B4-BE49-F238E27FC236}">
                <a16:creationId xmlns:a16="http://schemas.microsoft.com/office/drawing/2014/main" id="{5DBF704C-CA76-1A84-A51F-4785F880A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805" y="3088869"/>
            <a:ext cx="4661377" cy="2324383"/>
          </a:xfrm>
          <a:prstGeom prst="rect">
            <a:avLst/>
          </a:prstGeom>
        </p:spPr>
      </p:pic>
      <p:pic>
        <p:nvPicPr>
          <p:cNvPr id="9" name="Picture 8" descr="A picture containing white, design&#10;&#10;Description automatically generated">
            <a:extLst>
              <a:ext uri="{FF2B5EF4-FFF2-40B4-BE49-F238E27FC236}">
                <a16:creationId xmlns:a16="http://schemas.microsoft.com/office/drawing/2014/main" id="{FC31EC0D-00C6-869E-E732-7D8D56A1E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574" y="3040638"/>
            <a:ext cx="566058" cy="195943"/>
          </a:xfrm>
          <a:prstGeom prst="rect">
            <a:avLst/>
          </a:prstGeom>
        </p:spPr>
      </p:pic>
      <p:sp>
        <p:nvSpPr>
          <p:cNvPr id="10" name="Oval 9">
            <a:extLst>
              <a:ext uri="{FF2B5EF4-FFF2-40B4-BE49-F238E27FC236}">
                <a16:creationId xmlns:a16="http://schemas.microsoft.com/office/drawing/2014/main" id="{90CD38B2-4079-CB15-F1FF-6E0C30B1F872}"/>
              </a:ext>
            </a:extLst>
          </p:cNvPr>
          <p:cNvSpPr/>
          <p:nvPr/>
        </p:nvSpPr>
        <p:spPr>
          <a:xfrm>
            <a:off x="6063567" y="3924465"/>
            <a:ext cx="672935" cy="405636"/>
          </a:xfrm>
          <a:prstGeom prst="ellipse">
            <a:avLst/>
          </a:prstGeom>
          <a:noFill/>
          <a:ln>
            <a:solidFill>
              <a:srgbClr val="04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BE46B76-E076-7610-F429-3E20F3D9F57C}"/>
              </a:ext>
            </a:extLst>
          </p:cNvPr>
          <p:cNvSpPr txBox="1"/>
          <p:nvPr/>
        </p:nvSpPr>
        <p:spPr>
          <a:xfrm>
            <a:off x="7086258" y="5345325"/>
            <a:ext cx="4575436" cy="153888"/>
          </a:xfrm>
          <a:prstGeom prst="rect">
            <a:avLst/>
          </a:prstGeom>
          <a:noFill/>
        </p:spPr>
        <p:txBody>
          <a:bodyPr wrap="square">
            <a:spAutoFit/>
          </a:bodyPr>
          <a:lstStyle/>
          <a:p>
            <a:r>
              <a:rPr lang="en-US" sz="400" dirty="0">
                <a:solidFill>
                  <a:srgbClr val="919191"/>
                </a:solidFill>
                <a:latin typeface="Arial" panose="020B0604020202020204" pitchFamily="34" charset="0"/>
              </a:rPr>
              <a:t>Source: ACFE Report to the Nations on Occupational Fraud, 2016 </a:t>
            </a:r>
            <a:endParaRPr lang="en-US" sz="400" dirty="0"/>
          </a:p>
        </p:txBody>
      </p:sp>
      <p:pic>
        <p:nvPicPr>
          <p:cNvPr id="14" name="Picture 13" descr="A picture containing text, screenshot, software, number&#10;&#10;Description automatically generated">
            <a:extLst>
              <a:ext uri="{FF2B5EF4-FFF2-40B4-BE49-F238E27FC236}">
                <a16:creationId xmlns:a16="http://schemas.microsoft.com/office/drawing/2014/main" id="{BB80CF9B-B6DF-1F4C-7CB4-565E648CF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154" y="2984517"/>
            <a:ext cx="3354588" cy="2382244"/>
          </a:xfrm>
          <a:prstGeom prst="rect">
            <a:avLst/>
          </a:prstGeom>
        </p:spPr>
      </p:pic>
      <p:pic>
        <p:nvPicPr>
          <p:cNvPr id="15" name="Picture 14" descr="A picture containing white, design&#10;&#10;Description automatically generated">
            <a:extLst>
              <a:ext uri="{FF2B5EF4-FFF2-40B4-BE49-F238E27FC236}">
                <a16:creationId xmlns:a16="http://schemas.microsoft.com/office/drawing/2014/main" id="{F3C36DA4-228B-C039-7DB8-DB441D0FA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74" y="2892926"/>
            <a:ext cx="566058" cy="195943"/>
          </a:xfrm>
          <a:prstGeom prst="rect">
            <a:avLst/>
          </a:prstGeom>
        </p:spPr>
      </p:pic>
      <p:sp>
        <p:nvSpPr>
          <p:cNvPr id="16" name="TextBox 15">
            <a:extLst>
              <a:ext uri="{FF2B5EF4-FFF2-40B4-BE49-F238E27FC236}">
                <a16:creationId xmlns:a16="http://schemas.microsoft.com/office/drawing/2014/main" id="{445A4077-62D8-669F-A83E-D7EFF3F7733D}"/>
              </a:ext>
            </a:extLst>
          </p:cNvPr>
          <p:cNvSpPr txBox="1"/>
          <p:nvPr/>
        </p:nvSpPr>
        <p:spPr>
          <a:xfrm>
            <a:off x="1419899" y="5291678"/>
            <a:ext cx="4575436" cy="153888"/>
          </a:xfrm>
          <a:prstGeom prst="rect">
            <a:avLst/>
          </a:prstGeom>
          <a:noFill/>
        </p:spPr>
        <p:txBody>
          <a:bodyPr wrap="square">
            <a:spAutoFit/>
          </a:bodyPr>
          <a:lstStyle/>
          <a:p>
            <a:r>
              <a:rPr lang="en-US" sz="400" dirty="0">
                <a:solidFill>
                  <a:srgbClr val="919191"/>
                </a:solidFill>
                <a:latin typeface="Arial" panose="020B0604020202020204" pitchFamily="34" charset="0"/>
              </a:rPr>
              <a:t>Source: ACFE Report to the Nations on Occupational Fraud, 2016 </a:t>
            </a:r>
            <a:endParaRPr lang="en-US" sz="400" dirty="0"/>
          </a:p>
        </p:txBody>
      </p:sp>
      <p:sp>
        <p:nvSpPr>
          <p:cNvPr id="17" name="Rounded Rectangle 16">
            <a:extLst>
              <a:ext uri="{FF2B5EF4-FFF2-40B4-BE49-F238E27FC236}">
                <a16:creationId xmlns:a16="http://schemas.microsoft.com/office/drawing/2014/main" id="{9DA14450-CCB7-2F3E-22D8-362A86E49FC9}"/>
              </a:ext>
            </a:extLst>
          </p:cNvPr>
          <p:cNvSpPr/>
          <p:nvPr/>
        </p:nvSpPr>
        <p:spPr>
          <a:xfrm>
            <a:off x="969403" y="3138609"/>
            <a:ext cx="2413191" cy="243815"/>
          </a:xfrm>
          <a:prstGeom prst="roundRect">
            <a:avLst/>
          </a:prstGeom>
          <a:noFill/>
          <a:ln w="28575">
            <a:solidFill>
              <a:srgbClr val="04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2CC873D-49E3-4B57-8928-0DDEE82213E3}"/>
              </a:ext>
            </a:extLst>
          </p:cNvPr>
          <p:cNvCxnSpPr/>
          <p:nvPr/>
        </p:nvCxnSpPr>
        <p:spPr>
          <a:xfrm>
            <a:off x="3980734" y="3088868"/>
            <a:ext cx="0" cy="2099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87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P spid="16" grpId="0"/>
      <p:bldP spid="1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screenshot, font, design&#10;&#10;Description automatically generated">
            <a:extLst>
              <a:ext uri="{FF2B5EF4-FFF2-40B4-BE49-F238E27FC236}">
                <a16:creationId xmlns:a16="http://schemas.microsoft.com/office/drawing/2014/main" id="{BEAD1F3D-3312-A349-9B65-4382ADAF78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1369" y="1614488"/>
            <a:ext cx="5481265" cy="4208462"/>
          </a:xfrm>
          <a:ln w="28575"/>
        </p:spPr>
      </p:pic>
      <p:sp>
        <p:nvSpPr>
          <p:cNvPr id="3" name="Title 2">
            <a:extLst>
              <a:ext uri="{FF2B5EF4-FFF2-40B4-BE49-F238E27FC236}">
                <a16:creationId xmlns:a16="http://schemas.microsoft.com/office/drawing/2014/main" id="{DED8C852-304E-BD9A-EDB3-81A259A292E6}"/>
              </a:ext>
            </a:extLst>
          </p:cNvPr>
          <p:cNvSpPr>
            <a:spLocks noGrp="1"/>
          </p:cNvSpPr>
          <p:nvPr>
            <p:ph type="title"/>
          </p:nvPr>
        </p:nvSpPr>
        <p:spPr/>
        <p:txBody>
          <a:bodyPr/>
          <a:lstStyle/>
          <a:p>
            <a:r>
              <a:rPr lang="en-US" dirty="0"/>
              <a:t>Motivation</a:t>
            </a:r>
          </a:p>
        </p:txBody>
      </p:sp>
      <p:sp>
        <p:nvSpPr>
          <p:cNvPr id="4" name="Slide Number Placeholder 3">
            <a:extLst>
              <a:ext uri="{FF2B5EF4-FFF2-40B4-BE49-F238E27FC236}">
                <a16:creationId xmlns:a16="http://schemas.microsoft.com/office/drawing/2014/main" id="{FC0B4EA6-CE84-6FF2-43F9-1BC66BADAF37}"/>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defRPr/>
            </a:pPr>
            <a:fld id="{45488343-B159-074D-B355-B61FD1A20D53}" type="slidenum">
              <a:rPr lang="en-US" smtClean="0"/>
              <a:pPr>
                <a:defRPr/>
              </a:pPr>
              <a:t>133</a:t>
            </a:fld>
            <a:endParaRPr lang="en-US" dirty="0"/>
          </a:p>
        </p:txBody>
      </p:sp>
      <p:pic>
        <p:nvPicPr>
          <p:cNvPr id="8" name="Picture 7" descr="A picture containing white, design&#10;&#10;Description automatically generated">
            <a:extLst>
              <a:ext uri="{FF2B5EF4-FFF2-40B4-BE49-F238E27FC236}">
                <a16:creationId xmlns:a16="http://schemas.microsoft.com/office/drawing/2014/main" id="{CF9D66A8-1735-8353-DD0F-AD3D268AE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783" y="1305105"/>
            <a:ext cx="1261032" cy="884813"/>
          </a:xfrm>
          <a:prstGeom prst="rect">
            <a:avLst/>
          </a:prstGeom>
        </p:spPr>
      </p:pic>
      <p:sp>
        <p:nvSpPr>
          <p:cNvPr id="9" name="Oval 8">
            <a:extLst>
              <a:ext uri="{FF2B5EF4-FFF2-40B4-BE49-F238E27FC236}">
                <a16:creationId xmlns:a16="http://schemas.microsoft.com/office/drawing/2014/main" id="{0F65DAB6-A159-C095-1786-E22BA84EFF3D}"/>
              </a:ext>
            </a:extLst>
          </p:cNvPr>
          <p:cNvSpPr/>
          <p:nvPr/>
        </p:nvSpPr>
        <p:spPr>
          <a:xfrm>
            <a:off x="2931665" y="2239322"/>
            <a:ext cx="1130785" cy="3057307"/>
          </a:xfrm>
          <a:prstGeom prst="ellipse">
            <a:avLst/>
          </a:prstGeom>
          <a:noFill/>
          <a:ln w="28575">
            <a:solidFill>
              <a:srgbClr val="04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52D15B-674C-62F1-F9E2-5098CF710C9B}"/>
              </a:ext>
            </a:extLst>
          </p:cNvPr>
          <p:cNvSpPr txBox="1"/>
          <p:nvPr/>
        </p:nvSpPr>
        <p:spPr>
          <a:xfrm>
            <a:off x="5578545" y="5773583"/>
            <a:ext cx="4575436" cy="153888"/>
          </a:xfrm>
          <a:prstGeom prst="rect">
            <a:avLst/>
          </a:prstGeom>
          <a:noFill/>
        </p:spPr>
        <p:txBody>
          <a:bodyPr wrap="square">
            <a:spAutoFit/>
          </a:bodyPr>
          <a:lstStyle/>
          <a:p>
            <a:r>
              <a:rPr lang="en-US" sz="400" dirty="0">
                <a:solidFill>
                  <a:srgbClr val="919191"/>
                </a:solidFill>
                <a:latin typeface="Arial" panose="020B0604020202020204" pitchFamily="34" charset="0"/>
              </a:rPr>
              <a:t>Source: ACFE Report to the Nations on Occupational Fraud, 2016 </a:t>
            </a:r>
            <a:endParaRPr lang="en-US" sz="400" dirty="0"/>
          </a:p>
        </p:txBody>
      </p:sp>
    </p:spTree>
    <p:extLst>
      <p:ext uri="{BB962C8B-B14F-4D97-AF65-F5344CB8AC3E}">
        <p14:creationId xmlns:p14="http://schemas.microsoft.com/office/powerpoint/2010/main" val="552475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16A8CE-986F-3470-2EDC-5869FC99F169}"/>
              </a:ext>
            </a:extLst>
          </p:cNvPr>
          <p:cNvSpPr>
            <a:spLocks noGrp="1"/>
          </p:cNvSpPr>
          <p:nvPr>
            <p:ph idx="1"/>
          </p:nvPr>
        </p:nvSpPr>
        <p:spPr/>
        <p:txBody>
          <a:bodyPr/>
          <a:lstStyle/>
          <a:p>
            <a:r>
              <a:rPr lang="en-US" b="0" i="0" dirty="0">
                <a:solidFill>
                  <a:srgbClr val="1A1A1A"/>
                </a:solidFill>
                <a:effectLst/>
              </a:rPr>
              <a:t>Internal auditors are facing the </a:t>
            </a:r>
            <a:r>
              <a:rPr lang="en-US" b="1" i="0" dirty="0">
                <a:solidFill>
                  <a:srgbClr val="1A1A1A"/>
                </a:solidFill>
                <a:effectLst/>
              </a:rPr>
              <a:t>challenges</a:t>
            </a:r>
            <a:r>
              <a:rPr lang="en-US" b="0" i="0" dirty="0">
                <a:solidFill>
                  <a:srgbClr val="1A1A1A"/>
                </a:solidFill>
                <a:effectLst/>
              </a:rPr>
              <a:t> of working with large, instantly accessible data generated continuously and automatically within the government’s payroll systems</a:t>
            </a:r>
            <a:r>
              <a:rPr lang="en-US" b="0" i="0" baseline="30000" dirty="0">
                <a:solidFill>
                  <a:srgbClr val="1A1A1A"/>
                </a:solidFill>
                <a:effectLst/>
              </a:rPr>
              <a:t>1</a:t>
            </a:r>
            <a:r>
              <a:rPr lang="en-US" b="0" i="0" dirty="0">
                <a:solidFill>
                  <a:srgbClr val="1A1A1A"/>
                </a:solidFill>
                <a:effectLst/>
              </a:rPr>
              <a:t>.</a:t>
            </a:r>
          </a:p>
          <a:p>
            <a:endParaRPr lang="en-US" b="0" i="0" dirty="0">
              <a:solidFill>
                <a:srgbClr val="1A1A1A"/>
              </a:solidFill>
              <a:effectLst/>
            </a:endParaRPr>
          </a:p>
          <a:p>
            <a:r>
              <a:rPr lang="en-US" b="0" i="0" dirty="0">
                <a:solidFill>
                  <a:srgbClr val="1A1A1A"/>
                </a:solidFill>
                <a:effectLst/>
              </a:rPr>
              <a:t>In Brazil, governmental organizations can </a:t>
            </a:r>
            <a:r>
              <a:rPr lang="en-US" b="1" i="0" dirty="0">
                <a:solidFill>
                  <a:srgbClr val="1A1A1A"/>
                </a:solidFill>
                <a:effectLst/>
              </a:rPr>
              <a:t>exchange information</a:t>
            </a:r>
            <a:r>
              <a:rPr lang="en-US" b="0" i="0" dirty="0">
                <a:solidFill>
                  <a:srgbClr val="1A1A1A"/>
                </a:solidFill>
                <a:effectLst/>
              </a:rPr>
              <a:t> with other governmental organizations and use these as external databases</a:t>
            </a:r>
            <a:r>
              <a:rPr lang="en-US" b="0" i="0" baseline="30000" dirty="0">
                <a:solidFill>
                  <a:srgbClr val="1A1A1A"/>
                </a:solidFill>
                <a:effectLst/>
              </a:rPr>
              <a:t>2</a:t>
            </a:r>
            <a:r>
              <a:rPr lang="en-US" b="0" i="0" dirty="0">
                <a:solidFill>
                  <a:srgbClr val="1A1A1A"/>
                </a:solidFill>
                <a:effectLst/>
              </a:rPr>
              <a:t>.</a:t>
            </a:r>
          </a:p>
          <a:p>
            <a:endParaRPr lang="en-US" b="0" i="0" dirty="0">
              <a:solidFill>
                <a:srgbClr val="1A1A1A"/>
              </a:solidFill>
              <a:effectLst/>
            </a:endParaRPr>
          </a:p>
          <a:p>
            <a:r>
              <a:rPr lang="en-US" b="0" i="0" dirty="0">
                <a:solidFill>
                  <a:srgbClr val="1A1A1A"/>
                </a:solidFill>
                <a:effectLst/>
              </a:rPr>
              <a:t>In Brazil, public servants are usually </a:t>
            </a:r>
            <a:r>
              <a:rPr lang="en-US" b="1" i="0" dirty="0">
                <a:solidFill>
                  <a:srgbClr val="1A1A1A"/>
                </a:solidFill>
                <a:effectLst/>
              </a:rPr>
              <a:t>stable</a:t>
            </a:r>
            <a:r>
              <a:rPr lang="en-US" b="0" i="0" dirty="0">
                <a:solidFill>
                  <a:srgbClr val="1A1A1A"/>
                </a:solidFill>
                <a:effectLst/>
              </a:rPr>
              <a:t> in their jobs</a:t>
            </a:r>
            <a:r>
              <a:rPr lang="en-US" b="0" i="0" baseline="30000" dirty="0">
                <a:solidFill>
                  <a:srgbClr val="1A1A1A"/>
                </a:solidFill>
                <a:effectLst/>
              </a:rPr>
              <a:t>2</a:t>
            </a:r>
            <a:r>
              <a:rPr lang="en-US" b="0" i="0" dirty="0">
                <a:solidFill>
                  <a:srgbClr val="1A1A1A"/>
                </a:solidFill>
                <a:effectLst/>
              </a:rPr>
              <a:t>. </a:t>
            </a:r>
          </a:p>
          <a:p>
            <a:pPr lvl="1"/>
            <a:r>
              <a:rPr lang="en-US" sz="1700" dirty="0">
                <a:solidFill>
                  <a:srgbClr val="1A1A1A"/>
                </a:solidFill>
              </a:rPr>
              <a:t>For instance, after three years in the job, it is very difficult for a public servant to be fired, with very few exceptions (involvement in corruption, for example).</a:t>
            </a:r>
          </a:p>
          <a:p>
            <a:pPr lvl="1"/>
            <a:endParaRPr lang="en-US" sz="1700" dirty="0">
              <a:solidFill>
                <a:srgbClr val="1A1A1A"/>
              </a:solidFill>
            </a:endParaRPr>
          </a:p>
          <a:p>
            <a:r>
              <a:rPr lang="en-US" b="0" i="0" dirty="0">
                <a:solidFill>
                  <a:srgbClr val="1A1A1A"/>
                </a:solidFill>
                <a:effectLst/>
              </a:rPr>
              <a:t>Continuous audit (CA) with advanced technologies is suitable for identifying hidden</a:t>
            </a:r>
            <a:r>
              <a:rPr lang="zh-CN" altLang="en-US" b="0" i="0" dirty="0">
                <a:solidFill>
                  <a:srgbClr val="1A1A1A"/>
                </a:solidFill>
                <a:effectLst/>
              </a:rPr>
              <a:t> </a:t>
            </a:r>
            <a:r>
              <a:rPr lang="en-US" b="0" i="0" dirty="0">
                <a:solidFill>
                  <a:srgbClr val="1A1A1A"/>
                </a:solidFill>
                <a:effectLst/>
              </a:rPr>
              <a:t>fraud in these large, complex, and continuous payroll systems </a:t>
            </a:r>
            <a:r>
              <a:rPr lang="en-US" altLang="zh-CN" b="0" i="0" dirty="0">
                <a:solidFill>
                  <a:srgbClr val="1A1A1A"/>
                </a:solidFill>
                <a:effectLst/>
              </a:rPr>
              <a:t>such</a:t>
            </a:r>
            <a:r>
              <a:rPr lang="zh-CN" altLang="en-US" b="0" i="0" dirty="0">
                <a:solidFill>
                  <a:srgbClr val="1A1A1A"/>
                </a:solidFill>
                <a:effectLst/>
              </a:rPr>
              <a:t> </a:t>
            </a:r>
            <a:r>
              <a:rPr lang="en-US" altLang="zh-CN" b="0" i="0" dirty="0">
                <a:solidFill>
                  <a:srgbClr val="1A1A1A"/>
                </a:solidFill>
                <a:effectLst/>
              </a:rPr>
              <a:t>as</a:t>
            </a:r>
            <a:r>
              <a:rPr lang="en-US" b="0" i="0" dirty="0">
                <a:solidFill>
                  <a:srgbClr val="1A1A1A"/>
                </a:solidFill>
                <a:effectLst/>
              </a:rPr>
              <a:t> the Brazilian government sector.</a:t>
            </a:r>
          </a:p>
          <a:p>
            <a:endParaRPr lang="en-US" dirty="0"/>
          </a:p>
        </p:txBody>
      </p:sp>
      <p:sp>
        <p:nvSpPr>
          <p:cNvPr id="3" name="Title 2">
            <a:extLst>
              <a:ext uri="{FF2B5EF4-FFF2-40B4-BE49-F238E27FC236}">
                <a16:creationId xmlns:a16="http://schemas.microsoft.com/office/drawing/2014/main" id="{E0F973B1-9430-CA14-AB11-F7CB6DF4F154}"/>
              </a:ext>
            </a:extLst>
          </p:cNvPr>
          <p:cNvSpPr>
            <a:spLocks noGrp="1"/>
          </p:cNvSpPr>
          <p:nvPr>
            <p:ph type="title"/>
          </p:nvPr>
        </p:nvSpPr>
        <p:spPr/>
        <p:txBody>
          <a:bodyPr/>
          <a:lstStyle/>
          <a:p>
            <a:r>
              <a:rPr lang="en-US" dirty="0"/>
              <a:t>Introduction </a:t>
            </a:r>
          </a:p>
        </p:txBody>
      </p:sp>
      <p:sp>
        <p:nvSpPr>
          <p:cNvPr id="4" name="Slide Number Placeholder 3">
            <a:extLst>
              <a:ext uri="{FF2B5EF4-FFF2-40B4-BE49-F238E27FC236}">
                <a16:creationId xmlns:a16="http://schemas.microsoft.com/office/drawing/2014/main" id="{18BA7DFD-D0F3-72F0-7911-A95C3EA8F7D7}"/>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defRPr/>
            </a:pPr>
            <a:fld id="{45488343-B159-074D-B355-B61FD1A20D53}" type="slidenum">
              <a:rPr lang="en-US" smtClean="0"/>
              <a:pPr>
                <a:defRPr/>
              </a:pPr>
              <a:t>134</a:t>
            </a:fld>
            <a:endParaRPr lang="en-US" dirty="0"/>
          </a:p>
        </p:txBody>
      </p:sp>
      <p:sp>
        <p:nvSpPr>
          <p:cNvPr id="5" name="TextBox 4">
            <a:extLst>
              <a:ext uri="{FF2B5EF4-FFF2-40B4-BE49-F238E27FC236}">
                <a16:creationId xmlns:a16="http://schemas.microsoft.com/office/drawing/2014/main" id="{921A3691-FBF0-6954-B53A-995D1732B4C7}"/>
              </a:ext>
            </a:extLst>
          </p:cNvPr>
          <p:cNvSpPr txBox="1"/>
          <p:nvPr/>
        </p:nvSpPr>
        <p:spPr>
          <a:xfrm>
            <a:off x="1582860" y="5653476"/>
            <a:ext cx="7684994" cy="276999"/>
          </a:xfrm>
          <a:prstGeom prst="rect">
            <a:avLst/>
          </a:prstGeom>
          <a:noFill/>
        </p:spPr>
        <p:txBody>
          <a:bodyPr wrap="square" rtlCol="0">
            <a:spAutoFit/>
          </a:bodyPr>
          <a:lstStyle/>
          <a:p>
            <a:r>
              <a:rPr lang="en-US" altLang="zh-CN" sz="400" dirty="0">
                <a:solidFill>
                  <a:schemeClr val="bg1">
                    <a:lumMod val="75000"/>
                  </a:schemeClr>
                </a:solidFill>
              </a:rPr>
              <a:t>Source:</a:t>
            </a:r>
            <a:r>
              <a:rPr lang="zh-CN" altLang="en-US" sz="400" dirty="0">
                <a:solidFill>
                  <a:schemeClr val="bg1">
                    <a:lumMod val="75000"/>
                  </a:schemeClr>
                </a:solidFill>
              </a:rPr>
              <a:t> </a:t>
            </a:r>
            <a:endParaRPr lang="en-US" altLang="zh-CN" sz="400" dirty="0">
              <a:solidFill>
                <a:schemeClr val="bg1">
                  <a:lumMod val="75000"/>
                </a:schemeClr>
              </a:solidFill>
            </a:endParaRPr>
          </a:p>
          <a:p>
            <a:r>
              <a:rPr lang="en-US" sz="400" dirty="0">
                <a:solidFill>
                  <a:schemeClr val="bg1">
                    <a:lumMod val="75000"/>
                  </a:schemeClr>
                </a:solidFill>
              </a:rPr>
              <a:t>1. </a:t>
            </a:r>
            <a:r>
              <a:rPr lang="en-US" sz="400" dirty="0" err="1">
                <a:solidFill>
                  <a:schemeClr val="bg1">
                    <a:lumMod val="75000"/>
                  </a:schemeClr>
                </a:solidFill>
              </a:rPr>
              <a:t>Eulerich</a:t>
            </a:r>
            <a:r>
              <a:rPr lang="en-US" sz="400" dirty="0">
                <a:solidFill>
                  <a:schemeClr val="bg1">
                    <a:lumMod val="75000"/>
                  </a:schemeClr>
                </a:solidFill>
              </a:rPr>
              <a:t>, M., &amp; </a:t>
            </a:r>
            <a:r>
              <a:rPr lang="en-US" sz="400" dirty="0" err="1">
                <a:solidFill>
                  <a:schemeClr val="bg1">
                    <a:lumMod val="75000"/>
                  </a:schemeClr>
                </a:solidFill>
              </a:rPr>
              <a:t>Kalinichenko</a:t>
            </a:r>
            <a:r>
              <a:rPr lang="en-US" sz="400" dirty="0">
                <a:solidFill>
                  <a:schemeClr val="bg1">
                    <a:lumMod val="75000"/>
                  </a:schemeClr>
                </a:solidFill>
              </a:rPr>
              <a:t>, A. (2018). The current state and future directions of continuous auditing research: An analysis of the existing literature. Journal of Information Systems, 32(3), 31-51.</a:t>
            </a:r>
          </a:p>
          <a:p>
            <a:r>
              <a:rPr lang="en-US" sz="400" dirty="0">
                <a:solidFill>
                  <a:schemeClr val="bg1">
                    <a:lumMod val="75000"/>
                  </a:schemeClr>
                </a:solidFill>
              </a:rPr>
              <a:t>2. de Freitas, M. M., </a:t>
            </a:r>
            <a:r>
              <a:rPr lang="en-US" sz="400" dirty="0" err="1">
                <a:solidFill>
                  <a:schemeClr val="bg1">
                    <a:lumMod val="75000"/>
                  </a:schemeClr>
                </a:solidFill>
              </a:rPr>
              <a:t>Codesso</a:t>
            </a:r>
            <a:r>
              <a:rPr lang="en-US" sz="400" dirty="0">
                <a:solidFill>
                  <a:schemeClr val="bg1">
                    <a:lumMod val="75000"/>
                  </a:schemeClr>
                </a:solidFill>
              </a:rPr>
              <a:t>, M., &amp; Augusto, A. L. R. (2020). Implementation of continuous audit on the Brazilian navy payroll. Journal of Emerging Technologies in Accounting, 17(2), 157-171.</a:t>
            </a:r>
          </a:p>
        </p:txBody>
      </p:sp>
    </p:spTree>
    <p:extLst>
      <p:ext uri="{BB962C8B-B14F-4D97-AF65-F5344CB8AC3E}">
        <p14:creationId xmlns:p14="http://schemas.microsoft.com/office/powerpoint/2010/main" val="34744170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522464-FA96-BF75-F73E-7392862E4C44}"/>
              </a:ext>
            </a:extLst>
          </p:cNvPr>
          <p:cNvSpPr>
            <a:spLocks noGrp="1"/>
          </p:cNvSpPr>
          <p:nvPr>
            <p:ph idx="1"/>
          </p:nvPr>
        </p:nvSpPr>
        <p:spPr>
          <a:xfrm>
            <a:off x="160020" y="1689148"/>
            <a:ext cx="8823960" cy="3540722"/>
          </a:xfrm>
        </p:spPr>
        <p:txBody>
          <a:bodyPr/>
          <a:lstStyle/>
          <a:p>
            <a:r>
              <a:rPr lang="en-US" altLang="zh-CN" dirty="0"/>
              <a:t>Outlier</a:t>
            </a:r>
            <a:r>
              <a:rPr lang="zh-CN" altLang="en-US" dirty="0"/>
              <a:t> </a:t>
            </a:r>
            <a:r>
              <a:rPr lang="en-US" altLang="zh-CN" dirty="0"/>
              <a:t>detection</a:t>
            </a:r>
            <a:r>
              <a:rPr lang="zh-CN" altLang="en-US" dirty="0"/>
              <a:t> </a:t>
            </a:r>
            <a:r>
              <a:rPr lang="en-US" altLang="zh-CN" dirty="0"/>
              <a:t>(OD)</a:t>
            </a:r>
            <a:r>
              <a:rPr lang="zh-CN" altLang="en-US" dirty="0"/>
              <a:t> </a:t>
            </a:r>
            <a:r>
              <a:rPr lang="en-US" altLang="zh-CN" dirty="0"/>
              <a:t>methods</a:t>
            </a:r>
            <a:r>
              <a:rPr lang="zh-CN" altLang="en-US" dirty="0"/>
              <a:t> </a:t>
            </a:r>
            <a:r>
              <a:rPr lang="en-US" altLang="zh-CN" dirty="0"/>
              <a:t>are</a:t>
            </a:r>
            <a:r>
              <a:rPr lang="zh-CN" altLang="en-US" dirty="0"/>
              <a:t> </a:t>
            </a:r>
            <a:r>
              <a:rPr lang="en-US" b="1" i="0" dirty="0">
                <a:solidFill>
                  <a:srgbClr val="2E2E2E"/>
                </a:solidFill>
                <a:effectLst/>
              </a:rPr>
              <a:t>promising</a:t>
            </a:r>
            <a:r>
              <a:rPr lang="zh-CN" altLang="en-US" b="0" i="0" dirty="0">
                <a:solidFill>
                  <a:srgbClr val="2E2E2E"/>
                </a:solidFill>
                <a:effectLst/>
              </a:rPr>
              <a:t> </a:t>
            </a:r>
            <a:r>
              <a:rPr lang="en-US" altLang="zh-CN" dirty="0">
                <a:solidFill>
                  <a:srgbClr val="2E2E2E"/>
                </a:solidFill>
              </a:rPr>
              <a:t>in</a:t>
            </a:r>
            <a:r>
              <a:rPr lang="zh-CN" altLang="en-US" dirty="0">
                <a:solidFill>
                  <a:srgbClr val="2E2E2E"/>
                </a:solidFill>
              </a:rPr>
              <a:t> </a:t>
            </a:r>
            <a:r>
              <a:rPr lang="en-US" altLang="zh-CN" b="0" i="0" dirty="0">
                <a:solidFill>
                  <a:srgbClr val="2E2E2E"/>
                </a:solidFill>
                <a:effectLst/>
              </a:rPr>
              <a:t>detecting anomalies from individual transactions</a:t>
            </a:r>
            <a:r>
              <a:rPr lang="zh-CN" altLang="en-US" b="0" i="0" dirty="0">
                <a:solidFill>
                  <a:srgbClr val="2E2E2E"/>
                </a:solidFill>
                <a:effectLst/>
              </a:rPr>
              <a:t> </a:t>
            </a:r>
            <a:r>
              <a:rPr lang="en-US" altLang="zh-CN" b="0" i="0" dirty="0">
                <a:solidFill>
                  <a:srgbClr val="2E2E2E"/>
                </a:solidFill>
                <a:effectLst/>
              </a:rPr>
              <a:t>or</a:t>
            </a:r>
            <a:r>
              <a:rPr lang="zh-CN" altLang="en-US" b="0" i="0" dirty="0">
                <a:solidFill>
                  <a:srgbClr val="2E2E2E"/>
                </a:solidFill>
                <a:effectLst/>
              </a:rPr>
              <a:t> </a:t>
            </a:r>
            <a:r>
              <a:rPr lang="en-US" altLang="zh-CN" b="0" i="0" dirty="0">
                <a:solidFill>
                  <a:srgbClr val="2E2E2E"/>
                </a:solidFill>
                <a:effectLst/>
              </a:rPr>
              <a:t>transaction sequences</a:t>
            </a:r>
            <a:r>
              <a:rPr lang="zh-CN" altLang="en-US" b="0" i="0" baseline="30000" dirty="0">
                <a:solidFill>
                  <a:srgbClr val="2E2E2E"/>
                </a:solidFill>
                <a:effectLst/>
              </a:rPr>
              <a:t> </a:t>
            </a:r>
            <a:r>
              <a:rPr lang="en-US" altLang="zh-CN" b="0" i="0" dirty="0">
                <a:solidFill>
                  <a:srgbClr val="2E2E2E"/>
                </a:solidFill>
                <a:effectLst/>
              </a:rPr>
              <a:t>(Zhang</a:t>
            </a:r>
            <a:r>
              <a:rPr lang="zh-CN" altLang="en-US" b="0" i="0" dirty="0">
                <a:solidFill>
                  <a:srgbClr val="2E2E2E"/>
                </a:solidFill>
                <a:effectLst/>
              </a:rPr>
              <a:t> </a:t>
            </a:r>
            <a:r>
              <a:rPr lang="en-US" altLang="zh-CN" b="0" i="0" dirty="0">
                <a:solidFill>
                  <a:srgbClr val="2E2E2E"/>
                </a:solidFill>
                <a:effectLst/>
              </a:rPr>
              <a:t>e</a:t>
            </a:r>
            <a:r>
              <a:rPr lang="en-US" altLang="zh-CN" dirty="0">
                <a:solidFill>
                  <a:srgbClr val="2E2E2E"/>
                </a:solidFill>
              </a:rPr>
              <a:t>t</a:t>
            </a:r>
            <a:r>
              <a:rPr lang="zh-CN" altLang="en-US" dirty="0">
                <a:solidFill>
                  <a:srgbClr val="2E2E2E"/>
                </a:solidFill>
              </a:rPr>
              <a:t> </a:t>
            </a:r>
            <a:r>
              <a:rPr lang="en-US" altLang="zh-CN" dirty="0">
                <a:solidFill>
                  <a:srgbClr val="2E2E2E"/>
                </a:solidFill>
              </a:rPr>
              <a:t>al.,</a:t>
            </a:r>
            <a:r>
              <a:rPr lang="zh-CN" altLang="en-US" dirty="0">
                <a:solidFill>
                  <a:srgbClr val="2E2E2E"/>
                </a:solidFill>
              </a:rPr>
              <a:t> </a:t>
            </a:r>
            <a:r>
              <a:rPr lang="en-US" altLang="zh-CN" dirty="0">
                <a:solidFill>
                  <a:srgbClr val="2E2E2E"/>
                </a:solidFill>
              </a:rPr>
              <a:t>2022)</a:t>
            </a:r>
            <a:r>
              <a:rPr lang="en-US" altLang="zh-CN" b="0" i="0" dirty="0">
                <a:solidFill>
                  <a:srgbClr val="2E2E2E"/>
                </a:solidFill>
                <a:effectLst/>
              </a:rPr>
              <a:t>.</a:t>
            </a:r>
          </a:p>
          <a:p>
            <a:endParaRPr lang="en-US" dirty="0">
              <a:solidFill>
                <a:srgbClr val="2E2E2E"/>
              </a:solidFill>
            </a:endParaRPr>
          </a:p>
          <a:p>
            <a:r>
              <a:rPr lang="en-US" altLang="zh-CN" dirty="0"/>
              <a:t>OD</a:t>
            </a:r>
            <a:r>
              <a:rPr lang="zh-CN" altLang="en-US" dirty="0"/>
              <a:t> </a:t>
            </a:r>
            <a:r>
              <a:rPr lang="en-US" altLang="zh-CN" dirty="0"/>
              <a:t>techniques,</a:t>
            </a:r>
            <a:r>
              <a:rPr lang="zh-CN" altLang="en-US" dirty="0"/>
              <a:t> </a:t>
            </a:r>
            <a:r>
              <a:rPr lang="en-US" altLang="zh-CN" dirty="0"/>
              <a:t>such</a:t>
            </a:r>
            <a:r>
              <a:rPr lang="zh-CN" altLang="en-US" dirty="0"/>
              <a:t> </a:t>
            </a:r>
            <a:r>
              <a:rPr lang="en-US" altLang="zh-CN" dirty="0"/>
              <a:t>as</a:t>
            </a:r>
            <a:r>
              <a:rPr lang="zh-CN" altLang="en-US" dirty="0"/>
              <a:t> </a:t>
            </a:r>
            <a:r>
              <a:rPr lang="en-US" altLang="zh-CN" dirty="0"/>
              <a:t>c</a:t>
            </a:r>
            <a:r>
              <a:rPr lang="en-US" dirty="0"/>
              <a:t>luster analysis</a:t>
            </a:r>
            <a:r>
              <a:rPr lang="en-US" altLang="zh-CN" dirty="0"/>
              <a:t>,</a:t>
            </a:r>
            <a:r>
              <a:rPr lang="en-US" dirty="0"/>
              <a:t> can be integrated into a schema of continuous </a:t>
            </a:r>
            <a:r>
              <a:rPr lang="en-US" altLang="zh-CN" dirty="0"/>
              <a:t>auditing</a:t>
            </a:r>
            <a:r>
              <a:rPr lang="en-US" dirty="0"/>
              <a:t> and continuous monitoring</a:t>
            </a:r>
            <a:r>
              <a:rPr lang="zh-CN" altLang="en-US" dirty="0"/>
              <a:t> </a:t>
            </a:r>
            <a:r>
              <a:rPr lang="en-US" altLang="zh-CN" dirty="0"/>
              <a:t>benefit</a:t>
            </a:r>
            <a:r>
              <a:rPr lang="zh-CN" altLang="en-US" dirty="0"/>
              <a:t> </a:t>
            </a:r>
            <a:r>
              <a:rPr lang="en-US" altLang="zh-CN" dirty="0"/>
              <a:t>from</a:t>
            </a:r>
            <a:r>
              <a:rPr lang="zh-CN" altLang="en-US" dirty="0"/>
              <a:t> </a:t>
            </a:r>
            <a:r>
              <a:rPr lang="en-US" altLang="zh-CN" dirty="0"/>
              <a:t>their</a:t>
            </a:r>
            <a:r>
              <a:rPr lang="zh-CN" altLang="en-US" dirty="0"/>
              <a:t> </a:t>
            </a:r>
            <a:r>
              <a:rPr lang="en-US" altLang="zh-CN" b="1" dirty="0"/>
              <a:t>unsupervised</a:t>
            </a:r>
            <a:r>
              <a:rPr lang="zh-CN" altLang="en-US" dirty="0"/>
              <a:t> </a:t>
            </a:r>
            <a:r>
              <a:rPr lang="en-US" altLang="zh-CN" dirty="0"/>
              <a:t>features</a:t>
            </a:r>
            <a:r>
              <a:rPr lang="zh-CN" altLang="en-US" dirty="0"/>
              <a:t> </a:t>
            </a:r>
            <a:r>
              <a:rPr lang="en-US" altLang="zh-CN" dirty="0"/>
              <a:t>(</a:t>
            </a:r>
            <a:r>
              <a:rPr lang="en-US" altLang="zh-CN" dirty="0" err="1"/>
              <a:t>Thiprungsri</a:t>
            </a:r>
            <a:r>
              <a:rPr lang="en-US" altLang="zh-CN" dirty="0"/>
              <a:t> and </a:t>
            </a:r>
            <a:r>
              <a:rPr lang="en-US" altLang="zh-CN" dirty="0" err="1"/>
              <a:t>Vasarhelyi</a:t>
            </a:r>
            <a:r>
              <a:rPr lang="en-US" altLang="zh-CN" dirty="0"/>
              <a:t>,</a:t>
            </a:r>
            <a:r>
              <a:rPr lang="zh-CN" altLang="en-US" dirty="0"/>
              <a:t> </a:t>
            </a:r>
            <a:r>
              <a:rPr lang="en-US" altLang="zh-CN" dirty="0"/>
              <a:t>2011).</a:t>
            </a:r>
          </a:p>
          <a:p>
            <a:endParaRPr lang="en-US" dirty="0"/>
          </a:p>
          <a:p>
            <a:r>
              <a:rPr lang="en-US" altLang="zh-CN" dirty="0"/>
              <a:t>This</a:t>
            </a:r>
            <a:r>
              <a:rPr lang="zh-CN" altLang="en-US" dirty="0"/>
              <a:t> </a:t>
            </a:r>
            <a:r>
              <a:rPr lang="en-US" altLang="zh-CN" dirty="0"/>
              <a:t>study</a:t>
            </a:r>
            <a:r>
              <a:rPr lang="zh-CN" altLang="en-US" dirty="0"/>
              <a:t> </a:t>
            </a:r>
            <a:r>
              <a:rPr lang="en-US" altLang="zh-CN" dirty="0"/>
              <a:t>will</a:t>
            </a:r>
            <a:r>
              <a:rPr lang="zh-CN" altLang="en-US" dirty="0"/>
              <a:t> </a:t>
            </a:r>
            <a:r>
              <a:rPr lang="en-US" altLang="zh-CN" dirty="0"/>
              <a:t>investigate</a:t>
            </a:r>
            <a:r>
              <a:rPr lang="zh-CN" altLang="en-US" dirty="0"/>
              <a:t> </a:t>
            </a:r>
            <a:r>
              <a:rPr lang="en-US" altLang="zh-CN" dirty="0"/>
              <a:t>how</a:t>
            </a:r>
            <a:r>
              <a:rPr lang="zh-CN" altLang="en-US" dirty="0"/>
              <a:t> </a:t>
            </a:r>
            <a:r>
              <a:rPr lang="en-US" altLang="zh-CN" dirty="0"/>
              <a:t>to</a:t>
            </a:r>
            <a:r>
              <a:rPr lang="zh-CN" altLang="en-US" dirty="0"/>
              <a:t> </a:t>
            </a:r>
            <a:r>
              <a:rPr lang="en-US" altLang="zh-CN" dirty="0"/>
              <a:t>enhance payroll fraud detection in government</a:t>
            </a:r>
            <a:r>
              <a:rPr lang="zh-CN" altLang="en-US" dirty="0"/>
              <a:t> </a:t>
            </a:r>
            <a:r>
              <a:rPr lang="en-US" altLang="zh-CN" dirty="0"/>
              <a:t>sectors through continuous auditing with OD techniques.</a:t>
            </a:r>
            <a:r>
              <a:rPr lang="zh-CN" altLang="en-US" dirty="0"/>
              <a:t> </a:t>
            </a:r>
            <a:r>
              <a:rPr lang="en-US" altLang="zh-CN" dirty="0"/>
              <a:t>Especially,</a:t>
            </a:r>
            <a:r>
              <a:rPr lang="zh-CN" altLang="en-US" dirty="0"/>
              <a:t> </a:t>
            </a:r>
            <a:r>
              <a:rPr lang="en-US" altLang="zh-CN" dirty="0"/>
              <a:t>how</a:t>
            </a:r>
            <a:r>
              <a:rPr lang="zh-CN" altLang="en-US" dirty="0"/>
              <a:t> </a:t>
            </a:r>
            <a:r>
              <a:rPr lang="en-US" altLang="zh-CN" dirty="0"/>
              <a:t>the</a:t>
            </a:r>
            <a:r>
              <a:rPr lang="zh-CN" altLang="en-US" dirty="0"/>
              <a:t> </a:t>
            </a:r>
            <a:r>
              <a:rPr lang="en-US" altLang="zh-CN" dirty="0"/>
              <a:t>advanced</a:t>
            </a:r>
            <a:r>
              <a:rPr lang="zh-CN" altLang="en-US" dirty="0"/>
              <a:t> </a:t>
            </a:r>
            <a:r>
              <a:rPr lang="en-US" altLang="zh-CN" dirty="0"/>
              <a:t>method</a:t>
            </a:r>
            <a:r>
              <a:rPr lang="zh-CN" altLang="en-US" dirty="0"/>
              <a:t> </a:t>
            </a:r>
            <a:r>
              <a:rPr lang="en-US" altLang="zh-CN" dirty="0"/>
              <a:t>outperforms</a:t>
            </a:r>
            <a:r>
              <a:rPr lang="zh-CN" altLang="en-US" dirty="0"/>
              <a:t> </a:t>
            </a:r>
            <a:r>
              <a:rPr lang="en-US" altLang="zh-CN" dirty="0"/>
              <a:t>traditional</a:t>
            </a:r>
            <a:r>
              <a:rPr lang="zh-CN" altLang="en-US" dirty="0"/>
              <a:t> </a:t>
            </a:r>
            <a:r>
              <a:rPr lang="en-US" altLang="zh-CN" dirty="0"/>
              <a:t>methods.</a:t>
            </a:r>
            <a:endParaRPr lang="en-US" dirty="0"/>
          </a:p>
        </p:txBody>
      </p:sp>
      <p:sp>
        <p:nvSpPr>
          <p:cNvPr id="3" name="Title 2">
            <a:extLst>
              <a:ext uri="{FF2B5EF4-FFF2-40B4-BE49-F238E27FC236}">
                <a16:creationId xmlns:a16="http://schemas.microsoft.com/office/drawing/2014/main" id="{6E38CDE8-E8F8-6C7B-0BD1-23B9AA5FCB05}"/>
              </a:ext>
            </a:extLst>
          </p:cNvPr>
          <p:cNvSpPr>
            <a:spLocks noGrp="1"/>
          </p:cNvSpPr>
          <p:nvPr>
            <p:ph type="title"/>
          </p:nvPr>
        </p:nvSpPr>
        <p:spPr/>
        <p:txBody>
          <a:bodyPr/>
          <a:lstStyle/>
          <a:p>
            <a:r>
              <a:rPr lang="en-US" dirty="0"/>
              <a:t>Introduction</a:t>
            </a:r>
          </a:p>
        </p:txBody>
      </p:sp>
      <p:sp>
        <p:nvSpPr>
          <p:cNvPr id="4" name="Slide Number Placeholder 3">
            <a:extLst>
              <a:ext uri="{FF2B5EF4-FFF2-40B4-BE49-F238E27FC236}">
                <a16:creationId xmlns:a16="http://schemas.microsoft.com/office/drawing/2014/main" id="{AD385C50-83A6-DBFF-7A4B-0097F638F6CB}"/>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defRPr/>
            </a:pPr>
            <a:fld id="{45488343-B159-074D-B355-B61FD1A20D53}" type="slidenum">
              <a:rPr lang="en-US" smtClean="0"/>
              <a:pPr>
                <a:defRPr/>
              </a:pPr>
              <a:t>135</a:t>
            </a:fld>
            <a:endParaRPr lang="en-US" dirty="0"/>
          </a:p>
        </p:txBody>
      </p:sp>
      <p:sp>
        <p:nvSpPr>
          <p:cNvPr id="5" name="TextBox 4">
            <a:extLst>
              <a:ext uri="{FF2B5EF4-FFF2-40B4-BE49-F238E27FC236}">
                <a16:creationId xmlns:a16="http://schemas.microsoft.com/office/drawing/2014/main" id="{AB2E3738-84CD-F4B9-620F-B90A2A753EEA}"/>
              </a:ext>
            </a:extLst>
          </p:cNvPr>
          <p:cNvSpPr txBox="1"/>
          <p:nvPr/>
        </p:nvSpPr>
        <p:spPr>
          <a:xfrm>
            <a:off x="1582860" y="5653476"/>
            <a:ext cx="7684994" cy="276999"/>
          </a:xfrm>
          <a:prstGeom prst="rect">
            <a:avLst/>
          </a:prstGeom>
          <a:noFill/>
        </p:spPr>
        <p:txBody>
          <a:bodyPr wrap="square" rtlCol="0">
            <a:spAutoFit/>
          </a:bodyPr>
          <a:lstStyle/>
          <a:p>
            <a:r>
              <a:rPr lang="en-US" altLang="zh-CN" sz="400" dirty="0">
                <a:solidFill>
                  <a:schemeClr val="bg1">
                    <a:lumMod val="75000"/>
                  </a:schemeClr>
                </a:solidFill>
              </a:rPr>
              <a:t>Source:</a:t>
            </a:r>
            <a:r>
              <a:rPr lang="zh-CN" altLang="en-US" sz="400" dirty="0">
                <a:solidFill>
                  <a:schemeClr val="bg1">
                    <a:lumMod val="75000"/>
                  </a:schemeClr>
                </a:solidFill>
              </a:rPr>
              <a:t> </a:t>
            </a:r>
            <a:endParaRPr lang="en-US" altLang="zh-CN" sz="400" dirty="0">
              <a:solidFill>
                <a:schemeClr val="bg1">
                  <a:lumMod val="75000"/>
                </a:schemeClr>
              </a:solidFill>
            </a:endParaRPr>
          </a:p>
          <a:p>
            <a:r>
              <a:rPr lang="en-US" sz="400" dirty="0">
                <a:solidFill>
                  <a:schemeClr val="bg1">
                    <a:lumMod val="75000"/>
                  </a:schemeClr>
                </a:solidFill>
              </a:rPr>
              <a:t>Zhang, G., </a:t>
            </a:r>
            <a:r>
              <a:rPr lang="en-US" sz="400" dirty="0" err="1">
                <a:solidFill>
                  <a:schemeClr val="bg1">
                    <a:lumMod val="75000"/>
                  </a:schemeClr>
                </a:solidFill>
              </a:rPr>
              <a:t>Atasoy</a:t>
            </a:r>
            <a:r>
              <a:rPr lang="en-US" sz="400" dirty="0">
                <a:solidFill>
                  <a:schemeClr val="bg1">
                    <a:lumMod val="75000"/>
                  </a:schemeClr>
                </a:solidFill>
              </a:rPr>
              <a:t>, H., &amp; </a:t>
            </a:r>
            <a:r>
              <a:rPr lang="en-US" sz="400" dirty="0" err="1">
                <a:solidFill>
                  <a:schemeClr val="bg1">
                    <a:lumMod val="75000"/>
                  </a:schemeClr>
                </a:solidFill>
              </a:rPr>
              <a:t>Vasarhelyi</a:t>
            </a:r>
            <a:r>
              <a:rPr lang="en-US" sz="400" dirty="0">
                <a:solidFill>
                  <a:schemeClr val="bg1">
                    <a:lumMod val="75000"/>
                  </a:schemeClr>
                </a:solidFill>
              </a:rPr>
              <a:t>, M. A. (2022). Continuous monitoring with machine learning and interactive data visualization: An application to a healthcare payroll process. International Journal of Accounting Information Systems, 46, 100570.</a:t>
            </a:r>
          </a:p>
          <a:p>
            <a:r>
              <a:rPr lang="en-US" sz="400" dirty="0" err="1">
                <a:solidFill>
                  <a:schemeClr val="bg1">
                    <a:lumMod val="75000"/>
                  </a:schemeClr>
                </a:solidFill>
              </a:rPr>
              <a:t>Thiprungsri</a:t>
            </a:r>
            <a:r>
              <a:rPr lang="en-US" sz="400" dirty="0">
                <a:solidFill>
                  <a:schemeClr val="bg1">
                    <a:lumMod val="75000"/>
                  </a:schemeClr>
                </a:solidFill>
              </a:rPr>
              <a:t>, S., &amp; </a:t>
            </a:r>
            <a:r>
              <a:rPr lang="en-US" sz="400" dirty="0" err="1">
                <a:solidFill>
                  <a:schemeClr val="bg1">
                    <a:lumMod val="75000"/>
                  </a:schemeClr>
                </a:solidFill>
              </a:rPr>
              <a:t>Vasarhelyi</a:t>
            </a:r>
            <a:r>
              <a:rPr lang="en-US" sz="400" dirty="0">
                <a:solidFill>
                  <a:schemeClr val="bg1">
                    <a:lumMod val="75000"/>
                  </a:schemeClr>
                </a:solidFill>
              </a:rPr>
              <a:t>, M. A. (2011). Cluster Analysis for Anomaly Detection in Accounting Data: An Audit Approach. International Journal of Digital Accounting Research, 11.</a:t>
            </a:r>
          </a:p>
        </p:txBody>
      </p:sp>
    </p:spTree>
    <p:extLst>
      <p:ext uri="{BB962C8B-B14F-4D97-AF65-F5344CB8AC3E}">
        <p14:creationId xmlns:p14="http://schemas.microsoft.com/office/powerpoint/2010/main" val="19168012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D4140-1553-55C7-6737-4032BE11F2DA}"/>
              </a:ext>
            </a:extLst>
          </p:cNvPr>
          <p:cNvSpPr>
            <a:spLocks noGrp="1"/>
          </p:cNvSpPr>
          <p:nvPr>
            <p:ph idx="1"/>
          </p:nvPr>
        </p:nvSpPr>
        <p:spPr>
          <a:xfrm>
            <a:off x="160020" y="1613846"/>
            <a:ext cx="8823960" cy="3801654"/>
          </a:xfrm>
        </p:spPr>
        <p:txBody>
          <a:bodyPr/>
          <a:lstStyle/>
          <a:p>
            <a:r>
              <a:rPr lang="en-US" altLang="zh-CN" dirty="0"/>
              <a:t>Payroll</a:t>
            </a:r>
            <a:r>
              <a:rPr lang="zh-CN" altLang="en-US" dirty="0"/>
              <a:t> </a:t>
            </a:r>
            <a:r>
              <a:rPr lang="en-US" altLang="zh-CN" dirty="0"/>
              <a:t>data</a:t>
            </a:r>
            <a:r>
              <a:rPr lang="zh-CN" altLang="en-US" dirty="0"/>
              <a:t> </a:t>
            </a:r>
            <a:r>
              <a:rPr lang="en-US" altLang="zh-CN" dirty="0"/>
              <a:t>from</a:t>
            </a:r>
            <a:r>
              <a:rPr lang="zh-CN" altLang="en-US" dirty="0"/>
              <a:t> </a:t>
            </a:r>
            <a:r>
              <a:rPr lang="en-US" altLang="zh-CN" dirty="0"/>
              <a:t>one</a:t>
            </a:r>
            <a:r>
              <a:rPr lang="zh-CN" altLang="en-US" dirty="0"/>
              <a:t> </a:t>
            </a:r>
            <a:r>
              <a:rPr lang="en-US" altLang="zh-CN" dirty="0"/>
              <a:t>of the</a:t>
            </a:r>
            <a:r>
              <a:rPr lang="zh-CN" altLang="en-US" dirty="0"/>
              <a:t> </a:t>
            </a:r>
            <a:r>
              <a:rPr lang="en-US" altLang="zh-CN" dirty="0"/>
              <a:t>states</a:t>
            </a:r>
            <a:r>
              <a:rPr lang="zh-CN" altLang="en-US" dirty="0"/>
              <a:t> </a:t>
            </a:r>
            <a:r>
              <a:rPr lang="en-US" altLang="zh-CN" dirty="0"/>
              <a:t>in</a:t>
            </a:r>
            <a:r>
              <a:rPr lang="zh-CN" altLang="en-US" dirty="0"/>
              <a:t> </a:t>
            </a:r>
            <a:r>
              <a:rPr lang="en-US" altLang="zh-CN" dirty="0"/>
              <a:t>Brazil</a:t>
            </a:r>
          </a:p>
          <a:p>
            <a:pPr lvl="1"/>
            <a:r>
              <a:rPr lang="en-US" altLang="zh-CN" sz="1700" dirty="0"/>
              <a:t>State</a:t>
            </a:r>
            <a:r>
              <a:rPr lang="zh-CN" altLang="en-US" sz="1700" dirty="0"/>
              <a:t> </a:t>
            </a:r>
            <a:r>
              <a:rPr lang="en-US" altLang="zh-CN" sz="1700" dirty="0"/>
              <a:t>Population:</a:t>
            </a:r>
            <a:r>
              <a:rPr lang="zh-CN" altLang="en-US" sz="1700" dirty="0"/>
              <a:t> </a:t>
            </a:r>
            <a:r>
              <a:rPr lang="en-US" altLang="zh-CN" sz="1700" dirty="0"/>
              <a:t>7,338,473</a:t>
            </a:r>
            <a:r>
              <a:rPr lang="en-US" altLang="zh-CN" sz="1700" baseline="30000" dirty="0"/>
              <a:t>1</a:t>
            </a:r>
            <a:r>
              <a:rPr lang="zh-CN" altLang="en-US" sz="1700" dirty="0"/>
              <a:t> </a:t>
            </a:r>
            <a:r>
              <a:rPr lang="en-US" altLang="zh-CN" sz="1700" dirty="0"/>
              <a:t>(11</a:t>
            </a:r>
            <a:r>
              <a:rPr lang="en-US" altLang="zh-CN" sz="1700" baseline="30000" dirty="0"/>
              <a:t>th</a:t>
            </a:r>
            <a:r>
              <a:rPr lang="zh-CN" altLang="en-US" sz="1700" dirty="0"/>
              <a:t> </a:t>
            </a:r>
            <a:r>
              <a:rPr lang="en-US" altLang="zh-CN" sz="1700" dirty="0"/>
              <a:t>of</a:t>
            </a:r>
            <a:r>
              <a:rPr lang="zh-CN" altLang="en-US" sz="1700" dirty="0"/>
              <a:t> </a:t>
            </a:r>
            <a:r>
              <a:rPr lang="en-US" altLang="zh-CN" sz="1700" dirty="0"/>
              <a:t>the</a:t>
            </a:r>
            <a:r>
              <a:rPr lang="zh-CN" altLang="en-US" sz="1700" dirty="0"/>
              <a:t> </a:t>
            </a:r>
            <a:r>
              <a:rPr lang="en-US" altLang="zh-CN" sz="1700" dirty="0"/>
              <a:t>26</a:t>
            </a:r>
            <a:r>
              <a:rPr lang="zh-CN" altLang="en-US" sz="1700" dirty="0"/>
              <a:t> </a:t>
            </a:r>
            <a:r>
              <a:rPr lang="en-US" altLang="zh-CN" sz="1700" dirty="0"/>
              <a:t>states</a:t>
            </a:r>
            <a:r>
              <a:rPr lang="en-US" altLang="zh-CN" sz="1700" baseline="30000" dirty="0"/>
              <a:t>2</a:t>
            </a:r>
            <a:r>
              <a:rPr lang="en-US" altLang="zh-CN" sz="1700" dirty="0"/>
              <a:t>)</a:t>
            </a:r>
            <a:endParaRPr lang="en-US" altLang="zh-CN" sz="1700" baseline="30000" dirty="0"/>
          </a:p>
          <a:p>
            <a:pPr lvl="1"/>
            <a:r>
              <a:rPr lang="en-US" altLang="zh-CN" sz="1700" dirty="0"/>
              <a:t>Jan.</a:t>
            </a:r>
            <a:r>
              <a:rPr lang="zh-CN" altLang="en-US" sz="1700" dirty="0"/>
              <a:t> </a:t>
            </a:r>
            <a:r>
              <a:rPr lang="en-US" altLang="zh-CN" sz="1700" dirty="0"/>
              <a:t>2021</a:t>
            </a:r>
            <a:r>
              <a:rPr lang="zh-CN" altLang="en-US" sz="1700" dirty="0"/>
              <a:t> </a:t>
            </a:r>
            <a:r>
              <a:rPr lang="en-US" altLang="zh-CN" sz="1700" dirty="0"/>
              <a:t>–</a:t>
            </a:r>
            <a:r>
              <a:rPr lang="zh-CN" altLang="en-US" sz="1700" dirty="0"/>
              <a:t> </a:t>
            </a:r>
            <a:r>
              <a:rPr lang="en-US" altLang="zh-CN" sz="1700" dirty="0"/>
              <a:t>Nov.</a:t>
            </a:r>
            <a:r>
              <a:rPr lang="zh-CN" altLang="en-US" sz="1700" dirty="0"/>
              <a:t> </a:t>
            </a:r>
            <a:r>
              <a:rPr lang="en-US" altLang="zh-CN" sz="1700" dirty="0"/>
              <a:t>2021</a:t>
            </a:r>
          </a:p>
          <a:p>
            <a:pPr lvl="1"/>
            <a:r>
              <a:rPr lang="en-US" altLang="zh-CN" sz="1700" dirty="0"/>
              <a:t>5,863,855</a:t>
            </a:r>
            <a:r>
              <a:rPr lang="zh-CN" altLang="en-US" sz="1700" dirty="0"/>
              <a:t> </a:t>
            </a:r>
            <a:r>
              <a:rPr lang="en-US" altLang="zh-CN" sz="1700" dirty="0"/>
              <a:t>payment</a:t>
            </a:r>
            <a:r>
              <a:rPr lang="zh-CN" altLang="en-US" sz="1700" dirty="0"/>
              <a:t> </a:t>
            </a:r>
            <a:r>
              <a:rPr lang="en-US" altLang="zh-CN" sz="1700" dirty="0"/>
              <a:t>records</a:t>
            </a:r>
          </a:p>
          <a:p>
            <a:pPr lvl="1"/>
            <a:r>
              <a:rPr lang="en-US" altLang="zh-CN" sz="1700" dirty="0"/>
              <a:t>76</a:t>
            </a:r>
            <a:r>
              <a:rPr lang="zh-CN" altLang="en-US" sz="1700" dirty="0"/>
              <a:t> </a:t>
            </a:r>
            <a:r>
              <a:rPr lang="en-US" altLang="zh-CN" sz="1700" dirty="0"/>
              <a:t>features</a:t>
            </a:r>
            <a:r>
              <a:rPr lang="zh-CN" altLang="en-US" sz="1700" dirty="0"/>
              <a:t> </a:t>
            </a:r>
            <a:r>
              <a:rPr lang="en-US" altLang="zh-CN" sz="1700" dirty="0"/>
              <a:t>(individual</a:t>
            </a:r>
            <a:r>
              <a:rPr lang="zh-CN" altLang="en-US" sz="1700" dirty="0"/>
              <a:t> </a:t>
            </a:r>
            <a:r>
              <a:rPr lang="en-US" altLang="zh-CN" sz="1700" dirty="0"/>
              <a:t>level,</a:t>
            </a:r>
            <a:r>
              <a:rPr lang="zh-CN" altLang="en-US" sz="1700" dirty="0"/>
              <a:t> </a:t>
            </a:r>
            <a:r>
              <a:rPr lang="en-US" altLang="zh-CN" sz="1700" dirty="0"/>
              <a:t>job</a:t>
            </a:r>
            <a:r>
              <a:rPr lang="zh-CN" altLang="en-US" sz="1700" dirty="0"/>
              <a:t> </a:t>
            </a:r>
            <a:r>
              <a:rPr lang="en-US" altLang="zh-CN" sz="1700" dirty="0"/>
              <a:t>level,</a:t>
            </a:r>
            <a:r>
              <a:rPr lang="zh-CN" altLang="en-US" sz="1700" dirty="0"/>
              <a:t> </a:t>
            </a:r>
            <a:r>
              <a:rPr lang="en-US" altLang="zh-CN" sz="1700" dirty="0"/>
              <a:t>payment</a:t>
            </a:r>
            <a:r>
              <a:rPr lang="zh-CN" altLang="en-US" sz="1700" dirty="0"/>
              <a:t> </a:t>
            </a:r>
            <a:r>
              <a:rPr lang="en-US" altLang="zh-CN" sz="1700" dirty="0"/>
              <a:t>level)</a:t>
            </a:r>
          </a:p>
          <a:p>
            <a:pPr lvl="1"/>
            <a:r>
              <a:rPr lang="en-US" altLang="zh-CN" sz="1700" dirty="0"/>
              <a:t>140,880</a:t>
            </a:r>
            <a:r>
              <a:rPr lang="zh-CN" altLang="en-US" sz="1700" dirty="0"/>
              <a:t> </a:t>
            </a:r>
            <a:r>
              <a:rPr lang="en-US" altLang="zh-CN" sz="1700" dirty="0"/>
              <a:t>servants</a:t>
            </a:r>
          </a:p>
          <a:p>
            <a:pPr lvl="1"/>
            <a:r>
              <a:rPr lang="en-US" altLang="zh-CN" sz="1700" dirty="0"/>
              <a:t>43</a:t>
            </a:r>
            <a:r>
              <a:rPr lang="zh-CN" altLang="en-US" sz="1700" dirty="0"/>
              <a:t> </a:t>
            </a:r>
            <a:r>
              <a:rPr lang="en-US" altLang="zh-CN" sz="1700" dirty="0"/>
              <a:t>branches</a:t>
            </a:r>
          </a:p>
          <a:p>
            <a:pPr lvl="1"/>
            <a:r>
              <a:rPr lang="en-US" altLang="zh-CN" sz="1700" dirty="0"/>
              <a:t>406</a:t>
            </a:r>
            <a:r>
              <a:rPr lang="zh-CN" altLang="en-US" sz="1700" dirty="0"/>
              <a:t> </a:t>
            </a:r>
            <a:r>
              <a:rPr lang="en-US" altLang="zh-CN" sz="1700" dirty="0"/>
              <a:t>positions</a:t>
            </a:r>
          </a:p>
          <a:p>
            <a:pPr lvl="1"/>
            <a:r>
              <a:rPr lang="en-US" altLang="zh-CN" sz="1700" dirty="0"/>
              <a:t>…</a:t>
            </a:r>
          </a:p>
          <a:p>
            <a:pPr lvl="1"/>
            <a:endParaRPr lang="en-US" altLang="zh-CN" sz="1700" dirty="0"/>
          </a:p>
        </p:txBody>
      </p:sp>
      <p:sp>
        <p:nvSpPr>
          <p:cNvPr id="3" name="Title 2">
            <a:extLst>
              <a:ext uri="{FF2B5EF4-FFF2-40B4-BE49-F238E27FC236}">
                <a16:creationId xmlns:a16="http://schemas.microsoft.com/office/drawing/2014/main" id="{0FE7162F-7CD1-F6B9-E7AD-D1F7D6FB8351}"/>
              </a:ext>
            </a:extLst>
          </p:cNvPr>
          <p:cNvSpPr>
            <a:spLocks noGrp="1"/>
          </p:cNvSpPr>
          <p:nvPr>
            <p:ph type="title"/>
          </p:nvPr>
        </p:nvSpPr>
        <p:spPr/>
        <p:txBody>
          <a:bodyPr/>
          <a:lstStyle/>
          <a:p>
            <a:r>
              <a:rPr lang="en-US" altLang="zh-CN" dirty="0"/>
              <a:t>Data</a:t>
            </a:r>
            <a:endParaRPr lang="en-US" dirty="0"/>
          </a:p>
        </p:txBody>
      </p:sp>
      <p:sp>
        <p:nvSpPr>
          <p:cNvPr id="4" name="Slide Number Placeholder 3">
            <a:extLst>
              <a:ext uri="{FF2B5EF4-FFF2-40B4-BE49-F238E27FC236}">
                <a16:creationId xmlns:a16="http://schemas.microsoft.com/office/drawing/2014/main" id="{0261C7AA-B581-64C1-33D9-518AC932FE62}"/>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defRPr/>
            </a:pPr>
            <a:fld id="{45488343-B159-074D-B355-B61FD1A20D53}" type="slidenum">
              <a:rPr lang="en-US" smtClean="0"/>
              <a:pPr>
                <a:defRPr/>
              </a:pPr>
              <a:t>136</a:t>
            </a:fld>
            <a:endParaRPr lang="en-US" dirty="0"/>
          </a:p>
        </p:txBody>
      </p:sp>
      <p:sp>
        <p:nvSpPr>
          <p:cNvPr id="5" name="TextBox 4">
            <a:extLst>
              <a:ext uri="{FF2B5EF4-FFF2-40B4-BE49-F238E27FC236}">
                <a16:creationId xmlns:a16="http://schemas.microsoft.com/office/drawing/2014/main" id="{7DA8E0CB-1681-3C3A-CCC9-14D51B6F4903}"/>
              </a:ext>
            </a:extLst>
          </p:cNvPr>
          <p:cNvSpPr txBox="1"/>
          <p:nvPr/>
        </p:nvSpPr>
        <p:spPr>
          <a:xfrm>
            <a:off x="1582860" y="5653476"/>
            <a:ext cx="7684994" cy="276999"/>
          </a:xfrm>
          <a:prstGeom prst="rect">
            <a:avLst/>
          </a:prstGeom>
          <a:noFill/>
        </p:spPr>
        <p:txBody>
          <a:bodyPr wrap="square" rtlCol="0">
            <a:spAutoFit/>
          </a:bodyPr>
          <a:lstStyle/>
          <a:p>
            <a:r>
              <a:rPr lang="en-US" altLang="zh-CN" sz="400" dirty="0">
                <a:solidFill>
                  <a:schemeClr val="bg1">
                    <a:lumMod val="75000"/>
                  </a:schemeClr>
                </a:solidFill>
              </a:rPr>
              <a:t>Source:</a:t>
            </a:r>
            <a:r>
              <a:rPr lang="zh-CN" altLang="en-US" sz="400" dirty="0">
                <a:solidFill>
                  <a:schemeClr val="bg1">
                    <a:lumMod val="75000"/>
                  </a:schemeClr>
                </a:solidFill>
              </a:rPr>
              <a:t> </a:t>
            </a:r>
            <a:endParaRPr lang="en-US" altLang="zh-CN" sz="400" dirty="0">
              <a:solidFill>
                <a:schemeClr val="bg1">
                  <a:lumMod val="75000"/>
                </a:schemeClr>
              </a:solidFill>
            </a:endParaRPr>
          </a:p>
          <a:p>
            <a:r>
              <a:rPr lang="en-US" altLang="zh-CN" sz="400" dirty="0">
                <a:solidFill>
                  <a:schemeClr val="bg1">
                    <a:lumMod val="75000"/>
                  </a:schemeClr>
                </a:solidFill>
              </a:rPr>
              <a:t>1.</a:t>
            </a:r>
            <a:r>
              <a:rPr lang="zh-CN" altLang="en-US" sz="400" dirty="0">
                <a:solidFill>
                  <a:schemeClr val="bg1">
                    <a:lumMod val="75000"/>
                  </a:schemeClr>
                </a:solidFill>
              </a:rPr>
              <a:t> </a:t>
            </a:r>
            <a:r>
              <a:rPr lang="en-US" sz="400" dirty="0">
                <a:solidFill>
                  <a:schemeClr val="bg1">
                    <a:lumMod val="75000"/>
                  </a:schemeClr>
                </a:solidFill>
              </a:rPr>
              <a:t>http://</a:t>
            </a:r>
            <a:r>
              <a:rPr lang="en-US" sz="400" dirty="0" err="1">
                <a:solidFill>
                  <a:schemeClr val="bg1">
                    <a:lumMod val="75000"/>
                  </a:schemeClr>
                </a:solidFill>
              </a:rPr>
              <a:t>www.citypopulation.de</a:t>
            </a:r>
            <a:r>
              <a:rPr lang="en-US" sz="400" dirty="0">
                <a:solidFill>
                  <a:schemeClr val="bg1">
                    <a:lumMod val="75000"/>
                  </a:schemeClr>
                </a:solidFill>
              </a:rPr>
              <a:t>/</a:t>
            </a:r>
            <a:r>
              <a:rPr lang="en-US" sz="400" dirty="0" err="1">
                <a:solidFill>
                  <a:schemeClr val="bg1">
                    <a:lumMod val="75000"/>
                  </a:schemeClr>
                </a:solidFill>
              </a:rPr>
              <a:t>en</a:t>
            </a:r>
            <a:r>
              <a:rPr lang="en-US" sz="400" dirty="0">
                <a:solidFill>
                  <a:schemeClr val="bg1">
                    <a:lumMod val="75000"/>
                  </a:schemeClr>
                </a:solidFill>
              </a:rPr>
              <a:t>/</a:t>
            </a:r>
            <a:r>
              <a:rPr lang="en-US" sz="400" dirty="0" err="1">
                <a:solidFill>
                  <a:schemeClr val="bg1">
                    <a:lumMod val="75000"/>
                  </a:schemeClr>
                </a:solidFill>
              </a:rPr>
              <a:t>brazil</a:t>
            </a:r>
            <a:r>
              <a:rPr lang="en-US" sz="400" dirty="0">
                <a:solidFill>
                  <a:schemeClr val="bg1">
                    <a:lumMod val="75000"/>
                  </a:schemeClr>
                </a:solidFill>
              </a:rPr>
              <a:t>/cities/</a:t>
            </a:r>
            <a:r>
              <a:rPr lang="en-US" sz="400" dirty="0" err="1">
                <a:solidFill>
                  <a:schemeClr val="bg1">
                    <a:lumMod val="75000"/>
                  </a:schemeClr>
                </a:solidFill>
              </a:rPr>
              <a:t>santacatarina</a:t>
            </a:r>
            <a:r>
              <a:rPr lang="en-US" sz="400" dirty="0">
                <a:solidFill>
                  <a:schemeClr val="bg1">
                    <a:lumMod val="75000"/>
                  </a:schemeClr>
                </a:solidFill>
              </a:rPr>
              <a:t>/</a:t>
            </a:r>
          </a:p>
          <a:p>
            <a:r>
              <a:rPr lang="en-US" altLang="zh-CN" sz="400" dirty="0">
                <a:solidFill>
                  <a:schemeClr val="bg1">
                    <a:lumMod val="75000"/>
                  </a:schemeClr>
                </a:solidFill>
              </a:rPr>
              <a:t>2.</a:t>
            </a:r>
            <a:r>
              <a:rPr lang="zh-CN" altLang="en-US" sz="400" dirty="0">
                <a:solidFill>
                  <a:schemeClr val="bg1">
                    <a:lumMod val="75000"/>
                  </a:schemeClr>
                </a:solidFill>
              </a:rPr>
              <a:t> </a:t>
            </a:r>
            <a:r>
              <a:rPr lang="en-US" sz="400" dirty="0">
                <a:solidFill>
                  <a:schemeClr val="bg1">
                    <a:lumMod val="75000"/>
                  </a:schemeClr>
                </a:solidFill>
              </a:rPr>
              <a:t>https://</a:t>
            </a:r>
            <a:r>
              <a:rPr lang="en-US" sz="400" dirty="0" err="1">
                <a:solidFill>
                  <a:schemeClr val="bg1">
                    <a:lumMod val="75000"/>
                  </a:schemeClr>
                </a:solidFill>
              </a:rPr>
              <a:t>en.wikipedia.org</a:t>
            </a:r>
            <a:r>
              <a:rPr lang="en-US" sz="400" dirty="0">
                <a:solidFill>
                  <a:schemeClr val="bg1">
                    <a:lumMod val="75000"/>
                  </a:schemeClr>
                </a:solidFill>
              </a:rPr>
              <a:t>/wiki/</a:t>
            </a:r>
            <a:r>
              <a:rPr lang="en-US" sz="400" dirty="0" err="1">
                <a:solidFill>
                  <a:schemeClr val="bg1">
                    <a:lumMod val="75000"/>
                  </a:schemeClr>
                </a:solidFill>
              </a:rPr>
              <a:t>Santa_Catarina</a:t>
            </a:r>
            <a:r>
              <a:rPr lang="en-US" sz="400" dirty="0">
                <a:solidFill>
                  <a:schemeClr val="bg1">
                    <a:lumMod val="75000"/>
                  </a:schemeClr>
                </a:solidFill>
              </a:rPr>
              <a:t>_(state)#:~:text=Santa%20Catarina%20(Portuguese%20pronunciation%3A%20%5B,and%20the%2011th%20most%20populous.</a:t>
            </a:r>
          </a:p>
        </p:txBody>
      </p:sp>
    </p:spTree>
    <p:extLst>
      <p:ext uri="{BB962C8B-B14F-4D97-AF65-F5344CB8AC3E}">
        <p14:creationId xmlns:p14="http://schemas.microsoft.com/office/powerpoint/2010/main" val="10254305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20061-A1C9-800B-297F-923BAD360129}"/>
              </a:ext>
            </a:extLst>
          </p:cNvPr>
          <p:cNvSpPr>
            <a:spLocks noGrp="1"/>
          </p:cNvSpPr>
          <p:nvPr>
            <p:ph type="title"/>
          </p:nvPr>
        </p:nvSpPr>
        <p:spPr/>
        <p:txBody>
          <a:bodyPr/>
          <a:lstStyle/>
          <a:p>
            <a:r>
              <a:rPr lang="en-US" altLang="zh-CN" dirty="0"/>
              <a:t>Research</a:t>
            </a:r>
            <a:r>
              <a:rPr lang="zh-CN" altLang="en-US" dirty="0"/>
              <a:t> </a:t>
            </a:r>
            <a:r>
              <a:rPr lang="en-US" altLang="zh-CN" dirty="0"/>
              <a:t>questions</a:t>
            </a:r>
            <a:endParaRPr lang="en-US" dirty="0"/>
          </a:p>
        </p:txBody>
      </p:sp>
      <p:sp>
        <p:nvSpPr>
          <p:cNvPr id="4" name="Slide Number Placeholder 3">
            <a:extLst>
              <a:ext uri="{FF2B5EF4-FFF2-40B4-BE49-F238E27FC236}">
                <a16:creationId xmlns:a16="http://schemas.microsoft.com/office/drawing/2014/main" id="{77D643DD-2D72-4051-A223-379AFE4180FE}"/>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defRPr/>
            </a:pPr>
            <a:fld id="{45488343-B159-074D-B355-B61FD1A20D53}" type="slidenum">
              <a:rPr lang="en-US" smtClean="0"/>
              <a:pPr>
                <a:defRPr/>
              </a:pPr>
              <a:t>137</a:t>
            </a:fld>
            <a:endParaRPr lang="en-US" dirty="0"/>
          </a:p>
        </p:txBody>
      </p:sp>
      <p:sp>
        <p:nvSpPr>
          <p:cNvPr id="5" name="Rounded Rectangle 4">
            <a:extLst>
              <a:ext uri="{FF2B5EF4-FFF2-40B4-BE49-F238E27FC236}">
                <a16:creationId xmlns:a16="http://schemas.microsoft.com/office/drawing/2014/main" id="{D9FACA78-6BCE-203E-5C0F-74C903E2BA9F}"/>
              </a:ext>
            </a:extLst>
          </p:cNvPr>
          <p:cNvSpPr/>
          <p:nvPr/>
        </p:nvSpPr>
        <p:spPr>
          <a:xfrm>
            <a:off x="584617" y="1876583"/>
            <a:ext cx="7749914" cy="659567"/>
          </a:xfrm>
          <a:prstGeom prst="roundRect">
            <a:avLst/>
          </a:prstGeom>
          <a:solidFill>
            <a:srgbClr val="04325B"/>
          </a:solidFill>
          <a:ln>
            <a:solidFill>
              <a:srgbClr val="04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latin typeface="Calibri" panose="020F0502020204030204" pitchFamily="34" charset="0"/>
                <a:ea typeface="DengXian" panose="02010600030101010101" pitchFamily="2" charset="-122"/>
                <a:cs typeface="Calibri" panose="020F0502020204030204" pitchFamily="34" charset="0"/>
              </a:rPr>
              <a:t>1)</a:t>
            </a:r>
            <a:r>
              <a:rPr lang="zh-CN" altLang="en-US" sz="1800" dirty="0">
                <a:latin typeface="Calibri" panose="020F0502020204030204" pitchFamily="34" charset="0"/>
                <a:ea typeface="DengXian" panose="02010600030101010101" pitchFamily="2" charset="-122"/>
                <a:cs typeface="Calibri" panose="020F0502020204030204" pitchFamily="34" charset="0"/>
              </a:rPr>
              <a:t>  </a:t>
            </a:r>
            <a:r>
              <a:rPr lang="en-US" altLang="zh-CN" sz="1800" dirty="0">
                <a:latin typeface="Calibri" panose="020F0502020204030204" pitchFamily="34" charset="0"/>
                <a:ea typeface="DengXian" panose="02010600030101010101" pitchFamily="2" charset="-122"/>
                <a:cs typeface="Calibri" panose="020F0502020204030204" pitchFamily="34" charset="0"/>
              </a:rPr>
              <a:t>W</a:t>
            </a:r>
            <a:r>
              <a:rPr lang="en-US" sz="1800" dirty="0">
                <a:latin typeface="Calibri" panose="020F0502020204030204" pitchFamily="34" charset="0"/>
                <a:ea typeface="DengXian" panose="02010600030101010101" pitchFamily="2" charset="-122"/>
                <a:cs typeface="Calibri" panose="020F0502020204030204" pitchFamily="34" charset="0"/>
              </a:rPr>
              <a:t>hat are the characteristics of fraudulent activities in governmental payroll systems?</a:t>
            </a:r>
            <a:r>
              <a:rPr lang="en-US" sz="1800" dirty="0">
                <a:latin typeface="Calibri" panose="020F0502020204030204" pitchFamily="34" charset="0"/>
                <a:cs typeface="Calibri" panose="020F0502020204030204" pitchFamily="34" charset="0"/>
              </a:rPr>
              <a:t> </a:t>
            </a:r>
          </a:p>
        </p:txBody>
      </p:sp>
      <p:sp>
        <p:nvSpPr>
          <p:cNvPr id="6" name="Rounded Rectangle 5">
            <a:extLst>
              <a:ext uri="{FF2B5EF4-FFF2-40B4-BE49-F238E27FC236}">
                <a16:creationId xmlns:a16="http://schemas.microsoft.com/office/drawing/2014/main" id="{7A3CBC86-DF38-805D-6052-37AA74533ABC}"/>
              </a:ext>
            </a:extLst>
          </p:cNvPr>
          <p:cNvSpPr/>
          <p:nvPr/>
        </p:nvSpPr>
        <p:spPr>
          <a:xfrm>
            <a:off x="584616" y="2738518"/>
            <a:ext cx="7749914" cy="659567"/>
          </a:xfrm>
          <a:prstGeom prst="roundRect">
            <a:avLst/>
          </a:prstGeom>
          <a:solidFill>
            <a:srgbClr val="04325B"/>
          </a:solidFill>
          <a:ln>
            <a:solidFill>
              <a:srgbClr val="04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latin typeface="Calibri" panose="020F0502020204030204" pitchFamily="34" charset="0"/>
                <a:cs typeface="Calibri" panose="020F0502020204030204" pitchFamily="34" charset="0"/>
              </a:rPr>
              <a:t>2)</a:t>
            </a:r>
            <a:r>
              <a:rPr lang="zh-CN" altLang="en-US"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How can OD be applied to identify potential fraud in governmental payroll systems? </a:t>
            </a:r>
          </a:p>
        </p:txBody>
      </p:sp>
      <p:sp>
        <p:nvSpPr>
          <p:cNvPr id="7" name="Rounded Rectangle 6">
            <a:extLst>
              <a:ext uri="{FF2B5EF4-FFF2-40B4-BE49-F238E27FC236}">
                <a16:creationId xmlns:a16="http://schemas.microsoft.com/office/drawing/2014/main" id="{7DEDAE9B-DBAB-D8C2-2BBD-E572B6BB73C1}"/>
              </a:ext>
            </a:extLst>
          </p:cNvPr>
          <p:cNvSpPr/>
          <p:nvPr/>
        </p:nvSpPr>
        <p:spPr>
          <a:xfrm>
            <a:off x="584616" y="3600453"/>
            <a:ext cx="7749914" cy="659567"/>
          </a:xfrm>
          <a:prstGeom prst="roundRect">
            <a:avLst/>
          </a:prstGeom>
          <a:solidFill>
            <a:srgbClr val="04325B"/>
          </a:solidFill>
          <a:ln>
            <a:solidFill>
              <a:srgbClr val="04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latin typeface="Calibri" panose="020F0502020204030204" pitchFamily="34" charset="0"/>
                <a:cs typeface="Calibri" panose="020F0502020204030204" pitchFamily="34" charset="0"/>
              </a:rPr>
              <a:t>3)</a:t>
            </a:r>
            <a:r>
              <a:rPr lang="zh-CN" altLang="en-US" sz="1800" dirty="0">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Whether the advanced OD methods (e.g., deep learning) could outperform traditional methods?</a:t>
            </a:r>
          </a:p>
        </p:txBody>
      </p:sp>
      <p:sp>
        <p:nvSpPr>
          <p:cNvPr id="8" name="Rounded Rectangle 7">
            <a:extLst>
              <a:ext uri="{FF2B5EF4-FFF2-40B4-BE49-F238E27FC236}">
                <a16:creationId xmlns:a16="http://schemas.microsoft.com/office/drawing/2014/main" id="{AF50420E-62F6-8225-E06D-6DBB7048C427}"/>
              </a:ext>
            </a:extLst>
          </p:cNvPr>
          <p:cNvSpPr/>
          <p:nvPr/>
        </p:nvSpPr>
        <p:spPr>
          <a:xfrm>
            <a:off x="584616" y="4462388"/>
            <a:ext cx="7749914" cy="659567"/>
          </a:xfrm>
          <a:prstGeom prst="roundRect">
            <a:avLst/>
          </a:prstGeom>
          <a:solidFill>
            <a:srgbClr val="04325B"/>
          </a:solidFill>
          <a:ln>
            <a:solidFill>
              <a:srgbClr val="04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latin typeface="Calibri" panose="020F0502020204030204" pitchFamily="34" charset="0"/>
                <a:cs typeface="Calibri" panose="020F0502020204030204" pitchFamily="34" charset="0"/>
              </a:rPr>
              <a:t>4)</a:t>
            </a:r>
            <a:r>
              <a:rPr lang="zh-CN" altLang="en-US" sz="1800" dirty="0">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What are the benefits and challenges of applying CA and OD to governmental payroll systems?</a:t>
            </a:r>
          </a:p>
        </p:txBody>
      </p:sp>
    </p:spTree>
    <p:extLst>
      <p:ext uri="{BB962C8B-B14F-4D97-AF65-F5344CB8AC3E}">
        <p14:creationId xmlns:p14="http://schemas.microsoft.com/office/powerpoint/2010/main" val="32394799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001BADA-61DC-CDE7-38C4-A0FF77471AC5}"/>
              </a:ext>
            </a:extLst>
          </p:cNvPr>
          <p:cNvGraphicFramePr>
            <a:graphicFrameLocks noGrp="1"/>
          </p:cNvGraphicFramePr>
          <p:nvPr>
            <p:ph idx="1"/>
            <p:extLst>
              <p:ext uri="{D42A27DB-BD31-4B8C-83A1-F6EECF244321}">
                <p14:modId xmlns:p14="http://schemas.microsoft.com/office/powerpoint/2010/main" val="529009788"/>
              </p:ext>
            </p:extLst>
          </p:nvPr>
        </p:nvGraphicFramePr>
        <p:xfrm>
          <a:off x="845966" y="1653400"/>
          <a:ext cx="7892398" cy="4110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71224FB-0756-74E4-A2A8-A218ABE16DBD}"/>
              </a:ext>
            </a:extLst>
          </p:cNvPr>
          <p:cNvSpPr>
            <a:spLocks noGrp="1"/>
          </p:cNvSpPr>
          <p:nvPr>
            <p:ph type="title"/>
          </p:nvPr>
        </p:nvSpPr>
        <p:spPr/>
        <p:txBody>
          <a:bodyPr/>
          <a:lstStyle/>
          <a:p>
            <a:r>
              <a:rPr lang="en-US" altLang="zh-CN" dirty="0"/>
              <a:t>Research</a:t>
            </a:r>
            <a:r>
              <a:rPr lang="zh-CN" altLang="en-US" dirty="0"/>
              <a:t> </a:t>
            </a:r>
            <a:r>
              <a:rPr lang="en-US" altLang="zh-CN" dirty="0"/>
              <a:t>design</a:t>
            </a:r>
            <a:endParaRPr lang="en-US" dirty="0"/>
          </a:p>
        </p:txBody>
      </p:sp>
      <p:sp>
        <p:nvSpPr>
          <p:cNvPr id="4" name="Slide Number Placeholder 3">
            <a:extLst>
              <a:ext uri="{FF2B5EF4-FFF2-40B4-BE49-F238E27FC236}">
                <a16:creationId xmlns:a16="http://schemas.microsoft.com/office/drawing/2014/main" id="{D81952B5-F69D-A45A-ABBF-8391DF2D67D4}"/>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defRPr/>
            </a:pPr>
            <a:fld id="{45488343-B159-074D-B355-B61FD1A20D53}" type="slidenum">
              <a:rPr lang="en-US" smtClean="0"/>
              <a:pPr>
                <a:defRPr/>
              </a:pPr>
              <a:t>138</a:t>
            </a:fld>
            <a:endParaRPr lang="en-US" dirty="0"/>
          </a:p>
        </p:txBody>
      </p:sp>
    </p:spTree>
    <p:extLst>
      <p:ext uri="{BB962C8B-B14F-4D97-AF65-F5344CB8AC3E}">
        <p14:creationId xmlns:p14="http://schemas.microsoft.com/office/powerpoint/2010/main" val="17744129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9C7E3B-0FD3-FE85-86D7-5DFBDA3EAC44}"/>
              </a:ext>
            </a:extLst>
          </p:cNvPr>
          <p:cNvSpPr>
            <a:spLocks noGrp="1"/>
          </p:cNvSpPr>
          <p:nvPr>
            <p:ph idx="1"/>
          </p:nvPr>
        </p:nvSpPr>
        <p:spPr/>
        <p:txBody>
          <a:bodyPr/>
          <a:lstStyle/>
          <a:p>
            <a:r>
              <a:rPr lang="en-US" altLang="zh-CN" b="1" dirty="0">
                <a:latin typeface="Calibri" panose="020F0502020204030204" pitchFamily="34" charset="0"/>
                <a:cs typeface="Calibri" panose="020F0502020204030204" pitchFamily="34" charset="0"/>
              </a:rPr>
              <a:t>Model</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selection</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and</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fitting</a:t>
            </a:r>
          </a:p>
          <a:p>
            <a:pPr lvl="1"/>
            <a:r>
              <a:rPr lang="en-US" altLang="zh-CN" sz="1700" dirty="0">
                <a:latin typeface="Calibri" panose="020F0502020204030204" pitchFamily="34" charset="0"/>
                <a:cs typeface="Calibri" panose="020F0502020204030204" pitchFamily="34" charset="0"/>
              </a:rPr>
              <a:t>Select</a:t>
            </a:r>
            <a:r>
              <a:rPr lang="zh-CN" altLang="en-US" sz="1700" dirty="0">
                <a:latin typeface="Calibri" panose="020F0502020204030204" pitchFamily="34" charset="0"/>
                <a:cs typeface="Calibri" panose="020F0502020204030204" pitchFamily="34" charset="0"/>
              </a:rPr>
              <a:t> </a:t>
            </a:r>
            <a:r>
              <a:rPr lang="en-US" altLang="zh-CN" sz="1700" dirty="0"/>
              <a:t>models</a:t>
            </a:r>
            <a:r>
              <a:rPr lang="zh-CN" altLang="en-US" sz="1700" dirty="0"/>
              <a:t> </a:t>
            </a:r>
            <a:r>
              <a:rPr lang="en-US" altLang="zh-CN" sz="1700" dirty="0"/>
              <a:t>from</a:t>
            </a:r>
            <a:r>
              <a:rPr lang="zh-CN" altLang="en-US" sz="1700" dirty="0"/>
              <a:t> </a:t>
            </a:r>
            <a:r>
              <a:rPr lang="en-US" altLang="zh-CN" sz="1700" dirty="0"/>
              <a:t>different</a:t>
            </a:r>
            <a:r>
              <a:rPr lang="zh-CN" altLang="en-US" sz="1700" dirty="0"/>
              <a:t> </a:t>
            </a:r>
            <a:r>
              <a:rPr lang="en-US" altLang="zh-CN" sz="1700" dirty="0"/>
              <a:t>categories</a:t>
            </a:r>
          </a:p>
          <a:p>
            <a:pPr lvl="1"/>
            <a:r>
              <a:rPr lang="en-US" altLang="zh-CN" sz="1700" dirty="0">
                <a:latin typeface="Calibri" panose="020F0502020204030204" pitchFamily="34" charset="0"/>
                <a:cs typeface="Calibri" panose="020F0502020204030204" pitchFamily="34" charset="0"/>
              </a:rPr>
              <a:t>Fitting</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the</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data</a:t>
            </a:r>
            <a:r>
              <a:rPr lang="zh-CN" altLang="en-US" sz="1700" dirty="0">
                <a:latin typeface="Calibri" panose="020F0502020204030204" pitchFamily="34" charset="0"/>
                <a:cs typeface="Calibri" panose="020F0502020204030204" pitchFamily="34" charset="0"/>
              </a:rPr>
              <a:t> </a:t>
            </a:r>
            <a:r>
              <a:rPr lang="en-US" altLang="zh-CN" sz="1700" dirty="0"/>
              <a:t>with</a:t>
            </a:r>
            <a:r>
              <a:rPr lang="zh-CN" altLang="en-US" sz="1700" dirty="0"/>
              <a:t> </a:t>
            </a:r>
            <a:r>
              <a:rPr lang="en-US" altLang="zh-CN" sz="1700" dirty="0"/>
              <a:t>the</a:t>
            </a:r>
            <a:r>
              <a:rPr lang="zh-CN" altLang="en-US" sz="1700" dirty="0"/>
              <a:t> </a:t>
            </a:r>
            <a:r>
              <a:rPr lang="en-US" altLang="zh-CN" sz="1700" dirty="0"/>
              <a:t>models,</a:t>
            </a:r>
            <a:r>
              <a:rPr lang="zh-CN" altLang="en-US" sz="1700" dirty="0"/>
              <a:t> </a:t>
            </a:r>
            <a:r>
              <a:rPr lang="en-US" altLang="zh-CN" sz="1700" dirty="0"/>
              <a:t>summarize</a:t>
            </a:r>
            <a:r>
              <a:rPr lang="zh-CN" altLang="en-US" sz="1700" dirty="0"/>
              <a:t> </a:t>
            </a:r>
            <a:r>
              <a:rPr lang="en-US" altLang="zh-CN" sz="1700" dirty="0"/>
              <a:t>and</a:t>
            </a:r>
            <a:r>
              <a:rPr lang="zh-CN" altLang="en-US" sz="1700" dirty="0"/>
              <a:t> </a:t>
            </a:r>
            <a:r>
              <a:rPr lang="en-US" altLang="zh-CN" sz="1700" dirty="0"/>
              <a:t>visualize</a:t>
            </a:r>
            <a:r>
              <a:rPr lang="zh-CN" altLang="en-US" sz="1700" dirty="0"/>
              <a:t> </a:t>
            </a:r>
            <a:r>
              <a:rPr lang="en-US" altLang="zh-CN" sz="1700" dirty="0"/>
              <a:t>the</a:t>
            </a:r>
            <a:r>
              <a:rPr lang="zh-CN" altLang="en-US" sz="1700" dirty="0"/>
              <a:t> </a:t>
            </a:r>
            <a:r>
              <a:rPr lang="en-US" altLang="zh-CN" sz="1700" dirty="0"/>
              <a:t>results.</a:t>
            </a:r>
          </a:p>
          <a:p>
            <a:pPr marL="205200" lvl="1" indent="0">
              <a:buNone/>
            </a:pPr>
            <a:endParaRPr lang="en-US" altLang="zh-CN" sz="1700" dirty="0">
              <a:latin typeface="Calibri" panose="020F0502020204030204" pitchFamily="34" charset="0"/>
              <a:cs typeface="Calibri" panose="020F0502020204030204" pitchFamily="34" charset="0"/>
            </a:endParaRPr>
          </a:p>
          <a:p>
            <a:r>
              <a:rPr lang="en-US" altLang="zh-CN" b="1" dirty="0">
                <a:latin typeface="Calibri" panose="020F0502020204030204" pitchFamily="34" charset="0"/>
                <a:cs typeface="Calibri" panose="020F0502020204030204" pitchFamily="34" charset="0"/>
              </a:rPr>
              <a:t>Model</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comparison</a:t>
            </a:r>
          </a:p>
          <a:p>
            <a:pPr lvl="1"/>
            <a:r>
              <a:rPr lang="en-US" sz="1700" dirty="0">
                <a:latin typeface="Calibri" panose="020F0502020204030204" pitchFamily="34" charset="0"/>
                <a:cs typeface="Calibri" panose="020F0502020204030204" pitchFamily="34" charset="0"/>
              </a:rPr>
              <a:t>Compar</a:t>
            </a:r>
            <a:r>
              <a:rPr lang="en-US" altLang="zh-CN" sz="1700" dirty="0">
                <a:latin typeface="Calibri" panose="020F0502020204030204" pitchFamily="34" charset="0"/>
                <a:cs typeface="Calibri" panose="020F0502020204030204" pitchFamily="34" charset="0"/>
              </a:rPr>
              <a:t>ing</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the</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results</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from</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advanced</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model</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result</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with</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the</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those</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from</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the</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benchmark</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model</a:t>
            </a:r>
          </a:p>
          <a:p>
            <a:pPr lvl="1"/>
            <a:r>
              <a:rPr lang="en-US" altLang="zh-CN" sz="1700" dirty="0">
                <a:latin typeface="Calibri" panose="020F0502020204030204" pitchFamily="34" charset="0"/>
                <a:cs typeface="Calibri" panose="020F0502020204030204" pitchFamily="34" charset="0"/>
              </a:rPr>
              <a:t>Analyzing</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the</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ease</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of</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use</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and</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cost</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through</a:t>
            </a:r>
            <a:r>
              <a:rPr lang="zh-CN" altLang="en-US" sz="1700" dirty="0">
                <a:latin typeface="Calibri" panose="020F0502020204030204" pitchFamily="34" charset="0"/>
                <a:cs typeface="Calibri" panose="020F0502020204030204" pitchFamily="34" charset="0"/>
              </a:rPr>
              <a:t> </a:t>
            </a:r>
            <a:r>
              <a:rPr lang="en-US" altLang="zh-CN" sz="1700" dirty="0"/>
              <a:t>consulting</a:t>
            </a:r>
            <a:r>
              <a:rPr lang="zh-CN" altLang="en-US" sz="1700" dirty="0"/>
              <a:t> </a:t>
            </a:r>
            <a:r>
              <a:rPr lang="en-US" altLang="zh-CN" sz="1700" dirty="0"/>
              <a:t>the</a:t>
            </a:r>
            <a:r>
              <a:rPr lang="zh-CN" altLang="en-US" sz="1700" dirty="0"/>
              <a:t> </a:t>
            </a:r>
            <a:r>
              <a:rPr lang="en-US" altLang="zh-CN" sz="1700" dirty="0"/>
              <a:t>state</a:t>
            </a:r>
            <a:r>
              <a:rPr lang="zh-CN" altLang="en-US" sz="1700" dirty="0"/>
              <a:t> </a:t>
            </a:r>
            <a:r>
              <a:rPr lang="en-US" altLang="zh-CN" sz="1700" dirty="0"/>
              <a:t>internal</a:t>
            </a:r>
            <a:r>
              <a:rPr lang="zh-CN" altLang="en-US" sz="1700" dirty="0"/>
              <a:t> </a:t>
            </a:r>
            <a:r>
              <a:rPr lang="en-US" altLang="zh-CN" sz="1700" dirty="0"/>
              <a:t>auditors</a:t>
            </a:r>
            <a:endParaRPr lang="en-US" altLang="zh-CN" sz="1700" dirty="0">
              <a:latin typeface="Calibri" panose="020F0502020204030204" pitchFamily="34" charset="0"/>
              <a:cs typeface="Calibri" panose="020F0502020204030204" pitchFamily="34" charset="0"/>
            </a:endParaRPr>
          </a:p>
          <a:p>
            <a:pPr lvl="1"/>
            <a:endParaRPr lang="en-US" altLang="zh-CN" sz="1700" dirty="0"/>
          </a:p>
          <a:p>
            <a:r>
              <a:rPr lang="en-US" altLang="zh-CN" b="1" dirty="0">
                <a:latin typeface="Calibri" panose="020F0502020204030204" pitchFamily="34" charset="0"/>
                <a:cs typeface="Calibri" panose="020F0502020204030204" pitchFamily="34" charset="0"/>
              </a:rPr>
              <a:t>Application</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in</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CA</a:t>
            </a:r>
            <a:endParaRPr lang="en-US" b="1" dirty="0">
              <a:latin typeface="Calibri" panose="020F0502020204030204" pitchFamily="34" charset="0"/>
              <a:cs typeface="Calibri" panose="020F0502020204030204" pitchFamily="34" charset="0"/>
            </a:endParaRPr>
          </a:p>
          <a:p>
            <a:pPr lvl="1"/>
            <a:r>
              <a:rPr lang="en-US" altLang="zh-CN" sz="1700" dirty="0">
                <a:latin typeface="Calibri" panose="020F0502020204030204" pitchFamily="34" charset="0"/>
                <a:cs typeface="Calibri" panose="020F0502020204030204" pitchFamily="34" charset="0"/>
              </a:rPr>
              <a:t>Risk</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prioritization</a:t>
            </a:r>
            <a:endParaRPr lang="en-US" sz="1700" dirty="0">
              <a:latin typeface="Calibri" panose="020F0502020204030204" pitchFamily="34" charset="0"/>
              <a:cs typeface="Calibri" panose="020F0502020204030204" pitchFamily="34" charset="0"/>
            </a:endParaRPr>
          </a:p>
          <a:p>
            <a:pPr lvl="1"/>
            <a:r>
              <a:rPr lang="en-US" altLang="zh-CN" sz="1600" dirty="0">
                <a:latin typeface="Calibri" panose="020F0502020204030204" pitchFamily="34" charset="0"/>
                <a:cs typeface="Calibri" panose="020F0502020204030204" pitchFamily="34" charset="0"/>
              </a:rPr>
              <a:t>Benefits</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and</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limitations</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analysis</a:t>
            </a:r>
          </a:p>
        </p:txBody>
      </p:sp>
      <p:sp>
        <p:nvSpPr>
          <p:cNvPr id="3" name="Title 2">
            <a:extLst>
              <a:ext uri="{FF2B5EF4-FFF2-40B4-BE49-F238E27FC236}">
                <a16:creationId xmlns:a16="http://schemas.microsoft.com/office/drawing/2014/main" id="{2E85109C-0389-1066-4001-6FFD108437AF}"/>
              </a:ext>
            </a:extLst>
          </p:cNvPr>
          <p:cNvSpPr>
            <a:spLocks noGrp="1"/>
          </p:cNvSpPr>
          <p:nvPr>
            <p:ph type="title"/>
          </p:nvPr>
        </p:nvSpPr>
        <p:spPr/>
        <p:txBody>
          <a:bodyPr/>
          <a:lstStyle/>
          <a:p>
            <a:r>
              <a:rPr lang="en-US" altLang="zh-CN" dirty="0"/>
              <a:t>Next</a:t>
            </a:r>
            <a:r>
              <a:rPr lang="zh-CN" altLang="en-US" dirty="0"/>
              <a:t> </a:t>
            </a:r>
            <a:r>
              <a:rPr lang="en-US" altLang="zh-CN" dirty="0"/>
              <a:t>steps</a:t>
            </a:r>
            <a:endParaRPr lang="en-US" dirty="0"/>
          </a:p>
        </p:txBody>
      </p:sp>
      <p:sp>
        <p:nvSpPr>
          <p:cNvPr id="4" name="Slide Number Placeholder 3">
            <a:extLst>
              <a:ext uri="{FF2B5EF4-FFF2-40B4-BE49-F238E27FC236}">
                <a16:creationId xmlns:a16="http://schemas.microsoft.com/office/drawing/2014/main" id="{94781F1C-D903-E82D-566E-5834B8A24C9D}"/>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defRPr/>
            </a:pPr>
            <a:fld id="{45488343-B159-074D-B355-B61FD1A20D53}" type="slidenum">
              <a:rPr lang="en-US" smtClean="0"/>
              <a:pPr>
                <a:defRPr/>
              </a:pPr>
              <a:t>139</a:t>
            </a:fld>
            <a:endParaRPr lang="en-US" dirty="0"/>
          </a:p>
        </p:txBody>
      </p:sp>
    </p:spTree>
    <p:extLst>
      <p:ext uri="{BB962C8B-B14F-4D97-AF65-F5344CB8AC3E}">
        <p14:creationId xmlns:p14="http://schemas.microsoft.com/office/powerpoint/2010/main" val="446163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512A9CA-B995-7E67-725F-60FCF8437525}"/>
              </a:ext>
            </a:extLst>
          </p:cNvPr>
          <p:cNvSpPr txBox="1">
            <a:spLocks/>
          </p:cNvSpPr>
          <p:nvPr/>
        </p:nvSpPr>
        <p:spPr>
          <a:xfrm>
            <a:off x="553288" y="1454543"/>
            <a:ext cx="3679078"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nSpc>
                <a:spcPts val="2025"/>
              </a:lnSpc>
              <a:spcBef>
                <a:spcPts val="150"/>
              </a:spcBef>
            </a:pPr>
            <a:endParaRPr lang="en-US" altLang="zh-CN" sz="1800" dirty="0">
              <a:latin typeface="Times New Roman" panose="02020603050405020304" pitchFamily="18" charset="0"/>
              <a:cs typeface="Times New Roman" panose="02020603050405020304" pitchFamily="18" charset="0"/>
            </a:endParaRP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Privacy breach </a:t>
            </a:r>
          </a:p>
          <a:p>
            <a:pPr lvl="1">
              <a:lnSpc>
                <a:spcPts val="2025"/>
              </a:lnSpc>
              <a:spcBef>
                <a:spcPts val="150"/>
              </a:spcBef>
            </a:pPr>
            <a:r>
              <a:rPr lang="en-US" altLang="zh-CN" sz="1500" dirty="0" err="1">
                <a:latin typeface="Times New Roman" panose="02020603050405020304" pitchFamily="18" charset="0"/>
                <a:cs typeface="Times New Roman" panose="02020603050405020304" pitchFamily="18" charset="0"/>
              </a:rPr>
              <a:t>Privacyrights</a:t>
            </a:r>
            <a:r>
              <a:rPr lang="en-US" altLang="zh-CN" sz="1500" dirty="0">
                <a:latin typeface="Times New Roman" panose="02020603050405020304" pitchFamily="18" charset="0"/>
                <a:cs typeface="Times New Roman" panose="02020603050405020304" pitchFamily="18" charset="0"/>
              </a:rPr>
              <a:t> clearinghouse: breach chronology dataset, selecting “MED” organizations</a:t>
            </a:r>
          </a:p>
          <a:p>
            <a:pPr lvl="2">
              <a:lnSpc>
                <a:spcPts val="2025"/>
              </a:lnSpc>
              <a:spcBef>
                <a:spcPts val="150"/>
              </a:spcBef>
            </a:pPr>
            <a:r>
              <a:rPr lang="en-US" altLang="zh-CN" sz="1200" dirty="0">
                <a:latin typeface="Times New Roman" panose="02020603050405020304" pitchFamily="18" charset="0"/>
                <a:cs typeface="Times New Roman" panose="02020603050405020304" pitchFamily="18" charset="0"/>
              </a:rPr>
              <a:t>Company name, Year of breach, Type of breach, Total Records, Date Made Public and description</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Fuzzy matching of company name to merge the privacy breach dataset with the pixel tracking usage dataset </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Final: 2010-2023 Hospital-year observation of pixel tracking usage indicator and breach incident indicator</a:t>
            </a: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p:txBody>
      </p:sp>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6" name="Slide Number Placeholder 5">
            <a:extLst>
              <a:ext uri="{FF2B5EF4-FFF2-40B4-BE49-F238E27FC236}">
                <a16:creationId xmlns:a16="http://schemas.microsoft.com/office/drawing/2014/main" id="{14D9BD27-4C78-3A43-BF3C-2819749394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14</a:t>
            </a:fld>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53288" y="1220982"/>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2550" cap="small" dirty="0"/>
              <a:t>Data collection</a:t>
            </a:r>
          </a:p>
        </p:txBody>
      </p:sp>
      <p:pic>
        <p:nvPicPr>
          <p:cNvPr id="10" name="Picture 9" descr="Table&#10;&#10;Description automatically generated">
            <a:extLst>
              <a:ext uri="{FF2B5EF4-FFF2-40B4-BE49-F238E27FC236}">
                <a16:creationId xmlns:a16="http://schemas.microsoft.com/office/drawing/2014/main" id="{5677F0D7-6EFE-6AFC-A532-68D31F46A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732" y="2192804"/>
            <a:ext cx="4696268" cy="2816769"/>
          </a:xfrm>
          <a:prstGeom prst="rect">
            <a:avLst/>
          </a:prstGeom>
        </p:spPr>
      </p:pic>
    </p:spTree>
    <p:extLst>
      <p:ext uri="{BB962C8B-B14F-4D97-AF65-F5344CB8AC3E}">
        <p14:creationId xmlns:p14="http://schemas.microsoft.com/office/powerpoint/2010/main" val="17776592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D3B1-CAF7-68FE-CBAE-C3D390597BF2}"/>
              </a:ext>
            </a:extLst>
          </p:cNvPr>
          <p:cNvSpPr>
            <a:spLocks noGrp="1"/>
          </p:cNvSpPr>
          <p:nvPr>
            <p:ph type="title"/>
          </p:nvPr>
        </p:nvSpPr>
        <p:spPr>
          <a:xfrm>
            <a:off x="762773" y="2918222"/>
            <a:ext cx="7772400" cy="1021556"/>
          </a:xfrm>
        </p:spPr>
        <p:txBody>
          <a:bodyPr/>
          <a:lstStyle/>
          <a:p>
            <a:pPr algn="ctr"/>
            <a:r>
              <a:rPr lang="en-US" altLang="zh-CN" dirty="0"/>
              <a:t>Thank</a:t>
            </a:r>
            <a:r>
              <a:rPr lang="zh-CN" altLang="en-US" dirty="0"/>
              <a:t> </a:t>
            </a:r>
            <a:r>
              <a:rPr lang="en-US" altLang="zh-CN" dirty="0"/>
              <a:t>you</a:t>
            </a:r>
            <a:endParaRPr lang="en-US" dirty="0"/>
          </a:p>
        </p:txBody>
      </p:sp>
      <p:sp>
        <p:nvSpPr>
          <p:cNvPr id="4" name="Slide Number Placeholder 3">
            <a:extLst>
              <a:ext uri="{FF2B5EF4-FFF2-40B4-BE49-F238E27FC236}">
                <a16:creationId xmlns:a16="http://schemas.microsoft.com/office/drawing/2014/main" id="{D5F03F56-9BE6-A8AB-7781-7B16DE01AD3E}"/>
              </a:ext>
            </a:extLst>
          </p:cNvPr>
          <p:cNvSpPr>
            <a:spLocks noGrp="1"/>
          </p:cNvSpPr>
          <p:nvPr>
            <p:ph type="sldNum" sz="quarter" idx="4"/>
          </p:nvPr>
        </p:nvSpPr>
        <p:spPr>
          <a:xfrm>
            <a:off x="7033260" y="4805965"/>
            <a:ext cx="2110740" cy="374625"/>
          </a:xfrm>
          <a:prstGeom prst="rect">
            <a:avLst/>
          </a:prstGeom>
          <a:ln/>
        </p:spPr>
        <p:txBody>
          <a:bodyPr anchor="b"/>
          <a:lstStyle>
            <a:defPPr>
              <a:defRPr lang="en-US"/>
            </a:defPPr>
            <a:lvl1pPr algn="r" rtl="0" fontAlgn="base">
              <a:spcBef>
                <a:spcPct val="0"/>
              </a:spcBef>
              <a:spcAft>
                <a:spcPct val="0"/>
              </a:spcAft>
              <a:defRPr sz="800" kern="1200">
                <a:solidFill>
                  <a:srgbClr val="E51836"/>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defRPr/>
            </a:pPr>
            <a:fld id="{45488343-B159-074D-B355-B61FD1A20D53}" type="slidenum">
              <a:rPr lang="en-US" smtClean="0"/>
              <a:pPr>
                <a:defRPr/>
              </a:pPr>
              <a:t>140</a:t>
            </a:fld>
            <a:endParaRPr lang="en-US" dirty="0"/>
          </a:p>
        </p:txBody>
      </p:sp>
      <p:sp>
        <p:nvSpPr>
          <p:cNvPr id="3" name="Action Button: Home 2">
            <a:hlinkClick r:id="rId2" action="ppaction://hlinksldjump" highlightClick="1"/>
            <a:extLst>
              <a:ext uri="{FF2B5EF4-FFF2-40B4-BE49-F238E27FC236}">
                <a16:creationId xmlns:a16="http://schemas.microsoft.com/office/drawing/2014/main" id="{07B9590E-6D24-974E-BE9D-0C3A8B8723F2}"/>
              </a:ext>
            </a:extLst>
          </p:cNvPr>
          <p:cNvSpPr/>
          <p:nvPr/>
        </p:nvSpPr>
        <p:spPr>
          <a:xfrm>
            <a:off x="8081319" y="6104238"/>
            <a:ext cx="778476" cy="58076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0563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065F-21C5-BBCB-2BE2-7A5B59E2D4CE}"/>
              </a:ext>
            </a:extLst>
          </p:cNvPr>
          <p:cNvSpPr>
            <a:spLocks noGrp="1"/>
          </p:cNvSpPr>
          <p:nvPr>
            <p:ph type="ctrTitle"/>
          </p:nvPr>
        </p:nvSpPr>
        <p:spPr>
          <a:xfrm>
            <a:off x="1303020" y="1150382"/>
            <a:ext cx="6858000" cy="1790700"/>
          </a:xfrm>
        </p:spPr>
        <p:txBody>
          <a:bodyPr/>
          <a:lstStyle/>
          <a:p>
            <a:r>
              <a:rPr lang="en-US" dirty="0"/>
              <a:t>ESG violation and insider trading</a:t>
            </a:r>
          </a:p>
        </p:txBody>
      </p:sp>
      <p:sp>
        <p:nvSpPr>
          <p:cNvPr id="3" name="Subtitle 2">
            <a:extLst>
              <a:ext uri="{FF2B5EF4-FFF2-40B4-BE49-F238E27FC236}">
                <a16:creationId xmlns:a16="http://schemas.microsoft.com/office/drawing/2014/main" id="{8380EFD7-5FEB-6B90-42E1-1A2E9D6270AB}"/>
              </a:ext>
            </a:extLst>
          </p:cNvPr>
          <p:cNvSpPr>
            <a:spLocks noGrp="1"/>
          </p:cNvSpPr>
          <p:nvPr>
            <p:ph type="subTitle" idx="1"/>
          </p:nvPr>
        </p:nvSpPr>
        <p:spPr>
          <a:xfrm>
            <a:off x="655320" y="3261598"/>
            <a:ext cx="7505700" cy="2739152"/>
          </a:xfrm>
        </p:spPr>
        <p:txBody>
          <a:bodyPr>
            <a:normAutofit fontScale="92500" lnSpcReduction="10000"/>
          </a:bodyPr>
          <a:lstStyle/>
          <a:p>
            <a:r>
              <a:rPr lang="en-US" dirty="0"/>
              <a:t>Nichole Li</a:t>
            </a:r>
            <a:endParaRPr lang="en-US" sz="1050" dirty="0"/>
          </a:p>
          <a:p>
            <a:r>
              <a:rPr lang="en-US" sz="1800" i="1" dirty="0"/>
              <a:t>Rutgers , The State University of New Jersey</a:t>
            </a:r>
          </a:p>
          <a:p>
            <a:r>
              <a:rPr lang="en-US" dirty="0" err="1"/>
              <a:t>Meehyun</a:t>
            </a:r>
            <a:r>
              <a:rPr lang="en-US" dirty="0"/>
              <a:t> Kim</a:t>
            </a:r>
          </a:p>
          <a:p>
            <a:r>
              <a:rPr lang="en-US" sz="1800" i="1" dirty="0"/>
              <a:t>Rutgers, The State University of New Jersey</a:t>
            </a:r>
            <a:endParaRPr lang="en-US" dirty="0"/>
          </a:p>
          <a:p>
            <a:r>
              <a:rPr lang="en-US" dirty="0"/>
              <a:t>Min Cao</a:t>
            </a:r>
          </a:p>
          <a:p>
            <a:pPr>
              <a:lnSpc>
                <a:spcPct val="100000"/>
              </a:lnSpc>
            </a:pPr>
            <a:r>
              <a:rPr lang="en-US" i="1" dirty="0"/>
              <a:t>University of Northern Colorado</a:t>
            </a:r>
            <a:br>
              <a:rPr lang="en-US" i="1" dirty="0"/>
            </a:br>
            <a:r>
              <a:rPr lang="en-US" dirty="0"/>
              <a:t> Miklos </a:t>
            </a:r>
            <a:r>
              <a:rPr lang="en-US" dirty="0" err="1"/>
              <a:t>Varsarhelyi</a:t>
            </a:r>
            <a:endParaRPr lang="en-US" dirty="0"/>
          </a:p>
          <a:p>
            <a:r>
              <a:rPr lang="en-US" dirty="0"/>
              <a:t>Rutgers , The State University of New Jersey</a:t>
            </a:r>
          </a:p>
        </p:txBody>
      </p:sp>
    </p:spTree>
    <p:extLst>
      <p:ext uri="{BB962C8B-B14F-4D97-AF65-F5344CB8AC3E}">
        <p14:creationId xmlns:p14="http://schemas.microsoft.com/office/powerpoint/2010/main" val="34996467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9FE-8869-7E9E-6537-1D8F672629F5}"/>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AA8C6436-68D2-6976-4A3B-0DDC2460D591}"/>
              </a:ext>
            </a:extLst>
          </p:cNvPr>
          <p:cNvSpPr>
            <a:spLocks noGrp="1"/>
          </p:cNvSpPr>
          <p:nvPr>
            <p:ph idx="1"/>
          </p:nvPr>
        </p:nvSpPr>
        <p:spPr/>
        <p:txBody>
          <a:bodyPr>
            <a:normAutofit/>
          </a:bodyPr>
          <a:lstStyle/>
          <a:p>
            <a:r>
              <a:rPr lang="en-US" dirty="0"/>
              <a:t>The general public and investment community rely heavily on ESG scores/ratings provided by third-party commercial data vendors to identify ESG-friendly firms</a:t>
            </a:r>
          </a:p>
          <a:p>
            <a:endParaRPr lang="en-US" dirty="0"/>
          </a:p>
          <a:p>
            <a:r>
              <a:rPr lang="en-US" dirty="0"/>
              <a:t>Growing evidence suggests that due to information asymmetry and the lack of assurance, having a decent ESG reputation does not translate into socially responsible practices.</a:t>
            </a:r>
          </a:p>
        </p:txBody>
      </p:sp>
    </p:spTree>
    <p:extLst>
      <p:ext uri="{BB962C8B-B14F-4D97-AF65-F5344CB8AC3E}">
        <p14:creationId xmlns:p14="http://schemas.microsoft.com/office/powerpoint/2010/main" val="35019987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9FE-8869-7E9E-6537-1D8F672629F5}"/>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AA8C6436-68D2-6976-4A3B-0DDC2460D591}"/>
              </a:ext>
            </a:extLst>
          </p:cNvPr>
          <p:cNvSpPr>
            <a:spLocks noGrp="1"/>
          </p:cNvSpPr>
          <p:nvPr>
            <p:ph idx="1"/>
          </p:nvPr>
        </p:nvSpPr>
        <p:spPr>
          <a:xfrm>
            <a:off x="358194" y="2236128"/>
            <a:ext cx="7886700" cy="3263504"/>
          </a:xfrm>
        </p:spPr>
        <p:txBody>
          <a:bodyPr>
            <a:normAutofit/>
          </a:bodyPr>
          <a:lstStyle/>
          <a:p>
            <a:pPr lvl="1"/>
            <a:r>
              <a:rPr lang="en-US" sz="2100" dirty="0"/>
              <a:t>Stock market participants want to know if insider trading is widespread because it affects investors' willingness to trade, and consequently affects the liquidity of the stock. </a:t>
            </a:r>
          </a:p>
          <a:p>
            <a:endParaRPr lang="en-US" sz="2400" dirty="0"/>
          </a:p>
          <a:p>
            <a:pPr lvl="1"/>
            <a:r>
              <a:rPr lang="en-US" sz="2100" dirty="0"/>
              <a:t>Policy makers and regulators concerned about the effectiveness of existing insider trading regulations. </a:t>
            </a:r>
          </a:p>
          <a:p>
            <a:endParaRPr lang="en-US" dirty="0"/>
          </a:p>
        </p:txBody>
      </p:sp>
    </p:spTree>
    <p:extLst>
      <p:ext uri="{BB962C8B-B14F-4D97-AF65-F5344CB8AC3E}">
        <p14:creationId xmlns:p14="http://schemas.microsoft.com/office/powerpoint/2010/main" val="40237186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932D-5D43-8B32-22A9-4011FBB7FC89}"/>
              </a:ext>
            </a:extLst>
          </p:cNvPr>
          <p:cNvSpPr>
            <a:spLocks noGrp="1"/>
          </p:cNvSpPr>
          <p:nvPr>
            <p:ph type="title"/>
          </p:nvPr>
        </p:nvSpPr>
        <p:spPr/>
        <p:txBody>
          <a:bodyPr/>
          <a:lstStyle/>
          <a:p>
            <a:r>
              <a:rPr lang="en-US" dirty="0"/>
              <a:t>Research questions</a:t>
            </a:r>
          </a:p>
        </p:txBody>
      </p:sp>
      <p:sp>
        <p:nvSpPr>
          <p:cNvPr id="3" name="Content Placeholder 2">
            <a:extLst>
              <a:ext uri="{FF2B5EF4-FFF2-40B4-BE49-F238E27FC236}">
                <a16:creationId xmlns:a16="http://schemas.microsoft.com/office/drawing/2014/main" id="{2DF3F781-CAE9-75D0-EC9E-AB486E3AC097}"/>
              </a:ext>
            </a:extLst>
          </p:cNvPr>
          <p:cNvSpPr>
            <a:spLocks noGrp="1"/>
          </p:cNvSpPr>
          <p:nvPr>
            <p:ph idx="1"/>
          </p:nvPr>
        </p:nvSpPr>
        <p:spPr/>
        <p:txBody>
          <a:bodyPr>
            <a:normAutofit/>
          </a:bodyPr>
          <a:lstStyle/>
          <a:p>
            <a:r>
              <a:rPr lang="en-US" dirty="0"/>
              <a:t>1. Whether </a:t>
            </a:r>
            <a:r>
              <a:rPr lang="en-US" dirty="0">
                <a:latin typeface="Times New Roman" panose="02020603050405020304" pitchFamily="18" charset="0"/>
                <a:ea typeface="DengXian" panose="02010600030101010101" pitchFamily="2" charset="-122"/>
              </a:rPr>
              <a:t>a</a:t>
            </a:r>
            <a:r>
              <a:rPr lang="en-US" sz="2100" dirty="0">
                <a:latin typeface="Times New Roman" panose="02020603050405020304" pitchFamily="18" charset="0"/>
                <a:ea typeface="DengXian" panose="02010600030101010101" pitchFamily="2" charset="-122"/>
              </a:rPr>
              <a:t> firm’s own social and environmental violations lead to lower ESG ratings.</a:t>
            </a:r>
            <a:r>
              <a:rPr lang="en-US" dirty="0">
                <a:effectLst/>
              </a:rPr>
              <a:t> </a:t>
            </a:r>
            <a:endParaRPr lang="en-US" dirty="0"/>
          </a:p>
          <a:p>
            <a:endParaRPr lang="en-US" dirty="0"/>
          </a:p>
          <a:p>
            <a:r>
              <a:rPr lang="en-US" dirty="0"/>
              <a:t>2. Whether insiders sell ESG violation firms’ shares before the news of the violation is announced to the general public.</a:t>
            </a:r>
          </a:p>
          <a:p>
            <a:endParaRPr lang="en-US" dirty="0"/>
          </a:p>
          <a:p>
            <a:endParaRPr lang="en-US" dirty="0"/>
          </a:p>
        </p:txBody>
      </p:sp>
    </p:spTree>
    <p:extLst>
      <p:ext uri="{BB962C8B-B14F-4D97-AF65-F5344CB8AC3E}">
        <p14:creationId xmlns:p14="http://schemas.microsoft.com/office/powerpoint/2010/main" val="13075581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2807-AD7C-122E-3C24-D570C3BF470A}"/>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3151C052-F781-690F-BCBA-3991138F0047}"/>
              </a:ext>
            </a:extLst>
          </p:cNvPr>
          <p:cNvSpPr>
            <a:spLocks noGrp="1"/>
          </p:cNvSpPr>
          <p:nvPr>
            <p:ph idx="1"/>
          </p:nvPr>
        </p:nvSpPr>
        <p:spPr/>
        <p:txBody>
          <a:bodyPr/>
          <a:lstStyle/>
          <a:p>
            <a:r>
              <a:rPr lang="en-US" dirty="0"/>
              <a:t>Violation tracker</a:t>
            </a:r>
          </a:p>
          <a:p>
            <a:endParaRPr lang="en-US" dirty="0"/>
          </a:p>
          <a:p>
            <a:r>
              <a:rPr lang="en-US" b="0" i="0" dirty="0">
                <a:solidFill>
                  <a:srgbClr val="212529"/>
                </a:solidFill>
                <a:effectLst/>
                <a:latin typeface="Helvetica Neue" panose="02000503000000020004" pitchFamily="2" charset="0"/>
              </a:rPr>
              <a:t>CRSP </a:t>
            </a:r>
          </a:p>
          <a:p>
            <a:endParaRPr lang="en-US" dirty="0">
              <a:solidFill>
                <a:srgbClr val="212529"/>
              </a:solidFill>
              <a:latin typeface="Helvetica Neue" panose="02000503000000020004" pitchFamily="2" charset="0"/>
            </a:endParaRPr>
          </a:p>
          <a:p>
            <a:r>
              <a:rPr lang="en-US" b="0" i="0" dirty="0">
                <a:solidFill>
                  <a:srgbClr val="212529"/>
                </a:solidFill>
                <a:effectLst/>
                <a:latin typeface="Helvetica Neue" panose="02000503000000020004" pitchFamily="2" charset="0"/>
              </a:rPr>
              <a:t>Refinitiv</a:t>
            </a:r>
          </a:p>
          <a:p>
            <a:endParaRPr lang="en-US" dirty="0"/>
          </a:p>
          <a:p>
            <a:endParaRPr lang="en-US" dirty="0"/>
          </a:p>
        </p:txBody>
      </p:sp>
    </p:spTree>
    <p:extLst>
      <p:ext uri="{BB962C8B-B14F-4D97-AF65-F5344CB8AC3E}">
        <p14:creationId xmlns:p14="http://schemas.microsoft.com/office/powerpoint/2010/main" val="29596831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DE76-59E4-17E4-732D-51112A568C3D}"/>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B062639B-55BE-3C47-E720-3248F0AB7D10}"/>
              </a:ext>
            </a:extLst>
          </p:cNvPr>
          <p:cNvSpPr>
            <a:spLocks noGrp="1"/>
          </p:cNvSpPr>
          <p:nvPr>
            <p:ph idx="1"/>
          </p:nvPr>
        </p:nvSpPr>
        <p:spPr/>
        <p:txBody>
          <a:bodyPr/>
          <a:lstStyle/>
          <a:p>
            <a:r>
              <a:rPr lang="en-US" dirty="0"/>
              <a:t>2020/01/01-2022/03/22</a:t>
            </a:r>
          </a:p>
          <a:p>
            <a:endParaRPr lang="en-US" dirty="0"/>
          </a:p>
          <a:p>
            <a:endParaRPr lang="en-US" dirty="0"/>
          </a:p>
          <a:p>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06FC6365-E39B-E645-A32B-CE548078A67E}"/>
              </a:ext>
            </a:extLst>
          </p:cNvPr>
          <p:cNvGraphicFramePr>
            <a:graphicFrameLocks noGrp="1"/>
          </p:cNvGraphicFramePr>
          <p:nvPr>
            <p:extLst>
              <p:ext uri="{D42A27DB-BD31-4B8C-83A1-F6EECF244321}">
                <p14:modId xmlns:p14="http://schemas.microsoft.com/office/powerpoint/2010/main" val="2541170754"/>
              </p:ext>
            </p:extLst>
          </p:nvPr>
        </p:nvGraphicFramePr>
        <p:xfrm>
          <a:off x="816428" y="2771200"/>
          <a:ext cx="5845628" cy="2347432"/>
        </p:xfrm>
        <a:graphic>
          <a:graphicData uri="http://schemas.openxmlformats.org/drawingml/2006/table">
            <a:tbl>
              <a:tblPr>
                <a:tableStyleId>{073A0DAA-6AF3-43AB-8588-CEC1D06C72B9}</a:tableStyleId>
              </a:tblPr>
              <a:tblGrid>
                <a:gridCol w="4178125">
                  <a:extLst>
                    <a:ext uri="{9D8B030D-6E8A-4147-A177-3AD203B41FA5}">
                      <a16:colId xmlns:a16="http://schemas.microsoft.com/office/drawing/2014/main" val="283001985"/>
                    </a:ext>
                  </a:extLst>
                </a:gridCol>
                <a:gridCol w="1667504">
                  <a:extLst>
                    <a:ext uri="{9D8B030D-6E8A-4147-A177-3AD203B41FA5}">
                      <a16:colId xmlns:a16="http://schemas.microsoft.com/office/drawing/2014/main" val="2456543790"/>
                    </a:ext>
                  </a:extLst>
                </a:gridCol>
              </a:tblGrid>
              <a:tr h="663885">
                <a:tc>
                  <a:txBody>
                    <a:bodyPr/>
                    <a:lstStyle/>
                    <a:p>
                      <a:pPr algn="l" fontAlgn="ctr"/>
                      <a:r>
                        <a:rPr lang="en-US" sz="2100" u="none" strike="noStrike" dirty="0">
                          <a:effectLst/>
                        </a:rPr>
                        <a:t>Number of records in total</a:t>
                      </a:r>
                      <a:endParaRPr lang="en-US" sz="2100" b="0" i="0" u="none" strike="noStrike" dirty="0">
                        <a:solidFill>
                          <a:srgbClr val="000000"/>
                        </a:solidFill>
                        <a:effectLst/>
                        <a:latin typeface="Times New Roman" panose="02020603050405020304" pitchFamily="18" charset="0"/>
                      </a:endParaRPr>
                    </a:p>
                  </a:txBody>
                  <a:tcPr marL="7144" marR="7144" marT="7144" marB="0" anchor="ctr"/>
                </a:tc>
                <a:tc>
                  <a:txBody>
                    <a:bodyPr/>
                    <a:lstStyle/>
                    <a:p>
                      <a:pPr algn="l" fontAlgn="ctr"/>
                      <a:r>
                        <a:rPr lang="en-US" sz="2100" u="none" strike="noStrike" dirty="0">
                          <a:effectLst/>
                        </a:rPr>
                        <a:t>512,627</a:t>
                      </a:r>
                      <a:endParaRPr lang="en-US" sz="2100" b="0" i="0" u="none" strike="noStrike" dirty="0">
                        <a:solidFill>
                          <a:srgbClr val="FF0000"/>
                        </a:solidFill>
                        <a:effectLst/>
                        <a:latin typeface="Times New Roman" panose="02020603050405020304" pitchFamily="18" charset="0"/>
                      </a:endParaRPr>
                    </a:p>
                  </a:txBody>
                  <a:tcPr marL="7144" marR="7144" marT="7144" marB="0" anchor="ctr"/>
                </a:tc>
                <a:extLst>
                  <a:ext uri="{0D108BD9-81ED-4DB2-BD59-A6C34878D82A}">
                    <a16:rowId xmlns:a16="http://schemas.microsoft.com/office/drawing/2014/main" val="1274993202"/>
                  </a:ext>
                </a:extLst>
              </a:tr>
              <a:tr h="490462">
                <a:tc>
                  <a:txBody>
                    <a:bodyPr/>
                    <a:lstStyle/>
                    <a:p>
                      <a:pPr algn="l" fontAlgn="ctr"/>
                      <a:r>
                        <a:rPr lang="en-US" sz="2100" u="none" strike="noStrike" dirty="0">
                          <a:effectLst/>
                        </a:rPr>
                        <a:t>Number of records have ticker</a:t>
                      </a:r>
                      <a:endParaRPr lang="en-US" sz="2100" b="0" i="0" u="none" strike="noStrike" dirty="0">
                        <a:solidFill>
                          <a:srgbClr val="000000"/>
                        </a:solidFill>
                        <a:effectLst/>
                        <a:latin typeface="Var(--jp-code-font-family)"/>
                      </a:endParaRPr>
                    </a:p>
                  </a:txBody>
                  <a:tcPr marL="7144" marR="7144" marT="7144" marB="0" anchor="ctr"/>
                </a:tc>
                <a:tc>
                  <a:txBody>
                    <a:bodyPr/>
                    <a:lstStyle/>
                    <a:p>
                      <a:pPr algn="l" fontAlgn="ctr"/>
                      <a:r>
                        <a:rPr lang="en-US" sz="2100" u="none" strike="noStrike" dirty="0">
                          <a:effectLst/>
                        </a:rPr>
                        <a:t>67,633</a:t>
                      </a:r>
                      <a:endParaRPr lang="en-US" sz="2100" b="0" i="0" u="none" strike="noStrike" dirty="0">
                        <a:solidFill>
                          <a:srgbClr val="FF0000"/>
                        </a:solidFill>
                        <a:effectLst/>
                        <a:latin typeface="Var(--jp-code-font-family)"/>
                      </a:endParaRPr>
                    </a:p>
                  </a:txBody>
                  <a:tcPr marL="7144" marR="7144" marT="7144" marB="0" anchor="ctr"/>
                </a:tc>
                <a:extLst>
                  <a:ext uri="{0D108BD9-81ED-4DB2-BD59-A6C34878D82A}">
                    <a16:rowId xmlns:a16="http://schemas.microsoft.com/office/drawing/2014/main" val="1265443929"/>
                  </a:ext>
                </a:extLst>
              </a:tr>
              <a:tr h="647224">
                <a:tc>
                  <a:txBody>
                    <a:bodyPr/>
                    <a:lstStyle/>
                    <a:p>
                      <a:pPr algn="l" fontAlgn="b"/>
                      <a:r>
                        <a:rPr lang="en-US" sz="2100" u="none" strike="noStrike" dirty="0">
                          <a:effectLst/>
                        </a:rPr>
                        <a:t>Number of records have ticker and Total asset</a:t>
                      </a:r>
                      <a:endParaRPr lang="en-US" sz="21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2100" u="none" strike="noStrike" dirty="0">
                          <a:effectLst/>
                        </a:rPr>
                        <a:t>62,824</a:t>
                      </a:r>
                      <a:endParaRPr lang="en-US" sz="21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754148895"/>
                  </a:ext>
                </a:extLst>
              </a:tr>
              <a:tr h="647224">
                <a:tc>
                  <a:txBody>
                    <a:bodyPr/>
                    <a:lstStyle/>
                    <a:p>
                      <a:pPr algn="l" fontAlgn="b"/>
                      <a:r>
                        <a:rPr lang="en-US" sz="2100" u="none" strike="noStrike" dirty="0">
                          <a:effectLst/>
                        </a:rPr>
                        <a:t>Number of records after aggregation</a:t>
                      </a:r>
                      <a:endParaRPr lang="en-US" sz="21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2100" u="none" strike="noStrike" dirty="0">
                          <a:effectLst/>
                        </a:rPr>
                        <a:t>46,363</a:t>
                      </a:r>
                    </a:p>
                  </a:txBody>
                  <a:tcPr marL="7144" marR="7144" marT="7144" marB="0" anchor="b"/>
                </a:tc>
                <a:extLst>
                  <a:ext uri="{0D108BD9-81ED-4DB2-BD59-A6C34878D82A}">
                    <a16:rowId xmlns:a16="http://schemas.microsoft.com/office/drawing/2014/main" val="153037293"/>
                  </a:ext>
                </a:extLst>
              </a:tr>
            </a:tbl>
          </a:graphicData>
        </a:graphic>
      </p:graphicFrame>
    </p:spTree>
    <p:extLst>
      <p:ext uri="{BB962C8B-B14F-4D97-AF65-F5344CB8AC3E}">
        <p14:creationId xmlns:p14="http://schemas.microsoft.com/office/powerpoint/2010/main" val="12448336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63EC8-E843-E344-9FBE-E907CFD95494}"/>
              </a:ext>
            </a:extLst>
          </p:cNvPr>
          <p:cNvSpPr>
            <a:spLocks noGrp="1"/>
          </p:cNvSpPr>
          <p:nvPr>
            <p:ph type="title"/>
          </p:nvPr>
        </p:nvSpPr>
        <p:spPr/>
        <p:txBody>
          <a:bodyPr/>
          <a:lstStyle/>
          <a:p>
            <a:r>
              <a:rPr lang="en-US" dirty="0"/>
              <a:t>Event study</a:t>
            </a:r>
          </a:p>
        </p:txBody>
      </p:sp>
      <p:sp>
        <p:nvSpPr>
          <p:cNvPr id="9" name="Content Placeholder 8">
            <a:extLst>
              <a:ext uri="{FF2B5EF4-FFF2-40B4-BE49-F238E27FC236}">
                <a16:creationId xmlns:a16="http://schemas.microsoft.com/office/drawing/2014/main" id="{1F75CBB5-D2EA-2A43-99F1-1E7867B45505}"/>
              </a:ext>
            </a:extLst>
          </p:cNvPr>
          <p:cNvSpPr>
            <a:spLocks noGrp="1"/>
          </p:cNvSpPr>
          <p:nvPr>
            <p:ph idx="1"/>
          </p:nvPr>
        </p:nvSpPr>
        <p:spPr/>
        <p:txBody>
          <a:bodyPr/>
          <a:lstStyle/>
          <a:p>
            <a:r>
              <a:rPr lang="en-US" dirty="0"/>
              <a:t>Penalty amount scaled by the total assets</a:t>
            </a:r>
          </a:p>
          <a:p>
            <a:r>
              <a:rPr lang="en-US" dirty="0"/>
              <a:t>10 percentile </a:t>
            </a:r>
          </a:p>
          <a:p>
            <a:endParaRPr lang="en-US" dirty="0"/>
          </a:p>
        </p:txBody>
      </p:sp>
    </p:spTree>
    <p:extLst>
      <p:ext uri="{BB962C8B-B14F-4D97-AF65-F5344CB8AC3E}">
        <p14:creationId xmlns:p14="http://schemas.microsoft.com/office/powerpoint/2010/main" val="12333302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E236-49CE-414E-A4EC-B876C3B7BE0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7BB1B55-543D-6F4B-9807-9EDB470911A5}"/>
              </a:ext>
            </a:extLst>
          </p:cNvPr>
          <p:cNvPicPr>
            <a:picLocks noChangeAspect="1"/>
          </p:cNvPicPr>
          <p:nvPr/>
        </p:nvPicPr>
        <p:blipFill>
          <a:blip r:embed="rId2"/>
          <a:stretch>
            <a:fillRect/>
          </a:stretch>
        </p:blipFill>
        <p:spPr>
          <a:xfrm>
            <a:off x="161060" y="857250"/>
            <a:ext cx="4015047" cy="5018809"/>
          </a:xfrm>
          <a:prstGeom prst="rect">
            <a:avLst/>
          </a:prstGeom>
        </p:spPr>
      </p:pic>
      <p:pic>
        <p:nvPicPr>
          <p:cNvPr id="5" name="Picture 4">
            <a:extLst>
              <a:ext uri="{FF2B5EF4-FFF2-40B4-BE49-F238E27FC236}">
                <a16:creationId xmlns:a16="http://schemas.microsoft.com/office/drawing/2014/main" id="{69203DCD-0DEF-124F-A130-66DF7EF7B3B2}"/>
              </a:ext>
            </a:extLst>
          </p:cNvPr>
          <p:cNvPicPr>
            <a:picLocks noChangeAspect="1"/>
          </p:cNvPicPr>
          <p:nvPr/>
        </p:nvPicPr>
        <p:blipFill>
          <a:blip r:embed="rId3"/>
          <a:stretch>
            <a:fillRect/>
          </a:stretch>
        </p:blipFill>
        <p:spPr>
          <a:xfrm>
            <a:off x="4439016" y="965597"/>
            <a:ext cx="4076335" cy="4894876"/>
          </a:xfrm>
          <a:prstGeom prst="rect">
            <a:avLst/>
          </a:prstGeom>
        </p:spPr>
      </p:pic>
    </p:spTree>
    <p:extLst>
      <p:ext uri="{BB962C8B-B14F-4D97-AF65-F5344CB8AC3E}">
        <p14:creationId xmlns:p14="http://schemas.microsoft.com/office/powerpoint/2010/main" val="11723531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E236-49CE-414E-A4EC-B876C3B7BE0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59198EF-049B-AB4D-9251-5064C57EC062}"/>
              </a:ext>
            </a:extLst>
          </p:cNvPr>
          <p:cNvPicPr>
            <a:picLocks noChangeAspect="1"/>
          </p:cNvPicPr>
          <p:nvPr/>
        </p:nvPicPr>
        <p:blipFill>
          <a:blip r:embed="rId2"/>
          <a:stretch>
            <a:fillRect/>
          </a:stretch>
        </p:blipFill>
        <p:spPr>
          <a:xfrm>
            <a:off x="132619" y="873216"/>
            <a:ext cx="4439381" cy="5143500"/>
          </a:xfrm>
          <a:prstGeom prst="rect">
            <a:avLst/>
          </a:prstGeom>
        </p:spPr>
      </p:pic>
      <p:pic>
        <p:nvPicPr>
          <p:cNvPr id="6" name="Picture 5">
            <a:extLst>
              <a:ext uri="{FF2B5EF4-FFF2-40B4-BE49-F238E27FC236}">
                <a16:creationId xmlns:a16="http://schemas.microsoft.com/office/drawing/2014/main" id="{F483856A-5230-4642-B7EF-E6D07AB364A4}"/>
              </a:ext>
            </a:extLst>
          </p:cNvPr>
          <p:cNvPicPr>
            <a:picLocks noChangeAspect="1"/>
          </p:cNvPicPr>
          <p:nvPr/>
        </p:nvPicPr>
        <p:blipFill>
          <a:blip r:embed="rId2"/>
          <a:stretch>
            <a:fillRect/>
          </a:stretch>
        </p:blipFill>
        <p:spPr>
          <a:xfrm>
            <a:off x="4370474" y="873216"/>
            <a:ext cx="4439381" cy="5143500"/>
          </a:xfrm>
          <a:prstGeom prst="rect">
            <a:avLst/>
          </a:prstGeom>
        </p:spPr>
      </p:pic>
    </p:spTree>
    <p:extLst>
      <p:ext uri="{BB962C8B-B14F-4D97-AF65-F5344CB8AC3E}">
        <p14:creationId xmlns:p14="http://schemas.microsoft.com/office/powerpoint/2010/main" val="2902753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D9BD27-4C78-3A43-BF3C-2819749394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15</a:t>
            </a:fld>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53288" y="1220982"/>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lvl="0"/>
            <a:r>
              <a:rPr lang="en-US" sz="2550" dirty="0"/>
              <a:t>Results </a:t>
            </a:r>
          </a:p>
          <a:p>
            <a:pPr lvl="0"/>
            <a:endParaRPr lang="en-US" sz="2550" dirty="0"/>
          </a:p>
        </p:txBody>
      </p:sp>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9" name="Content Placeholder 2">
            <a:extLst>
              <a:ext uri="{FF2B5EF4-FFF2-40B4-BE49-F238E27FC236}">
                <a16:creationId xmlns:a16="http://schemas.microsoft.com/office/drawing/2014/main" id="{505E44EE-0657-C8FC-D7F3-E8DBDFFDE3A1}"/>
              </a:ext>
            </a:extLst>
          </p:cNvPr>
          <p:cNvSpPr txBox="1">
            <a:spLocks/>
          </p:cNvSpPr>
          <p:nvPr/>
        </p:nvSpPr>
        <p:spPr>
          <a:xfrm>
            <a:off x="553288" y="1700453"/>
            <a:ext cx="8172450"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lvl="1">
              <a:lnSpc>
                <a:spcPts val="2025"/>
              </a:lnSpc>
              <a:spcBef>
                <a:spcPts val="150"/>
              </a:spcBef>
            </a:pPr>
            <a:r>
              <a:rPr lang="en-US" sz="1500" dirty="0">
                <a:latin typeface="Times New Roman" panose="02020603050405020304" pitchFamily="18" charset="0"/>
                <a:cs typeface="Times New Roman" panose="02020603050405020304" pitchFamily="18" charset="0"/>
              </a:rPr>
              <a:t>Logit regression of pixel tracking usage indicator against privacy breach incident</a:t>
            </a:r>
          </a:p>
          <a:p>
            <a:pPr lvl="1">
              <a:lnSpc>
                <a:spcPts val="2025"/>
              </a:lnSpc>
              <a:spcBef>
                <a:spcPts val="150"/>
              </a:spcBef>
            </a:pPr>
            <a:r>
              <a:rPr lang="en-US" sz="1500" dirty="0">
                <a:latin typeface="Times New Roman" panose="02020603050405020304" pitchFamily="18" charset="0"/>
                <a:cs typeface="Times New Roman" panose="02020603050405020304" pitchFamily="18" charset="0"/>
              </a:rPr>
              <a:t>Hospital and year fixed effects</a:t>
            </a:r>
          </a:p>
          <a:p>
            <a:pPr marL="82296" indent="0">
              <a:spcBef>
                <a:spcPts val="150"/>
              </a:spcBef>
              <a:buNone/>
            </a:pPr>
            <a:endParaRPr lang="en-US" sz="2100" b="1" dirty="0">
              <a:solidFill>
                <a:sysClr val="windowText" lastClr="000000"/>
              </a:solidFill>
              <a:latin typeface="Times New Roman" panose="02020603050405020304" pitchFamily="18" charset="0"/>
              <a:cs typeface="Times New Roman" panose="02020603050405020304" pitchFamily="18" charset="0"/>
            </a:endParaRPr>
          </a:p>
          <a:p>
            <a:pPr marL="82296" indent="0">
              <a:spcBef>
                <a:spcPts val="150"/>
              </a:spcBef>
              <a:buNone/>
            </a:pPr>
            <a:endParaRPr lang="en-US" sz="2100" b="1" dirty="0">
              <a:solidFill>
                <a:sysClr val="windowText" lastClr="000000"/>
              </a:solidFill>
              <a:latin typeface="Times New Roman" panose="02020603050405020304" pitchFamily="18" charset="0"/>
              <a:cs typeface="Times New Roman" panose="02020603050405020304" pitchFamily="18" charset="0"/>
            </a:endParaRPr>
          </a:p>
          <a:p>
            <a:pPr lvl="1">
              <a:lnSpc>
                <a:spcPts val="2025"/>
              </a:lnSpc>
              <a:spcBef>
                <a:spcPts val="150"/>
              </a:spcBef>
            </a:pPr>
            <a:endParaRPr lang="en-US" sz="1800" b="1" dirty="0">
              <a:solidFill>
                <a:sysClr val="windowText" lastClr="000000"/>
              </a:solidFill>
              <a:latin typeface="Times New Roman" panose="02020603050405020304" pitchFamily="18" charset="0"/>
              <a:cs typeface="Times New Roman" panose="02020603050405020304" pitchFamily="18" charset="0"/>
            </a:endParaRP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p:txBody>
      </p:sp>
      <p:pic>
        <p:nvPicPr>
          <p:cNvPr id="3" name="Picture 2" descr="Table&#10;&#10;Description automatically generated">
            <a:extLst>
              <a:ext uri="{FF2B5EF4-FFF2-40B4-BE49-F238E27FC236}">
                <a16:creationId xmlns:a16="http://schemas.microsoft.com/office/drawing/2014/main" id="{EABA37F4-ECA7-436A-2719-4BFF80C6C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113" y="2606857"/>
            <a:ext cx="7896625" cy="2857487"/>
          </a:xfrm>
          <a:prstGeom prst="rect">
            <a:avLst/>
          </a:prstGeom>
        </p:spPr>
      </p:pic>
    </p:spTree>
    <p:extLst>
      <p:ext uri="{BB962C8B-B14F-4D97-AF65-F5344CB8AC3E}">
        <p14:creationId xmlns:p14="http://schemas.microsoft.com/office/powerpoint/2010/main" val="313603124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CC320-8221-4A4A-A46B-4E4B5D18FB61}"/>
              </a:ext>
            </a:extLst>
          </p:cNvPr>
          <p:cNvPicPr>
            <a:picLocks noChangeAspect="1"/>
          </p:cNvPicPr>
          <p:nvPr/>
        </p:nvPicPr>
        <p:blipFill>
          <a:blip r:embed="rId2"/>
          <a:stretch>
            <a:fillRect/>
          </a:stretch>
        </p:blipFill>
        <p:spPr>
          <a:xfrm>
            <a:off x="616056" y="857250"/>
            <a:ext cx="4295852" cy="5143500"/>
          </a:xfrm>
          <a:prstGeom prst="rect">
            <a:avLst/>
          </a:prstGeom>
        </p:spPr>
      </p:pic>
      <p:sp>
        <p:nvSpPr>
          <p:cNvPr id="2" name="Action Button: Home 1">
            <a:hlinkClick r:id="rId3" action="ppaction://hlinksldjump" highlightClick="1"/>
            <a:extLst>
              <a:ext uri="{FF2B5EF4-FFF2-40B4-BE49-F238E27FC236}">
                <a16:creationId xmlns:a16="http://schemas.microsoft.com/office/drawing/2014/main" id="{B92D2655-25A2-E042-BA7D-C9113839C9D8}"/>
              </a:ext>
            </a:extLst>
          </p:cNvPr>
          <p:cNvSpPr/>
          <p:nvPr/>
        </p:nvSpPr>
        <p:spPr>
          <a:xfrm>
            <a:off x="8254314" y="6289589"/>
            <a:ext cx="580767" cy="44484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3141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p:txBody>
          <a:bodyPr/>
          <a:lstStyle/>
          <a:p>
            <a:r>
              <a:rPr lang="en-US" dirty="0" err="1"/>
              <a:t>Shaoyu</a:t>
            </a:r>
            <a:r>
              <a:rPr lang="en-US" dirty="0"/>
              <a:t> Liu</a:t>
            </a:r>
          </a:p>
        </p:txBody>
      </p:sp>
      <p:sp>
        <p:nvSpPr>
          <p:cNvPr id="13313" name="Rectangle 2"/>
          <p:cNvSpPr>
            <a:spLocks noGrp="1" noChangeArrowheads="1"/>
          </p:cNvSpPr>
          <p:nvPr>
            <p:ph type="ctrTitle"/>
          </p:nvPr>
        </p:nvSpPr>
        <p:spPr>
          <a:xfrm>
            <a:off x="685800" y="2655590"/>
            <a:ext cx="8095735" cy="1102519"/>
          </a:xfrm>
        </p:spPr>
        <p:txBody>
          <a:bodyPr/>
          <a:lstStyle/>
          <a:p>
            <a:r>
              <a:rPr lang="en-US" sz="3600" dirty="0"/>
              <a:t>Summer Project Progress</a:t>
            </a:r>
          </a:p>
        </p:txBody>
      </p:sp>
    </p:spTree>
    <p:extLst>
      <p:ext uri="{BB962C8B-B14F-4D97-AF65-F5344CB8AC3E}">
        <p14:creationId xmlns:p14="http://schemas.microsoft.com/office/powerpoint/2010/main" val="40644188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4467-1783-703C-D110-30407C46EDBB}"/>
              </a:ext>
            </a:extLst>
          </p:cNvPr>
          <p:cNvSpPr>
            <a:spLocks noGrp="1"/>
          </p:cNvSpPr>
          <p:nvPr>
            <p:ph type="title"/>
          </p:nvPr>
        </p:nvSpPr>
        <p:spPr/>
        <p:txBody>
          <a:bodyPr/>
          <a:lstStyle/>
          <a:p>
            <a:r>
              <a:rPr lang="en-US" dirty="0"/>
              <a:t>Municipality Government Reporting Automation</a:t>
            </a:r>
          </a:p>
        </p:txBody>
      </p:sp>
      <p:sp>
        <p:nvSpPr>
          <p:cNvPr id="3" name="Content Placeholder 2">
            <a:extLst>
              <a:ext uri="{FF2B5EF4-FFF2-40B4-BE49-F238E27FC236}">
                <a16:creationId xmlns:a16="http://schemas.microsoft.com/office/drawing/2014/main" id="{320BC918-D4E8-EE2F-DD76-228172A715EC}"/>
              </a:ext>
            </a:extLst>
          </p:cNvPr>
          <p:cNvSpPr>
            <a:spLocks noGrp="1"/>
          </p:cNvSpPr>
          <p:nvPr>
            <p:ph idx="1"/>
          </p:nvPr>
        </p:nvSpPr>
        <p:spPr/>
        <p:txBody>
          <a:bodyPr/>
          <a:lstStyle/>
          <a:p>
            <a:r>
              <a:rPr lang="en-US" sz="2400" dirty="0"/>
              <a:t>Government Finance Officers Association (GFOA)</a:t>
            </a:r>
          </a:p>
          <a:p>
            <a:pPr lvl="1"/>
            <a:r>
              <a:rPr lang="en-US" sz="2000" dirty="0"/>
              <a:t>A nonprofit organization that represents public finance officials throughout the United States and Canada</a:t>
            </a:r>
          </a:p>
          <a:p>
            <a:pPr lvl="1"/>
            <a:r>
              <a:rPr lang="en-US" sz="2000" dirty="0"/>
              <a:t>20,000 members of federal, state/provincial, and local finance officials </a:t>
            </a:r>
          </a:p>
          <a:p>
            <a:pPr lvl="1"/>
            <a:r>
              <a:rPr lang="en-US" sz="2000" dirty="0"/>
              <a:t>involved in planning, financing, and implementing thousands of governmental operations</a:t>
            </a:r>
          </a:p>
          <a:p>
            <a:r>
              <a:rPr lang="en-US" dirty="0"/>
              <a:t>Robotic Process Automation (RPA) and Public Reporting</a:t>
            </a:r>
          </a:p>
          <a:p>
            <a:pPr lvl="1"/>
            <a:r>
              <a:rPr lang="en-US" dirty="0"/>
              <a:t>Standardized and repetitive tasks</a:t>
            </a:r>
          </a:p>
          <a:p>
            <a:pPr lvl="1"/>
            <a:r>
              <a:rPr lang="en-US" dirty="0"/>
              <a:t>Cannot deal with uncommon and unique cases</a:t>
            </a:r>
          </a:p>
          <a:p>
            <a:endParaRPr lang="en-US" dirty="0"/>
          </a:p>
        </p:txBody>
      </p:sp>
    </p:spTree>
    <p:extLst>
      <p:ext uri="{BB962C8B-B14F-4D97-AF65-F5344CB8AC3E}">
        <p14:creationId xmlns:p14="http://schemas.microsoft.com/office/powerpoint/2010/main" val="8185503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FF91C-A389-19EA-5F59-75A3E0C4D678}"/>
              </a:ext>
            </a:extLst>
          </p:cNvPr>
          <p:cNvSpPr>
            <a:spLocks noGrp="1"/>
          </p:cNvSpPr>
          <p:nvPr>
            <p:ph type="title"/>
          </p:nvPr>
        </p:nvSpPr>
        <p:spPr/>
        <p:txBody>
          <a:bodyPr/>
          <a:lstStyle/>
          <a:p>
            <a:r>
              <a:rPr lang="en-US" dirty="0"/>
              <a:t>Municipality Government Reporting Automation</a:t>
            </a:r>
          </a:p>
        </p:txBody>
      </p:sp>
      <p:sp>
        <p:nvSpPr>
          <p:cNvPr id="3" name="Content Placeholder 2">
            <a:extLst>
              <a:ext uri="{FF2B5EF4-FFF2-40B4-BE49-F238E27FC236}">
                <a16:creationId xmlns:a16="http://schemas.microsoft.com/office/drawing/2014/main" id="{03705808-19E1-895C-9C55-57F200532674}"/>
              </a:ext>
            </a:extLst>
          </p:cNvPr>
          <p:cNvSpPr>
            <a:spLocks noGrp="1"/>
          </p:cNvSpPr>
          <p:nvPr>
            <p:ph idx="1"/>
          </p:nvPr>
        </p:nvSpPr>
        <p:spPr/>
        <p:txBody>
          <a:bodyPr/>
          <a:lstStyle/>
          <a:p>
            <a:r>
              <a:rPr lang="en-US" dirty="0"/>
              <a:t>Objectives</a:t>
            </a:r>
          </a:p>
          <a:p>
            <a:pPr lvl="1"/>
            <a:r>
              <a:rPr lang="en-US" sz="2000" dirty="0"/>
              <a:t>Looking for commonalities among different reporting schemes</a:t>
            </a:r>
          </a:p>
          <a:p>
            <a:pPr lvl="1"/>
            <a:r>
              <a:rPr lang="en-US" sz="2000" dirty="0"/>
              <a:t>Create an RPA routine library </a:t>
            </a:r>
          </a:p>
          <a:p>
            <a:pPr lvl="2"/>
            <a:r>
              <a:rPr lang="en-US" sz="1800" dirty="0"/>
              <a:t>Indicate what public reporting tasks are feasible for automation</a:t>
            </a:r>
          </a:p>
          <a:p>
            <a:pPr lvl="1"/>
            <a:r>
              <a:rPr lang="en-US" sz="2000" dirty="0"/>
              <a:t>Create a protocol</a:t>
            </a:r>
          </a:p>
          <a:p>
            <a:pPr lvl="2"/>
            <a:r>
              <a:rPr lang="en-US" sz="1800" dirty="0"/>
              <a:t>Help and instruct users to figure out what tasks and how to automate </a:t>
            </a:r>
          </a:p>
          <a:p>
            <a:pPr lvl="2"/>
            <a:endParaRPr lang="en-US" dirty="0"/>
          </a:p>
          <a:p>
            <a:pPr lvl="1"/>
            <a:endParaRPr lang="en-US" dirty="0"/>
          </a:p>
        </p:txBody>
      </p:sp>
    </p:spTree>
    <p:extLst>
      <p:ext uri="{BB962C8B-B14F-4D97-AF65-F5344CB8AC3E}">
        <p14:creationId xmlns:p14="http://schemas.microsoft.com/office/powerpoint/2010/main" val="29177232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51020-1E58-4A41-4455-6AEB8F78A72E}"/>
              </a:ext>
            </a:extLst>
          </p:cNvPr>
          <p:cNvSpPr>
            <a:spLocks noGrp="1"/>
          </p:cNvSpPr>
          <p:nvPr>
            <p:ph type="title"/>
          </p:nvPr>
        </p:nvSpPr>
        <p:spPr/>
        <p:txBody>
          <a:bodyPr/>
          <a:lstStyle/>
          <a:p>
            <a:r>
              <a:rPr lang="en-US" dirty="0"/>
              <a:t>Municipality Government Reporting Automation</a:t>
            </a:r>
          </a:p>
        </p:txBody>
      </p:sp>
      <p:sp>
        <p:nvSpPr>
          <p:cNvPr id="3" name="Content Placeholder 2">
            <a:extLst>
              <a:ext uri="{FF2B5EF4-FFF2-40B4-BE49-F238E27FC236}">
                <a16:creationId xmlns:a16="http://schemas.microsoft.com/office/drawing/2014/main" id="{B74AF84F-41CE-9AB1-8DDD-C092621D3DE6}"/>
              </a:ext>
            </a:extLst>
          </p:cNvPr>
          <p:cNvSpPr>
            <a:spLocks noGrp="1"/>
          </p:cNvSpPr>
          <p:nvPr>
            <p:ph idx="1"/>
          </p:nvPr>
        </p:nvSpPr>
        <p:spPr/>
        <p:txBody>
          <a:bodyPr/>
          <a:lstStyle/>
          <a:p>
            <a:r>
              <a:rPr lang="en-US" dirty="0"/>
              <a:t>Current Stage</a:t>
            </a:r>
          </a:p>
          <a:p>
            <a:pPr lvl="1"/>
            <a:r>
              <a:rPr lang="en-US" dirty="0"/>
              <a:t>Very early initiate stage</a:t>
            </a:r>
          </a:p>
          <a:p>
            <a:pPr lvl="1"/>
            <a:r>
              <a:rPr lang="en-US" dirty="0"/>
              <a:t>Exploring the feasibility and scope of this project</a:t>
            </a:r>
          </a:p>
          <a:p>
            <a:r>
              <a:rPr lang="en-US" dirty="0"/>
              <a:t>Define criteria for automation tasks</a:t>
            </a:r>
          </a:p>
          <a:p>
            <a:pPr marL="857250" lvl="1" indent="-457200">
              <a:buFont typeface="+mj-lt"/>
              <a:buAutoNum type="arabicPeriod"/>
            </a:pPr>
            <a:r>
              <a:rPr lang="en-US" dirty="0"/>
              <a:t>Repetitive</a:t>
            </a:r>
          </a:p>
          <a:p>
            <a:pPr marL="857250" lvl="1" indent="-457200">
              <a:buFont typeface="+mj-lt"/>
              <a:buAutoNum type="arabicPeriod"/>
            </a:pPr>
            <a:r>
              <a:rPr lang="en-US" dirty="0"/>
              <a:t>Resource intensive (High potential saving)</a:t>
            </a:r>
          </a:p>
          <a:p>
            <a:pPr marL="857250" lvl="1" indent="-457200">
              <a:buFont typeface="+mj-lt"/>
              <a:buAutoNum type="arabicPeriod"/>
            </a:pPr>
            <a:r>
              <a:rPr lang="en-US" dirty="0"/>
              <a:t>Substantial stakes (Enough stake for people to be interested in)</a:t>
            </a:r>
          </a:p>
          <a:p>
            <a:pPr marL="857250" lvl="1" indent="-457200">
              <a:buFont typeface="+mj-lt"/>
              <a:buAutoNum type="arabicPeriod"/>
            </a:pPr>
            <a:r>
              <a:rPr lang="en-US" dirty="0"/>
              <a:t>Definable (Documents the steps)</a:t>
            </a:r>
          </a:p>
          <a:p>
            <a:pPr marL="857250" lvl="1" indent="-457200">
              <a:buFont typeface="+mj-lt"/>
              <a:buAutoNum type="arabicPeriod"/>
            </a:pPr>
            <a:r>
              <a:rPr lang="en-US" dirty="0"/>
              <a:t>Rule-based</a:t>
            </a:r>
          </a:p>
          <a:p>
            <a:pPr marL="857250" lvl="1" indent="-457200">
              <a:buFont typeface="+mj-lt"/>
              <a:buAutoNum type="arabicPeriod"/>
            </a:pPr>
            <a:r>
              <a:rPr lang="en-US" dirty="0"/>
              <a:t>Machine-readable inputs</a:t>
            </a:r>
          </a:p>
          <a:p>
            <a:pPr lvl="1"/>
            <a:endParaRPr lang="en-US" dirty="0"/>
          </a:p>
        </p:txBody>
      </p:sp>
    </p:spTree>
    <p:extLst>
      <p:ext uri="{BB962C8B-B14F-4D97-AF65-F5344CB8AC3E}">
        <p14:creationId xmlns:p14="http://schemas.microsoft.com/office/powerpoint/2010/main" val="4426650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13E792-7628-B59C-3839-0C664B1DDF50}"/>
              </a:ext>
            </a:extLst>
          </p:cNvPr>
          <p:cNvPicPr>
            <a:picLocks noChangeAspect="1"/>
          </p:cNvPicPr>
          <p:nvPr/>
        </p:nvPicPr>
        <p:blipFill rotWithShape="1">
          <a:blip r:embed="rId2">
            <a:duotone>
              <a:schemeClr val="bg2">
                <a:shade val="45000"/>
                <a:satMod val="135000"/>
              </a:schemeClr>
              <a:prstClr val="white"/>
            </a:duotone>
          </a:blip>
          <a:srcRect t="9091" r="11516" b="1"/>
          <a:stretch/>
        </p:blipFill>
        <p:spPr>
          <a:xfrm>
            <a:off x="1" y="857251"/>
            <a:ext cx="9143985" cy="5143493"/>
          </a:xfrm>
          <a:prstGeom prst="rect">
            <a:avLst/>
          </a:prstGeom>
        </p:spPr>
      </p:pic>
      <p:graphicFrame>
        <p:nvGraphicFramePr>
          <p:cNvPr id="5" name="Content Placeholder 2">
            <a:extLst>
              <a:ext uri="{FF2B5EF4-FFF2-40B4-BE49-F238E27FC236}">
                <a16:creationId xmlns:a16="http://schemas.microsoft.com/office/drawing/2014/main" id="{A2CBE939-BFDA-EE3B-D609-A2ADA31B73B4}"/>
              </a:ext>
            </a:extLst>
          </p:cNvPr>
          <p:cNvGraphicFramePr>
            <a:graphicFrameLocks noGrp="1"/>
          </p:cNvGraphicFramePr>
          <p:nvPr>
            <p:ph idx="1"/>
          </p:nvPr>
        </p:nvGraphicFramePr>
        <p:xfrm>
          <a:off x="142868" y="1238250"/>
          <a:ext cx="2676533" cy="451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67105BB1-2189-76F6-491F-4487E7BC663E}"/>
              </a:ext>
            </a:extLst>
          </p:cNvPr>
          <p:cNvPicPr>
            <a:picLocks noChangeAspect="1"/>
          </p:cNvPicPr>
          <p:nvPr/>
        </p:nvPicPr>
        <p:blipFill rotWithShape="1">
          <a:blip r:embed="rId8"/>
          <a:srcRect l="5821" t="18440" r="5507" b="23040"/>
          <a:stretch/>
        </p:blipFill>
        <p:spPr>
          <a:xfrm>
            <a:off x="3089193" y="2192132"/>
            <a:ext cx="5911940" cy="2473739"/>
          </a:xfrm>
          <a:prstGeom prst="rect">
            <a:avLst/>
          </a:prstGeom>
        </p:spPr>
      </p:pic>
      <p:sp>
        <p:nvSpPr>
          <p:cNvPr id="8" name="TextBox 7">
            <a:extLst>
              <a:ext uri="{FF2B5EF4-FFF2-40B4-BE49-F238E27FC236}">
                <a16:creationId xmlns:a16="http://schemas.microsoft.com/office/drawing/2014/main" id="{E5F5EAFF-4D99-7D37-6E68-06BF7820D4BE}"/>
              </a:ext>
            </a:extLst>
          </p:cNvPr>
          <p:cNvSpPr txBox="1"/>
          <p:nvPr/>
        </p:nvSpPr>
        <p:spPr>
          <a:xfrm>
            <a:off x="3741821" y="1238251"/>
            <a:ext cx="4572000" cy="830997"/>
          </a:xfrm>
          <a:prstGeom prst="rect">
            <a:avLst/>
          </a:prstGeom>
          <a:noFill/>
        </p:spPr>
        <p:txBody>
          <a:bodyPr wrap="square" rtlCol="0">
            <a:spAutoFit/>
          </a:bodyPr>
          <a:lstStyle/>
          <a:p>
            <a:pPr algn="ctr"/>
            <a:r>
              <a:rPr lang="en-US">
                <a:latin typeface="Futura Medium" panose="020B0602020204020303" pitchFamily="34" charset="-79"/>
                <a:cs typeface="Futura Medium" panose="020B0602020204020303" pitchFamily="34" charset="-79"/>
              </a:rPr>
              <a:t>City of Columbus: </a:t>
            </a:r>
          </a:p>
          <a:p>
            <a:pPr algn="ctr"/>
            <a:r>
              <a:rPr lang="en-US">
                <a:latin typeface="Futura Medium" panose="020B0602020204020303" pitchFamily="34" charset="-79"/>
                <a:cs typeface="Futura Medium" panose="020B0602020204020303" pitchFamily="34" charset="-79"/>
              </a:rPr>
              <a:t>Digital Transformation</a:t>
            </a:r>
          </a:p>
        </p:txBody>
      </p:sp>
      <p:sp>
        <p:nvSpPr>
          <p:cNvPr id="2" name="TextBox 1">
            <a:extLst>
              <a:ext uri="{FF2B5EF4-FFF2-40B4-BE49-F238E27FC236}">
                <a16:creationId xmlns:a16="http://schemas.microsoft.com/office/drawing/2014/main" id="{FFD2C220-8669-D677-CE15-B31F205922DD}"/>
              </a:ext>
            </a:extLst>
          </p:cNvPr>
          <p:cNvSpPr txBox="1"/>
          <p:nvPr/>
        </p:nvSpPr>
        <p:spPr>
          <a:xfrm>
            <a:off x="4994559" y="5692974"/>
            <a:ext cx="4610637" cy="307777"/>
          </a:xfrm>
          <a:prstGeom prst="rect">
            <a:avLst/>
          </a:prstGeom>
          <a:noFill/>
        </p:spPr>
        <p:txBody>
          <a:bodyPr wrap="square" rtlCol="0">
            <a:spAutoFit/>
          </a:bodyPr>
          <a:lstStyle/>
          <a:p>
            <a:r>
              <a:rPr lang="en-US" sz="1400" dirty="0"/>
              <a:t>Source: GFOA_AI and the Future of Government</a:t>
            </a:r>
          </a:p>
        </p:txBody>
      </p:sp>
    </p:spTree>
    <p:extLst>
      <p:ext uri="{BB962C8B-B14F-4D97-AF65-F5344CB8AC3E}">
        <p14:creationId xmlns:p14="http://schemas.microsoft.com/office/powerpoint/2010/main" val="3471729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BB7C-3113-500A-B4DA-6BBDFBE668E6}"/>
              </a:ext>
            </a:extLst>
          </p:cNvPr>
          <p:cNvSpPr>
            <a:spLocks noGrp="1"/>
          </p:cNvSpPr>
          <p:nvPr>
            <p:ph type="title"/>
          </p:nvPr>
        </p:nvSpPr>
        <p:spPr/>
        <p:txBody>
          <a:bodyPr/>
          <a:lstStyle/>
          <a:p>
            <a:r>
              <a:rPr lang="en-US" dirty="0"/>
              <a:t>Municipality Government Reporting Automation</a:t>
            </a:r>
          </a:p>
        </p:txBody>
      </p:sp>
      <p:sp>
        <p:nvSpPr>
          <p:cNvPr id="3" name="Content Placeholder 2">
            <a:extLst>
              <a:ext uri="{FF2B5EF4-FFF2-40B4-BE49-F238E27FC236}">
                <a16:creationId xmlns:a16="http://schemas.microsoft.com/office/drawing/2014/main" id="{17D39598-5E3F-94BE-469C-3F290AAC198F}"/>
              </a:ext>
            </a:extLst>
          </p:cNvPr>
          <p:cNvSpPr>
            <a:spLocks noGrp="1"/>
          </p:cNvSpPr>
          <p:nvPr>
            <p:ph idx="1"/>
          </p:nvPr>
        </p:nvSpPr>
        <p:spPr/>
        <p:txBody>
          <a:bodyPr/>
          <a:lstStyle/>
          <a:p>
            <a:r>
              <a:rPr lang="en-US" dirty="0"/>
              <a:t>Columbus, OH – early mover</a:t>
            </a:r>
          </a:p>
          <a:p>
            <a:pPr lvl="1"/>
            <a:r>
              <a:rPr lang="en-US" dirty="0"/>
              <a:t>Routine tasks (e.g. preparing and sending letters)​</a:t>
            </a:r>
          </a:p>
          <a:p>
            <a:pPr lvl="1"/>
            <a:r>
              <a:rPr lang="en-US" dirty="0"/>
              <a:t>Organizing information (e.g. PPP loan distribution) ​</a:t>
            </a:r>
          </a:p>
          <a:p>
            <a:pPr lvl="1"/>
            <a:r>
              <a:rPr lang="en-US" dirty="0"/>
              <a:t>24/7 assistance to customers (e.g. chatbots, AI-helpers)​</a:t>
            </a:r>
          </a:p>
          <a:p>
            <a:pPr lvl="1"/>
            <a:r>
              <a:rPr lang="en-US" dirty="0"/>
              <a:t>Algorithmic processes (e.g. audit determination)   ​</a:t>
            </a:r>
          </a:p>
          <a:p>
            <a:pPr lvl="1"/>
            <a:r>
              <a:rPr lang="en-US" dirty="0"/>
              <a:t>Trend analyses (e.g. revenue projections) ​</a:t>
            </a:r>
          </a:p>
          <a:p>
            <a:pPr lvl="1"/>
            <a:r>
              <a:rPr lang="en-US" dirty="0"/>
              <a:t>Operations (e.g. smart safes, tax form uses) ​</a:t>
            </a:r>
          </a:p>
          <a:p>
            <a:r>
              <a:rPr lang="en-US" dirty="0"/>
              <a:t>CTO: “I think of it as like having another person on the team”​</a:t>
            </a:r>
          </a:p>
        </p:txBody>
      </p:sp>
      <p:sp>
        <p:nvSpPr>
          <p:cNvPr id="4" name="TextBox 3">
            <a:extLst>
              <a:ext uri="{FF2B5EF4-FFF2-40B4-BE49-F238E27FC236}">
                <a16:creationId xmlns:a16="http://schemas.microsoft.com/office/drawing/2014/main" id="{5C0271E5-2A70-0D93-AF11-724DD0763522}"/>
              </a:ext>
            </a:extLst>
          </p:cNvPr>
          <p:cNvSpPr txBox="1"/>
          <p:nvPr/>
        </p:nvSpPr>
        <p:spPr>
          <a:xfrm>
            <a:off x="4994559" y="5692974"/>
            <a:ext cx="4610637" cy="307777"/>
          </a:xfrm>
          <a:prstGeom prst="rect">
            <a:avLst/>
          </a:prstGeom>
          <a:noFill/>
        </p:spPr>
        <p:txBody>
          <a:bodyPr wrap="square" rtlCol="0">
            <a:spAutoFit/>
          </a:bodyPr>
          <a:lstStyle/>
          <a:p>
            <a:r>
              <a:rPr lang="en-US" sz="1400" dirty="0"/>
              <a:t>Source: GFOA_AI and the Future of Government</a:t>
            </a:r>
          </a:p>
        </p:txBody>
      </p:sp>
    </p:spTree>
    <p:extLst>
      <p:ext uri="{BB962C8B-B14F-4D97-AF65-F5344CB8AC3E}">
        <p14:creationId xmlns:p14="http://schemas.microsoft.com/office/powerpoint/2010/main" val="37673366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B9BA-38EA-531D-D2B3-93EEFE7AFC7A}"/>
              </a:ext>
            </a:extLst>
          </p:cNvPr>
          <p:cNvSpPr>
            <a:spLocks noGrp="1"/>
          </p:cNvSpPr>
          <p:nvPr>
            <p:ph type="title"/>
          </p:nvPr>
        </p:nvSpPr>
        <p:spPr/>
        <p:txBody>
          <a:bodyPr/>
          <a:lstStyle/>
          <a:p>
            <a:r>
              <a:rPr lang="en-US" dirty="0"/>
              <a:t>Municipality Government Reporting Automation</a:t>
            </a:r>
          </a:p>
        </p:txBody>
      </p:sp>
      <p:sp>
        <p:nvSpPr>
          <p:cNvPr id="3" name="Content Placeholder 2">
            <a:extLst>
              <a:ext uri="{FF2B5EF4-FFF2-40B4-BE49-F238E27FC236}">
                <a16:creationId xmlns:a16="http://schemas.microsoft.com/office/drawing/2014/main" id="{12879AB5-F1D4-F426-F51C-1F9FFC513EC1}"/>
              </a:ext>
            </a:extLst>
          </p:cNvPr>
          <p:cNvSpPr>
            <a:spLocks noGrp="1"/>
          </p:cNvSpPr>
          <p:nvPr>
            <p:ph idx="1"/>
          </p:nvPr>
        </p:nvSpPr>
        <p:spPr/>
        <p:txBody>
          <a:bodyPr/>
          <a:lstStyle/>
          <a:p>
            <a:r>
              <a:rPr lang="en-US" dirty="0"/>
              <a:t>Future Plan</a:t>
            </a:r>
          </a:p>
          <a:p>
            <a:pPr lvl="1"/>
            <a:r>
              <a:rPr lang="en-US" dirty="0"/>
              <a:t>Contact Columbus Automation Team to have a show &amp; tell</a:t>
            </a:r>
          </a:p>
          <a:p>
            <a:pPr lvl="2"/>
            <a:r>
              <a:rPr lang="en-US" dirty="0"/>
              <a:t>Understand what they have done and what we can learn</a:t>
            </a:r>
          </a:p>
          <a:p>
            <a:pPr lvl="2"/>
            <a:r>
              <a:rPr lang="en-US" dirty="0"/>
              <a:t>Whether their experience is replicable</a:t>
            </a:r>
          </a:p>
          <a:p>
            <a:pPr lvl="2"/>
            <a:r>
              <a:rPr lang="en-US" dirty="0"/>
              <a:t>Figure out what we can build up on their work</a:t>
            </a:r>
          </a:p>
          <a:p>
            <a:pPr lvl="1"/>
            <a:r>
              <a:rPr lang="en-US" dirty="0"/>
              <a:t>Subject of automation</a:t>
            </a:r>
          </a:p>
          <a:p>
            <a:pPr lvl="2"/>
            <a:r>
              <a:rPr lang="en-US" dirty="0"/>
              <a:t>Not only financial reporting, expanding to operation and auditing</a:t>
            </a:r>
          </a:p>
          <a:p>
            <a:pPr lvl="1"/>
            <a:r>
              <a:rPr lang="en-US" dirty="0"/>
              <a:t>Scope of automation</a:t>
            </a:r>
          </a:p>
          <a:p>
            <a:pPr lvl="2"/>
            <a:r>
              <a:rPr lang="en-US" dirty="0"/>
              <a:t>Baseline consistency of tasks for different municipalities also using Microsoft Dynamic 365</a:t>
            </a:r>
          </a:p>
          <a:p>
            <a:pPr lvl="2"/>
            <a:r>
              <a:rPr lang="en-US" dirty="0"/>
              <a:t>Extended to other ERP systems like Oracle and SAP</a:t>
            </a:r>
          </a:p>
          <a:p>
            <a:pPr lvl="2"/>
            <a:endParaRPr lang="en-US" dirty="0"/>
          </a:p>
        </p:txBody>
      </p:sp>
      <p:sp>
        <p:nvSpPr>
          <p:cNvPr id="4" name="Action Button: Home 3">
            <a:hlinkClick r:id="rId3" action="ppaction://hlinksldjump" highlightClick="1"/>
            <a:extLst>
              <a:ext uri="{FF2B5EF4-FFF2-40B4-BE49-F238E27FC236}">
                <a16:creationId xmlns:a16="http://schemas.microsoft.com/office/drawing/2014/main" id="{D260A9C1-1D4D-F94C-BEA3-FB68DC8F1DD7}"/>
              </a:ext>
            </a:extLst>
          </p:cNvPr>
          <p:cNvSpPr/>
          <p:nvPr/>
        </p:nvSpPr>
        <p:spPr>
          <a:xfrm>
            <a:off x="8353168" y="6277232"/>
            <a:ext cx="556054"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3874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556112" y="1307347"/>
            <a:ext cx="8008257"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b="1" dirty="0"/>
              <a:t>Predicting revenues using customer reviews</a:t>
            </a:r>
            <a:endParaRPr sz="2800" b="1" dirty="0">
              <a:latin typeface="Arial"/>
              <a:ea typeface="Arial"/>
              <a:cs typeface="Arial"/>
              <a:sym typeface="Arial"/>
            </a:endParaRPr>
          </a:p>
        </p:txBody>
      </p:sp>
      <p:sp>
        <p:nvSpPr>
          <p:cNvPr id="85" name="Google Shape;85;p1"/>
          <p:cNvSpPr txBox="1">
            <a:spLocks noGrp="1"/>
          </p:cNvSpPr>
          <p:nvPr>
            <p:ph type="subTitle" idx="1"/>
          </p:nvPr>
        </p:nvSpPr>
        <p:spPr>
          <a:xfrm>
            <a:off x="1383359" y="3737164"/>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200"/>
              <a:buFont typeface="Arial"/>
              <a:buNone/>
            </a:pPr>
            <a:r>
              <a:rPr lang="en-US" i="1" dirty="0"/>
              <a:t>Presenter: </a:t>
            </a:r>
            <a:r>
              <a:rPr lang="en-US" i="1" dirty="0" err="1"/>
              <a:t>Talha</a:t>
            </a:r>
            <a:endParaRPr i="1" dirty="0"/>
          </a:p>
          <a:p>
            <a:pPr marL="0" lvl="0" indent="0" algn="ctr" rtl="0">
              <a:spcBef>
                <a:spcPts val="440"/>
              </a:spcBef>
              <a:spcAft>
                <a:spcPts val="0"/>
              </a:spcAft>
              <a:buClr>
                <a:schemeClr val="lt1"/>
              </a:buClr>
              <a:buSzPts val="2200"/>
              <a:buFont typeface="Arial"/>
              <a:buNone/>
            </a:pPr>
            <a:endParaRPr i="1" dirty="0"/>
          </a:p>
        </p:txBody>
      </p:sp>
    </p:spTree>
    <p:extLst>
      <p:ext uri="{BB962C8B-B14F-4D97-AF65-F5344CB8AC3E}">
        <p14:creationId xmlns:p14="http://schemas.microsoft.com/office/powerpoint/2010/main" val="26356309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a:t>Source of reviews: Amazon</a:t>
            </a:r>
          </a:p>
          <a:p>
            <a:endParaRPr lang="en-US" dirty="0"/>
          </a:p>
          <a:p>
            <a:r>
              <a:rPr lang="en-US" dirty="0"/>
              <a:t>Data elements: Product id, review id, parent category, review title, review</a:t>
            </a:r>
          </a:p>
          <a:p>
            <a:endParaRPr lang="en-US" dirty="0"/>
          </a:p>
          <a:p>
            <a:r>
              <a:rPr lang="en-US" dirty="0"/>
              <a:t>Data made available by: Stanford University</a:t>
            </a:r>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159</a:t>
            </a:fld>
            <a:endParaRPr lang="uk-UA"/>
          </a:p>
        </p:txBody>
      </p:sp>
    </p:spTree>
    <p:extLst>
      <p:ext uri="{BB962C8B-B14F-4D97-AF65-F5344CB8AC3E}">
        <p14:creationId xmlns:p14="http://schemas.microsoft.com/office/powerpoint/2010/main" val="330616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D9BD27-4C78-3A43-BF3C-2819749394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16</a:t>
            </a:fld>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53288" y="1220982"/>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lvl="0"/>
            <a:r>
              <a:rPr lang="en-US" sz="2550" dirty="0"/>
              <a:t>Future plan of research  </a:t>
            </a:r>
          </a:p>
          <a:p>
            <a:pPr lvl="0"/>
            <a:endParaRPr lang="en-US" sz="2550" dirty="0"/>
          </a:p>
        </p:txBody>
      </p:sp>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2" name="Content Placeholder 2">
            <a:extLst>
              <a:ext uri="{FF2B5EF4-FFF2-40B4-BE49-F238E27FC236}">
                <a16:creationId xmlns:a16="http://schemas.microsoft.com/office/drawing/2014/main" id="{6A85BA66-5E23-3EBF-FB68-4DAC1B5C4F90}"/>
              </a:ext>
            </a:extLst>
          </p:cNvPr>
          <p:cNvSpPr txBox="1">
            <a:spLocks/>
          </p:cNvSpPr>
          <p:nvPr/>
        </p:nvSpPr>
        <p:spPr>
          <a:xfrm>
            <a:off x="553288" y="1454543"/>
            <a:ext cx="7962062"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nSpc>
                <a:spcPts val="2025"/>
              </a:lnSpc>
              <a:spcBef>
                <a:spcPts val="150"/>
              </a:spcBef>
            </a:pPr>
            <a:endParaRPr lang="en-US" altLang="zh-CN" sz="1800" dirty="0">
              <a:latin typeface="Times New Roman" panose="02020603050405020304" pitchFamily="18" charset="0"/>
              <a:cs typeface="Times New Roman" panose="02020603050405020304" pitchFamily="18" charset="0"/>
            </a:endParaRP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Explore the outcome of pixel tracking usage</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Social welfare</a:t>
            </a:r>
          </a:p>
          <a:p>
            <a:pPr lvl="2">
              <a:lnSpc>
                <a:spcPts val="2025"/>
              </a:lnSpc>
              <a:spcBef>
                <a:spcPts val="150"/>
              </a:spcBef>
            </a:pPr>
            <a:r>
              <a:rPr lang="en-US" altLang="zh-CN" sz="1200" dirty="0">
                <a:latin typeface="Times New Roman" panose="02020603050405020304" pitchFamily="18" charset="0"/>
                <a:cs typeface="Times New Roman" panose="02020603050405020304" pitchFamily="18" charset="0"/>
              </a:rPr>
              <a:t>Con: discrimination</a:t>
            </a:r>
          </a:p>
          <a:p>
            <a:pPr lvl="2">
              <a:lnSpc>
                <a:spcPts val="2025"/>
              </a:lnSpc>
              <a:spcBef>
                <a:spcPts val="150"/>
              </a:spcBef>
            </a:pPr>
            <a:r>
              <a:rPr lang="en-US" altLang="zh-CN" sz="1200" dirty="0">
                <a:latin typeface="Times New Roman" panose="02020603050405020304" pitchFamily="18" charset="0"/>
                <a:cs typeface="Times New Roman" panose="02020603050405020304" pitchFamily="18" charset="0"/>
              </a:rPr>
              <a:t>Pro: community quality of life</a:t>
            </a: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Explore the determinants of pixel tracking usage</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Centers for Medicare &amp; Medicaid Services Data (CMS) dataset</a:t>
            </a:r>
          </a:p>
          <a:p>
            <a:pPr lvl="2">
              <a:lnSpc>
                <a:spcPts val="2025"/>
              </a:lnSpc>
              <a:spcBef>
                <a:spcPts val="150"/>
              </a:spcBef>
            </a:pPr>
            <a:r>
              <a:rPr lang="en-US" altLang="zh-CN" sz="1200" dirty="0">
                <a:latin typeface="Times New Roman" panose="02020603050405020304" pitchFamily="18" charset="0"/>
                <a:cs typeface="Times New Roman" panose="02020603050405020304" pitchFamily="18" charset="0"/>
              </a:rPr>
              <a:t>Hospital profile (size, ownership, social responsibility, </a:t>
            </a:r>
            <a:r>
              <a:rPr lang="en-US" altLang="zh-CN" sz="1200" dirty="0" err="1">
                <a:latin typeface="Times New Roman" panose="02020603050405020304" pitchFamily="18" charset="0"/>
                <a:cs typeface="Times New Roman" panose="02020603050405020304" pitchFamily="18" charset="0"/>
              </a:rPr>
              <a:t>etc</a:t>
            </a:r>
            <a:r>
              <a:rPr lang="en-US" altLang="zh-CN" sz="1200" dirty="0">
                <a:latin typeface="Times New Roman" panose="02020603050405020304" pitchFamily="18" charset="0"/>
                <a:cs typeface="Times New Roman" panose="02020603050405020304" pitchFamily="18" charset="0"/>
              </a:rPr>
              <a:t>)</a:t>
            </a:r>
          </a:p>
          <a:p>
            <a:pPr lvl="2">
              <a:lnSpc>
                <a:spcPts val="2025"/>
              </a:lnSpc>
              <a:spcBef>
                <a:spcPts val="150"/>
              </a:spcBef>
            </a:pPr>
            <a:r>
              <a:rPr lang="en-US" altLang="zh-CN" sz="1200" dirty="0">
                <a:latin typeface="Times New Roman" panose="02020603050405020304" pitchFamily="18" charset="0"/>
                <a:cs typeface="Times New Roman" panose="02020603050405020304" pitchFamily="18" charset="0"/>
              </a:rPr>
              <a:t>Cost report (Financial distress)</a:t>
            </a:r>
          </a:p>
          <a:p>
            <a:pPr lvl="1">
              <a:lnSpc>
                <a:spcPts val="2025"/>
              </a:lnSpc>
              <a:spcBef>
                <a:spcPts val="150"/>
              </a:spcBef>
            </a:pPr>
            <a:r>
              <a:rPr lang="en-US" sz="1500" dirty="0">
                <a:latin typeface="Times New Roman" panose="02020603050405020304" pitchFamily="18" charset="0"/>
                <a:cs typeface="Times New Roman" panose="02020603050405020304" pitchFamily="18" charset="0"/>
              </a:rPr>
              <a:t>Market competition</a:t>
            </a: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p:txBody>
      </p:sp>
      <p:sp>
        <p:nvSpPr>
          <p:cNvPr id="3" name="Action Button: Home 2">
            <a:hlinkClick r:id="rId4" action="ppaction://hlinksldjump" highlightClick="1"/>
            <a:extLst>
              <a:ext uri="{FF2B5EF4-FFF2-40B4-BE49-F238E27FC236}">
                <a16:creationId xmlns:a16="http://schemas.microsoft.com/office/drawing/2014/main" id="{5A4C9BDA-47B9-784B-9521-1E2104EE9B2F}"/>
              </a:ext>
            </a:extLst>
          </p:cNvPr>
          <p:cNvSpPr/>
          <p:nvPr/>
        </p:nvSpPr>
        <p:spPr>
          <a:xfrm>
            <a:off x="8143103" y="6229191"/>
            <a:ext cx="580767" cy="49228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0251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a:t>
            </a:r>
          </a:p>
        </p:txBody>
      </p:sp>
      <p:sp>
        <p:nvSpPr>
          <p:cNvPr id="3" name="Text Placeholder 2"/>
          <p:cNvSpPr>
            <a:spLocks noGrp="1"/>
          </p:cNvSpPr>
          <p:nvPr>
            <p:ph type="body" idx="1"/>
          </p:nvPr>
        </p:nvSpPr>
        <p:spPr/>
        <p:txBody>
          <a:bodyPr/>
          <a:lstStyle/>
          <a:p>
            <a:r>
              <a:rPr lang="en-US" dirty="0"/>
              <a:t>Model topics using LDA.</a:t>
            </a:r>
          </a:p>
          <a:p>
            <a:endParaRPr lang="en-US" dirty="0"/>
          </a:p>
          <a:p>
            <a:r>
              <a:rPr lang="en-US" dirty="0"/>
              <a:t>Assign sentiments to review by using star ratings as a guide</a:t>
            </a:r>
          </a:p>
          <a:p>
            <a:endParaRPr lang="en-US" dirty="0"/>
          </a:p>
          <a:p>
            <a:r>
              <a:rPr lang="en-US" dirty="0"/>
              <a:t>Less than or equal to 2 stars = negative review</a:t>
            </a:r>
          </a:p>
          <a:p>
            <a:r>
              <a:rPr lang="en-US" dirty="0"/>
              <a:t>Greater than or equal to 3 stars = positive review</a:t>
            </a:r>
          </a:p>
          <a:p>
            <a:endParaRPr lang="en-US" dirty="0"/>
          </a:p>
          <a:p>
            <a:r>
              <a:rPr lang="en-US" dirty="0"/>
              <a:t>Correlate topics and sentiments with sales revenue</a:t>
            </a:r>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160</a:t>
            </a:fld>
            <a:endParaRPr lang="uk-UA"/>
          </a:p>
        </p:txBody>
      </p:sp>
    </p:spTree>
    <p:extLst>
      <p:ext uri="{BB962C8B-B14F-4D97-AF65-F5344CB8AC3E}">
        <p14:creationId xmlns:p14="http://schemas.microsoft.com/office/powerpoint/2010/main" val="34512427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a:t>
            </a:r>
          </a:p>
        </p:txBody>
      </p:sp>
      <p:sp>
        <p:nvSpPr>
          <p:cNvPr id="3" name="Text Placeholder 2"/>
          <p:cNvSpPr>
            <a:spLocks noGrp="1"/>
          </p:cNvSpPr>
          <p:nvPr>
            <p:ph type="body" idx="1"/>
          </p:nvPr>
        </p:nvSpPr>
        <p:spPr/>
        <p:txBody>
          <a:bodyPr/>
          <a:lstStyle/>
          <a:p>
            <a:r>
              <a:rPr lang="en-US" dirty="0"/>
              <a:t>Sales revenue will be </a:t>
            </a:r>
            <a:r>
              <a:rPr lang="en-US" dirty="0" err="1"/>
              <a:t>proxied</a:t>
            </a:r>
            <a:r>
              <a:rPr lang="en-US" dirty="0"/>
              <a:t> using Amazon sales rank.</a:t>
            </a:r>
          </a:p>
          <a:p>
            <a:endParaRPr lang="en-US" dirty="0"/>
          </a:p>
          <a:p>
            <a:r>
              <a:rPr lang="en-US" dirty="0"/>
              <a:t>Higher sales rank = higher sales</a:t>
            </a:r>
          </a:p>
          <a:p>
            <a:endParaRPr lang="en-US" dirty="0"/>
          </a:p>
          <a:p>
            <a:r>
              <a:rPr lang="en-US" dirty="0"/>
              <a:t>Prior study shows strong correlation between sales rank and sales revenue.</a:t>
            </a:r>
          </a:p>
          <a:p>
            <a:endParaRPr lang="en-US" dirty="0"/>
          </a:p>
          <a:p>
            <a:r>
              <a:rPr lang="en-US" dirty="0"/>
              <a:t>Other studies have used similar proxies for sales revenue. For example, one study uses the number of customer reviews to proxy for sales revenue.</a:t>
            </a:r>
          </a:p>
          <a:p>
            <a:endParaRPr lang="en-US" dirty="0"/>
          </a:p>
          <a:p>
            <a:endParaRPr lang="en-US" dirty="0"/>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161</a:t>
            </a:fld>
            <a:endParaRPr lang="uk-UA"/>
          </a:p>
        </p:txBody>
      </p:sp>
    </p:spTree>
    <p:extLst>
      <p:ext uri="{BB962C8B-B14F-4D97-AF65-F5344CB8AC3E}">
        <p14:creationId xmlns:p14="http://schemas.microsoft.com/office/powerpoint/2010/main" val="12236961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a:t>
            </a:r>
          </a:p>
        </p:txBody>
      </p:sp>
      <p:sp>
        <p:nvSpPr>
          <p:cNvPr id="3" name="Text Placeholder 2"/>
          <p:cNvSpPr>
            <a:spLocks noGrp="1"/>
          </p:cNvSpPr>
          <p:nvPr>
            <p:ph type="body" idx="1"/>
          </p:nvPr>
        </p:nvSpPr>
        <p:spPr/>
        <p:txBody>
          <a:bodyPr/>
          <a:lstStyle/>
          <a:p>
            <a:r>
              <a:rPr lang="en-US" dirty="0"/>
              <a:t>I am trying to do a large scale study with as many categories and reviews as I can.</a:t>
            </a:r>
          </a:p>
          <a:p>
            <a:endParaRPr lang="en-US" dirty="0"/>
          </a:p>
          <a:p>
            <a:r>
              <a:rPr lang="en-US" dirty="0"/>
              <a:t>Possibly over a million textual reviews.</a:t>
            </a:r>
          </a:p>
          <a:p>
            <a:endParaRPr lang="en-US" dirty="0"/>
          </a:p>
          <a:p>
            <a:pPr marL="114300" indent="0">
              <a:buNone/>
            </a:pPr>
            <a:r>
              <a:rPr lang="en-US" dirty="0"/>
              <a:t>Current studies:</a:t>
            </a:r>
          </a:p>
          <a:p>
            <a:r>
              <a:rPr lang="en-US" dirty="0"/>
              <a:t>E-Word of mouth &amp; Box office revenue</a:t>
            </a:r>
          </a:p>
          <a:p>
            <a:endParaRPr lang="en-US" dirty="0"/>
          </a:p>
          <a:p>
            <a:r>
              <a:rPr lang="en-US" dirty="0"/>
              <a:t>Volume of reviews &amp; sales on Amazon (Cui et al 2012)</a:t>
            </a:r>
          </a:p>
          <a:p>
            <a:endParaRPr lang="en-US" dirty="0"/>
          </a:p>
          <a:p>
            <a:r>
              <a:rPr lang="en-US" dirty="0"/>
              <a:t>Average rating and sales on Amazon (Cui et al 2012)</a:t>
            </a:r>
          </a:p>
          <a:p>
            <a:r>
              <a:rPr lang="en-US" dirty="0"/>
              <a:t>Some studies just look at certain categories</a:t>
            </a:r>
          </a:p>
          <a:p>
            <a:endParaRPr lang="en-US" dirty="0"/>
          </a:p>
          <a:p>
            <a:endParaRPr lang="en-US" dirty="0"/>
          </a:p>
          <a:p>
            <a:endParaRPr lang="en-US" dirty="0"/>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162</a:t>
            </a:fld>
            <a:endParaRPr lang="uk-UA"/>
          </a:p>
        </p:txBody>
      </p:sp>
    </p:spTree>
    <p:extLst>
      <p:ext uri="{BB962C8B-B14F-4D97-AF65-F5344CB8AC3E}">
        <p14:creationId xmlns:p14="http://schemas.microsoft.com/office/powerpoint/2010/main" val="3275949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Software end</a:t>
            </a:r>
            <a:endParaRPr lang="en-US" dirty="0"/>
          </a:p>
        </p:txBody>
      </p:sp>
      <p:sp>
        <p:nvSpPr>
          <p:cNvPr id="3" name="Text Placeholder 2"/>
          <p:cNvSpPr>
            <a:spLocks noGrp="1"/>
          </p:cNvSpPr>
          <p:nvPr>
            <p:ph type="body" idx="1"/>
          </p:nvPr>
        </p:nvSpPr>
        <p:spPr/>
        <p:txBody>
          <a:bodyPr/>
          <a:lstStyle/>
          <a:p>
            <a:r>
              <a:rPr lang="en-US" dirty="0"/>
              <a:t>Loading </a:t>
            </a:r>
            <a:r>
              <a:rPr lang="en-US" dirty="0" err="1"/>
              <a:t>csv</a:t>
            </a:r>
            <a:r>
              <a:rPr lang="en-US" dirty="0"/>
              <a:t> files line by line into python memory</a:t>
            </a:r>
          </a:p>
          <a:p>
            <a:pPr lvl="1"/>
            <a:r>
              <a:rPr lang="en-US" dirty="0"/>
              <a:t>Processing each line before moving on to the next</a:t>
            </a:r>
          </a:p>
          <a:p>
            <a:pPr lvl="1"/>
            <a:endParaRPr lang="en-US" dirty="0"/>
          </a:p>
          <a:p>
            <a:r>
              <a:rPr lang="en-US" dirty="0"/>
              <a:t>Threading in python </a:t>
            </a:r>
            <a:r>
              <a:rPr lang="mr-IN" dirty="0"/>
              <a:t>–</a:t>
            </a:r>
            <a:r>
              <a:rPr lang="en-US" dirty="0"/>
              <a:t> for parallel computing:</a:t>
            </a:r>
          </a:p>
          <a:p>
            <a:pPr lvl="1"/>
            <a:r>
              <a:rPr lang="en-US" dirty="0"/>
              <a:t>I will create multiple instances of the code to run simultaneously</a:t>
            </a:r>
          </a:p>
          <a:p>
            <a:pPr marL="114300" indent="0">
              <a:buNone/>
            </a:pPr>
            <a:endParaRPr lang="en-US" dirty="0"/>
          </a:p>
          <a:p>
            <a:r>
              <a:rPr lang="en-US" dirty="0"/>
              <a:t>I will use SQL database for storing work in progress directly to hard disk.</a:t>
            </a:r>
          </a:p>
          <a:p>
            <a:pPr lvl="1"/>
            <a:r>
              <a:rPr lang="en-US" dirty="0"/>
              <a:t>Work in progress includes processed text.</a:t>
            </a:r>
          </a:p>
          <a:p>
            <a:endParaRPr lang="en-US" dirty="0"/>
          </a:p>
          <a:p>
            <a:r>
              <a:rPr lang="en-US" dirty="0"/>
              <a:t>Small </a:t>
            </a:r>
            <a:r>
              <a:rPr lang="en-US" dirty="0" err="1"/>
              <a:t>chunksize</a:t>
            </a:r>
            <a:r>
              <a:rPr lang="en-US" dirty="0"/>
              <a:t> for LDA training will help keep memory usage down.</a:t>
            </a:r>
          </a:p>
          <a:p>
            <a:endParaRPr lang="en-US" dirty="0"/>
          </a:p>
          <a:p>
            <a:endParaRPr lang="en-US" dirty="0"/>
          </a:p>
          <a:p>
            <a:endParaRPr lang="en-US" dirty="0"/>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163</a:t>
            </a:fld>
            <a:endParaRPr lang="uk-UA"/>
          </a:p>
        </p:txBody>
      </p:sp>
    </p:spTree>
    <p:extLst>
      <p:ext uri="{BB962C8B-B14F-4D97-AF65-F5344CB8AC3E}">
        <p14:creationId xmlns:p14="http://schemas.microsoft.com/office/powerpoint/2010/main" val="38966188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3" name="Text Placeholder 2"/>
          <p:cNvSpPr>
            <a:spLocks noGrp="1"/>
          </p:cNvSpPr>
          <p:nvPr>
            <p:ph type="body" idx="1"/>
          </p:nvPr>
        </p:nvSpPr>
        <p:spPr/>
        <p:txBody>
          <a:bodyPr/>
          <a:lstStyle/>
          <a:p>
            <a:r>
              <a:rPr lang="en-US" dirty="0"/>
              <a:t>Studies have used time series analysis.</a:t>
            </a:r>
          </a:p>
          <a:p>
            <a:endParaRPr lang="en-US" dirty="0"/>
          </a:p>
          <a:p>
            <a:r>
              <a:rPr lang="en-US" dirty="0"/>
              <a:t>I will use a fixed effect analysis as I am looking for long term effects.</a:t>
            </a:r>
          </a:p>
          <a:p>
            <a:endParaRPr lang="en-US" dirty="0"/>
          </a:p>
          <a:p>
            <a:r>
              <a:rPr lang="en-US" dirty="0"/>
              <a:t>Control variables (borrowed from previous studies):</a:t>
            </a:r>
          </a:p>
          <a:p>
            <a:endParaRPr lang="en-US" dirty="0"/>
          </a:p>
          <a:p>
            <a:r>
              <a:rPr lang="en-US" dirty="0"/>
              <a:t>Price of product</a:t>
            </a:r>
          </a:p>
          <a:p>
            <a:r>
              <a:rPr lang="en-US" dirty="0"/>
              <a:t>Product type</a:t>
            </a:r>
          </a:p>
          <a:p>
            <a:r>
              <a:rPr lang="en-US" dirty="0"/>
              <a:t>Product subcategory</a:t>
            </a:r>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164</a:t>
            </a:fld>
            <a:endParaRPr lang="uk-UA"/>
          </a:p>
        </p:txBody>
      </p:sp>
    </p:spTree>
    <p:extLst>
      <p:ext uri="{BB962C8B-B14F-4D97-AF65-F5344CB8AC3E}">
        <p14:creationId xmlns:p14="http://schemas.microsoft.com/office/powerpoint/2010/main" val="38142908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1d4f09ee157_0_107"/>
          <p:cNvSpPr txBox="1">
            <a:spLocks noGrp="1"/>
          </p:cNvSpPr>
          <p:nvPr>
            <p:ph type="title"/>
          </p:nvPr>
        </p:nvSpPr>
        <p:spPr>
          <a:xfrm>
            <a:off x="457200" y="617547"/>
            <a:ext cx="8229600" cy="5872200"/>
          </a:xfrm>
          <a:prstGeom prst="rect">
            <a:avLst/>
          </a:prstGeom>
        </p:spPr>
        <p:txBody>
          <a:bodyPr spcFirstLastPara="1" wrap="square" lIns="91425" tIns="45700" rIns="91425" bIns="45700" anchor="ctr" anchorCtr="0">
            <a:noAutofit/>
          </a:bodyPr>
          <a:lstStyle/>
          <a:p>
            <a:pPr marL="2286000" lvl="0" indent="457200" algn="l" rtl="0">
              <a:spcBef>
                <a:spcPts val="0"/>
              </a:spcBef>
              <a:spcAft>
                <a:spcPts val="0"/>
              </a:spcAft>
              <a:buNone/>
            </a:pPr>
            <a:r>
              <a:rPr lang="en-US" sz="5400"/>
              <a:t>Thankyou</a:t>
            </a:r>
            <a:endParaRPr sz="5400"/>
          </a:p>
        </p:txBody>
      </p:sp>
      <p:sp>
        <p:nvSpPr>
          <p:cNvPr id="440" name="Google Shape;440;g1d4f09ee157_0_107"/>
          <p:cNvSpPr txBox="1">
            <a:spLocks noGrp="1"/>
          </p:cNvSpPr>
          <p:nvPr>
            <p:ph type="body" idx="2"/>
          </p:nvPr>
        </p:nvSpPr>
        <p:spPr>
          <a:xfrm>
            <a:off x="5715000" y="0"/>
            <a:ext cx="3429000" cy="609600"/>
          </a:xfrm>
          <a:prstGeom prst="rect">
            <a:avLst/>
          </a:prstGeom>
        </p:spPr>
        <p:txBody>
          <a:bodyPr spcFirstLastPara="1" wrap="square" lIns="91425" tIns="45700" rIns="91425" bIns="45700" anchor="ctr" anchorCtr="0">
            <a:noAutofit/>
          </a:bodyPr>
          <a:lstStyle/>
          <a:p>
            <a:pPr marL="0" lvl="0" indent="0" algn="ctr" rtl="0">
              <a:spcBef>
                <a:spcPts val="440"/>
              </a:spcBef>
              <a:spcAft>
                <a:spcPts val="0"/>
              </a:spcAft>
              <a:buNone/>
            </a:pPr>
            <a:endParaRPr/>
          </a:p>
        </p:txBody>
      </p:sp>
      <p:sp>
        <p:nvSpPr>
          <p:cNvPr id="441" name="Google Shape;441;g1d4f09ee157_0_107"/>
          <p:cNvSpPr txBox="1">
            <a:spLocks noGrp="1"/>
          </p:cNvSpPr>
          <p:nvPr>
            <p:ph type="sldNum" idx="12"/>
          </p:nvPr>
        </p:nvSpPr>
        <p:spPr>
          <a:xfrm>
            <a:off x="6553200" y="6489828"/>
            <a:ext cx="2590800" cy="368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165</a:t>
            </a:fld>
            <a:endParaRPr/>
          </a:p>
        </p:txBody>
      </p:sp>
      <p:sp>
        <p:nvSpPr>
          <p:cNvPr id="2" name="Action Button: Home 1">
            <a:hlinkClick r:id="rId3" action="ppaction://hlinksldjump" highlightClick="1"/>
            <a:extLst>
              <a:ext uri="{FF2B5EF4-FFF2-40B4-BE49-F238E27FC236}">
                <a16:creationId xmlns:a16="http://schemas.microsoft.com/office/drawing/2014/main" id="{A2E7E4C9-1D98-D849-90BA-33D60FB51D2D}"/>
              </a:ext>
            </a:extLst>
          </p:cNvPr>
          <p:cNvSpPr/>
          <p:nvPr/>
        </p:nvSpPr>
        <p:spPr>
          <a:xfrm>
            <a:off x="8427308" y="6128951"/>
            <a:ext cx="556054" cy="4819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1731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1442484" y="4213425"/>
            <a:ext cx="6400800" cy="1314450"/>
          </a:xfrm>
        </p:spPr>
        <p:txBody>
          <a:bodyPr/>
          <a:lstStyle/>
          <a:p>
            <a:pPr eaLnBrk="1" hangingPunct="1"/>
            <a:r>
              <a:rPr lang="en-US" altLang="zh-CN">
                <a:latin typeface="Arial" charset="0"/>
              </a:rPr>
              <a:t>Jiaqi Sun   Kevin Moffitt</a:t>
            </a:r>
            <a:endParaRPr lang="en-US" dirty="0">
              <a:latin typeface="Arial" charset="0"/>
            </a:endParaRPr>
          </a:p>
        </p:txBody>
      </p:sp>
      <p:sp>
        <p:nvSpPr>
          <p:cNvPr id="13313" name="Rectangle 2"/>
          <p:cNvSpPr>
            <a:spLocks noGrp="1" noChangeArrowheads="1"/>
          </p:cNvSpPr>
          <p:nvPr>
            <p:ph type="ctrTitle"/>
          </p:nvPr>
        </p:nvSpPr>
        <p:spPr/>
        <p:txBody>
          <a:bodyPr/>
          <a:lstStyle/>
          <a:p>
            <a:pPr eaLnBrk="1" hangingPunct="1"/>
            <a:r>
              <a:rPr lang="en-US" dirty="0">
                <a:latin typeface="Arial" charset="0"/>
              </a:rPr>
              <a:t>	Continuous Auditing in the Age of AI: An Exploration of OpenAI's GPT Model Applications</a:t>
            </a:r>
          </a:p>
        </p:txBody>
      </p:sp>
    </p:spTree>
    <p:extLst>
      <p:ext uri="{BB962C8B-B14F-4D97-AF65-F5344CB8AC3E}">
        <p14:creationId xmlns:p14="http://schemas.microsoft.com/office/powerpoint/2010/main" val="8517317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3F129-4069-3724-0A5F-796D2CEB1988}"/>
              </a:ext>
            </a:extLst>
          </p:cNvPr>
          <p:cNvSpPr>
            <a:spLocks noGrp="1"/>
          </p:cNvSpPr>
          <p:nvPr>
            <p:ph type="title"/>
          </p:nvPr>
        </p:nvSpPr>
        <p:spPr/>
        <p:txBody>
          <a:bodyPr/>
          <a:lstStyle/>
          <a:p>
            <a:r>
              <a:rPr lang="en-US" altLang="zh-CN" dirty="0"/>
              <a:t> Introduction </a:t>
            </a:r>
            <a:endParaRPr lang="zh-CN" altLang="en-US" dirty="0"/>
          </a:p>
        </p:txBody>
      </p:sp>
      <p:sp>
        <p:nvSpPr>
          <p:cNvPr id="3" name="内容占位符 2">
            <a:extLst>
              <a:ext uri="{FF2B5EF4-FFF2-40B4-BE49-F238E27FC236}">
                <a16:creationId xmlns:a16="http://schemas.microsoft.com/office/drawing/2014/main" id="{A34B6EED-F48B-AFD1-F037-117166AC50C1}"/>
              </a:ext>
            </a:extLst>
          </p:cNvPr>
          <p:cNvSpPr>
            <a:spLocks noGrp="1"/>
          </p:cNvSpPr>
          <p:nvPr>
            <p:ph idx="1"/>
          </p:nvPr>
        </p:nvSpPr>
        <p:spPr/>
        <p:txBody>
          <a:bodyPr/>
          <a:lstStyle/>
          <a:p>
            <a:r>
              <a:rPr lang="en-US" altLang="zh-CN" sz="1800" dirty="0"/>
              <a:t>To develop a conceptual framework for continuous auditing using OpenAI's GPT model,</a:t>
            </a:r>
          </a:p>
          <a:p>
            <a:r>
              <a:rPr lang="en-US" altLang="zh-CN" sz="1800" dirty="0"/>
              <a:t>To understand the potential of AI for real-time risk analysis and anomaly detection in transactional data,</a:t>
            </a:r>
          </a:p>
          <a:p>
            <a:r>
              <a:rPr lang="en-US" altLang="zh-CN" sz="1800" dirty="0"/>
              <a:t>To examine the challenges and solutions in implementing AI in an auditing context.</a:t>
            </a:r>
            <a:endParaRPr lang="zh-CN" altLang="en-US" sz="1800" dirty="0"/>
          </a:p>
        </p:txBody>
      </p:sp>
    </p:spTree>
    <p:extLst>
      <p:ext uri="{BB962C8B-B14F-4D97-AF65-F5344CB8AC3E}">
        <p14:creationId xmlns:p14="http://schemas.microsoft.com/office/powerpoint/2010/main" val="1197394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626EE0-C131-9A51-18DE-D4874839BB01}"/>
              </a:ext>
            </a:extLst>
          </p:cNvPr>
          <p:cNvSpPr>
            <a:spLocks noGrp="1"/>
          </p:cNvSpPr>
          <p:nvPr>
            <p:ph type="title"/>
          </p:nvPr>
        </p:nvSpPr>
        <p:spPr/>
        <p:txBody>
          <a:bodyPr/>
          <a:lstStyle/>
          <a:p>
            <a:r>
              <a:rPr lang="en-US" altLang="zh-CN" dirty="0"/>
              <a:t>Research Overview</a:t>
            </a:r>
            <a:endParaRPr lang="zh-CN" altLang="en-US" dirty="0"/>
          </a:p>
        </p:txBody>
      </p:sp>
      <p:sp>
        <p:nvSpPr>
          <p:cNvPr id="3" name="内容占位符 2">
            <a:extLst>
              <a:ext uri="{FF2B5EF4-FFF2-40B4-BE49-F238E27FC236}">
                <a16:creationId xmlns:a16="http://schemas.microsoft.com/office/drawing/2014/main" id="{20697DD2-7F17-0FE7-A407-DDB2F3ED11F2}"/>
              </a:ext>
            </a:extLst>
          </p:cNvPr>
          <p:cNvSpPr>
            <a:spLocks noGrp="1"/>
          </p:cNvSpPr>
          <p:nvPr>
            <p:ph idx="1"/>
          </p:nvPr>
        </p:nvSpPr>
        <p:spPr/>
        <p:txBody>
          <a:bodyPr/>
          <a:lstStyle/>
          <a:p>
            <a:r>
              <a:rPr lang="en-US" altLang="zh-CN" sz="1800" dirty="0"/>
              <a:t>Data Collection and Preparation: Gathering relevant transactional data and preprocessing it to suit our model's needs.</a:t>
            </a:r>
          </a:p>
          <a:p>
            <a:r>
              <a:rPr lang="en-US" altLang="zh-CN" sz="1800" dirty="0"/>
              <a:t>Fine-tuning the GPT model: Adapting the model to understand and analyze our auditing data effectively.</a:t>
            </a:r>
          </a:p>
          <a:p>
            <a:r>
              <a:rPr lang="en-US" altLang="zh-CN" sz="1800" dirty="0"/>
              <a:t>Evaluating Model Performance: Rigorously testing our model's accuracy and reliability in risk prediction.</a:t>
            </a:r>
          </a:p>
          <a:p>
            <a:r>
              <a:rPr lang="en-US" altLang="zh-CN" sz="1800" dirty="0"/>
              <a:t>Implementation: Developing a system that integrates this model into existing auditing systems, and can provide real-time feedback to auditors.</a:t>
            </a:r>
            <a:endParaRPr lang="zh-CN" altLang="en-US" sz="1800" dirty="0"/>
          </a:p>
        </p:txBody>
      </p:sp>
    </p:spTree>
    <p:extLst>
      <p:ext uri="{BB962C8B-B14F-4D97-AF65-F5344CB8AC3E}">
        <p14:creationId xmlns:p14="http://schemas.microsoft.com/office/powerpoint/2010/main" val="176967507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BB757B-80D7-F62B-90EF-C45015C26923}"/>
              </a:ext>
            </a:extLst>
          </p:cNvPr>
          <p:cNvSpPr>
            <a:spLocks noGrp="1"/>
          </p:cNvSpPr>
          <p:nvPr>
            <p:ph type="title"/>
          </p:nvPr>
        </p:nvSpPr>
        <p:spPr/>
        <p:txBody>
          <a:bodyPr/>
          <a:lstStyle/>
          <a:p>
            <a:r>
              <a:rPr lang="en-US" altLang="zh-CN" dirty="0"/>
              <a:t> Progress Made</a:t>
            </a:r>
            <a:endParaRPr lang="zh-CN" altLang="en-US" dirty="0"/>
          </a:p>
        </p:txBody>
      </p:sp>
      <p:sp>
        <p:nvSpPr>
          <p:cNvPr id="3" name="内容占位符 2">
            <a:extLst>
              <a:ext uri="{FF2B5EF4-FFF2-40B4-BE49-F238E27FC236}">
                <a16:creationId xmlns:a16="http://schemas.microsoft.com/office/drawing/2014/main" id="{45D8BF0B-13EC-FA9B-1A8F-60AB9CE2643F}"/>
              </a:ext>
            </a:extLst>
          </p:cNvPr>
          <p:cNvSpPr>
            <a:spLocks noGrp="1"/>
          </p:cNvSpPr>
          <p:nvPr>
            <p:ph idx="1"/>
          </p:nvPr>
        </p:nvSpPr>
        <p:spPr/>
        <p:txBody>
          <a:bodyPr/>
          <a:lstStyle/>
          <a:p>
            <a:r>
              <a:rPr lang="en-US" altLang="zh-CN" sz="1800" dirty="0"/>
              <a:t>Week 1 &amp; 2:</a:t>
            </a:r>
          </a:p>
          <a:p>
            <a:pPr marL="0" indent="0">
              <a:buNone/>
            </a:pPr>
            <a:r>
              <a:rPr lang="en-US" altLang="zh-CN" sz="1800" dirty="0"/>
              <a:t>Studied fundamentals of continuous auditing and AI.</a:t>
            </a:r>
          </a:p>
          <a:p>
            <a:pPr marL="0" indent="0">
              <a:buNone/>
            </a:pPr>
            <a:r>
              <a:rPr lang="en-US" altLang="zh-CN" sz="1800" dirty="0"/>
              <a:t>Explored the specifics of OpenAI's GPT model.</a:t>
            </a:r>
          </a:p>
          <a:p>
            <a:r>
              <a:rPr lang="en-US" altLang="zh-CN" sz="1800" dirty="0"/>
              <a:t>Week 3 &amp; 4:</a:t>
            </a:r>
          </a:p>
          <a:p>
            <a:pPr marL="0" indent="0">
              <a:buNone/>
            </a:pPr>
            <a:r>
              <a:rPr lang="en-US" altLang="zh-CN" sz="1800" dirty="0"/>
              <a:t>Identified challenges in traditional auditing.</a:t>
            </a:r>
          </a:p>
          <a:p>
            <a:pPr marL="0" indent="0">
              <a:buNone/>
            </a:pPr>
            <a:r>
              <a:rPr lang="en-US" altLang="zh-CN" sz="1800" dirty="0"/>
              <a:t>Explored the potential role of AI in mitigating these challenges.</a:t>
            </a:r>
          </a:p>
          <a:p>
            <a:r>
              <a:rPr lang="en-US" altLang="zh-CN" sz="1800" dirty="0"/>
              <a:t>Week 5:</a:t>
            </a:r>
          </a:p>
          <a:p>
            <a:pPr marL="0" indent="0">
              <a:buNone/>
            </a:pPr>
            <a:r>
              <a:rPr lang="en-US" altLang="zh-CN" sz="1800" dirty="0"/>
              <a:t>Started investigating types of auditing data required.</a:t>
            </a:r>
          </a:p>
          <a:p>
            <a:pPr marL="0" indent="0">
              <a:buNone/>
            </a:pPr>
            <a:r>
              <a:rPr lang="en-US" altLang="zh-CN" sz="1800" dirty="0"/>
              <a:t>Developed data collection methods.</a:t>
            </a:r>
          </a:p>
          <a:p>
            <a:pPr marL="0" indent="0">
              <a:buNone/>
            </a:pPr>
            <a:r>
              <a:rPr lang="en-US" altLang="zh-CN" sz="1800" dirty="0"/>
              <a:t>Began working on data preprocessing techniques.</a:t>
            </a:r>
            <a:endParaRPr lang="zh-CN" altLang="en-US" sz="1800" dirty="0"/>
          </a:p>
        </p:txBody>
      </p:sp>
    </p:spTree>
    <p:extLst>
      <p:ext uri="{BB962C8B-B14F-4D97-AF65-F5344CB8AC3E}">
        <p14:creationId xmlns:p14="http://schemas.microsoft.com/office/powerpoint/2010/main" val="2802860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71600" y="4298861"/>
            <a:ext cx="6400800" cy="1752600"/>
          </a:xfrm>
        </p:spPr>
        <p:txBody>
          <a:bodyPr/>
          <a:lstStyle/>
          <a:p>
            <a:r>
              <a:rPr lang="en-US" dirty="0"/>
              <a:t>Yu Gu</a:t>
            </a:r>
          </a:p>
          <a:p>
            <a:endParaRPr lang="en-US" dirty="0"/>
          </a:p>
          <a:p>
            <a:r>
              <a:rPr lang="en-US" dirty="0"/>
              <a:t>Summer Project</a:t>
            </a:r>
          </a:p>
        </p:txBody>
      </p:sp>
      <p:sp>
        <p:nvSpPr>
          <p:cNvPr id="2" name="Title 1">
            <a:extLst>
              <a:ext uri="{FF2B5EF4-FFF2-40B4-BE49-F238E27FC236}">
                <a16:creationId xmlns:a16="http://schemas.microsoft.com/office/drawing/2014/main" id="{C95C2D80-61B9-4DC9-BBB8-C64666CFAC6F}"/>
              </a:ext>
            </a:extLst>
          </p:cNvPr>
          <p:cNvSpPr>
            <a:spLocks noGrp="1"/>
          </p:cNvSpPr>
          <p:nvPr>
            <p:ph type="ctrTitle"/>
          </p:nvPr>
        </p:nvSpPr>
        <p:spPr/>
        <p:txBody>
          <a:bodyPr/>
          <a:lstStyle/>
          <a:p>
            <a:r>
              <a:rPr lang="en-US" dirty="0"/>
              <a:t>The Benefits of Big Data: The Case of Wind Data to Detect Greenwashing</a:t>
            </a:r>
          </a:p>
        </p:txBody>
      </p:sp>
    </p:spTree>
    <p:extLst>
      <p:ext uri="{BB962C8B-B14F-4D97-AF65-F5344CB8AC3E}">
        <p14:creationId xmlns:p14="http://schemas.microsoft.com/office/powerpoint/2010/main" val="19316360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7E3185-B119-38F1-17FF-36E2FC7C58D8}"/>
              </a:ext>
            </a:extLst>
          </p:cNvPr>
          <p:cNvSpPr>
            <a:spLocks noGrp="1"/>
          </p:cNvSpPr>
          <p:nvPr>
            <p:ph type="title"/>
          </p:nvPr>
        </p:nvSpPr>
        <p:spPr/>
        <p:txBody>
          <a:bodyPr/>
          <a:lstStyle/>
          <a:p>
            <a:r>
              <a:rPr lang="en-US" altLang="zh-CN" dirty="0"/>
              <a:t>Findings &amp; Insights</a:t>
            </a:r>
            <a:endParaRPr lang="zh-CN" altLang="en-US" dirty="0"/>
          </a:p>
        </p:txBody>
      </p:sp>
      <p:sp>
        <p:nvSpPr>
          <p:cNvPr id="3" name="内容占位符 2">
            <a:extLst>
              <a:ext uri="{FF2B5EF4-FFF2-40B4-BE49-F238E27FC236}">
                <a16:creationId xmlns:a16="http://schemas.microsoft.com/office/drawing/2014/main" id="{733D38ED-08C2-ACAC-4CE5-234BB7787CA0}"/>
              </a:ext>
            </a:extLst>
          </p:cNvPr>
          <p:cNvSpPr>
            <a:spLocks noGrp="1"/>
          </p:cNvSpPr>
          <p:nvPr>
            <p:ph idx="1"/>
          </p:nvPr>
        </p:nvSpPr>
        <p:spPr/>
        <p:txBody>
          <a:bodyPr/>
          <a:lstStyle/>
          <a:p>
            <a:r>
              <a:rPr lang="en-US" altLang="zh-CN" sz="2000" dirty="0"/>
              <a:t>Identified growing interest in AI's potential in auditing </a:t>
            </a:r>
          </a:p>
          <a:p>
            <a:r>
              <a:rPr lang="en-US" altLang="zh-CN" sz="2000" dirty="0"/>
              <a:t>GPT model seems well-suited for auditing tasks due to its language processing capabilities.</a:t>
            </a:r>
          </a:p>
          <a:p>
            <a:r>
              <a:rPr lang="en-US" altLang="zh-CN" sz="2000" dirty="0"/>
              <a:t>GPT model could potentially understand transactional data, assess risk levels, and generate real-time reports.</a:t>
            </a:r>
          </a:p>
          <a:p>
            <a:r>
              <a:rPr lang="en-US" altLang="zh-CN" sz="2000" dirty="0"/>
              <a:t>Major challenges include ensuring interpretability of the GPT model's outputs and the quality of training data.</a:t>
            </a:r>
            <a:endParaRPr lang="zh-CN" altLang="en-US" sz="2000" dirty="0"/>
          </a:p>
        </p:txBody>
      </p:sp>
    </p:spTree>
    <p:extLst>
      <p:ext uri="{BB962C8B-B14F-4D97-AF65-F5344CB8AC3E}">
        <p14:creationId xmlns:p14="http://schemas.microsoft.com/office/powerpoint/2010/main" val="406461172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1DB506-37F0-6C84-A616-AA82FAB86C74}"/>
              </a:ext>
            </a:extLst>
          </p:cNvPr>
          <p:cNvSpPr>
            <a:spLocks noGrp="1"/>
          </p:cNvSpPr>
          <p:nvPr>
            <p:ph type="title"/>
          </p:nvPr>
        </p:nvSpPr>
        <p:spPr/>
        <p:txBody>
          <a:bodyPr/>
          <a:lstStyle/>
          <a:p>
            <a:r>
              <a:rPr lang="en-US" altLang="zh-CN" dirty="0"/>
              <a:t>Challenges &amp; Next Steps</a:t>
            </a:r>
            <a:endParaRPr lang="zh-CN" altLang="en-US" dirty="0"/>
          </a:p>
        </p:txBody>
      </p:sp>
      <p:sp>
        <p:nvSpPr>
          <p:cNvPr id="3" name="内容占位符 2">
            <a:extLst>
              <a:ext uri="{FF2B5EF4-FFF2-40B4-BE49-F238E27FC236}">
                <a16:creationId xmlns:a16="http://schemas.microsoft.com/office/drawing/2014/main" id="{1E727F4A-3415-3EA0-7590-94366B8D6FD8}"/>
              </a:ext>
            </a:extLst>
          </p:cNvPr>
          <p:cNvSpPr>
            <a:spLocks noGrp="1"/>
          </p:cNvSpPr>
          <p:nvPr>
            <p:ph idx="1"/>
          </p:nvPr>
        </p:nvSpPr>
        <p:spPr/>
        <p:txBody>
          <a:bodyPr/>
          <a:lstStyle/>
          <a:p>
            <a:r>
              <a:rPr lang="en-US" altLang="zh-CN" dirty="0"/>
              <a:t>Challenge 1: Complexity of understanding and applying the GPT model in auditing.</a:t>
            </a:r>
          </a:p>
          <a:p>
            <a:r>
              <a:rPr lang="en-US" altLang="zh-CN" dirty="0"/>
              <a:t>Solution: Thorough study of the model and consultation with experts.</a:t>
            </a:r>
          </a:p>
          <a:p>
            <a:r>
              <a:rPr lang="en-US" altLang="zh-CN" dirty="0"/>
              <a:t>Challenge 2: Identifying and acquiring suitable datasets for the study.</a:t>
            </a:r>
          </a:p>
          <a:p>
            <a:r>
              <a:rPr lang="en-US" altLang="zh-CN" dirty="0"/>
              <a:t>Solution: Reached out to various organizations for data and simulated our own data where necessary.</a:t>
            </a:r>
          </a:p>
          <a:p>
            <a:endParaRPr lang="en-US" altLang="zh-CN" b="1" dirty="0"/>
          </a:p>
          <a:p>
            <a:pPr marL="0" indent="0">
              <a:buNone/>
            </a:pPr>
            <a:r>
              <a:rPr lang="en-US" altLang="zh-CN" b="1" dirty="0"/>
              <a:t> Next Steps</a:t>
            </a:r>
          </a:p>
          <a:p>
            <a:r>
              <a:rPr lang="en-US" altLang="zh-CN" dirty="0"/>
              <a:t>Deep dive into risk assessment and explore how AI can facilitate it.</a:t>
            </a:r>
          </a:p>
          <a:p>
            <a:r>
              <a:rPr lang="en-US" altLang="zh-CN" dirty="0"/>
              <a:t>Fine-tune the GPT model specifically for auditing tasks.</a:t>
            </a:r>
          </a:p>
          <a:p>
            <a:r>
              <a:rPr lang="en-US" altLang="zh-CN" dirty="0"/>
              <a:t>Evaluate the performance of the AI model in auditing, developing appropriate metrics and benchmarks.</a:t>
            </a:r>
            <a:endParaRPr lang="zh-CN" altLang="en-US" dirty="0"/>
          </a:p>
        </p:txBody>
      </p:sp>
      <p:sp>
        <p:nvSpPr>
          <p:cNvPr id="4" name="Action Button: Home 3">
            <a:hlinkClick r:id="rId2" action="ppaction://hlinksldjump" highlightClick="1"/>
            <a:extLst>
              <a:ext uri="{FF2B5EF4-FFF2-40B4-BE49-F238E27FC236}">
                <a16:creationId xmlns:a16="http://schemas.microsoft.com/office/drawing/2014/main" id="{5FF4C0DC-CA88-3A41-BCFC-6982EB2CD691}"/>
              </a:ext>
            </a:extLst>
          </p:cNvPr>
          <p:cNvSpPr/>
          <p:nvPr/>
        </p:nvSpPr>
        <p:spPr>
          <a:xfrm>
            <a:off x="8291384" y="6153665"/>
            <a:ext cx="580767" cy="49427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0637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1394" y="2337198"/>
            <a:ext cx="6201215" cy="1102519"/>
          </a:xfrm>
        </p:spPr>
        <p:txBody>
          <a:bodyPr>
            <a:normAutofit fontScale="90000"/>
          </a:bodyPr>
          <a:lstStyle/>
          <a:p>
            <a:r>
              <a:rPr lang="en-US" sz="1800" b="1" dirty="0">
                <a:latin typeface="Times New Roman" panose="02020603050405020304" pitchFamily="18" charset="0"/>
                <a:ea typeface="DengXian" panose="02010600030101010101" pitchFamily="2" charset="-122"/>
                <a:cs typeface="Times New Roman" panose="02020603050405020304" pitchFamily="18" charset="0"/>
              </a:rPr>
              <a:t>The Relationship Between the Proportion of Real Outliers and the Average Attenuation Rate of Outlier Scores: An Approach of Algorithm Selection in Unsupervised Outlier Detection without Ground Truth</a:t>
            </a:r>
            <a:endParaRPr lang="en-US" sz="3600" b="1" dirty="0">
              <a:solidFill>
                <a:schemeClr val="tx2"/>
              </a:solidFill>
            </a:endParaRPr>
          </a:p>
        </p:txBody>
      </p:sp>
      <p:sp>
        <p:nvSpPr>
          <p:cNvPr id="6" name="Subtitle 5">
            <a:extLst>
              <a:ext uri="{FF2B5EF4-FFF2-40B4-BE49-F238E27FC236}">
                <a16:creationId xmlns:a16="http://schemas.microsoft.com/office/drawing/2014/main" id="{56BDC37C-9BCE-45FA-AD48-0AD55B978203}"/>
              </a:ext>
            </a:extLst>
          </p:cNvPr>
          <p:cNvSpPr>
            <a:spLocks noGrp="1"/>
          </p:cNvSpPr>
          <p:nvPr>
            <p:ph type="subTitle" idx="1"/>
          </p:nvPr>
        </p:nvSpPr>
        <p:spPr>
          <a:xfrm>
            <a:off x="2171700" y="4156035"/>
            <a:ext cx="4800600" cy="716003"/>
          </a:xfrm>
        </p:spPr>
        <p:txBody>
          <a:bodyPr/>
          <a:lstStyle/>
          <a:p>
            <a:r>
              <a:rPr lang="en-US" sz="1350" dirty="0">
                <a:solidFill>
                  <a:schemeClr val="tx2"/>
                </a:solidFill>
                <a:latin typeface="Times New Roman" panose="02020603050405020304" pitchFamily="18" charset="0"/>
                <a:cs typeface="Times New Roman" panose="02020603050405020304" pitchFamily="18" charset="0"/>
              </a:rPr>
              <a:t>Kathy Wei</a:t>
            </a:r>
          </a:p>
          <a:p>
            <a:r>
              <a:rPr lang="en-US" sz="1350" dirty="0">
                <a:solidFill>
                  <a:schemeClr val="tx2"/>
                </a:solidFill>
                <a:latin typeface="Times New Roman" panose="02020603050405020304" pitchFamily="18" charset="0"/>
                <a:cs typeface="Times New Roman" panose="02020603050405020304" pitchFamily="18" charset="0"/>
              </a:rPr>
              <a:t>Alexander Kogan</a:t>
            </a:r>
          </a:p>
        </p:txBody>
      </p:sp>
      <p:sp>
        <p:nvSpPr>
          <p:cNvPr id="3" name="Slide Number Placeholder 2">
            <a:extLst>
              <a:ext uri="{FF2B5EF4-FFF2-40B4-BE49-F238E27FC236}">
                <a16:creationId xmlns:a16="http://schemas.microsoft.com/office/drawing/2014/main" id="{40910777-1F9D-4AB1-91D4-1F768E7944B3}"/>
              </a:ext>
            </a:extLst>
          </p:cNvPr>
          <p:cNvSpPr>
            <a:spLocks noGrp="1"/>
          </p:cNvSpPr>
          <p:nvPr>
            <p:ph type="sldNum" sz="quarter" idx="10"/>
          </p:nvPr>
        </p:nvSpPr>
        <p:spPr/>
        <p:txBody>
          <a:bodyPr/>
          <a:lstStyle/>
          <a:p>
            <a:pPr>
              <a:defRPr/>
            </a:pPr>
            <a:fld id="{94F06B10-230A-2842-997C-D8605B527737}" type="slidenum">
              <a:rPr lang="en-US" smtClean="0"/>
              <a:pPr>
                <a:defRPr/>
              </a:pPr>
              <a:t>172</a:t>
            </a:fld>
            <a:endParaRPr lang="en-US"/>
          </a:p>
        </p:txBody>
      </p:sp>
    </p:spTree>
    <p:extLst>
      <p:ext uri="{BB962C8B-B14F-4D97-AF65-F5344CB8AC3E}">
        <p14:creationId xmlns:p14="http://schemas.microsoft.com/office/powerpoint/2010/main" val="40449416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AFA1-EBBE-4F44-A283-F5D00455691B}"/>
              </a:ext>
            </a:extLst>
          </p:cNvPr>
          <p:cNvSpPr>
            <a:spLocks noGrp="1"/>
          </p:cNvSpPr>
          <p:nvPr>
            <p:ph type="title"/>
          </p:nvPr>
        </p:nvSpPr>
        <p:spPr>
          <a:xfrm>
            <a:off x="628650" y="1314451"/>
            <a:ext cx="8058150" cy="606029"/>
          </a:xfrm>
        </p:spPr>
        <p:txBody>
          <a:bodyPr/>
          <a:lstStyle/>
          <a:p>
            <a:r>
              <a:rPr lang="en-US" dirty="0">
                <a:latin typeface="+mn-lt"/>
              </a:rPr>
              <a:t>Introduction</a:t>
            </a:r>
          </a:p>
        </p:txBody>
      </p:sp>
      <p:sp>
        <p:nvSpPr>
          <p:cNvPr id="3" name="Content Placeholder 2">
            <a:extLst>
              <a:ext uri="{FF2B5EF4-FFF2-40B4-BE49-F238E27FC236}">
                <a16:creationId xmlns:a16="http://schemas.microsoft.com/office/drawing/2014/main" id="{90203EBC-48F2-0742-806B-58D8FE5700AB}"/>
              </a:ext>
            </a:extLst>
          </p:cNvPr>
          <p:cNvSpPr>
            <a:spLocks noGrp="1"/>
          </p:cNvSpPr>
          <p:nvPr>
            <p:ph idx="1"/>
          </p:nvPr>
        </p:nvSpPr>
        <p:spPr>
          <a:xfrm>
            <a:off x="628651" y="1971676"/>
            <a:ext cx="7886699" cy="3279131"/>
          </a:xfrm>
        </p:spPr>
        <p:txBody>
          <a:bodyPr/>
          <a:lstStyle/>
          <a:p>
            <a:pPr marL="0" indent="0">
              <a:buNone/>
            </a:pPr>
            <a:r>
              <a:rPr lang="en-US" sz="1500" i="1" dirty="0"/>
              <a:t>Unsupervised outlier detection</a:t>
            </a:r>
          </a:p>
          <a:p>
            <a:pPr lvl="1"/>
            <a:r>
              <a:rPr lang="en-US" sz="1200" dirty="0"/>
              <a:t>The essence of unsupervised outlier detection is a process of normality construction and deviation computation achieved without training.</a:t>
            </a:r>
          </a:p>
          <a:p>
            <a:pPr lvl="1"/>
            <a:r>
              <a:rPr lang="en-US" sz="1200" dirty="0"/>
              <a:t>The normality of a dataset can vary when constructed by different detection methods, which explains why different observations are flagged as outliers. </a:t>
            </a:r>
          </a:p>
          <a:p>
            <a:pPr marL="0" indent="0">
              <a:buNone/>
            </a:pPr>
            <a:r>
              <a:rPr lang="en-US" sz="1500" i="1" dirty="0"/>
              <a:t>Fitness of a method to a dataset is difficult to evaluate</a:t>
            </a:r>
          </a:p>
          <a:p>
            <a:pPr lvl="1"/>
            <a:r>
              <a:rPr lang="en-US" sz="1200" dirty="0"/>
              <a:t>Since the ground truth is not known, it is not possible to evaluate how close the constructed normality is to the real one. </a:t>
            </a:r>
          </a:p>
          <a:p>
            <a:pPr marL="0" indent="0">
              <a:buNone/>
            </a:pPr>
            <a:r>
              <a:rPr lang="en-US" sz="1500" i="1" dirty="0"/>
              <a:t>The only output: outlier scores</a:t>
            </a:r>
          </a:p>
          <a:p>
            <a:pPr lvl="1"/>
            <a:r>
              <a:rPr lang="en-US" sz="1200" dirty="0"/>
              <a:t>As the only output, outlier scores indicate the relative probability of an observation being outliers. </a:t>
            </a:r>
          </a:p>
          <a:p>
            <a:pPr lvl="1"/>
            <a:r>
              <a:rPr lang="en-US" sz="1200" dirty="0"/>
              <a:t>Usually, the distribution of outlier scores is skewed because outliers are the minority. </a:t>
            </a:r>
          </a:p>
          <a:p>
            <a:pPr lvl="1"/>
            <a:endParaRPr lang="en-US" sz="1200" dirty="0"/>
          </a:p>
        </p:txBody>
      </p:sp>
      <p:sp>
        <p:nvSpPr>
          <p:cNvPr id="4" name="Slide Number Placeholder 3">
            <a:extLst>
              <a:ext uri="{FF2B5EF4-FFF2-40B4-BE49-F238E27FC236}">
                <a16:creationId xmlns:a16="http://schemas.microsoft.com/office/drawing/2014/main" id="{253250DF-0DC4-8540-98D2-D060E50BA9E8}"/>
              </a:ext>
            </a:extLst>
          </p:cNvPr>
          <p:cNvSpPr>
            <a:spLocks noGrp="1"/>
          </p:cNvSpPr>
          <p:nvPr>
            <p:ph type="sldNum" sz="quarter" idx="10"/>
          </p:nvPr>
        </p:nvSpPr>
        <p:spPr/>
        <p:txBody>
          <a:bodyPr/>
          <a:lstStyle/>
          <a:p>
            <a:pPr>
              <a:defRPr/>
            </a:pPr>
            <a:fld id="{45488343-B159-074D-B355-B61FD1A20D53}" type="slidenum">
              <a:rPr lang="en-US" smtClean="0"/>
              <a:pPr>
                <a:defRPr/>
              </a:pPr>
              <a:t>173</a:t>
            </a:fld>
            <a:endParaRPr lang="en-US"/>
          </a:p>
        </p:txBody>
      </p:sp>
      <p:pic>
        <p:nvPicPr>
          <p:cNvPr id="6" name="Picture 5" descr="A picture containing plot, line, diagram&#10;&#10;Description automatically generated">
            <a:extLst>
              <a:ext uri="{FF2B5EF4-FFF2-40B4-BE49-F238E27FC236}">
                <a16:creationId xmlns:a16="http://schemas.microsoft.com/office/drawing/2014/main" id="{A3C13640-422E-35E1-97C3-0BFF9D744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359201"/>
            <a:ext cx="2310003" cy="1459335"/>
          </a:xfrm>
          <a:prstGeom prst="rect">
            <a:avLst/>
          </a:prstGeom>
        </p:spPr>
      </p:pic>
      <p:sp>
        <p:nvSpPr>
          <p:cNvPr id="7" name="TextBox 6">
            <a:extLst>
              <a:ext uri="{FF2B5EF4-FFF2-40B4-BE49-F238E27FC236}">
                <a16:creationId xmlns:a16="http://schemas.microsoft.com/office/drawing/2014/main" id="{64F0C6F6-D7FE-A117-C8B2-03DF89FEA849}"/>
              </a:ext>
            </a:extLst>
          </p:cNvPr>
          <p:cNvSpPr txBox="1"/>
          <p:nvPr/>
        </p:nvSpPr>
        <p:spPr>
          <a:xfrm rot="16200000">
            <a:off x="6183703" y="4851970"/>
            <a:ext cx="438912" cy="438582"/>
          </a:xfrm>
          <a:prstGeom prst="rect">
            <a:avLst/>
          </a:prstGeom>
          <a:noFill/>
        </p:spPr>
        <p:txBody>
          <a:bodyPr wrap="square" rtlCol="0">
            <a:spAutoFit/>
          </a:bodyPr>
          <a:lstStyle/>
          <a:p>
            <a:r>
              <a:rPr lang="en-US" sz="750" dirty="0">
                <a:latin typeface="Times New Roman" panose="02020603050405020304" pitchFamily="18" charset="0"/>
                <a:cs typeface="Times New Roman" panose="02020603050405020304" pitchFamily="18" charset="0"/>
              </a:rPr>
              <a:t>Outlier Score</a:t>
            </a:r>
          </a:p>
        </p:txBody>
      </p:sp>
      <p:sp>
        <p:nvSpPr>
          <p:cNvPr id="8" name="TextBox 7">
            <a:extLst>
              <a:ext uri="{FF2B5EF4-FFF2-40B4-BE49-F238E27FC236}">
                <a16:creationId xmlns:a16="http://schemas.microsoft.com/office/drawing/2014/main" id="{457754D1-F26A-A8D2-47D5-58461B23C5EA}"/>
              </a:ext>
            </a:extLst>
          </p:cNvPr>
          <p:cNvSpPr txBox="1"/>
          <p:nvPr/>
        </p:nvSpPr>
        <p:spPr>
          <a:xfrm>
            <a:off x="7468743" y="5816085"/>
            <a:ext cx="786384" cy="207749"/>
          </a:xfrm>
          <a:prstGeom prst="rect">
            <a:avLst/>
          </a:prstGeom>
          <a:noFill/>
        </p:spPr>
        <p:txBody>
          <a:bodyPr wrap="square" rtlCol="0">
            <a:spAutoFit/>
          </a:bodyPr>
          <a:lstStyle/>
          <a:p>
            <a:r>
              <a:rPr lang="en-US" sz="750" dirty="0">
                <a:latin typeface="Times New Roman" panose="02020603050405020304" pitchFamily="18" charset="0"/>
                <a:cs typeface="Times New Roman" panose="02020603050405020304" pitchFamily="18" charset="0"/>
              </a:rPr>
              <a:t>Observation</a:t>
            </a:r>
          </a:p>
        </p:txBody>
      </p:sp>
      <p:sp>
        <p:nvSpPr>
          <p:cNvPr id="10" name="TextBox 9">
            <a:extLst>
              <a:ext uri="{FF2B5EF4-FFF2-40B4-BE49-F238E27FC236}">
                <a16:creationId xmlns:a16="http://schemas.microsoft.com/office/drawing/2014/main" id="{F188D3CA-C377-1E7B-0366-28AE12A32409}"/>
              </a:ext>
            </a:extLst>
          </p:cNvPr>
          <p:cNvSpPr txBox="1"/>
          <p:nvPr/>
        </p:nvSpPr>
        <p:spPr>
          <a:xfrm>
            <a:off x="7027164" y="4174536"/>
            <a:ext cx="1659636" cy="207749"/>
          </a:xfrm>
          <a:prstGeom prst="rect">
            <a:avLst/>
          </a:prstGeom>
          <a:noFill/>
        </p:spPr>
        <p:txBody>
          <a:bodyPr wrap="square" rtlCol="0">
            <a:spAutoFit/>
          </a:bodyPr>
          <a:lstStyle/>
          <a:p>
            <a:r>
              <a:rPr lang="en-US" sz="750" dirty="0">
                <a:latin typeface="Times New Roman" panose="02020603050405020304" pitchFamily="18" charset="0"/>
                <a:cs typeface="Times New Roman" panose="02020603050405020304" pitchFamily="18" charset="0"/>
              </a:rPr>
              <a:t>Distribution of Outlier Scores</a:t>
            </a:r>
          </a:p>
        </p:txBody>
      </p:sp>
    </p:spTree>
    <p:extLst>
      <p:ext uri="{BB962C8B-B14F-4D97-AF65-F5344CB8AC3E}">
        <p14:creationId xmlns:p14="http://schemas.microsoft.com/office/powerpoint/2010/main" val="226058218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BAB56A-09FB-EE55-8AF5-1CBBD5A4A813}"/>
              </a:ext>
            </a:extLst>
          </p:cNvPr>
          <p:cNvSpPr>
            <a:spLocks noGrp="1"/>
          </p:cNvSpPr>
          <p:nvPr>
            <p:ph type="sldNum" sz="quarter" idx="10"/>
          </p:nvPr>
        </p:nvSpPr>
        <p:spPr/>
        <p:txBody>
          <a:bodyPr/>
          <a:lstStyle/>
          <a:p>
            <a:pPr>
              <a:defRPr/>
            </a:pPr>
            <a:fld id="{45488343-B159-074D-B355-B61FD1A20D53}" type="slidenum">
              <a:rPr lang="en-US" smtClean="0"/>
              <a:pPr>
                <a:defRPr/>
              </a:pPr>
              <a:t>174</a:t>
            </a:fld>
            <a:endParaRPr lang="en-US"/>
          </a:p>
        </p:txBody>
      </p:sp>
      <p:pic>
        <p:nvPicPr>
          <p:cNvPr id="6" name="Picture 5" descr="A picture containing drawing, text&#10;&#10;Description automatically generated">
            <a:extLst>
              <a:ext uri="{FF2B5EF4-FFF2-40B4-BE49-F238E27FC236}">
                <a16:creationId xmlns:a16="http://schemas.microsoft.com/office/drawing/2014/main" id="{9D2AB2B4-8FEB-7A82-4AB2-DD58A5836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84" y="1469553"/>
            <a:ext cx="4513234" cy="4071616"/>
          </a:xfrm>
          <a:prstGeom prst="rect">
            <a:avLst/>
          </a:prstGeom>
        </p:spPr>
      </p:pic>
      <p:sp>
        <p:nvSpPr>
          <p:cNvPr id="7" name="TextBox 6">
            <a:extLst>
              <a:ext uri="{FF2B5EF4-FFF2-40B4-BE49-F238E27FC236}">
                <a16:creationId xmlns:a16="http://schemas.microsoft.com/office/drawing/2014/main" id="{365701C4-FF00-641D-47DC-36D6B60D8187}"/>
              </a:ext>
            </a:extLst>
          </p:cNvPr>
          <p:cNvSpPr txBox="1"/>
          <p:nvPr/>
        </p:nvSpPr>
        <p:spPr>
          <a:xfrm>
            <a:off x="281179" y="5541169"/>
            <a:ext cx="4566239" cy="276999"/>
          </a:xfrm>
          <a:prstGeom prst="rect">
            <a:avLst/>
          </a:prstGeom>
          <a:noFill/>
        </p:spPr>
        <p:txBody>
          <a:bodyPr wrap="square" rtlCol="0">
            <a:spAutoFit/>
          </a:bodyPr>
          <a:lstStyle/>
          <a:p>
            <a:r>
              <a:rPr lang="en-US" sz="600" i="1" dirty="0">
                <a:latin typeface="Times New Roman" panose="02020603050405020304" pitchFamily="18" charset="0"/>
                <a:cs typeface="Times New Roman" panose="02020603050405020304" pitchFamily="18" charset="0"/>
              </a:rPr>
              <a:t>Image Source: </a:t>
            </a:r>
            <a:r>
              <a:rPr lang="en-US" sz="600" i="1" dirty="0">
                <a:latin typeface="Times New Roman" panose="02020603050405020304" pitchFamily="18" charset="0"/>
                <a:cs typeface="Times New Roman" panose="02020603050405020304" pitchFamily="18" charset="0"/>
                <a:hlinkClick r:id="rId4"/>
              </a:rPr>
              <a:t>https://scikit-learn.org/stable/auto_examples/miscellaneous/plot_anomaly_comparison.html#sphx-glr-auto-examples-miscellaneous-plot-anomaly-comparison-py</a:t>
            </a:r>
            <a:r>
              <a:rPr lang="en-US" sz="600" i="1"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610CB043-1913-B0E4-7B9D-ADDA8AFBB70F}"/>
              </a:ext>
            </a:extLst>
          </p:cNvPr>
          <p:cNvSpPr txBox="1"/>
          <p:nvPr/>
        </p:nvSpPr>
        <p:spPr>
          <a:xfrm>
            <a:off x="4870277" y="1806162"/>
            <a:ext cx="995599" cy="300082"/>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Dataset 1</a:t>
            </a:r>
          </a:p>
        </p:txBody>
      </p:sp>
      <p:sp>
        <p:nvSpPr>
          <p:cNvPr id="9" name="TextBox 8">
            <a:extLst>
              <a:ext uri="{FF2B5EF4-FFF2-40B4-BE49-F238E27FC236}">
                <a16:creationId xmlns:a16="http://schemas.microsoft.com/office/drawing/2014/main" id="{BA48D4D9-193A-F8D5-DC68-633886F65474}"/>
              </a:ext>
            </a:extLst>
          </p:cNvPr>
          <p:cNvSpPr txBox="1"/>
          <p:nvPr/>
        </p:nvSpPr>
        <p:spPr>
          <a:xfrm>
            <a:off x="4870276" y="2588017"/>
            <a:ext cx="995599" cy="300082"/>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Dataset 2</a:t>
            </a:r>
          </a:p>
        </p:txBody>
      </p:sp>
      <p:sp>
        <p:nvSpPr>
          <p:cNvPr id="10" name="TextBox 9">
            <a:extLst>
              <a:ext uri="{FF2B5EF4-FFF2-40B4-BE49-F238E27FC236}">
                <a16:creationId xmlns:a16="http://schemas.microsoft.com/office/drawing/2014/main" id="{B365C0D2-8229-169A-A0AD-399088851B00}"/>
              </a:ext>
            </a:extLst>
          </p:cNvPr>
          <p:cNvSpPr txBox="1"/>
          <p:nvPr/>
        </p:nvSpPr>
        <p:spPr>
          <a:xfrm>
            <a:off x="4900422" y="4151726"/>
            <a:ext cx="995599" cy="300082"/>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Dataset 4</a:t>
            </a:r>
          </a:p>
        </p:txBody>
      </p:sp>
      <p:sp>
        <p:nvSpPr>
          <p:cNvPr id="11" name="TextBox 10">
            <a:extLst>
              <a:ext uri="{FF2B5EF4-FFF2-40B4-BE49-F238E27FC236}">
                <a16:creationId xmlns:a16="http://schemas.microsoft.com/office/drawing/2014/main" id="{BDABB3C0-B1EE-2E8A-DD15-CE4F2F499931}"/>
              </a:ext>
            </a:extLst>
          </p:cNvPr>
          <p:cNvSpPr txBox="1"/>
          <p:nvPr/>
        </p:nvSpPr>
        <p:spPr>
          <a:xfrm>
            <a:off x="4900422" y="4933581"/>
            <a:ext cx="995599" cy="300082"/>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Dataset 5</a:t>
            </a:r>
          </a:p>
        </p:txBody>
      </p:sp>
      <p:sp>
        <p:nvSpPr>
          <p:cNvPr id="12" name="TextBox 11">
            <a:extLst>
              <a:ext uri="{FF2B5EF4-FFF2-40B4-BE49-F238E27FC236}">
                <a16:creationId xmlns:a16="http://schemas.microsoft.com/office/drawing/2014/main" id="{8FD364AE-B030-D330-B96F-A693B5A9D804}"/>
              </a:ext>
            </a:extLst>
          </p:cNvPr>
          <p:cNvSpPr txBox="1"/>
          <p:nvPr/>
        </p:nvSpPr>
        <p:spPr>
          <a:xfrm>
            <a:off x="4870278" y="3369871"/>
            <a:ext cx="995599" cy="300082"/>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Dataset 3</a:t>
            </a:r>
          </a:p>
        </p:txBody>
      </p:sp>
      <p:grpSp>
        <p:nvGrpSpPr>
          <p:cNvPr id="20" name="Group 19">
            <a:extLst>
              <a:ext uri="{FF2B5EF4-FFF2-40B4-BE49-F238E27FC236}">
                <a16:creationId xmlns:a16="http://schemas.microsoft.com/office/drawing/2014/main" id="{45E7FDBA-F62B-CFC6-28CA-A95676238981}"/>
              </a:ext>
            </a:extLst>
          </p:cNvPr>
          <p:cNvGrpSpPr/>
          <p:nvPr/>
        </p:nvGrpSpPr>
        <p:grpSpPr>
          <a:xfrm>
            <a:off x="6115141" y="1536051"/>
            <a:ext cx="2813975" cy="1933114"/>
            <a:chOff x="8500425" y="1706110"/>
            <a:chExt cx="3751966" cy="2577485"/>
          </a:xfrm>
        </p:grpSpPr>
        <p:sp>
          <p:nvSpPr>
            <p:cNvPr id="13" name="TextBox 12">
              <a:extLst>
                <a:ext uri="{FF2B5EF4-FFF2-40B4-BE49-F238E27FC236}">
                  <a16:creationId xmlns:a16="http://schemas.microsoft.com/office/drawing/2014/main" id="{A02E8AFF-7CB7-6E25-18F1-AA30F99FDC1F}"/>
                </a:ext>
              </a:extLst>
            </p:cNvPr>
            <p:cNvSpPr txBox="1"/>
            <p:nvPr/>
          </p:nvSpPr>
          <p:spPr>
            <a:xfrm>
              <a:off x="8500425" y="2590825"/>
              <a:ext cx="3751966" cy="1692770"/>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The proportion of outliers for the 5 datasets is 15%.</a:t>
              </a:r>
            </a:p>
            <a:p>
              <a:endParaRPr lang="en-US" sz="9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 </a:t>
              </a:r>
            </a:p>
            <a:p>
              <a:r>
                <a:rPr lang="en-US" sz="900" dirty="0">
                  <a:latin typeface="Times New Roman" panose="02020603050405020304" pitchFamily="18" charset="0"/>
                  <a:cs typeface="Times New Roman" panose="02020603050405020304" pitchFamily="18" charset="0"/>
                </a:rPr>
                <a:t>Decision boundaries between inliers and outliers are displayed in black except for Local Outlier Factor (LOF) as it has no predict method to be applied on new data when it is used for outlier detection.</a:t>
              </a:r>
            </a:p>
            <a:p>
              <a:endParaRPr lang="en-US" sz="135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9C98A26A-07FC-7550-3E9E-B2004384BDB1}"/>
                </a:ext>
              </a:extLst>
            </p:cNvPr>
            <p:cNvSpPr/>
            <p:nvPr/>
          </p:nvSpPr>
          <p:spPr>
            <a:xfrm>
              <a:off x="8558784" y="1801368"/>
              <a:ext cx="178816" cy="1788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Oval 16">
              <a:extLst>
                <a:ext uri="{FF2B5EF4-FFF2-40B4-BE49-F238E27FC236}">
                  <a16:creationId xmlns:a16="http://schemas.microsoft.com/office/drawing/2014/main" id="{687A1438-3BC3-AB8D-0322-81EE3646083D}"/>
                </a:ext>
              </a:extLst>
            </p:cNvPr>
            <p:cNvSpPr/>
            <p:nvPr/>
          </p:nvSpPr>
          <p:spPr>
            <a:xfrm>
              <a:off x="8558784" y="2196096"/>
              <a:ext cx="178816" cy="17881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Box 17">
              <a:extLst>
                <a:ext uri="{FF2B5EF4-FFF2-40B4-BE49-F238E27FC236}">
                  <a16:creationId xmlns:a16="http://schemas.microsoft.com/office/drawing/2014/main" id="{6D355F01-18FB-BD68-E721-A41C86C12DCC}"/>
                </a:ext>
              </a:extLst>
            </p:cNvPr>
            <p:cNvSpPr txBox="1"/>
            <p:nvPr/>
          </p:nvSpPr>
          <p:spPr>
            <a:xfrm>
              <a:off x="8860536" y="1706110"/>
              <a:ext cx="1645920" cy="400109"/>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Inliers</a:t>
              </a:r>
            </a:p>
          </p:txBody>
        </p:sp>
        <p:sp>
          <p:nvSpPr>
            <p:cNvPr id="19" name="TextBox 18">
              <a:extLst>
                <a:ext uri="{FF2B5EF4-FFF2-40B4-BE49-F238E27FC236}">
                  <a16:creationId xmlns:a16="http://schemas.microsoft.com/office/drawing/2014/main" id="{C58A2410-17F3-4CC6-823C-DC7EBAB77645}"/>
                </a:ext>
              </a:extLst>
            </p:cNvPr>
            <p:cNvSpPr txBox="1"/>
            <p:nvPr/>
          </p:nvSpPr>
          <p:spPr>
            <a:xfrm>
              <a:off x="8860536" y="2031258"/>
              <a:ext cx="1645920" cy="400109"/>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Outliers</a:t>
              </a:r>
            </a:p>
          </p:txBody>
        </p:sp>
      </p:grpSp>
    </p:spTree>
    <p:extLst>
      <p:ext uri="{BB962C8B-B14F-4D97-AF65-F5344CB8AC3E}">
        <p14:creationId xmlns:p14="http://schemas.microsoft.com/office/powerpoint/2010/main" val="36004218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AFA1-EBBE-4F44-A283-F5D00455691B}"/>
              </a:ext>
            </a:extLst>
          </p:cNvPr>
          <p:cNvSpPr>
            <a:spLocks noGrp="1"/>
          </p:cNvSpPr>
          <p:nvPr>
            <p:ph type="title"/>
          </p:nvPr>
        </p:nvSpPr>
        <p:spPr>
          <a:xfrm>
            <a:off x="628650" y="1314451"/>
            <a:ext cx="8058150" cy="606029"/>
          </a:xfrm>
        </p:spPr>
        <p:txBody>
          <a:bodyPr/>
          <a:lstStyle/>
          <a:p>
            <a:r>
              <a:rPr lang="en-US" dirty="0">
                <a:latin typeface="Times New Roman" panose="02020603050405020304" pitchFamily="18" charset="0"/>
                <a:cs typeface="Times New Roman" panose="02020603050405020304" pitchFamily="18" charset="0"/>
              </a:rPr>
              <a:t>Hypothesis Development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203EBC-48F2-0742-806B-58D8FE5700AB}"/>
                  </a:ext>
                </a:extLst>
              </p:cNvPr>
              <p:cNvSpPr>
                <a:spLocks noGrp="1"/>
              </p:cNvSpPr>
              <p:nvPr>
                <p:ph idx="1"/>
              </p:nvPr>
            </p:nvSpPr>
            <p:spPr>
              <a:xfrm>
                <a:off x="628651" y="1971675"/>
                <a:ext cx="7886699" cy="3480435"/>
              </a:xfrm>
            </p:spPr>
            <p:txBody>
              <a:bodyPr/>
              <a:lstStyle/>
              <a:p>
                <a:pPr marL="0" indent="0">
                  <a:buNone/>
                </a:pPr>
                <a:r>
                  <a:rPr lang="en-US" sz="1350" i="1" dirty="0"/>
                  <a:t>Outlier or inlier: an unobservable score cutoff </a:t>
                </a: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𝑥</m:t>
                        </m:r>
                      </m:e>
                      <m:sub>
                        <m:r>
                          <a:rPr lang="en-US" sz="1350" i="1">
                            <a:latin typeface="Cambria Math" panose="02040503050406030204" pitchFamily="18" charset="0"/>
                          </a:rPr>
                          <m:t>𝑐</m:t>
                        </m:r>
                      </m:sub>
                    </m:sSub>
                  </m:oMath>
                </a14:m>
                <a:endParaRPr lang="en-US" sz="1350" i="1" dirty="0"/>
              </a:p>
              <a:p>
                <a:r>
                  <a:rPr lang="en-US" sz="1350" dirty="0"/>
                  <a:t>Assuming an unobservable score cutoff </a:t>
                </a: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𝑥</m:t>
                        </m:r>
                      </m:e>
                      <m:sub>
                        <m:r>
                          <a:rPr lang="en-US" sz="1350" i="1">
                            <a:latin typeface="Cambria Math" panose="02040503050406030204" pitchFamily="18" charset="0"/>
                          </a:rPr>
                          <m:t>𝑐</m:t>
                        </m:r>
                      </m:sub>
                    </m:sSub>
                  </m:oMath>
                </a14:m>
                <a:r>
                  <a:rPr lang="en-US" sz="1350" dirty="0"/>
                  <a:t> exists:</a:t>
                </a:r>
              </a:p>
              <a:p>
                <a:pPr lvl="1"/>
                <a:r>
                  <a:rPr lang="en-US" sz="1050" dirty="0"/>
                  <a:t>A score smaller than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𝑥</m:t>
                        </m:r>
                      </m:e>
                      <m:sub>
                        <m:r>
                          <a:rPr lang="en-US" sz="1050" i="1">
                            <a:latin typeface="Cambria Math" panose="02040503050406030204" pitchFamily="18" charset="0"/>
                          </a:rPr>
                          <m:t>𝑐</m:t>
                        </m:r>
                      </m:sub>
                    </m:sSub>
                  </m:oMath>
                </a14:m>
                <a:r>
                  <a:rPr lang="en-US" sz="1050" dirty="0"/>
                  <a:t> indicates an observation is an inlier.</a:t>
                </a:r>
              </a:p>
              <a:p>
                <a:pPr lvl="1"/>
                <a:r>
                  <a:rPr lang="en-US" sz="1050" dirty="0"/>
                  <a:t>More observations that have a score higher than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𝑥</m:t>
                        </m:r>
                      </m:e>
                      <m:sub>
                        <m:r>
                          <a:rPr lang="en-US" sz="1050" i="1">
                            <a:latin typeface="Cambria Math" panose="02040503050406030204" pitchFamily="18" charset="0"/>
                          </a:rPr>
                          <m:t>𝑐</m:t>
                        </m:r>
                      </m:sub>
                    </m:sSub>
                  </m:oMath>
                </a14:m>
                <a:r>
                  <a:rPr lang="en-US" sz="1050" dirty="0"/>
                  <a:t> mean more outliers.</a:t>
                </a:r>
              </a:p>
              <a:p>
                <a:r>
                  <a:rPr lang="en-US" sz="1350" dirty="0"/>
                  <a:t>To better illustrate the concept, the outlier scores are normalized to range from 0 to 1 and the unobservable score cutoff after normalization is </a:t>
                </a:r>
                <a14:m>
                  <m:oMath xmlns:m="http://schemas.openxmlformats.org/officeDocument/2006/math">
                    <m:sSubSup>
                      <m:sSubSupPr>
                        <m:ctrlPr>
                          <a:rPr lang="en-US" sz="1350" i="1">
                            <a:latin typeface="Cambria Math" panose="02040503050406030204" pitchFamily="18" charset="0"/>
                          </a:rPr>
                        </m:ctrlPr>
                      </m:sSubSupPr>
                      <m:e>
                        <m:r>
                          <a:rPr lang="en-US" sz="1350" i="1">
                            <a:latin typeface="Cambria Math" panose="02040503050406030204" pitchFamily="18" charset="0"/>
                          </a:rPr>
                          <m:t>𝑥</m:t>
                        </m:r>
                      </m:e>
                      <m:sub>
                        <m:r>
                          <a:rPr lang="en-US" sz="1350" i="1">
                            <a:latin typeface="Cambria Math" panose="02040503050406030204" pitchFamily="18" charset="0"/>
                          </a:rPr>
                          <m:t>𝑐</m:t>
                        </m:r>
                      </m:sub>
                      <m:sup>
                        <m:r>
                          <a:rPr lang="en-US" sz="1350" i="1">
                            <a:latin typeface="Cambria Math" panose="02040503050406030204" pitchFamily="18" charset="0"/>
                          </a:rPr>
                          <m:t>′</m:t>
                        </m:r>
                      </m:sup>
                    </m:sSubSup>
                  </m:oMath>
                </a14:m>
                <a:r>
                  <a:rPr lang="en-US" sz="1350" dirty="0"/>
                  <a:t>.</a:t>
                </a:r>
              </a:p>
              <a:p>
                <a:pPr lvl="1"/>
                <a:r>
                  <a:rPr lang="en-US" sz="1050" dirty="0"/>
                  <a:t>The decrease of outlier scores from 1 to 0 is called attenuation.</a:t>
                </a:r>
              </a:p>
              <a:p>
                <a:pPr lvl="1"/>
                <a:r>
                  <a:rPr lang="en-US" sz="1050" dirty="0"/>
                  <a:t>The decrease rate of outlier scores from 1 to </a:t>
                </a:r>
                <a14:m>
                  <m:oMath xmlns:m="http://schemas.openxmlformats.org/officeDocument/2006/math">
                    <m:sSubSup>
                      <m:sSubSupPr>
                        <m:ctrlPr>
                          <a:rPr lang="en-US" sz="1050" i="1">
                            <a:latin typeface="Cambria Math" panose="02040503050406030204" pitchFamily="18" charset="0"/>
                          </a:rPr>
                        </m:ctrlPr>
                      </m:sSubSupPr>
                      <m:e>
                        <m:r>
                          <a:rPr lang="en-US" sz="1050" i="1">
                            <a:latin typeface="Cambria Math" panose="02040503050406030204" pitchFamily="18" charset="0"/>
                          </a:rPr>
                          <m:t>𝑥</m:t>
                        </m:r>
                      </m:e>
                      <m:sub>
                        <m:r>
                          <a:rPr lang="en-US" sz="1050" i="1">
                            <a:latin typeface="Cambria Math" panose="02040503050406030204" pitchFamily="18" charset="0"/>
                          </a:rPr>
                          <m:t>𝑐</m:t>
                        </m:r>
                      </m:sub>
                      <m:sup>
                        <m:r>
                          <a:rPr lang="en-US" sz="1050" i="1">
                            <a:latin typeface="Cambria Math" panose="02040503050406030204" pitchFamily="18" charset="0"/>
                          </a:rPr>
                          <m:t>′</m:t>
                        </m:r>
                      </m:sup>
                    </m:sSubSup>
                    <m:r>
                      <a:rPr lang="en-US" sz="1050" i="1">
                        <a:latin typeface="Cambria Math" panose="02040503050406030204" pitchFamily="18" charset="0"/>
                      </a:rPr>
                      <m:t> </m:t>
                    </m:r>
                  </m:oMath>
                </a14:m>
                <a:r>
                  <a:rPr lang="en-US" sz="1050" dirty="0"/>
                  <a:t>is called the average attenuation rate of outlier scores.</a:t>
                </a:r>
              </a:p>
              <a:p>
                <a:pPr marL="0" indent="0">
                  <a:buNone/>
                </a:pPr>
                <a:r>
                  <a:rPr lang="en-US" sz="1350" i="1" dirty="0"/>
                  <a:t>Average attenuation rate of outlier scores vs. Proportion of real outliers </a:t>
                </a:r>
              </a:p>
              <a:p>
                <a:r>
                  <a:rPr lang="en-US" sz="1350" dirty="0"/>
                  <a:t>Hypothesis: The algorithm that has the most observations (and the lowest average attenuation rate) before </a:t>
                </a:r>
                <a14:m>
                  <m:oMath xmlns:m="http://schemas.openxmlformats.org/officeDocument/2006/math">
                    <m:sSubSup>
                      <m:sSubSupPr>
                        <m:ctrlPr>
                          <a:rPr lang="en-US" sz="1350" i="1">
                            <a:latin typeface="Cambria Math" panose="02040503050406030204" pitchFamily="18" charset="0"/>
                          </a:rPr>
                        </m:ctrlPr>
                      </m:sSubSupPr>
                      <m:e>
                        <m:r>
                          <a:rPr lang="en-US" sz="1350" i="1">
                            <a:latin typeface="Cambria Math" panose="02040503050406030204" pitchFamily="18" charset="0"/>
                          </a:rPr>
                          <m:t>𝑥</m:t>
                        </m:r>
                      </m:e>
                      <m:sub>
                        <m:r>
                          <a:rPr lang="en-US" sz="1350" i="1">
                            <a:latin typeface="Cambria Math" panose="02040503050406030204" pitchFamily="18" charset="0"/>
                          </a:rPr>
                          <m:t>𝑐</m:t>
                        </m:r>
                      </m:sub>
                      <m:sup>
                        <m:r>
                          <a:rPr lang="en-US" sz="1350" i="1">
                            <a:latin typeface="Cambria Math" panose="02040503050406030204" pitchFamily="18" charset="0"/>
                          </a:rPr>
                          <m:t>′</m:t>
                        </m:r>
                      </m:sup>
                    </m:sSubSup>
                  </m:oMath>
                </a14:m>
                <a:r>
                  <a:rPr lang="en-US" sz="1350" dirty="0"/>
                  <a:t> fits the dataset best.</a:t>
                </a:r>
              </a:p>
              <a:p>
                <a:r>
                  <a:rPr lang="en-US" sz="1350" dirty="0"/>
                  <a:t>However,</a:t>
                </a:r>
                <a14:m>
                  <m:oMath xmlns:m="http://schemas.openxmlformats.org/officeDocument/2006/math">
                    <m:sSubSup>
                      <m:sSubSupPr>
                        <m:ctrlPr>
                          <a:rPr lang="en-US" sz="1350" i="1">
                            <a:latin typeface="Cambria Math" panose="02040503050406030204" pitchFamily="18" charset="0"/>
                          </a:rPr>
                        </m:ctrlPr>
                      </m:sSubSupPr>
                      <m:e>
                        <m:r>
                          <a:rPr lang="en-US" sz="1350" i="1">
                            <a:latin typeface="Cambria Math" panose="02040503050406030204" pitchFamily="18" charset="0"/>
                          </a:rPr>
                          <m:t>𝑥</m:t>
                        </m:r>
                      </m:e>
                      <m:sub>
                        <m:r>
                          <a:rPr lang="en-US" sz="1350" i="1">
                            <a:latin typeface="Cambria Math" panose="02040503050406030204" pitchFamily="18" charset="0"/>
                          </a:rPr>
                          <m:t>𝑐</m:t>
                        </m:r>
                      </m:sub>
                      <m:sup>
                        <m:r>
                          <a:rPr lang="en-US" sz="1350" i="1">
                            <a:latin typeface="Cambria Math" panose="02040503050406030204" pitchFamily="18" charset="0"/>
                          </a:rPr>
                          <m:t>′</m:t>
                        </m:r>
                      </m:sup>
                    </m:sSubSup>
                  </m:oMath>
                </a14:m>
                <a:r>
                  <a:rPr lang="en-US" sz="1350" dirty="0"/>
                  <a:t> is not known. Hence, the hypothesis is manipulated to make it testable: </a:t>
                </a:r>
              </a:p>
              <a:p>
                <a:pPr marL="0" indent="0">
                  <a:buNone/>
                </a:pPr>
                <a:endParaRPr lang="en-US" sz="1350" b="1" dirty="0"/>
              </a:p>
              <a:p>
                <a:pPr marL="0" indent="0">
                  <a:buNone/>
                </a:pPr>
                <a:r>
                  <a:rPr lang="en-US" sz="1350" b="1" dirty="0"/>
                  <a:t>Assume the average attenuation rate of a sample with no outliers is </a:t>
                </a:r>
                <a14:m>
                  <m:oMath xmlns:m="http://schemas.openxmlformats.org/officeDocument/2006/math">
                    <m:sSub>
                      <m:sSubPr>
                        <m:ctrlPr>
                          <a:rPr lang="en-US" sz="1350" b="1" i="1">
                            <a:latin typeface="Cambria Math" panose="02040503050406030204" pitchFamily="18" charset="0"/>
                          </a:rPr>
                        </m:ctrlPr>
                      </m:sSubPr>
                      <m:e>
                        <m:r>
                          <a:rPr lang="en-US" sz="1350" b="1" i="1">
                            <a:latin typeface="Cambria Math" panose="02040503050406030204" pitchFamily="18" charset="0"/>
                          </a:rPr>
                          <m:t>𝒙</m:t>
                        </m:r>
                      </m:e>
                      <m:sub>
                        <m:r>
                          <a:rPr lang="en-US" sz="1350" b="1" i="1">
                            <a:latin typeface="Cambria Math" panose="02040503050406030204" pitchFamily="18" charset="0"/>
                          </a:rPr>
                          <m:t>𝟎</m:t>
                        </m:r>
                      </m:sub>
                    </m:sSub>
                  </m:oMath>
                </a14:m>
                <a:r>
                  <a:rPr lang="en-US" sz="1350" b="1" dirty="0"/>
                  <a:t>. As the proportion of outliers in the sample increases, the average attenuation rate will first increase and then decrease. </a:t>
                </a:r>
              </a:p>
              <a:p>
                <a:endParaRPr lang="en-US" sz="1350" dirty="0"/>
              </a:p>
            </p:txBody>
          </p:sp>
        </mc:Choice>
        <mc:Fallback xmlns="">
          <p:sp>
            <p:nvSpPr>
              <p:cNvPr id="3" name="Content Placeholder 2">
                <a:extLst>
                  <a:ext uri="{FF2B5EF4-FFF2-40B4-BE49-F238E27FC236}">
                    <a16:creationId xmlns:a16="http://schemas.microsoft.com/office/drawing/2014/main" id="{90203EBC-48F2-0742-806B-58D8FE5700AB}"/>
                  </a:ext>
                </a:extLst>
              </p:cNvPr>
              <p:cNvSpPr>
                <a:spLocks noGrp="1" noRot="1" noChangeAspect="1" noMove="1" noResize="1" noEditPoints="1" noAdjustHandles="1" noChangeArrowheads="1" noChangeShapeType="1" noTextEdit="1"/>
              </p:cNvSpPr>
              <p:nvPr>
                <p:ph idx="1"/>
              </p:nvPr>
            </p:nvSpPr>
            <p:spPr>
              <a:xfrm>
                <a:off x="628651" y="1971675"/>
                <a:ext cx="7886699" cy="3480435"/>
              </a:xfrm>
              <a:blipFill>
                <a:blip r:embed="rId3"/>
                <a:stretch>
                  <a:fillRect l="-161" t="-364" b="-545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53250DF-0DC4-8540-98D2-D060E50BA9E8}"/>
              </a:ext>
            </a:extLst>
          </p:cNvPr>
          <p:cNvSpPr>
            <a:spLocks noGrp="1"/>
          </p:cNvSpPr>
          <p:nvPr>
            <p:ph type="sldNum" sz="quarter" idx="10"/>
          </p:nvPr>
        </p:nvSpPr>
        <p:spPr/>
        <p:txBody>
          <a:bodyPr/>
          <a:lstStyle/>
          <a:p>
            <a:pPr>
              <a:defRPr/>
            </a:pPr>
            <a:fld id="{45488343-B159-074D-B355-B61FD1A20D53}" type="slidenum">
              <a:rPr lang="en-US" smtClean="0"/>
              <a:pPr>
                <a:defRPr/>
              </a:pPr>
              <a:t>175</a:t>
            </a:fld>
            <a:endParaRPr lang="en-US"/>
          </a:p>
        </p:txBody>
      </p:sp>
    </p:spTree>
    <p:extLst>
      <p:ext uri="{BB962C8B-B14F-4D97-AF65-F5344CB8AC3E}">
        <p14:creationId xmlns:p14="http://schemas.microsoft.com/office/powerpoint/2010/main" val="1614744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AFA1-EBBE-4F44-A283-F5D00455691B}"/>
              </a:ext>
            </a:extLst>
          </p:cNvPr>
          <p:cNvSpPr>
            <a:spLocks noGrp="1"/>
          </p:cNvSpPr>
          <p:nvPr>
            <p:ph type="title"/>
          </p:nvPr>
        </p:nvSpPr>
        <p:spPr>
          <a:xfrm>
            <a:off x="628650" y="1314451"/>
            <a:ext cx="8058150" cy="606029"/>
          </a:xfrm>
        </p:spPr>
        <p:txBody>
          <a:bodyPr/>
          <a:lstStyle/>
          <a:p>
            <a:r>
              <a:rPr lang="en-US" dirty="0">
                <a:latin typeface="Times New Roman" panose="02020603050405020304" pitchFamily="18" charset="0"/>
                <a:cs typeface="Times New Roman" panose="02020603050405020304" pitchFamily="18" charset="0"/>
              </a:rPr>
              <a:t>Hypothesis Development</a:t>
            </a:r>
          </a:p>
        </p:txBody>
      </p:sp>
      <p:sp>
        <p:nvSpPr>
          <p:cNvPr id="3" name="Content Placeholder 2">
            <a:extLst>
              <a:ext uri="{FF2B5EF4-FFF2-40B4-BE49-F238E27FC236}">
                <a16:creationId xmlns:a16="http://schemas.microsoft.com/office/drawing/2014/main" id="{90203EBC-48F2-0742-806B-58D8FE5700AB}"/>
              </a:ext>
            </a:extLst>
          </p:cNvPr>
          <p:cNvSpPr>
            <a:spLocks noGrp="1"/>
          </p:cNvSpPr>
          <p:nvPr>
            <p:ph idx="1"/>
          </p:nvPr>
        </p:nvSpPr>
        <p:spPr>
          <a:xfrm>
            <a:off x="3031237" y="1971676"/>
            <a:ext cx="5484113" cy="3279131"/>
          </a:xfrm>
        </p:spPr>
        <p:txBody>
          <a:bodyPr/>
          <a:lstStyle/>
          <a:p>
            <a:r>
              <a:rPr lang="en-US" sz="1350" dirty="0">
                <a:latin typeface="Times New Roman" panose="02020603050405020304" pitchFamily="18" charset="0"/>
                <a:cs typeface="Times New Roman" panose="02020603050405020304" pitchFamily="18" charset="0"/>
              </a:rPr>
              <a:t>The average attenuation rate of the sample is equal to the maximum score in the sample minus the minimum score, divided by the sample size. </a:t>
            </a:r>
          </a:p>
          <a:p>
            <a:r>
              <a:rPr lang="en-US" sz="1350" dirty="0">
                <a:latin typeface="Times New Roman" panose="02020603050405020304" pitchFamily="18" charset="0"/>
                <a:cs typeface="Times New Roman" panose="02020603050405020304" pitchFamily="18" charset="0"/>
              </a:rPr>
              <a:t>According to the manipulated hypothesis, the relationship between the average attenuation rate of the sample and the proportion of outliers in the sample can be presented as an inverted U-shape curve. </a:t>
            </a:r>
          </a:p>
          <a:p>
            <a:pPr marL="0" indent="0">
              <a:buNone/>
            </a:pPr>
            <a:endParaRPr lang="en-US" sz="135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53250DF-0DC4-8540-98D2-D060E50BA9E8}"/>
              </a:ext>
            </a:extLst>
          </p:cNvPr>
          <p:cNvSpPr>
            <a:spLocks noGrp="1"/>
          </p:cNvSpPr>
          <p:nvPr>
            <p:ph type="sldNum" sz="quarter" idx="10"/>
          </p:nvPr>
        </p:nvSpPr>
        <p:spPr/>
        <p:txBody>
          <a:bodyPr/>
          <a:lstStyle/>
          <a:p>
            <a:pPr>
              <a:defRPr/>
            </a:pPr>
            <a:fld id="{45488343-B159-074D-B355-B61FD1A20D53}" type="slidenum">
              <a:rPr lang="en-US" smtClean="0"/>
              <a:pPr>
                <a:defRPr/>
              </a:pPr>
              <a:t>176</a:t>
            </a:fld>
            <a:endParaRPr lang="en-US"/>
          </a:p>
        </p:txBody>
      </p:sp>
      <p:pic>
        <p:nvPicPr>
          <p:cNvPr id="5" name="Picture 4" descr="A picture containing text, screenshot, line, diagram&#10;&#10;Description automatically generated">
            <a:extLst>
              <a:ext uri="{FF2B5EF4-FFF2-40B4-BE49-F238E27FC236}">
                <a16:creationId xmlns:a16="http://schemas.microsoft.com/office/drawing/2014/main" id="{4E6C66DE-1AD0-57FC-0DB5-A609FBB4F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091930"/>
            <a:ext cx="2133600" cy="1554014"/>
          </a:xfrm>
          <a:prstGeom prst="rect">
            <a:avLst/>
          </a:prstGeom>
        </p:spPr>
      </p:pic>
      <p:pic>
        <p:nvPicPr>
          <p:cNvPr id="6" name="Picture 5" descr="A picture containing text, screenshot, plot, line&#10;&#10;Description automatically generated">
            <a:extLst>
              <a:ext uri="{FF2B5EF4-FFF2-40B4-BE49-F238E27FC236}">
                <a16:creationId xmlns:a16="http://schemas.microsoft.com/office/drawing/2014/main" id="{2C6E55CA-D70C-C954-09D6-F37EE20E6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3946576"/>
            <a:ext cx="2133600" cy="1546404"/>
          </a:xfrm>
          <a:prstGeom prst="rect">
            <a:avLst/>
          </a:prstGeom>
        </p:spPr>
      </p:pic>
      <p:sp>
        <p:nvSpPr>
          <p:cNvPr id="7" name="TextBox 6">
            <a:extLst>
              <a:ext uri="{FF2B5EF4-FFF2-40B4-BE49-F238E27FC236}">
                <a16:creationId xmlns:a16="http://schemas.microsoft.com/office/drawing/2014/main" id="{56814235-7779-C368-EA17-4AB1B8AFB72A}"/>
              </a:ext>
            </a:extLst>
          </p:cNvPr>
          <p:cNvSpPr txBox="1"/>
          <p:nvPr/>
        </p:nvSpPr>
        <p:spPr>
          <a:xfrm>
            <a:off x="857250" y="1851660"/>
            <a:ext cx="1824228"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Score Change – MCD (Top 200) </a:t>
            </a:r>
          </a:p>
        </p:txBody>
      </p:sp>
      <p:sp>
        <p:nvSpPr>
          <p:cNvPr id="8" name="TextBox 7">
            <a:extLst>
              <a:ext uri="{FF2B5EF4-FFF2-40B4-BE49-F238E27FC236}">
                <a16:creationId xmlns:a16="http://schemas.microsoft.com/office/drawing/2014/main" id="{ECED58A4-B0AD-4167-42A8-3A6B9DA2F4B3}"/>
              </a:ext>
            </a:extLst>
          </p:cNvPr>
          <p:cNvSpPr txBox="1"/>
          <p:nvPr/>
        </p:nvSpPr>
        <p:spPr>
          <a:xfrm>
            <a:off x="857250" y="3692385"/>
            <a:ext cx="1824228"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Score Change – LOF (Top 200) </a:t>
            </a:r>
          </a:p>
        </p:txBody>
      </p:sp>
      <p:grpSp>
        <p:nvGrpSpPr>
          <p:cNvPr id="11" name="Group 10">
            <a:extLst>
              <a:ext uri="{FF2B5EF4-FFF2-40B4-BE49-F238E27FC236}">
                <a16:creationId xmlns:a16="http://schemas.microsoft.com/office/drawing/2014/main" id="{66B4ECEA-767A-B5C5-B048-02D5BC67DC61}"/>
              </a:ext>
            </a:extLst>
          </p:cNvPr>
          <p:cNvGrpSpPr/>
          <p:nvPr/>
        </p:nvGrpSpPr>
        <p:grpSpPr>
          <a:xfrm>
            <a:off x="3112008" y="3298698"/>
            <a:ext cx="2649474" cy="1876711"/>
            <a:chOff x="4258056" y="3429000"/>
            <a:chExt cx="3532632" cy="2502281"/>
          </a:xfrm>
        </p:grpSpPr>
        <p:pic>
          <p:nvPicPr>
            <p:cNvPr id="1026" name="Picture 2" descr="Predicted inverted U-shaped curve. | Download Scientific Diagram">
              <a:extLst>
                <a:ext uri="{FF2B5EF4-FFF2-40B4-BE49-F238E27FC236}">
                  <a16:creationId xmlns:a16="http://schemas.microsoft.com/office/drawing/2014/main" id="{ECED9455-467E-C650-20C7-85FC89CF0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056" y="3429000"/>
              <a:ext cx="3532632" cy="25022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9458E3E-C633-1F55-FBBC-0137B6599988}"/>
                </a:ext>
              </a:extLst>
            </p:cNvPr>
            <p:cNvSpPr/>
            <p:nvPr/>
          </p:nvSpPr>
          <p:spPr>
            <a:xfrm>
              <a:off x="5669280" y="5760720"/>
              <a:ext cx="1042416" cy="165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BC78CE45-EAFE-89BF-FAA5-B4453DA04CBC}"/>
                </a:ext>
              </a:extLst>
            </p:cNvPr>
            <p:cNvSpPr/>
            <p:nvPr/>
          </p:nvSpPr>
          <p:spPr>
            <a:xfrm rot="16200000">
              <a:off x="3819656" y="4357079"/>
              <a:ext cx="1042416" cy="165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extBox 11">
            <a:extLst>
              <a:ext uri="{FF2B5EF4-FFF2-40B4-BE49-F238E27FC236}">
                <a16:creationId xmlns:a16="http://schemas.microsoft.com/office/drawing/2014/main" id="{D25D4285-B8E6-9791-01B5-3DF856F536CA}"/>
              </a:ext>
            </a:extLst>
          </p:cNvPr>
          <p:cNvSpPr txBox="1"/>
          <p:nvPr/>
        </p:nvSpPr>
        <p:spPr>
          <a:xfrm>
            <a:off x="5467350" y="4927060"/>
            <a:ext cx="1085850" cy="207749"/>
          </a:xfrm>
          <a:prstGeom prst="rect">
            <a:avLst/>
          </a:prstGeom>
          <a:noFill/>
        </p:spPr>
        <p:txBody>
          <a:bodyPr wrap="square" rtlCol="0">
            <a:spAutoFit/>
          </a:bodyPr>
          <a:lstStyle/>
          <a:p>
            <a:r>
              <a:rPr lang="en-US" sz="750" dirty="0">
                <a:latin typeface="Times New Roman" panose="02020603050405020304" pitchFamily="18" charset="0"/>
                <a:cs typeface="Times New Roman" panose="02020603050405020304" pitchFamily="18" charset="0"/>
              </a:rPr>
              <a:t>Proportion of Outliers</a:t>
            </a:r>
          </a:p>
        </p:txBody>
      </p:sp>
      <p:sp>
        <p:nvSpPr>
          <p:cNvPr id="13" name="TextBox 12">
            <a:extLst>
              <a:ext uri="{FF2B5EF4-FFF2-40B4-BE49-F238E27FC236}">
                <a16:creationId xmlns:a16="http://schemas.microsoft.com/office/drawing/2014/main" id="{F8933842-59BA-05C9-5B91-0C8C9FA37F42}"/>
              </a:ext>
            </a:extLst>
          </p:cNvPr>
          <p:cNvSpPr txBox="1"/>
          <p:nvPr/>
        </p:nvSpPr>
        <p:spPr>
          <a:xfrm rot="16200000">
            <a:off x="2583436" y="3982026"/>
            <a:ext cx="1234691" cy="207749"/>
          </a:xfrm>
          <a:prstGeom prst="rect">
            <a:avLst/>
          </a:prstGeom>
          <a:noFill/>
        </p:spPr>
        <p:txBody>
          <a:bodyPr wrap="square" rtlCol="0">
            <a:spAutoFit/>
          </a:bodyPr>
          <a:lstStyle/>
          <a:p>
            <a:r>
              <a:rPr lang="en-US" sz="750" dirty="0">
                <a:latin typeface="Times New Roman" panose="02020603050405020304" pitchFamily="18" charset="0"/>
                <a:cs typeface="Times New Roman" panose="02020603050405020304" pitchFamily="18" charset="0"/>
              </a:rPr>
              <a:t>Average Attenuation Rate</a:t>
            </a:r>
          </a:p>
        </p:txBody>
      </p:sp>
    </p:spTree>
    <p:extLst>
      <p:ext uri="{BB962C8B-B14F-4D97-AF65-F5344CB8AC3E}">
        <p14:creationId xmlns:p14="http://schemas.microsoft.com/office/powerpoint/2010/main" val="37992980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EFC7-888F-4ED9-ABBF-F02B8D8CD87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Hypothesis Testing</a:t>
            </a:r>
          </a:p>
        </p:txBody>
      </p:sp>
      <p:sp>
        <p:nvSpPr>
          <p:cNvPr id="3" name="Content Placeholder 2">
            <a:extLst>
              <a:ext uri="{FF2B5EF4-FFF2-40B4-BE49-F238E27FC236}">
                <a16:creationId xmlns:a16="http://schemas.microsoft.com/office/drawing/2014/main" id="{3C404B67-CA89-FB61-B2A0-156BA61B954C}"/>
              </a:ext>
            </a:extLst>
          </p:cNvPr>
          <p:cNvSpPr>
            <a:spLocks noGrp="1"/>
          </p:cNvSpPr>
          <p:nvPr>
            <p:ph idx="1"/>
          </p:nvPr>
        </p:nvSpPr>
        <p:spPr/>
        <p:txBody>
          <a:bodyPr/>
          <a:lstStyle/>
          <a:p>
            <a:r>
              <a:rPr lang="en-US" sz="1350" dirty="0"/>
              <a:t>The manipulated hypothesis is used to develop an algorithm selection tool.</a:t>
            </a:r>
          </a:p>
          <a:p>
            <a:r>
              <a:rPr lang="en-US" sz="1350" dirty="0"/>
              <a:t>The tool is applied to select the best algorithm for various datasets.</a:t>
            </a:r>
          </a:p>
          <a:p>
            <a:r>
              <a:rPr lang="en-US" sz="1350" dirty="0"/>
              <a:t>If the tool can select the algorithm that identifies the most (or close to to the most) outliers, then the hypothesis is true. </a:t>
            </a:r>
          </a:p>
        </p:txBody>
      </p:sp>
      <p:sp>
        <p:nvSpPr>
          <p:cNvPr id="4" name="Slide Number Placeholder 3">
            <a:extLst>
              <a:ext uri="{FF2B5EF4-FFF2-40B4-BE49-F238E27FC236}">
                <a16:creationId xmlns:a16="http://schemas.microsoft.com/office/drawing/2014/main" id="{8C72E588-3B13-BA07-C9E3-A9E1A7C52E8E}"/>
              </a:ext>
            </a:extLst>
          </p:cNvPr>
          <p:cNvSpPr>
            <a:spLocks noGrp="1"/>
          </p:cNvSpPr>
          <p:nvPr>
            <p:ph type="sldNum" sz="quarter" idx="10"/>
          </p:nvPr>
        </p:nvSpPr>
        <p:spPr/>
        <p:txBody>
          <a:bodyPr/>
          <a:lstStyle/>
          <a:p>
            <a:pPr>
              <a:defRPr/>
            </a:pPr>
            <a:fld id="{45488343-B159-074D-B355-B61FD1A20D53}" type="slidenum">
              <a:rPr lang="en-US" smtClean="0"/>
              <a:pPr>
                <a:defRPr/>
              </a:pPr>
              <a:t>177</a:t>
            </a:fld>
            <a:endParaRPr lang="en-US"/>
          </a:p>
        </p:txBody>
      </p:sp>
    </p:spTree>
    <p:extLst>
      <p:ext uri="{BB962C8B-B14F-4D97-AF65-F5344CB8AC3E}">
        <p14:creationId xmlns:p14="http://schemas.microsoft.com/office/powerpoint/2010/main" val="18577110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7F3918-24E3-AF2E-415E-D74166E1D938}"/>
              </a:ext>
            </a:extLst>
          </p:cNvPr>
          <p:cNvSpPr>
            <a:spLocks noGrp="1"/>
          </p:cNvSpPr>
          <p:nvPr>
            <p:ph type="title"/>
          </p:nvPr>
        </p:nvSpPr>
        <p:spPr/>
        <p:txBody>
          <a:bodyPr/>
          <a:lstStyle/>
          <a:p>
            <a:r>
              <a:rPr lang="en-US" dirty="0"/>
              <a:t>Thank You!</a:t>
            </a:r>
          </a:p>
        </p:txBody>
      </p:sp>
      <p:sp>
        <p:nvSpPr>
          <p:cNvPr id="6" name="Text Placeholder 5">
            <a:extLst>
              <a:ext uri="{FF2B5EF4-FFF2-40B4-BE49-F238E27FC236}">
                <a16:creationId xmlns:a16="http://schemas.microsoft.com/office/drawing/2014/main" id="{881C736D-5C53-1FA4-1307-829BE7337D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081192-D15D-DA2B-009C-899ACB078E01}"/>
              </a:ext>
            </a:extLst>
          </p:cNvPr>
          <p:cNvSpPr>
            <a:spLocks noGrp="1"/>
          </p:cNvSpPr>
          <p:nvPr>
            <p:ph type="sldNum" sz="quarter" idx="10"/>
          </p:nvPr>
        </p:nvSpPr>
        <p:spPr/>
        <p:txBody>
          <a:bodyPr/>
          <a:lstStyle/>
          <a:p>
            <a:pPr>
              <a:defRPr/>
            </a:pPr>
            <a:fld id="{45488343-B159-074D-B355-B61FD1A20D53}" type="slidenum">
              <a:rPr lang="en-US" smtClean="0"/>
              <a:pPr>
                <a:defRPr/>
              </a:pPr>
              <a:t>178</a:t>
            </a:fld>
            <a:endParaRPr lang="en-US"/>
          </a:p>
        </p:txBody>
      </p:sp>
      <p:sp>
        <p:nvSpPr>
          <p:cNvPr id="2" name="Action Button: Home 1">
            <a:hlinkClick r:id="rId3" action="ppaction://hlinksldjump" highlightClick="1"/>
            <a:extLst>
              <a:ext uri="{FF2B5EF4-FFF2-40B4-BE49-F238E27FC236}">
                <a16:creationId xmlns:a16="http://schemas.microsoft.com/office/drawing/2014/main" id="{18FE072B-DDDE-8A45-A808-A2CFD0FECC57}"/>
              </a:ext>
            </a:extLst>
          </p:cNvPr>
          <p:cNvSpPr/>
          <p:nvPr/>
        </p:nvSpPr>
        <p:spPr>
          <a:xfrm>
            <a:off x="8143103" y="5768975"/>
            <a:ext cx="691978" cy="4762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8398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a:xfrm>
            <a:off x="685800" y="2655590"/>
            <a:ext cx="8220307" cy="1102519"/>
          </a:xfrm>
        </p:spPr>
        <p:txBody>
          <a:bodyPr/>
          <a:lstStyle/>
          <a:p>
            <a:r>
              <a:rPr lang="en-US" b="1" dirty="0">
                <a:solidFill>
                  <a:srgbClr val="202124"/>
                </a:solidFill>
              </a:rPr>
              <a:t>Role-play game (RPG) with an integrated story for accounting education</a:t>
            </a:r>
            <a:endParaRPr lang="en-US" b="1" dirty="0"/>
          </a:p>
        </p:txBody>
      </p:sp>
      <p:sp>
        <p:nvSpPr>
          <p:cNvPr id="3" name="Subtitle 2">
            <a:extLst>
              <a:ext uri="{FF2B5EF4-FFF2-40B4-BE49-F238E27FC236}">
                <a16:creationId xmlns:a16="http://schemas.microsoft.com/office/drawing/2014/main" id="{A50535EA-6BD3-5401-BAC0-07691CDC6024}"/>
              </a:ext>
            </a:extLst>
          </p:cNvPr>
          <p:cNvSpPr>
            <a:spLocks noGrp="1"/>
          </p:cNvSpPr>
          <p:nvPr>
            <p:ph type="subTitle" idx="1"/>
          </p:nvPr>
        </p:nvSpPr>
        <p:spPr/>
        <p:txBody>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Fangbing Xiong</a:t>
            </a:r>
            <a:br>
              <a:rPr lang="en-US" sz="2400" dirty="0">
                <a:latin typeface="Times New Roman" panose="02020603050405020304" pitchFamily="18" charset="0"/>
                <a:cs typeface="Times New Roman" panose="02020603050405020304" pitchFamily="18" charset="0"/>
              </a:rPr>
            </a:br>
            <a:r>
              <a:rPr lang="en-US" sz="2400" dirty="0">
                <a:solidFill>
                  <a:srgbClr val="202124"/>
                </a:solidFill>
                <a:latin typeface="Times New Roman" panose="02020603050405020304" pitchFamily="18" charset="0"/>
                <a:cs typeface="Times New Roman" panose="02020603050405020304" pitchFamily="18" charset="0"/>
              </a:rPr>
              <a:t>Eva </a:t>
            </a:r>
            <a:r>
              <a:rPr lang="en-US" sz="2400" dirty="0" err="1">
                <a:solidFill>
                  <a:srgbClr val="202124"/>
                </a:solidFill>
                <a:latin typeface="Times New Roman" panose="02020603050405020304" pitchFamily="18" charset="0"/>
                <a:cs typeface="Times New Roman" panose="02020603050405020304" pitchFamily="18" charset="0"/>
              </a:rPr>
              <a:t>Blondeel</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067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D3AD-DB06-3155-B684-27DDFC2405B5}"/>
              </a:ext>
            </a:extLst>
          </p:cNvPr>
          <p:cNvSpPr>
            <a:spLocks noGrp="1"/>
          </p:cNvSpPr>
          <p:nvPr>
            <p:ph type="title"/>
          </p:nvPr>
        </p:nvSpPr>
        <p:spPr/>
        <p:txBody>
          <a:bodyPr/>
          <a:lstStyle/>
          <a:p>
            <a:r>
              <a:rPr lang="en-US" dirty="0"/>
              <a:t>What and Why</a:t>
            </a:r>
          </a:p>
        </p:txBody>
      </p:sp>
      <p:sp>
        <p:nvSpPr>
          <p:cNvPr id="3" name="Content Placeholder 2">
            <a:extLst>
              <a:ext uri="{FF2B5EF4-FFF2-40B4-BE49-F238E27FC236}">
                <a16:creationId xmlns:a16="http://schemas.microsoft.com/office/drawing/2014/main" id="{21B65647-5D6B-9138-AC64-2905AF6CC6C0}"/>
              </a:ext>
            </a:extLst>
          </p:cNvPr>
          <p:cNvSpPr>
            <a:spLocks noGrp="1"/>
          </p:cNvSpPr>
          <p:nvPr>
            <p:ph idx="1"/>
          </p:nvPr>
        </p:nvSpPr>
        <p:spPr/>
        <p:txBody>
          <a:bodyPr/>
          <a:lstStyle/>
          <a:p>
            <a:r>
              <a:rPr lang="en-US" dirty="0"/>
              <a:t>Research Question:</a:t>
            </a:r>
          </a:p>
          <a:p>
            <a:pPr lvl="1"/>
            <a:r>
              <a:rPr lang="en-US" dirty="0"/>
              <a:t>Can wind data contain incremental information about the electricity generated by wind power from corresponding energy companies?</a:t>
            </a:r>
          </a:p>
          <a:p>
            <a:pPr marL="0" indent="0">
              <a:buNone/>
            </a:pPr>
            <a:endParaRPr lang="en-US" dirty="0"/>
          </a:p>
          <a:p>
            <a:r>
              <a:rPr lang="en-US" dirty="0"/>
              <a:t>Motivations:</a:t>
            </a:r>
          </a:p>
          <a:p>
            <a:pPr lvl="1"/>
            <a:r>
              <a:rPr lang="en-US" dirty="0"/>
              <a:t>Greenwashing is pervasive in the energy sector </a:t>
            </a:r>
            <a:r>
              <a:rPr lang="en-US" sz="1400" dirty="0"/>
              <a:t>(</a:t>
            </a:r>
            <a:r>
              <a:rPr lang="en-US" sz="1400" dirty="0" err="1"/>
              <a:t>RepRisk</a:t>
            </a:r>
            <a:r>
              <a:rPr lang="en-US" sz="1400" dirty="0"/>
              <a:t> 2022)</a:t>
            </a:r>
          </a:p>
          <a:p>
            <a:pPr lvl="1"/>
            <a:r>
              <a:rPr lang="en-US" dirty="0"/>
              <a:t>Wind power is currently the second-largest renewable energy source globally for electricity generation </a:t>
            </a:r>
            <a:r>
              <a:rPr lang="en-US" sz="1400" dirty="0"/>
              <a:t>(C2ES 2022)</a:t>
            </a:r>
            <a:endParaRPr lang="en-US" sz="2000" dirty="0"/>
          </a:p>
          <a:p>
            <a:pPr lvl="1"/>
            <a:r>
              <a:rPr lang="en-US" dirty="0"/>
              <a:t>The use of big data in accounting has gained attention, with researchers exploring diverse sources like scanner and satellite image data </a:t>
            </a:r>
            <a:r>
              <a:rPr lang="en-US" sz="1400" dirty="0"/>
              <a:t>(Qian and </a:t>
            </a:r>
            <a:r>
              <a:rPr lang="en-US" sz="1400" dirty="0" err="1"/>
              <a:t>Dichev</a:t>
            </a:r>
            <a:r>
              <a:rPr lang="en-US" sz="1400" dirty="0"/>
              <a:t>, 2022; Gu, </a:t>
            </a:r>
            <a:r>
              <a:rPr lang="en-US" sz="1400" dirty="0" err="1"/>
              <a:t>Dia</a:t>
            </a:r>
            <a:r>
              <a:rPr lang="en-US" sz="1400" dirty="0"/>
              <a:t>, and </a:t>
            </a:r>
            <a:r>
              <a:rPr lang="en-US" sz="1400" dirty="0" err="1"/>
              <a:t>Vasarhelyi</a:t>
            </a:r>
            <a:r>
              <a:rPr lang="en-US" sz="1400" dirty="0"/>
              <a:t>, 2023)</a:t>
            </a:r>
            <a:endParaRPr lang="en-US" sz="1200" dirty="0"/>
          </a:p>
        </p:txBody>
      </p:sp>
    </p:spTree>
    <p:extLst>
      <p:ext uri="{BB962C8B-B14F-4D97-AF65-F5344CB8AC3E}">
        <p14:creationId xmlns:p14="http://schemas.microsoft.com/office/powerpoint/2010/main" val="16193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621FCA4-F4E7-044B-B148-F9C3EA355B04}"/>
              </a:ext>
            </a:extLst>
          </p:cNvPr>
          <p:cNvSpPr txBox="1">
            <a:spLocks noChangeArrowheads="1"/>
          </p:cNvSpPr>
          <p:nvPr/>
        </p:nvSpPr>
        <p:spPr bwMode="auto">
          <a:xfrm>
            <a:off x="185854" y="1463279"/>
            <a:ext cx="6400800"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0" indent="0" fontAlgn="ctr">
              <a:buNone/>
            </a:pPr>
            <a:r>
              <a:rPr lang="en-US" sz="2000" b="1" dirty="0">
                <a:solidFill>
                  <a:srgbClr val="202124"/>
                </a:solidFill>
                <a:latin typeface="Google Sans"/>
              </a:rPr>
              <a:t>Game-based learning (GBL) </a:t>
            </a:r>
            <a:br>
              <a:rPr lang="en-US" sz="1600" dirty="0">
                <a:solidFill>
                  <a:srgbClr val="4D5156"/>
                </a:solidFill>
                <a:latin typeface="Roboto" panose="02000000000000000000" pitchFamily="2" charset="0"/>
              </a:rPr>
            </a:br>
            <a:endParaRPr lang="en-US" sz="2000" kern="0" dirty="0">
              <a:latin typeface="Arial" charset="0"/>
            </a:endParaRPr>
          </a:p>
        </p:txBody>
      </p:sp>
      <p:sp>
        <p:nvSpPr>
          <p:cNvPr id="5" name="Title 1">
            <a:extLst>
              <a:ext uri="{FF2B5EF4-FFF2-40B4-BE49-F238E27FC236}">
                <a16:creationId xmlns:a16="http://schemas.microsoft.com/office/drawing/2014/main" id="{506E6893-1121-01A1-F6E4-96DF6A43F750}"/>
              </a:ext>
            </a:extLst>
          </p:cNvPr>
          <p:cNvSpPr txBox="1">
            <a:spLocks/>
          </p:cNvSpPr>
          <p:nvPr/>
        </p:nvSpPr>
        <p:spPr bwMode="auto">
          <a:xfrm>
            <a:off x="1891991" y="1035744"/>
            <a:ext cx="8229600" cy="289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400" b="1" kern="0" dirty="0"/>
              <a:t>Overview</a:t>
            </a:r>
          </a:p>
        </p:txBody>
      </p:sp>
      <p:sp>
        <p:nvSpPr>
          <p:cNvPr id="2" name="Rectangle 3">
            <a:extLst>
              <a:ext uri="{FF2B5EF4-FFF2-40B4-BE49-F238E27FC236}">
                <a16:creationId xmlns:a16="http://schemas.microsoft.com/office/drawing/2014/main" id="{8BD99CE2-D9D5-B0BA-0AD5-E673B59283F6}"/>
              </a:ext>
            </a:extLst>
          </p:cNvPr>
          <p:cNvSpPr txBox="1">
            <a:spLocks noChangeArrowheads="1"/>
          </p:cNvSpPr>
          <p:nvPr/>
        </p:nvSpPr>
        <p:spPr bwMode="auto">
          <a:xfrm>
            <a:off x="185855" y="4308743"/>
            <a:ext cx="8355981"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0" indent="0" fontAlgn="ctr">
              <a:buNone/>
            </a:pPr>
            <a:r>
              <a:rPr lang="en-US" sz="2000" b="1" dirty="0">
                <a:solidFill>
                  <a:srgbClr val="202124"/>
                </a:solidFill>
                <a:latin typeface="Google Sans"/>
              </a:rPr>
              <a:t>Role-play game (RPG) </a:t>
            </a:r>
            <a:br>
              <a:rPr lang="en-US" sz="1600" dirty="0">
                <a:solidFill>
                  <a:srgbClr val="4D5156"/>
                </a:solidFill>
                <a:latin typeface="Roboto" panose="02000000000000000000" pitchFamily="2" charset="0"/>
              </a:rPr>
            </a:br>
            <a:endParaRPr lang="en-US" sz="1600" dirty="0">
              <a:solidFill>
                <a:srgbClr val="4D5156"/>
              </a:solidFill>
              <a:latin typeface="Roboto" panose="02000000000000000000" pitchFamily="2" charset="0"/>
            </a:endParaRPr>
          </a:p>
          <a:p>
            <a:pPr marL="0" indent="0">
              <a:lnSpc>
                <a:spcPct val="107000"/>
              </a:lnSpc>
              <a:spcBef>
                <a:spcPts val="0"/>
              </a:spcBef>
              <a:spcAft>
                <a:spcPts val="800"/>
              </a:spcAft>
              <a:buNone/>
            </a:pPr>
            <a:r>
              <a:rPr lang="en-US" sz="15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Role-play game (RPG) is an application of GBL. RPGs can create stories for students to participate in and allow students to access knowledge in an </a:t>
            </a:r>
            <a:r>
              <a:rPr lang="en-US" sz="1500" b="1"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integrated way</a:t>
            </a:r>
            <a:r>
              <a:rPr lang="en-US" sz="15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(Grande-de-Prado et al., 2020) </a:t>
            </a:r>
          </a:p>
        </p:txBody>
      </p:sp>
      <p:sp>
        <p:nvSpPr>
          <p:cNvPr id="4" name="TextBox 3">
            <a:extLst>
              <a:ext uri="{FF2B5EF4-FFF2-40B4-BE49-F238E27FC236}">
                <a16:creationId xmlns:a16="http://schemas.microsoft.com/office/drawing/2014/main" id="{3149E9B2-CD66-965F-4A20-B12828861CB1}"/>
              </a:ext>
            </a:extLst>
          </p:cNvPr>
          <p:cNvSpPr txBox="1"/>
          <p:nvPr/>
        </p:nvSpPr>
        <p:spPr>
          <a:xfrm>
            <a:off x="133816" y="1984799"/>
            <a:ext cx="8355981" cy="2322046"/>
          </a:xfrm>
          <a:prstGeom prst="rect">
            <a:avLst/>
          </a:prstGeom>
          <a:noFill/>
        </p:spPr>
        <p:txBody>
          <a:bodyPr wrap="square">
            <a:spAutoFit/>
          </a:bodyPr>
          <a:lstStyle/>
          <a:p>
            <a:pPr>
              <a:lnSpc>
                <a:spcPct val="107000"/>
              </a:lnSpc>
              <a:spcBef>
                <a:spcPts val="0"/>
              </a:spcBef>
              <a:spcAft>
                <a:spcPts val="800"/>
              </a:spcAft>
            </a:pPr>
            <a:r>
              <a:rPr lang="en-US" sz="1500" kern="100" dirty="0">
                <a:latin typeface="Times New Roman" panose="02020603050405020304" pitchFamily="18" charset="0"/>
                <a:ea typeface="等线" panose="02010600030101010101" pitchFamily="2" charset="-122"/>
                <a:cs typeface="Times New Roman" panose="02020603050405020304" pitchFamily="18" charset="0"/>
              </a:rPr>
              <a:t>Previous literature has shown that game-based learning (GBL) in accounting education would improve students’:</a:t>
            </a:r>
          </a:p>
          <a:p>
            <a:pPr marL="285750" indent="-285750">
              <a:lnSpc>
                <a:spcPct val="107000"/>
              </a:lnSpc>
              <a:spcBef>
                <a:spcPts val="0"/>
              </a:spcBef>
              <a:spcAft>
                <a:spcPts val="800"/>
              </a:spcAft>
              <a:buFont typeface="Arial" panose="020B0604020202020204" pitchFamily="34" charset="0"/>
              <a:buChar char="•"/>
            </a:pPr>
            <a:r>
              <a:rPr lang="en-US" sz="1500" kern="100" dirty="0">
                <a:latin typeface="Times New Roman" panose="02020603050405020304" pitchFamily="18" charset="0"/>
                <a:ea typeface="等线" panose="02010600030101010101" pitchFamily="2" charset="-122"/>
                <a:cs typeface="Times New Roman" panose="02020603050405020304" pitchFamily="18" charset="0"/>
              </a:rPr>
              <a:t>Increases their motivation and attitude and perceived learning (Silva &amp; Rodrigues et al., 2021). </a:t>
            </a:r>
          </a:p>
          <a:p>
            <a:pPr marL="285750" indent="-285750">
              <a:lnSpc>
                <a:spcPct val="107000"/>
              </a:lnSpc>
              <a:spcBef>
                <a:spcPts val="0"/>
              </a:spcBef>
              <a:spcAft>
                <a:spcPts val="800"/>
              </a:spcAft>
              <a:buFont typeface="Arial" panose="020B0604020202020204" pitchFamily="34" charset="0"/>
              <a:buChar char="•"/>
            </a:pPr>
            <a:r>
              <a:rPr lang="en-US" sz="1500" kern="100" dirty="0">
                <a:latin typeface="Times New Roman" panose="02020603050405020304" pitchFamily="18" charset="0"/>
                <a:ea typeface="等线" panose="02010600030101010101" pitchFamily="2" charset="-122"/>
                <a:cs typeface="Times New Roman" panose="02020603050405020304" pitchFamily="18" charset="0"/>
              </a:rPr>
              <a:t>Provides the students with immediate feedback (Kapp, 2012a, 2012b), </a:t>
            </a:r>
          </a:p>
          <a:p>
            <a:pPr marL="285750" indent="-285750">
              <a:lnSpc>
                <a:spcPct val="107000"/>
              </a:lnSpc>
              <a:spcBef>
                <a:spcPts val="0"/>
              </a:spcBef>
              <a:spcAft>
                <a:spcPts val="800"/>
              </a:spcAft>
              <a:buFont typeface="Arial" panose="020B0604020202020204" pitchFamily="34" charset="0"/>
              <a:buChar char="•"/>
            </a:pPr>
            <a:r>
              <a:rPr lang="en-US" sz="1500" kern="100" dirty="0">
                <a:latin typeface="Times New Roman" panose="02020603050405020304" pitchFamily="18" charset="0"/>
                <a:ea typeface="等线" panose="02010600030101010101" pitchFamily="2" charset="-122"/>
                <a:cs typeface="Times New Roman" panose="02020603050405020304" pitchFamily="18" charset="0"/>
              </a:rPr>
              <a:t>Problem-solving skill improvement (San Cristóbal, 2015; Sung et al., 2015) </a:t>
            </a:r>
          </a:p>
          <a:p>
            <a:pPr marL="285750" indent="-285750">
              <a:lnSpc>
                <a:spcPct val="107000"/>
              </a:lnSpc>
              <a:spcBef>
                <a:spcPts val="0"/>
              </a:spcBef>
              <a:spcAft>
                <a:spcPts val="800"/>
              </a:spcAft>
              <a:buFont typeface="Arial" panose="020B0604020202020204" pitchFamily="34" charset="0"/>
              <a:buChar char="•"/>
            </a:pPr>
            <a:r>
              <a:rPr lang="en-US" sz="1500" kern="100" dirty="0">
                <a:latin typeface="Times New Roman" panose="02020603050405020304" pitchFamily="18" charset="0"/>
                <a:ea typeface="等线" panose="02010600030101010101" pitchFamily="2" charset="-122"/>
                <a:cs typeface="Times New Roman" panose="02020603050405020304" pitchFamily="18" charset="0"/>
              </a:rPr>
              <a:t>Communication skill improvement (Reinders &amp; Wattana, 2014). </a:t>
            </a:r>
          </a:p>
          <a:p>
            <a:pPr marL="285750" indent="-285750">
              <a:lnSpc>
                <a:spcPct val="107000"/>
              </a:lnSpc>
              <a:spcBef>
                <a:spcPts val="0"/>
              </a:spcBef>
              <a:spcAft>
                <a:spcPts val="800"/>
              </a:spcAft>
              <a:buFont typeface="Arial" panose="020B0604020202020204" pitchFamily="34" charset="0"/>
              <a:buChar char="•"/>
            </a:pPr>
            <a:r>
              <a:rPr lang="en-US" sz="1500" kern="100" dirty="0">
                <a:latin typeface="Times New Roman" panose="02020603050405020304" pitchFamily="18" charset="0"/>
                <a:ea typeface="等线" panose="02010600030101010101" pitchFamily="2" charset="-122"/>
                <a:cs typeface="Times New Roman" panose="02020603050405020304" pitchFamily="18" charset="0"/>
              </a:rPr>
              <a:t>Helps the students to be the "real agents" of their learning process. (Landers &amp; Armstrong, 2017)</a:t>
            </a:r>
            <a:endParaRPr lang="en-US" sz="1500" kern="100" dirty="0">
              <a:latin typeface="Calibri" panose="020F050202020403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000536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6E6893-1121-01A1-F6E4-96DF6A43F750}"/>
              </a:ext>
            </a:extLst>
          </p:cNvPr>
          <p:cNvSpPr txBox="1">
            <a:spLocks/>
          </p:cNvSpPr>
          <p:nvPr/>
        </p:nvSpPr>
        <p:spPr bwMode="auto">
          <a:xfrm>
            <a:off x="1891991" y="1035744"/>
            <a:ext cx="8229600" cy="289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400" b="1" kern="0" dirty="0"/>
              <a:t>Overview</a:t>
            </a:r>
          </a:p>
        </p:txBody>
      </p:sp>
      <p:sp>
        <p:nvSpPr>
          <p:cNvPr id="2" name="Rectangle 3">
            <a:extLst>
              <a:ext uri="{FF2B5EF4-FFF2-40B4-BE49-F238E27FC236}">
                <a16:creationId xmlns:a16="http://schemas.microsoft.com/office/drawing/2014/main" id="{8BD99CE2-D9D5-B0BA-0AD5-E673B59283F6}"/>
              </a:ext>
            </a:extLst>
          </p:cNvPr>
          <p:cNvSpPr txBox="1">
            <a:spLocks noChangeArrowheads="1"/>
          </p:cNvSpPr>
          <p:nvPr/>
        </p:nvSpPr>
        <p:spPr bwMode="auto">
          <a:xfrm>
            <a:off x="208157" y="1439162"/>
            <a:ext cx="8355981" cy="3692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0" indent="0" fontAlgn="ctr">
              <a:buNone/>
            </a:pPr>
            <a:r>
              <a:rPr lang="en-US" sz="2000" b="1" dirty="0">
                <a:solidFill>
                  <a:srgbClr val="202124"/>
                </a:solidFill>
                <a:latin typeface="Google Sans"/>
              </a:rPr>
              <a:t>Role-play game (RPG) (Continued)</a:t>
            </a:r>
            <a:br>
              <a:rPr lang="en-US" sz="1600" dirty="0">
                <a:solidFill>
                  <a:srgbClr val="4D5156"/>
                </a:solidFill>
                <a:latin typeface="Roboto" panose="02000000000000000000" pitchFamily="2" charset="0"/>
              </a:rPr>
            </a:br>
            <a:endParaRPr lang="en-US" sz="1600" dirty="0">
              <a:solidFill>
                <a:srgbClr val="4D5156"/>
              </a:solidFill>
              <a:latin typeface="Roboto" panose="02000000000000000000" pitchFamily="2" charset="0"/>
            </a:endParaRPr>
          </a:p>
          <a:p>
            <a:pPr>
              <a:lnSpc>
                <a:spcPct val="107000"/>
              </a:lnSpc>
              <a:spcBef>
                <a:spcPts val="0"/>
              </a:spcBef>
              <a:spcAft>
                <a:spcPts val="800"/>
              </a:spcAft>
            </a:pPr>
            <a:r>
              <a:rPr lang="en-US" sz="15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Meanwhile, entry-level accounting education also emphasizes </a:t>
            </a:r>
            <a:r>
              <a:rPr lang="en-US" sz="1500" b="1"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an integrated story, </a:t>
            </a:r>
            <a:r>
              <a:rPr lang="en-US" sz="15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as we teach the journal entry recording in accounting cycles (e.g., revenue cycle, payable cycle) </a:t>
            </a:r>
          </a:p>
          <a:p>
            <a:pPr>
              <a:lnSpc>
                <a:spcPct val="107000"/>
              </a:lnSpc>
              <a:spcBef>
                <a:spcPts val="0"/>
              </a:spcBef>
              <a:spcAft>
                <a:spcPts val="800"/>
              </a:spcAft>
            </a:pPr>
            <a:r>
              <a:rPr lang="en-US" sz="15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And require students to </a:t>
            </a:r>
            <a:r>
              <a:rPr lang="en-US" sz="1500" b="1"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make a summary </a:t>
            </a:r>
            <a:r>
              <a:rPr lang="en-US" sz="15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and adjustments of the journal entry (e.g. prepare a cash flow sheet/ balance sheet at the end of years)</a:t>
            </a:r>
          </a:p>
          <a:p>
            <a:pPr>
              <a:lnSpc>
                <a:spcPct val="107000"/>
              </a:lnSpc>
              <a:spcBef>
                <a:spcPts val="0"/>
              </a:spcBef>
              <a:spcAft>
                <a:spcPts val="800"/>
              </a:spcAft>
            </a:pPr>
            <a:r>
              <a:rPr lang="en-US" sz="15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.RPG can be a good way for accounting education, as well as in the subjects it has been proven beneficial (e.g., Language, history), incorporating with RPGs education tools e.g., </a:t>
            </a:r>
            <a:r>
              <a:rPr lang="en-US" sz="1500" kern="1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Classcraft</a:t>
            </a:r>
            <a:r>
              <a:rPr lang="en-US" sz="15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(Garcia &amp; Ramon et al., 2010; Lu &amp; Chang, 2016)</a:t>
            </a:r>
          </a:p>
          <a:p>
            <a:pPr>
              <a:lnSpc>
                <a:spcPct val="107000"/>
              </a:lnSpc>
              <a:spcBef>
                <a:spcPts val="0"/>
              </a:spcBef>
              <a:spcAft>
                <a:spcPts val="800"/>
              </a:spcAft>
            </a:pPr>
            <a:endParaRPr lang="en-US" sz="15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227970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6E6893-1121-01A1-F6E4-96DF6A43F750}"/>
              </a:ext>
            </a:extLst>
          </p:cNvPr>
          <p:cNvSpPr txBox="1">
            <a:spLocks/>
          </p:cNvSpPr>
          <p:nvPr/>
        </p:nvSpPr>
        <p:spPr bwMode="auto">
          <a:xfrm>
            <a:off x="1891991" y="1035744"/>
            <a:ext cx="8229600" cy="289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400" b="1" kern="0" dirty="0"/>
              <a:t>Contribution</a:t>
            </a:r>
          </a:p>
        </p:txBody>
      </p:sp>
      <p:sp>
        <p:nvSpPr>
          <p:cNvPr id="4" name="TextBox 3">
            <a:extLst>
              <a:ext uri="{FF2B5EF4-FFF2-40B4-BE49-F238E27FC236}">
                <a16:creationId xmlns:a16="http://schemas.microsoft.com/office/drawing/2014/main" id="{CD7FC11A-8872-2916-8257-62FB702715FE}"/>
              </a:ext>
            </a:extLst>
          </p:cNvPr>
          <p:cNvSpPr txBox="1"/>
          <p:nvPr/>
        </p:nvSpPr>
        <p:spPr>
          <a:xfrm>
            <a:off x="334537" y="1868294"/>
            <a:ext cx="8400585" cy="1762790"/>
          </a:xfrm>
          <a:prstGeom prst="rect">
            <a:avLst/>
          </a:prstGeom>
          <a:noFill/>
        </p:spPr>
        <p:txBody>
          <a:bodyPr wrap="square">
            <a:spAutoFit/>
          </a:bodyPr>
          <a:lstStyle/>
          <a:p>
            <a:pPr marL="285750" indent="-285750">
              <a:lnSpc>
                <a:spcPct val="107000"/>
              </a:lnSpc>
              <a:spcBef>
                <a:spcPts val="0"/>
              </a:spcBef>
              <a:spcAft>
                <a:spcPts val="800"/>
              </a:spcAft>
              <a:buFont typeface="Arial" panose="020B0604020202020204" pitchFamily="34" charset="0"/>
              <a:buChar char="•"/>
            </a:pPr>
            <a:r>
              <a:rPr lang="en-US" sz="1500" kern="100" dirty="0">
                <a:latin typeface="Times New Roman" panose="02020603050405020304" pitchFamily="18" charset="0"/>
                <a:ea typeface="等线" panose="02010600030101010101" pitchFamily="2" charset="-122"/>
                <a:cs typeface="Times New Roman" panose="02020603050405020304" pitchFamily="18" charset="0"/>
              </a:rPr>
              <a:t>The previous common accounting gamifications are Monopoly, Jeopardy, Bingo, Puzzles, Twenty-questions, and some simulations. (Moncada &amp; Moncada, 2014) </a:t>
            </a:r>
          </a:p>
          <a:p>
            <a:pPr marL="285750" indent="-285750">
              <a:lnSpc>
                <a:spcPct val="107000"/>
              </a:lnSpc>
              <a:spcBef>
                <a:spcPts val="0"/>
              </a:spcBef>
              <a:spcAft>
                <a:spcPts val="800"/>
              </a:spcAft>
              <a:buFont typeface="Arial" panose="020B0604020202020204" pitchFamily="34" charset="0"/>
              <a:buChar char="•"/>
            </a:pPr>
            <a:r>
              <a:rPr lang="en-US" sz="1500" kern="100" dirty="0">
                <a:latin typeface="Times New Roman" panose="02020603050405020304" pitchFamily="18" charset="0"/>
                <a:ea typeface="等线" panose="02010600030101010101" pitchFamily="2" charset="-122"/>
                <a:cs typeface="Times New Roman" panose="02020603050405020304" pitchFamily="18" charset="0"/>
              </a:rPr>
              <a:t>There are few accountings gamification is using integrated stories as RPG. </a:t>
            </a:r>
          </a:p>
          <a:p>
            <a:pPr marL="285750" indent="-285750">
              <a:lnSpc>
                <a:spcPct val="107000"/>
              </a:lnSpc>
              <a:spcBef>
                <a:spcPts val="0"/>
              </a:spcBef>
              <a:spcAft>
                <a:spcPts val="800"/>
              </a:spcAft>
              <a:buFont typeface="Arial" panose="020B0604020202020204" pitchFamily="34" charset="0"/>
              <a:buChar char="•"/>
            </a:pPr>
            <a:r>
              <a:rPr lang="en-US" sz="1500" kern="100" dirty="0">
                <a:latin typeface="Times New Roman" panose="02020603050405020304" pitchFamily="18" charset="0"/>
                <a:ea typeface="等线" panose="02010600030101010101" pitchFamily="2" charset="-122"/>
                <a:cs typeface="Times New Roman" panose="02020603050405020304" pitchFamily="18" charset="0"/>
              </a:rPr>
              <a:t>As introduction level of financial accounting emphasizes the education target of learning accounting cycle, the research will test </a:t>
            </a:r>
            <a:r>
              <a:rPr lang="en-US" sz="1500" b="1" kern="100" dirty="0">
                <a:latin typeface="Times New Roman" panose="02020603050405020304" pitchFamily="18" charset="0"/>
                <a:ea typeface="等线" panose="02010600030101010101" pitchFamily="2" charset="-122"/>
                <a:cs typeface="Times New Roman" panose="02020603050405020304" pitchFamily="18" charset="0"/>
              </a:rPr>
              <a:t>whether the student would benefit from learning accounting in a digital </a:t>
            </a:r>
            <a:r>
              <a:rPr lang="en-US" sz="1500" b="1" kern="100" dirty="0">
                <a:highlight>
                  <a:srgbClr val="FFFF00"/>
                </a:highlight>
                <a:latin typeface="Times New Roman" panose="02020603050405020304" pitchFamily="18" charset="0"/>
                <a:ea typeface="等线" panose="02010600030101010101" pitchFamily="2" charset="-122"/>
                <a:cs typeface="Times New Roman" panose="02020603050405020304" pitchFamily="18" charset="0"/>
              </a:rPr>
              <a:t>integrated story </a:t>
            </a:r>
            <a:r>
              <a:rPr lang="en-US" sz="1500" b="1" kern="100" dirty="0">
                <a:latin typeface="Times New Roman" panose="02020603050405020304" pitchFamily="18" charset="0"/>
                <a:ea typeface="等线" panose="02010600030101010101" pitchFamily="2" charset="-122"/>
                <a:cs typeface="Times New Roman" panose="02020603050405020304" pitchFamily="18" charset="0"/>
              </a:rPr>
              <a:t>by interacting with an education game.</a:t>
            </a:r>
          </a:p>
        </p:txBody>
      </p:sp>
    </p:spTree>
    <p:extLst>
      <p:ext uri="{BB962C8B-B14F-4D97-AF65-F5344CB8AC3E}">
        <p14:creationId xmlns:p14="http://schemas.microsoft.com/office/powerpoint/2010/main" val="56868615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621FCA4-F4E7-044B-B148-F9C3EA355B04}"/>
              </a:ext>
            </a:extLst>
          </p:cNvPr>
          <p:cNvSpPr txBox="1">
            <a:spLocks noChangeArrowheads="1"/>
          </p:cNvSpPr>
          <p:nvPr/>
        </p:nvSpPr>
        <p:spPr bwMode="auto">
          <a:xfrm>
            <a:off x="185854" y="1463279"/>
            <a:ext cx="6400800"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0" indent="0">
              <a:buNone/>
            </a:pPr>
            <a:r>
              <a:rPr lang="en-US" sz="2000" kern="0" dirty="0">
                <a:latin typeface="Arial" charset="0"/>
              </a:rPr>
              <a:t>Game Design</a:t>
            </a:r>
          </a:p>
          <a:p>
            <a:pPr marL="0" indent="0">
              <a:buNone/>
            </a:pPr>
            <a:endParaRPr lang="en-US" sz="2000" kern="0" dirty="0">
              <a:latin typeface="Arial" charset="0"/>
            </a:endParaRPr>
          </a:p>
        </p:txBody>
      </p:sp>
      <p:sp>
        <p:nvSpPr>
          <p:cNvPr id="5" name="Title 1">
            <a:extLst>
              <a:ext uri="{FF2B5EF4-FFF2-40B4-BE49-F238E27FC236}">
                <a16:creationId xmlns:a16="http://schemas.microsoft.com/office/drawing/2014/main" id="{506E6893-1121-01A1-F6E4-96DF6A43F750}"/>
              </a:ext>
            </a:extLst>
          </p:cNvPr>
          <p:cNvSpPr txBox="1">
            <a:spLocks/>
          </p:cNvSpPr>
          <p:nvPr/>
        </p:nvSpPr>
        <p:spPr bwMode="auto">
          <a:xfrm>
            <a:off x="1891991" y="1035744"/>
            <a:ext cx="8229600" cy="289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400" b="1" kern="0" dirty="0"/>
              <a:t>Design</a:t>
            </a:r>
          </a:p>
        </p:txBody>
      </p:sp>
      <p:sp>
        <p:nvSpPr>
          <p:cNvPr id="7" name="Rectangle 3">
            <a:extLst>
              <a:ext uri="{FF2B5EF4-FFF2-40B4-BE49-F238E27FC236}">
                <a16:creationId xmlns:a16="http://schemas.microsoft.com/office/drawing/2014/main" id="{95B5AB31-B31C-EACB-D524-E1C880E785F9}"/>
              </a:ext>
            </a:extLst>
          </p:cNvPr>
          <p:cNvSpPr txBox="1">
            <a:spLocks noChangeArrowheads="1"/>
          </p:cNvSpPr>
          <p:nvPr/>
        </p:nvSpPr>
        <p:spPr bwMode="auto">
          <a:xfrm>
            <a:off x="185855" y="1887299"/>
            <a:ext cx="8210085"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1400" kern="0" dirty="0">
                <a:latin typeface="Arial" charset="0"/>
              </a:rPr>
              <a:t>In this study, the authors first built a 20- 30min RPG for "introduction to financial accounting." </a:t>
            </a:r>
          </a:p>
          <a:p>
            <a:r>
              <a:rPr lang="en-US" sz="1400" kern="0" dirty="0">
                <a:latin typeface="Arial" charset="0"/>
              </a:rPr>
              <a:t>After the development of the game, the authors will introduce the game to accounting classes and test the impact of the RPG in accounting gamification on students’ motivation and flow. Inspired by Sanchez et al, (2017), we also add “</a:t>
            </a:r>
            <a:r>
              <a:rPr lang="en-US" sz="1400" kern="0" dirty="0" err="1">
                <a:latin typeface="Arial" charset="0"/>
              </a:rPr>
              <a:t>ludicization</a:t>
            </a:r>
            <a:r>
              <a:rPr lang="en-US" sz="1400" kern="0" dirty="0">
                <a:latin typeface="Arial" charset="0"/>
              </a:rPr>
              <a:t>” elements in the game to increase the</a:t>
            </a:r>
          </a:p>
          <a:p>
            <a:r>
              <a:rPr lang="en-US" sz="1400" kern="0" dirty="0">
                <a:latin typeface="Arial" charset="0"/>
              </a:rPr>
              <a:t> playfulness. </a:t>
            </a:r>
          </a:p>
          <a:p>
            <a:endParaRPr lang="en-US" sz="1400" kern="0" dirty="0">
              <a:latin typeface="Arial" charset="0"/>
            </a:endParaRPr>
          </a:p>
          <a:p>
            <a:pPr marL="0" indent="0">
              <a:buNone/>
            </a:pPr>
            <a:r>
              <a:rPr lang="en-US" sz="1400" i="1" kern="0" dirty="0">
                <a:latin typeface="Arial" charset="0"/>
              </a:rPr>
              <a:t>Game background</a:t>
            </a:r>
          </a:p>
          <a:p>
            <a:r>
              <a:rPr lang="en-US" sz="1400" kern="0" dirty="0">
                <a:latin typeface="Arial" charset="0"/>
              </a:rPr>
              <a:t>The authors designed the game by using RPG Maker MV. The background of the story is a Rutgers student who comes to a mysterious town. In the town, the student meets Prof. Xiong, who says he/her gets a bakery as a lottery reward. The bakery needs help with bookkeeping.</a:t>
            </a:r>
          </a:p>
        </p:txBody>
      </p:sp>
    </p:spTree>
    <p:extLst>
      <p:ext uri="{BB962C8B-B14F-4D97-AF65-F5344CB8AC3E}">
        <p14:creationId xmlns:p14="http://schemas.microsoft.com/office/powerpoint/2010/main" val="28576395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621FCA4-F4E7-044B-B148-F9C3EA355B04}"/>
              </a:ext>
            </a:extLst>
          </p:cNvPr>
          <p:cNvSpPr txBox="1">
            <a:spLocks noChangeArrowheads="1"/>
          </p:cNvSpPr>
          <p:nvPr/>
        </p:nvSpPr>
        <p:spPr bwMode="auto">
          <a:xfrm>
            <a:off x="185854" y="1463279"/>
            <a:ext cx="6400800"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0" indent="0">
              <a:buNone/>
            </a:pPr>
            <a:r>
              <a:rPr lang="en-US" sz="2000" kern="0" dirty="0">
                <a:latin typeface="Arial" charset="0"/>
              </a:rPr>
              <a:t>Game Demo</a:t>
            </a:r>
          </a:p>
          <a:p>
            <a:pPr marL="0" indent="0">
              <a:buNone/>
            </a:pPr>
            <a:endParaRPr lang="en-US" sz="2000" kern="0" dirty="0">
              <a:latin typeface="Arial" charset="0"/>
            </a:endParaRPr>
          </a:p>
        </p:txBody>
      </p:sp>
      <p:sp>
        <p:nvSpPr>
          <p:cNvPr id="5" name="Title 1">
            <a:extLst>
              <a:ext uri="{FF2B5EF4-FFF2-40B4-BE49-F238E27FC236}">
                <a16:creationId xmlns:a16="http://schemas.microsoft.com/office/drawing/2014/main" id="{506E6893-1121-01A1-F6E4-96DF6A43F750}"/>
              </a:ext>
            </a:extLst>
          </p:cNvPr>
          <p:cNvSpPr txBox="1">
            <a:spLocks/>
          </p:cNvSpPr>
          <p:nvPr/>
        </p:nvSpPr>
        <p:spPr bwMode="auto">
          <a:xfrm>
            <a:off x="1891991" y="1035744"/>
            <a:ext cx="8229600" cy="289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400" b="1" kern="0" dirty="0"/>
              <a:t>Design</a:t>
            </a:r>
          </a:p>
        </p:txBody>
      </p:sp>
      <p:sp>
        <p:nvSpPr>
          <p:cNvPr id="7" name="Rectangle 3">
            <a:extLst>
              <a:ext uri="{FF2B5EF4-FFF2-40B4-BE49-F238E27FC236}">
                <a16:creationId xmlns:a16="http://schemas.microsoft.com/office/drawing/2014/main" id="{95B5AB31-B31C-EACB-D524-E1C880E785F9}"/>
              </a:ext>
            </a:extLst>
          </p:cNvPr>
          <p:cNvSpPr txBox="1">
            <a:spLocks noChangeArrowheads="1"/>
          </p:cNvSpPr>
          <p:nvPr/>
        </p:nvSpPr>
        <p:spPr bwMode="auto">
          <a:xfrm>
            <a:off x="185855" y="1887299"/>
            <a:ext cx="8210085"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endParaRPr lang="en-US" sz="1400" kern="0" dirty="0">
              <a:latin typeface="Arial" charset="0"/>
            </a:endParaRPr>
          </a:p>
        </p:txBody>
      </p:sp>
      <p:pic>
        <p:nvPicPr>
          <p:cNvPr id="2" name="Demo for Summer p">
            <a:hlinkClick r:id="" action="ppaction://media"/>
            <a:extLst>
              <a:ext uri="{FF2B5EF4-FFF2-40B4-BE49-F238E27FC236}">
                <a16:creationId xmlns:a16="http://schemas.microsoft.com/office/drawing/2014/main" id="{BFBE4EDC-6300-1F75-C111-FBBCC85AA4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0743" y="2023946"/>
            <a:ext cx="6523037" cy="3657600"/>
          </a:xfrm>
          <a:prstGeom prst="rect">
            <a:avLst/>
          </a:prstGeom>
        </p:spPr>
      </p:pic>
    </p:spTree>
    <p:extLst>
      <p:ext uri="{BB962C8B-B14F-4D97-AF65-F5344CB8AC3E}">
        <p14:creationId xmlns:p14="http://schemas.microsoft.com/office/powerpoint/2010/main" val="344222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6E6893-1121-01A1-F6E4-96DF6A43F750}"/>
              </a:ext>
            </a:extLst>
          </p:cNvPr>
          <p:cNvSpPr txBox="1">
            <a:spLocks/>
          </p:cNvSpPr>
          <p:nvPr/>
        </p:nvSpPr>
        <p:spPr bwMode="auto">
          <a:xfrm>
            <a:off x="1891991" y="1035744"/>
            <a:ext cx="8229600" cy="289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400" b="1" kern="0" dirty="0"/>
              <a:t>Design</a:t>
            </a:r>
          </a:p>
        </p:txBody>
      </p:sp>
      <p:sp>
        <p:nvSpPr>
          <p:cNvPr id="7" name="Rectangle 3">
            <a:extLst>
              <a:ext uri="{FF2B5EF4-FFF2-40B4-BE49-F238E27FC236}">
                <a16:creationId xmlns:a16="http://schemas.microsoft.com/office/drawing/2014/main" id="{95B5AB31-B31C-EACB-D524-E1C880E785F9}"/>
              </a:ext>
            </a:extLst>
          </p:cNvPr>
          <p:cNvSpPr txBox="1">
            <a:spLocks noChangeArrowheads="1"/>
          </p:cNvSpPr>
          <p:nvPr/>
        </p:nvSpPr>
        <p:spPr bwMode="auto">
          <a:xfrm>
            <a:off x="260197" y="1500724"/>
            <a:ext cx="8210085"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0" indent="0">
              <a:buNone/>
            </a:pPr>
            <a:r>
              <a:rPr lang="en-US" sz="2000" kern="0" dirty="0">
                <a:latin typeface="Arial" charset="0"/>
              </a:rPr>
              <a:t>Hypotheses Design</a:t>
            </a:r>
          </a:p>
          <a:p>
            <a:pPr>
              <a:lnSpc>
                <a:spcPct val="107000"/>
              </a:lnSpc>
            </a:pPr>
            <a:r>
              <a:rPr lang="en-US" sz="1400" kern="0" dirty="0">
                <a:latin typeface="Arial" charset="0"/>
              </a:rPr>
              <a:t>Based on Zhang’s et al. (2021) literature review on RPG education, we found RPG would most impact students’ achievement and motivation. In this study, we’d like to focus on motivation.</a:t>
            </a:r>
          </a:p>
          <a:p>
            <a:pPr>
              <a:lnSpc>
                <a:spcPct val="107000"/>
              </a:lnSpc>
            </a:pPr>
            <a:r>
              <a:rPr lang="en-US" sz="1400" kern="0" dirty="0">
                <a:latin typeface="Arial" charset="0"/>
              </a:rPr>
              <a:t>H1: RPG with an integrated case study has a positive impact on motivation.</a:t>
            </a:r>
          </a:p>
          <a:p>
            <a:pPr>
              <a:lnSpc>
                <a:spcPct val="107000"/>
              </a:lnSpc>
            </a:pPr>
            <a:r>
              <a:rPr lang="en-US" sz="1400" kern="0" dirty="0">
                <a:latin typeface="Arial" charset="0"/>
              </a:rPr>
              <a:t>H2: RPG with an integrated case study has a positive impact on flow.</a:t>
            </a:r>
          </a:p>
          <a:p>
            <a:r>
              <a:rPr lang="en-US" sz="1400" kern="0" dirty="0">
                <a:latin typeface="Arial" charset="0"/>
              </a:rPr>
              <a:t>H3: RPG with an integrated case study has a positive impact on attitude.</a:t>
            </a:r>
          </a:p>
          <a:p>
            <a:endParaRPr lang="en-US" sz="1400" kern="0" dirty="0">
              <a:latin typeface="Arial" charset="0"/>
            </a:endParaRPr>
          </a:p>
          <a:p>
            <a:pPr marL="0" indent="0">
              <a:buNone/>
            </a:pPr>
            <a:r>
              <a:rPr lang="en-US" sz="1400" kern="0" dirty="0">
                <a:latin typeface="Arial" charset="0"/>
              </a:rPr>
              <a:t>Q</a:t>
            </a:r>
            <a:r>
              <a:rPr lang="en-US" altLang="zh-CN" sz="1400" kern="0" dirty="0">
                <a:latin typeface="Arial" charset="0"/>
              </a:rPr>
              <a:t>uestions Remains</a:t>
            </a:r>
            <a:endParaRPr lang="en-US" sz="1400" kern="0" dirty="0">
              <a:latin typeface="Arial" charset="0"/>
            </a:endParaRPr>
          </a:p>
          <a:p>
            <a:r>
              <a:rPr lang="en-US" sz="1400" kern="0" dirty="0">
                <a:latin typeface="Arial" charset="0"/>
              </a:rPr>
              <a:t>Should we also test performance?</a:t>
            </a:r>
          </a:p>
          <a:p>
            <a:r>
              <a:rPr lang="en-US" sz="1400" kern="0" dirty="0">
                <a:latin typeface="Arial" charset="0"/>
              </a:rPr>
              <a:t>Is there a way to emphasize “integrated” story more in the experimental design?</a:t>
            </a:r>
          </a:p>
          <a:p>
            <a:r>
              <a:rPr lang="en-US" sz="1400" kern="0" dirty="0">
                <a:latin typeface="Arial" charset="0"/>
              </a:rPr>
              <a:t>Although no such RPG research appears in accounting, many other subjects have proven the above hypotheses. How can the article be more distinguished? </a:t>
            </a:r>
          </a:p>
          <a:p>
            <a:r>
              <a:rPr lang="en-US" sz="1400" kern="0" dirty="0">
                <a:latin typeface="Arial" charset="0"/>
              </a:rPr>
              <a:t>How about test the “</a:t>
            </a:r>
            <a:r>
              <a:rPr lang="en-US" sz="1400" kern="0" dirty="0" err="1">
                <a:latin typeface="Arial" charset="0"/>
              </a:rPr>
              <a:t>ludicization</a:t>
            </a:r>
            <a:r>
              <a:rPr lang="en-US" sz="1400" kern="0" dirty="0">
                <a:latin typeface="Arial" charset="0"/>
              </a:rPr>
              <a:t>” surprises in the game? </a:t>
            </a:r>
          </a:p>
          <a:p>
            <a:pPr marL="0" indent="0">
              <a:lnSpc>
                <a:spcPct val="107000"/>
              </a:lnSpc>
              <a:buNone/>
            </a:pPr>
            <a:r>
              <a:rPr lang="en-US" sz="2000" kern="0" dirty="0">
                <a:latin typeface="Arial" charset="0"/>
              </a:rPr>
              <a:t>Survey and experiment Design</a:t>
            </a:r>
          </a:p>
          <a:p>
            <a:pPr marL="0">
              <a:lnSpc>
                <a:spcPct val="107000"/>
              </a:lnSpc>
              <a:spcBef>
                <a:spcPts val="0"/>
              </a:spcBef>
              <a:spcAft>
                <a:spcPts val="800"/>
              </a:spcAft>
            </a:pPr>
            <a:r>
              <a:rPr lang="en-US" sz="1800" kern="100" dirty="0">
                <a:latin typeface="Times New Roman" panose="02020603050405020304" pitchFamily="18" charset="0"/>
                <a:ea typeface="等线" panose="02010600030101010101" pitchFamily="2" charset="-122"/>
                <a:cs typeface="Times New Roman" panose="02020603050405020304" pitchFamily="18" charset="0"/>
              </a:rPr>
              <a:t>The survey and experiment are under design.</a:t>
            </a:r>
            <a:endParaRPr lang="en-US" sz="1800" kern="100" dirty="0">
              <a:latin typeface="Calibri" panose="020F0502020204030204" pitchFamily="34" charset="0"/>
              <a:ea typeface="等线" panose="02010600030101010101" pitchFamily="2" charset="-122"/>
              <a:cs typeface="Times New Roman" panose="02020603050405020304" pitchFamily="18" charset="0"/>
            </a:endParaRPr>
          </a:p>
          <a:p>
            <a:endParaRPr lang="en-US" sz="1400" kern="0" dirty="0">
              <a:latin typeface="Arial" charset="0"/>
            </a:endParaRPr>
          </a:p>
        </p:txBody>
      </p:sp>
    </p:spTree>
    <p:extLst>
      <p:ext uri="{BB962C8B-B14F-4D97-AF65-F5344CB8AC3E}">
        <p14:creationId xmlns:p14="http://schemas.microsoft.com/office/powerpoint/2010/main" val="30532293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999AEF-B367-AE97-B009-55981BF236D8}"/>
              </a:ext>
            </a:extLst>
          </p:cNvPr>
          <p:cNvSpPr/>
          <p:nvPr/>
        </p:nvSpPr>
        <p:spPr>
          <a:xfrm>
            <a:off x="3649312" y="2967336"/>
            <a:ext cx="1845377" cy="461665"/>
          </a:xfrm>
          <a:prstGeom prst="rect">
            <a:avLst/>
          </a:prstGeom>
          <a:noFill/>
        </p:spPr>
        <p:txBody>
          <a:bodyPr wrap="none" lIns="91440" tIns="45720" rIns="91440" bIns="45720">
            <a:spAutoFit/>
          </a:bodyPr>
          <a:lstStyle/>
          <a:p>
            <a:pPr algn="ctr"/>
            <a:r>
              <a:rPr lang="en-US" dirty="0">
                <a:ln w="0"/>
                <a:effectLst>
                  <a:outerShdw blurRad="38100" dist="19050" dir="2700000" algn="tl" rotWithShape="0">
                    <a:schemeClr val="dk1">
                      <a:alpha val="40000"/>
                    </a:schemeClr>
                  </a:outerShdw>
                </a:effectLst>
              </a:rPr>
              <a:t>Comments?</a:t>
            </a:r>
          </a:p>
        </p:txBody>
      </p:sp>
      <p:sp>
        <p:nvSpPr>
          <p:cNvPr id="3" name="Action Button: Home 2">
            <a:hlinkClick r:id="rId3" action="ppaction://hlinksldjump" highlightClick="1"/>
            <a:extLst>
              <a:ext uri="{FF2B5EF4-FFF2-40B4-BE49-F238E27FC236}">
                <a16:creationId xmlns:a16="http://schemas.microsoft.com/office/drawing/2014/main" id="{CE691760-31C9-DE4C-AB91-AFA35AE3D854}"/>
              </a:ext>
            </a:extLst>
          </p:cNvPr>
          <p:cNvSpPr/>
          <p:nvPr/>
        </p:nvSpPr>
        <p:spPr>
          <a:xfrm>
            <a:off x="8118389" y="6042454"/>
            <a:ext cx="642552" cy="58076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62593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1DFD718-04F5-DF4D-9E7A-94654C4B1FF4}"/>
              </a:ext>
            </a:extLst>
          </p:cNvPr>
          <p:cNvSpPr>
            <a:spLocks noGrp="1"/>
          </p:cNvSpPr>
          <p:nvPr>
            <p:ph type="subTitle" idx="1"/>
          </p:nvPr>
        </p:nvSpPr>
        <p:spPr/>
        <p:txBody>
          <a:bodyPr/>
          <a:lstStyle/>
          <a:p>
            <a:r>
              <a:rPr lang="en-US" dirty="0"/>
              <a:t>Norah Xu</a:t>
            </a:r>
          </a:p>
          <a:p>
            <a:r>
              <a:rPr lang="en-US" dirty="0"/>
              <a:t>Kevin Moffitt</a:t>
            </a:r>
          </a:p>
        </p:txBody>
      </p:sp>
      <p:sp>
        <p:nvSpPr>
          <p:cNvPr id="3" name="Title 2">
            <a:extLst>
              <a:ext uri="{FF2B5EF4-FFF2-40B4-BE49-F238E27FC236}">
                <a16:creationId xmlns:a16="http://schemas.microsoft.com/office/drawing/2014/main" id="{5C2DD141-13CA-AD49-AB23-2657135D628D}"/>
              </a:ext>
            </a:extLst>
          </p:cNvPr>
          <p:cNvSpPr>
            <a:spLocks noGrp="1"/>
          </p:cNvSpPr>
          <p:nvPr>
            <p:ph type="ctrTitle"/>
          </p:nvPr>
        </p:nvSpPr>
        <p:spPr/>
        <p:txBody>
          <a:bodyPr/>
          <a:lstStyle/>
          <a:p>
            <a:r>
              <a:rPr lang="en-US" dirty="0"/>
              <a:t>The Usefulness of Large Language Models in External Audits</a:t>
            </a:r>
          </a:p>
        </p:txBody>
      </p:sp>
    </p:spTree>
    <p:extLst>
      <p:ext uri="{BB962C8B-B14F-4D97-AF65-F5344CB8AC3E}">
        <p14:creationId xmlns:p14="http://schemas.microsoft.com/office/powerpoint/2010/main" val="289966306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49FE-679D-670C-7D85-45C02FA83C14}"/>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DF7EA3AF-AF56-40C2-BA23-97416313E83A}"/>
              </a:ext>
            </a:extLst>
          </p:cNvPr>
          <p:cNvSpPr>
            <a:spLocks noGrp="1"/>
          </p:cNvSpPr>
          <p:nvPr>
            <p:ph idx="1"/>
          </p:nvPr>
        </p:nvSpPr>
        <p:spPr/>
        <p:txBody>
          <a:bodyPr/>
          <a:lstStyle/>
          <a:p>
            <a:r>
              <a:rPr lang="en-US" dirty="0"/>
              <a:t>The primary objective of this research is to investigate the potential applications of LLMs in external audits and to evaluate their usefulness in enhancing the audit process. </a:t>
            </a:r>
          </a:p>
          <a:p>
            <a:endParaRPr lang="en-US" dirty="0"/>
          </a:p>
          <a:p>
            <a:r>
              <a:rPr lang="en-US" dirty="0"/>
              <a:t>This research will evaluate LLMs in the context of the stages of the audit and the typical tasks conducted in each stage. </a:t>
            </a:r>
          </a:p>
        </p:txBody>
      </p:sp>
    </p:spTree>
    <p:extLst>
      <p:ext uri="{BB962C8B-B14F-4D97-AF65-F5344CB8AC3E}">
        <p14:creationId xmlns:p14="http://schemas.microsoft.com/office/powerpoint/2010/main" val="326529876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0593E88-1D8D-3BA7-65B6-F5FB03649320}"/>
              </a:ext>
            </a:extLst>
          </p:cNvPr>
          <p:cNvGraphicFramePr>
            <a:graphicFrameLocks noGrp="1"/>
          </p:cNvGraphicFramePr>
          <p:nvPr>
            <p:ph idx="1"/>
            <p:extLst>
              <p:ext uri="{D42A27DB-BD31-4B8C-83A1-F6EECF244321}">
                <p14:modId xmlns:p14="http://schemas.microsoft.com/office/powerpoint/2010/main" val="594373605"/>
              </p:ext>
            </p:extLst>
          </p:nvPr>
        </p:nvGraphicFramePr>
        <p:xfrm>
          <a:off x="73478" y="129540"/>
          <a:ext cx="8997043" cy="6598920"/>
        </p:xfrm>
        <a:graphic>
          <a:graphicData uri="http://schemas.openxmlformats.org/drawingml/2006/table">
            <a:tbl>
              <a:tblPr firstRow="1" firstCol="1" bandRow="1">
                <a:tableStyleId>{5C22544A-7EE6-4342-B048-85BDC9FD1C3A}</a:tableStyleId>
              </a:tblPr>
              <a:tblGrid>
                <a:gridCol w="1564703">
                  <a:extLst>
                    <a:ext uri="{9D8B030D-6E8A-4147-A177-3AD203B41FA5}">
                      <a16:colId xmlns:a16="http://schemas.microsoft.com/office/drawing/2014/main" val="3092809670"/>
                    </a:ext>
                  </a:extLst>
                </a:gridCol>
                <a:gridCol w="3513481">
                  <a:extLst>
                    <a:ext uri="{9D8B030D-6E8A-4147-A177-3AD203B41FA5}">
                      <a16:colId xmlns:a16="http://schemas.microsoft.com/office/drawing/2014/main" val="2412212400"/>
                    </a:ext>
                  </a:extLst>
                </a:gridCol>
                <a:gridCol w="3918859">
                  <a:extLst>
                    <a:ext uri="{9D8B030D-6E8A-4147-A177-3AD203B41FA5}">
                      <a16:colId xmlns:a16="http://schemas.microsoft.com/office/drawing/2014/main" val="29103038"/>
                    </a:ext>
                  </a:extLst>
                </a:gridCol>
              </a:tblGrid>
              <a:tr h="370840">
                <a:tc>
                  <a:txBody>
                    <a:bodyPr/>
                    <a:lstStyle/>
                    <a:p>
                      <a:pPr algn="ctr"/>
                      <a:r>
                        <a:rPr lang="en-US" sz="1700" dirty="0">
                          <a:solidFill>
                            <a:schemeClr val="tx1"/>
                          </a:solidFill>
                        </a:rPr>
                        <a:t>The stages of audit</a:t>
                      </a:r>
                    </a:p>
                  </a:txBody>
                  <a:tcPr/>
                </a:tc>
                <a:tc>
                  <a:txBody>
                    <a:bodyPr/>
                    <a:lstStyle/>
                    <a:p>
                      <a:pPr algn="ctr"/>
                      <a:r>
                        <a:rPr lang="en-US" sz="1700" b="1" i="0" kern="1200" dirty="0">
                          <a:solidFill>
                            <a:schemeClr val="tx1"/>
                          </a:solidFill>
                          <a:effectLst/>
                          <a:latin typeface="+mn-lt"/>
                          <a:ea typeface="+mn-ea"/>
                          <a:cs typeface="+mn-cs"/>
                        </a:rPr>
                        <a:t>How LLMs conducted</a:t>
                      </a:r>
                      <a:endParaRPr lang="en-US" sz="1700" b="1" dirty="0">
                        <a:solidFill>
                          <a:schemeClr val="tx1"/>
                        </a:solidFill>
                      </a:endParaRPr>
                    </a:p>
                  </a:txBody>
                  <a:tcPr/>
                </a:tc>
                <a:tc>
                  <a:txBody>
                    <a:bodyPr/>
                    <a:lstStyle/>
                    <a:p>
                      <a:pPr algn="ctr"/>
                      <a:r>
                        <a:rPr lang="en-US" sz="1700" dirty="0">
                          <a:solidFill>
                            <a:schemeClr val="tx1"/>
                          </a:solidFill>
                        </a:rPr>
                        <a:t>How to evaluate</a:t>
                      </a:r>
                    </a:p>
                  </a:txBody>
                  <a:tcPr/>
                </a:tc>
                <a:extLst>
                  <a:ext uri="{0D108BD9-81ED-4DB2-BD59-A6C34878D82A}">
                    <a16:rowId xmlns:a16="http://schemas.microsoft.com/office/drawing/2014/main" val="3266603168"/>
                  </a:ext>
                </a:extLst>
              </a:tr>
              <a:tr h="370840">
                <a:tc>
                  <a:txBody>
                    <a:bodyPr/>
                    <a:lstStyle/>
                    <a:p>
                      <a:pPr algn="ctr"/>
                      <a:r>
                        <a:rPr lang="en-US" sz="1700" dirty="0">
                          <a:solidFill>
                            <a:schemeClr val="tx1"/>
                          </a:solidFill>
                        </a:rPr>
                        <a:t>Planning</a:t>
                      </a:r>
                    </a:p>
                  </a:txBody>
                  <a:tcPr/>
                </a:tc>
                <a:tc>
                  <a:txBody>
                    <a:bodyPr/>
                    <a:lstStyle/>
                    <a:p>
                      <a:pPr marL="285750" indent="-285750">
                        <a:buFont typeface="Arial" panose="020B0604020202020204" pitchFamily="34" charset="0"/>
                        <a:buChar char="•"/>
                      </a:pPr>
                      <a:r>
                        <a:rPr lang="en-US" sz="1700" b="0" i="0" kern="1200" dirty="0">
                          <a:solidFill>
                            <a:schemeClr val="dk1"/>
                          </a:solidFill>
                          <a:effectLst/>
                          <a:latin typeface="+mn-lt"/>
                          <a:ea typeface="+mn-ea"/>
                          <a:cs typeface="+mn-cs"/>
                        </a:rPr>
                        <a:t>Comprehend and summarize relevant documents such as financial reports, prior audit reports, and industry news.</a:t>
                      </a:r>
                    </a:p>
                    <a:p>
                      <a:pPr marL="285750" indent="-285750">
                        <a:buFont typeface="Arial" panose="020B0604020202020204" pitchFamily="34" charset="0"/>
                        <a:buChar char="•"/>
                      </a:pPr>
                      <a:r>
                        <a:rPr lang="en-US" sz="1700" b="0" i="0" kern="1200" dirty="0">
                          <a:solidFill>
                            <a:schemeClr val="dk1"/>
                          </a:solidFill>
                          <a:effectLst/>
                          <a:latin typeface="+mn-lt"/>
                          <a:ea typeface="+mn-ea"/>
                          <a:cs typeface="+mn-cs"/>
                        </a:rPr>
                        <a:t>Draft the audit plan</a:t>
                      </a:r>
                      <a:endParaRPr lang="en-US" sz="1700" dirty="0">
                        <a:solidFill>
                          <a:schemeClr val="tx1"/>
                        </a:solidFill>
                      </a:endParaRPr>
                    </a:p>
                  </a:txBody>
                  <a:tcPr/>
                </a:tc>
                <a:tc>
                  <a:txBody>
                    <a:bodyPr/>
                    <a:lstStyle/>
                    <a:p>
                      <a:pPr marL="285750" indent="-285750">
                        <a:buFont typeface="Arial" panose="020B0604020202020204" pitchFamily="34" charset="0"/>
                        <a:buChar char="•"/>
                      </a:pPr>
                      <a:r>
                        <a:rPr lang="en-US" sz="1700" dirty="0">
                          <a:solidFill>
                            <a:schemeClr val="tx1"/>
                          </a:solidFill>
                        </a:rPr>
                        <a:t>Compare the LLM's summaries and draft plans with those made by human auditors</a:t>
                      </a:r>
                    </a:p>
                  </a:txBody>
                  <a:tcPr/>
                </a:tc>
                <a:extLst>
                  <a:ext uri="{0D108BD9-81ED-4DB2-BD59-A6C34878D82A}">
                    <a16:rowId xmlns:a16="http://schemas.microsoft.com/office/drawing/2014/main" val="2043531361"/>
                  </a:ext>
                </a:extLst>
              </a:tr>
              <a:tr h="370840">
                <a:tc>
                  <a:txBody>
                    <a:bodyPr/>
                    <a:lstStyle/>
                    <a:p>
                      <a:pPr algn="ctr"/>
                      <a:r>
                        <a:rPr lang="en-US" sz="1700" kern="1200" dirty="0">
                          <a:solidFill>
                            <a:schemeClr val="tx1"/>
                          </a:solidFill>
                          <a:effectLst/>
                          <a:latin typeface="+mn-lt"/>
                          <a:ea typeface="+mn-ea"/>
                          <a:cs typeface="+mn-cs"/>
                        </a:rPr>
                        <a:t>Risk Assessment</a:t>
                      </a:r>
                      <a:r>
                        <a:rPr lang="en-US" sz="1700" dirty="0">
                          <a:solidFill>
                            <a:schemeClr val="tx1"/>
                          </a:solidFill>
                          <a:effectLst/>
                        </a:rPr>
                        <a:t> </a:t>
                      </a:r>
                      <a:endParaRPr lang="en-US" sz="1700" dirty="0">
                        <a:solidFill>
                          <a:schemeClr val="tx1"/>
                        </a:solidFill>
                      </a:endParaRPr>
                    </a:p>
                  </a:txBody>
                  <a:tcPr/>
                </a:tc>
                <a:tc>
                  <a:txBody>
                    <a:bodyPr/>
                    <a:lstStyle/>
                    <a:p>
                      <a:pPr marL="285750" indent="-285750">
                        <a:buFont typeface="Arial" panose="020B0604020202020204" pitchFamily="34" charset="0"/>
                        <a:buChar char="•"/>
                      </a:pPr>
                      <a:r>
                        <a:rPr lang="en-US" sz="1700" dirty="0">
                          <a:solidFill>
                            <a:schemeClr val="tx1"/>
                          </a:solidFill>
                        </a:rPr>
                        <a:t>Analyze text from various sources to identify potential risks.</a:t>
                      </a:r>
                    </a:p>
                  </a:txBody>
                  <a:tcPr/>
                </a:tc>
                <a:tc>
                  <a:txBody>
                    <a:bodyPr/>
                    <a:lstStyle/>
                    <a:p>
                      <a:pPr marL="285750" indent="-285750">
                        <a:buFont typeface="Arial" panose="020B0604020202020204" pitchFamily="34" charset="0"/>
                        <a:buChar char="•"/>
                      </a:pPr>
                      <a:r>
                        <a:rPr lang="en-US" sz="1700" dirty="0">
                          <a:solidFill>
                            <a:schemeClr val="tx1"/>
                          </a:solidFill>
                        </a:rPr>
                        <a:t>Compare the LLM’s identified risks with those identified by human auditors</a:t>
                      </a:r>
                    </a:p>
                  </a:txBody>
                  <a:tcPr/>
                </a:tc>
                <a:extLst>
                  <a:ext uri="{0D108BD9-81ED-4DB2-BD59-A6C34878D82A}">
                    <a16:rowId xmlns:a16="http://schemas.microsoft.com/office/drawing/2014/main" val="3726981212"/>
                  </a:ext>
                </a:extLst>
              </a:tr>
              <a:tr h="370840">
                <a:tc>
                  <a:txBody>
                    <a:bodyPr/>
                    <a:lstStyle/>
                    <a:p>
                      <a:pPr algn="ctr"/>
                      <a:r>
                        <a:rPr lang="en-US" sz="1700" kern="1200" dirty="0">
                          <a:solidFill>
                            <a:schemeClr val="tx1"/>
                          </a:solidFill>
                          <a:effectLst/>
                          <a:latin typeface="+mn-lt"/>
                          <a:ea typeface="+mn-ea"/>
                          <a:cs typeface="+mn-cs"/>
                        </a:rPr>
                        <a:t>Internal Controls Testing</a:t>
                      </a:r>
                      <a:r>
                        <a:rPr lang="en-US" sz="1700" dirty="0">
                          <a:solidFill>
                            <a:schemeClr val="tx1"/>
                          </a:solidFill>
                          <a:effectLst/>
                        </a:rPr>
                        <a:t> </a:t>
                      </a:r>
                      <a:endParaRPr lang="en-US" sz="1700" dirty="0">
                        <a:solidFill>
                          <a:schemeClr val="tx1"/>
                        </a:solidFill>
                      </a:endParaRPr>
                    </a:p>
                  </a:txBody>
                  <a:tcPr/>
                </a:tc>
                <a:tc>
                  <a:txBody>
                    <a:bodyPr/>
                    <a:lstStyle/>
                    <a:p>
                      <a:pPr marL="285750" indent="-285750">
                        <a:buFont typeface="Arial" panose="020B0604020202020204" pitchFamily="34" charset="0"/>
                        <a:buChar char="•"/>
                      </a:pPr>
                      <a:r>
                        <a:rPr lang="en-US" sz="1700" dirty="0">
                          <a:solidFill>
                            <a:schemeClr val="tx1"/>
                          </a:solidFill>
                        </a:rPr>
                        <a:t>understand and explain control processes based on descriptions in the auditee's documentation.</a:t>
                      </a:r>
                    </a:p>
                  </a:txBody>
                  <a:tcPr/>
                </a:tc>
                <a:tc>
                  <a:txBody>
                    <a:bodyPr/>
                    <a:lstStyle/>
                    <a:p>
                      <a:pPr marL="285750" indent="-285750">
                        <a:buFont typeface="Arial" panose="020B0604020202020204" pitchFamily="34" charset="0"/>
                        <a:buChar char="•"/>
                      </a:pPr>
                      <a:r>
                        <a:rPr lang="en-US" sz="1700" dirty="0">
                          <a:solidFill>
                            <a:schemeClr val="tx1"/>
                          </a:solidFill>
                        </a:rPr>
                        <a:t>Compare the LLM's understanding with that of a human auditor</a:t>
                      </a:r>
                    </a:p>
                  </a:txBody>
                  <a:tcPr/>
                </a:tc>
                <a:extLst>
                  <a:ext uri="{0D108BD9-81ED-4DB2-BD59-A6C34878D82A}">
                    <a16:rowId xmlns:a16="http://schemas.microsoft.com/office/drawing/2014/main" val="3394187002"/>
                  </a:ext>
                </a:extLst>
              </a:tr>
              <a:tr h="370840">
                <a:tc>
                  <a:txBody>
                    <a:bodyPr/>
                    <a:lstStyle/>
                    <a:p>
                      <a:pPr algn="ctr"/>
                      <a:r>
                        <a:rPr lang="en-US" sz="1700" kern="1200" dirty="0">
                          <a:solidFill>
                            <a:schemeClr val="tx1"/>
                          </a:solidFill>
                          <a:effectLst/>
                          <a:latin typeface="+mn-lt"/>
                          <a:ea typeface="+mn-ea"/>
                          <a:cs typeface="+mn-cs"/>
                        </a:rPr>
                        <a:t>Substantive Testing</a:t>
                      </a:r>
                      <a:r>
                        <a:rPr lang="en-US" sz="1700" dirty="0">
                          <a:solidFill>
                            <a:schemeClr val="tx1"/>
                          </a:solidFill>
                          <a:effectLst/>
                        </a:rPr>
                        <a:t> </a:t>
                      </a:r>
                      <a:endParaRPr lang="en-US" sz="1700" dirty="0">
                        <a:solidFill>
                          <a:schemeClr val="tx1"/>
                        </a:solidFill>
                      </a:endParaRPr>
                    </a:p>
                  </a:txBody>
                  <a:tcPr/>
                </a:tc>
                <a:tc>
                  <a:txBody>
                    <a:bodyPr/>
                    <a:lstStyle/>
                    <a:p>
                      <a:pPr marL="285750" indent="-285750">
                        <a:buFont typeface="Arial" panose="020B0604020202020204" pitchFamily="34" charset="0"/>
                        <a:buChar char="•"/>
                      </a:pPr>
                      <a:r>
                        <a:rPr lang="en-US" sz="1700" dirty="0">
                          <a:solidFill>
                            <a:schemeClr val="tx1"/>
                          </a:solidFill>
                        </a:rPr>
                        <a:t>Not be directly involved</a:t>
                      </a:r>
                    </a:p>
                  </a:txBody>
                  <a:tcPr/>
                </a:tc>
                <a:tc>
                  <a:txBody>
                    <a:bodyPr/>
                    <a:lstStyle/>
                    <a:p>
                      <a:endParaRPr lang="en-US" sz="1700" dirty="0">
                        <a:solidFill>
                          <a:schemeClr val="tx1"/>
                        </a:solidFill>
                      </a:endParaRPr>
                    </a:p>
                  </a:txBody>
                  <a:tcPr/>
                </a:tc>
                <a:extLst>
                  <a:ext uri="{0D108BD9-81ED-4DB2-BD59-A6C34878D82A}">
                    <a16:rowId xmlns:a16="http://schemas.microsoft.com/office/drawing/2014/main" val="4197137533"/>
                  </a:ext>
                </a:extLst>
              </a:tr>
              <a:tr h="370840">
                <a:tc>
                  <a:txBody>
                    <a:bodyPr/>
                    <a:lstStyle/>
                    <a:p>
                      <a:pPr algn="ctr"/>
                      <a:r>
                        <a:rPr lang="en-US" sz="1700" kern="1200" dirty="0">
                          <a:solidFill>
                            <a:schemeClr val="tx1"/>
                          </a:solidFill>
                          <a:effectLst/>
                          <a:latin typeface="+mn-lt"/>
                          <a:ea typeface="+mn-ea"/>
                          <a:cs typeface="+mn-cs"/>
                        </a:rPr>
                        <a:t>Reporting</a:t>
                      </a:r>
                      <a:r>
                        <a:rPr lang="en-US" sz="1700" dirty="0">
                          <a:solidFill>
                            <a:schemeClr val="tx1"/>
                          </a:solidFill>
                          <a:effectLst/>
                        </a:rPr>
                        <a:t> </a:t>
                      </a:r>
                      <a:endParaRPr lang="en-US" sz="1700" dirty="0">
                        <a:solidFill>
                          <a:schemeClr val="tx1"/>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solidFill>
                            <a:schemeClr val="tx1"/>
                          </a:solidFill>
                        </a:rPr>
                        <a:t>Draft the report</a:t>
                      </a:r>
                    </a:p>
                    <a:p>
                      <a:endParaRPr lang="en-US" sz="1700" dirty="0">
                        <a:solidFill>
                          <a:schemeClr val="tx1"/>
                        </a:solidFill>
                      </a:endParaRPr>
                    </a:p>
                  </a:txBody>
                  <a:tcPr/>
                </a:tc>
                <a:tc>
                  <a:txBody>
                    <a:bodyPr/>
                    <a:lstStyle/>
                    <a:p>
                      <a:pPr marL="285750" indent="-285750">
                        <a:buFont typeface="Arial" panose="020B0604020202020204" pitchFamily="34" charset="0"/>
                        <a:buChar char="•"/>
                      </a:pPr>
                      <a:r>
                        <a:rPr lang="en-US" sz="1700" dirty="0">
                          <a:solidFill>
                            <a:schemeClr val="tx1"/>
                          </a:solidFill>
                        </a:rPr>
                        <a:t>Evaluated based on the clarity, accuracy, and completeness of the LLM’s draft compared to a human-generated report.</a:t>
                      </a:r>
                    </a:p>
                  </a:txBody>
                  <a:tcPr/>
                </a:tc>
                <a:extLst>
                  <a:ext uri="{0D108BD9-81ED-4DB2-BD59-A6C34878D82A}">
                    <a16:rowId xmlns:a16="http://schemas.microsoft.com/office/drawing/2014/main" val="2063263967"/>
                  </a:ext>
                </a:extLst>
              </a:tr>
              <a:tr h="342538">
                <a:tc>
                  <a:txBody>
                    <a:bodyPr/>
                    <a:lstStyle/>
                    <a:p>
                      <a:pPr algn="ctr"/>
                      <a:r>
                        <a:rPr lang="en-US" sz="1700" kern="1200" dirty="0">
                          <a:solidFill>
                            <a:schemeClr val="tx1"/>
                          </a:solidFill>
                          <a:effectLst/>
                          <a:latin typeface="+mn-lt"/>
                          <a:ea typeface="+mn-ea"/>
                          <a:cs typeface="+mn-cs"/>
                        </a:rPr>
                        <a:t>Follow-up</a:t>
                      </a:r>
                      <a:r>
                        <a:rPr lang="en-US" sz="1700" dirty="0">
                          <a:solidFill>
                            <a:schemeClr val="tx1"/>
                          </a:solidFill>
                          <a:effectLst/>
                        </a:rPr>
                        <a:t> </a:t>
                      </a:r>
                      <a:endParaRPr lang="en-US" sz="1700" dirty="0">
                        <a:solidFill>
                          <a:schemeClr val="tx1"/>
                        </a:solidFill>
                      </a:endParaRPr>
                    </a:p>
                  </a:txBody>
                  <a:tcPr/>
                </a:tc>
                <a:tc>
                  <a:txBody>
                    <a:bodyPr/>
                    <a:lstStyle/>
                    <a:p>
                      <a:pPr marL="285750" indent="-285750">
                        <a:buFont typeface="Arial" panose="020B0604020202020204" pitchFamily="34" charset="0"/>
                        <a:buChar char="•"/>
                      </a:pPr>
                      <a:r>
                        <a:rPr lang="en-US" sz="1700" dirty="0">
                          <a:solidFill>
                            <a:schemeClr val="tx1"/>
                          </a:solidFill>
                        </a:rPr>
                        <a:t>Review updated documents and comparing them with previous versions.</a:t>
                      </a:r>
                    </a:p>
                  </a:txBody>
                  <a:tcPr/>
                </a:tc>
                <a:tc>
                  <a:txBody>
                    <a:bodyPr/>
                    <a:lstStyle/>
                    <a:p>
                      <a:pPr marL="285750" indent="-285750">
                        <a:buFont typeface="Arial" panose="020B0604020202020204" pitchFamily="34" charset="0"/>
                        <a:buChar char="•"/>
                      </a:pPr>
                      <a:r>
                        <a:rPr lang="en-US" sz="1700" dirty="0">
                          <a:solidFill>
                            <a:schemeClr val="tx1"/>
                          </a:solidFill>
                        </a:rPr>
                        <a:t>The LLM's ability to identify changes.</a:t>
                      </a:r>
                    </a:p>
                  </a:txBody>
                  <a:tcPr/>
                </a:tc>
                <a:extLst>
                  <a:ext uri="{0D108BD9-81ED-4DB2-BD59-A6C34878D82A}">
                    <a16:rowId xmlns:a16="http://schemas.microsoft.com/office/drawing/2014/main" val="2406079873"/>
                  </a:ext>
                </a:extLst>
              </a:tr>
            </a:tbl>
          </a:graphicData>
        </a:graphic>
      </p:graphicFrame>
    </p:spTree>
    <p:extLst>
      <p:ext uri="{BB962C8B-B14F-4D97-AF65-F5344CB8AC3E}">
        <p14:creationId xmlns:p14="http://schemas.microsoft.com/office/powerpoint/2010/main" val="743339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5678-4C22-9E26-575F-A7206DDB8CE6}"/>
              </a:ext>
            </a:extLst>
          </p:cNvPr>
          <p:cNvSpPr>
            <a:spLocks noGrp="1"/>
          </p:cNvSpPr>
          <p:nvPr>
            <p:ph type="title"/>
          </p:nvPr>
        </p:nvSpPr>
        <p:spPr/>
        <p:txBody>
          <a:bodyPr/>
          <a:lstStyle/>
          <a:p>
            <a:r>
              <a:rPr lang="en-US" dirty="0"/>
              <a:t>How</a:t>
            </a:r>
          </a:p>
        </p:txBody>
      </p:sp>
      <p:sp>
        <p:nvSpPr>
          <p:cNvPr id="3" name="Content Placeholder 2">
            <a:extLst>
              <a:ext uri="{FF2B5EF4-FFF2-40B4-BE49-F238E27FC236}">
                <a16:creationId xmlns:a16="http://schemas.microsoft.com/office/drawing/2014/main" id="{F6E299F1-90DA-C27B-3EC9-6872D89860DC}"/>
              </a:ext>
            </a:extLst>
          </p:cNvPr>
          <p:cNvSpPr>
            <a:spLocks noGrp="1"/>
          </p:cNvSpPr>
          <p:nvPr>
            <p:ph idx="1"/>
          </p:nvPr>
        </p:nvSpPr>
        <p:spPr>
          <a:xfrm>
            <a:off x="457200" y="1524000"/>
            <a:ext cx="8229600" cy="5334000"/>
          </a:xfrm>
        </p:spPr>
        <p:txBody>
          <a:bodyPr/>
          <a:lstStyle/>
          <a:p>
            <a:r>
              <a:rPr lang="en-US" dirty="0"/>
              <a:t>The quantity of electricity produced is a function of wind speed for a particular turbine </a:t>
            </a:r>
            <a:r>
              <a:rPr lang="en-US" sz="1400" dirty="0">
                <a:ea typeface="Geneva" charset="0"/>
              </a:rPr>
              <a:t>(Lu and McElroy 2017)</a:t>
            </a:r>
          </a:p>
          <a:p>
            <a:endParaRPr lang="en-US" dirty="0"/>
          </a:p>
          <a:p>
            <a:r>
              <a:rPr lang="en-US" dirty="0"/>
              <a:t>Wind data could provide evidence for</a:t>
            </a:r>
          </a:p>
          <a:p>
            <a:pPr lvl="1"/>
            <a:r>
              <a:rPr lang="en-US" dirty="0"/>
              <a:t>the quantity of electricity generated</a:t>
            </a:r>
          </a:p>
          <a:p>
            <a:pPr lvl="1"/>
            <a:r>
              <a:rPr lang="en-US" dirty="0"/>
              <a:t>the revenue produced</a:t>
            </a:r>
          </a:p>
          <a:p>
            <a:pPr lvl="1"/>
            <a:r>
              <a:rPr lang="en-US" dirty="0"/>
              <a:t>the environmental impact</a:t>
            </a:r>
          </a:p>
          <a:p>
            <a:endParaRPr lang="en-US" dirty="0"/>
          </a:p>
          <a:p>
            <a:r>
              <a:rPr lang="en-US" dirty="0"/>
              <a:t>Further, detect the greenwashing practices, e.g., exaggerating the quantity of electricity produced by wind power on their ESG reports</a:t>
            </a:r>
          </a:p>
          <a:p>
            <a:endParaRPr lang="en-US" dirty="0"/>
          </a:p>
          <a:p>
            <a:r>
              <a:rPr lang="en-US" dirty="0"/>
              <a:t>More importantly, investors could assess the company’s performance in real-time and make informed decisions.</a:t>
            </a:r>
          </a:p>
        </p:txBody>
      </p:sp>
    </p:spTree>
    <p:extLst>
      <p:ext uri="{BB962C8B-B14F-4D97-AF65-F5344CB8AC3E}">
        <p14:creationId xmlns:p14="http://schemas.microsoft.com/office/powerpoint/2010/main" val="1016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3B50-2B47-4DF2-F25D-D60022C47A33}"/>
              </a:ext>
            </a:extLst>
          </p:cNvPr>
          <p:cNvSpPr>
            <a:spLocks noGrp="1"/>
          </p:cNvSpPr>
          <p:nvPr>
            <p:ph type="title"/>
          </p:nvPr>
        </p:nvSpPr>
        <p:spPr/>
        <p:txBody>
          <a:bodyPr/>
          <a:lstStyle/>
          <a:p>
            <a:r>
              <a:rPr lang="en-US" dirty="0"/>
              <a:t>Research progress</a:t>
            </a:r>
          </a:p>
        </p:txBody>
      </p:sp>
      <p:sp>
        <p:nvSpPr>
          <p:cNvPr id="3" name="Content Placeholder 2">
            <a:extLst>
              <a:ext uri="{FF2B5EF4-FFF2-40B4-BE49-F238E27FC236}">
                <a16:creationId xmlns:a16="http://schemas.microsoft.com/office/drawing/2014/main" id="{712410AE-2A72-2D81-5138-DA17161E4E5B}"/>
              </a:ext>
            </a:extLst>
          </p:cNvPr>
          <p:cNvSpPr>
            <a:spLocks noGrp="1"/>
          </p:cNvSpPr>
          <p:nvPr>
            <p:ph idx="1"/>
          </p:nvPr>
        </p:nvSpPr>
        <p:spPr/>
        <p:txBody>
          <a:bodyPr/>
          <a:lstStyle/>
          <a:p>
            <a:r>
              <a:rPr lang="en-US" dirty="0"/>
              <a:t>Literature review</a:t>
            </a:r>
          </a:p>
          <a:p>
            <a:pPr lvl="1"/>
            <a:r>
              <a:rPr lang="en-US" dirty="0"/>
              <a:t>Research LLMs and their current applications; </a:t>
            </a:r>
          </a:p>
          <a:p>
            <a:pPr lvl="1"/>
            <a:r>
              <a:rPr lang="en-US" dirty="0"/>
              <a:t>Research current AI Applications in Auditing; </a:t>
            </a:r>
          </a:p>
          <a:p>
            <a:pPr lvl="1"/>
            <a:r>
              <a:rPr lang="en-US" dirty="0"/>
              <a:t>Research potential applications of LLMs in Auditing; </a:t>
            </a:r>
          </a:p>
          <a:p>
            <a:pPr lvl="1"/>
            <a:r>
              <a:rPr lang="en-US" dirty="0"/>
              <a:t>Research metrics for evaluating LLM applications in auditing.</a:t>
            </a:r>
          </a:p>
          <a:p>
            <a:endParaRPr lang="en-US" dirty="0"/>
          </a:p>
          <a:p>
            <a:r>
              <a:rPr lang="en-US" dirty="0"/>
              <a:t>Methodology</a:t>
            </a:r>
          </a:p>
          <a:p>
            <a:pPr lvl="1"/>
            <a:r>
              <a:rPr lang="en-US" dirty="0"/>
              <a:t>Develop a framework for identifying and evaluating LLM applications in the external audit. </a:t>
            </a:r>
          </a:p>
          <a:p>
            <a:pPr lvl="1"/>
            <a:r>
              <a:rPr lang="en-US" dirty="0"/>
              <a:t>Apply this framework to the Planning stage and its associated tasks for a sample company.</a:t>
            </a:r>
          </a:p>
          <a:p>
            <a:pPr lvl="1"/>
            <a:r>
              <a:rPr lang="en-US" dirty="0"/>
              <a:t>Solicit feedback from audit professionals—is the framework useful and are the initial results informative?</a:t>
            </a:r>
          </a:p>
        </p:txBody>
      </p:sp>
    </p:spTree>
    <p:extLst>
      <p:ext uri="{BB962C8B-B14F-4D97-AF65-F5344CB8AC3E}">
        <p14:creationId xmlns:p14="http://schemas.microsoft.com/office/powerpoint/2010/main" val="74935083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2EE4-097D-127B-B359-4279AA6F6AA2}"/>
              </a:ext>
            </a:extLst>
          </p:cNvPr>
          <p:cNvSpPr>
            <a:spLocks noGrp="1"/>
          </p:cNvSpPr>
          <p:nvPr>
            <p:ph type="title"/>
          </p:nvPr>
        </p:nvSpPr>
        <p:spPr/>
        <p:txBody>
          <a:bodyPr/>
          <a:lstStyle/>
          <a:p>
            <a:r>
              <a:rPr lang="en-US" dirty="0"/>
              <a:t>Research progress (cont.)</a:t>
            </a:r>
          </a:p>
        </p:txBody>
      </p:sp>
      <p:sp>
        <p:nvSpPr>
          <p:cNvPr id="3" name="Content Placeholder 2">
            <a:extLst>
              <a:ext uri="{FF2B5EF4-FFF2-40B4-BE49-F238E27FC236}">
                <a16:creationId xmlns:a16="http://schemas.microsoft.com/office/drawing/2014/main" id="{66AB7E2A-C167-D6A2-E60C-408D83C89041}"/>
              </a:ext>
            </a:extLst>
          </p:cNvPr>
          <p:cNvSpPr>
            <a:spLocks noGrp="1"/>
          </p:cNvSpPr>
          <p:nvPr>
            <p:ph idx="1"/>
          </p:nvPr>
        </p:nvSpPr>
        <p:spPr/>
        <p:txBody>
          <a:bodyPr/>
          <a:lstStyle/>
          <a:p>
            <a:r>
              <a:rPr lang="en-US" dirty="0"/>
              <a:t>Results</a:t>
            </a:r>
          </a:p>
          <a:p>
            <a:pPr lvl="1"/>
            <a:r>
              <a:rPr lang="en-US" dirty="0"/>
              <a:t>Continue to fine tune the framework and apply it to the remaining stages of the audit.</a:t>
            </a:r>
          </a:p>
          <a:p>
            <a:pPr lvl="1"/>
            <a:r>
              <a:rPr lang="en-US" dirty="0"/>
              <a:t>Document the results and discuss findings.</a:t>
            </a:r>
          </a:p>
          <a:p>
            <a:endParaRPr lang="en-US" dirty="0"/>
          </a:p>
          <a:p>
            <a:r>
              <a:rPr lang="en-US" dirty="0"/>
              <a:t>Limitations, Conclusion, Introduction, Abstract</a:t>
            </a:r>
          </a:p>
          <a:p>
            <a:endParaRPr lang="en-US" dirty="0"/>
          </a:p>
        </p:txBody>
      </p:sp>
      <p:sp>
        <p:nvSpPr>
          <p:cNvPr id="4" name="Action Button: Home 3">
            <a:hlinkClick r:id="rId3" action="ppaction://hlinksldjump" highlightClick="1"/>
            <a:extLst>
              <a:ext uri="{FF2B5EF4-FFF2-40B4-BE49-F238E27FC236}">
                <a16:creationId xmlns:a16="http://schemas.microsoft.com/office/drawing/2014/main" id="{0C681485-5094-0743-8C35-BD07FBAA5B53}"/>
              </a:ext>
            </a:extLst>
          </p:cNvPr>
          <p:cNvSpPr/>
          <p:nvPr/>
        </p:nvSpPr>
        <p:spPr>
          <a:xfrm>
            <a:off x="8229600" y="6190735"/>
            <a:ext cx="593124" cy="53134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53364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F77F-D83C-4B21-B334-91948E65EFF8}"/>
              </a:ext>
            </a:extLst>
          </p:cNvPr>
          <p:cNvSpPr>
            <a:spLocks noGrp="1"/>
          </p:cNvSpPr>
          <p:nvPr>
            <p:ph type="ctrTitle"/>
          </p:nvPr>
        </p:nvSpPr>
        <p:spPr>
          <a:xfrm>
            <a:off x="0" y="2455079"/>
            <a:ext cx="9144000" cy="1102519"/>
          </a:xfrm>
        </p:spPr>
        <p:txBody>
          <a:bodyPr/>
          <a:lstStyle/>
          <a:p>
            <a:r>
              <a:rPr lang="en-US" altLang="zh-CN" sz="4050" dirty="0"/>
              <a:t>Bad</a:t>
            </a:r>
            <a:r>
              <a:rPr lang="zh-CN" altLang="en-US" sz="4050" dirty="0"/>
              <a:t> </a:t>
            </a:r>
            <a:r>
              <a:rPr lang="en-US" altLang="zh-CN" sz="4050" dirty="0"/>
              <a:t>Debt</a:t>
            </a:r>
            <a:r>
              <a:rPr lang="zh-CN" altLang="en-US" sz="4050" dirty="0"/>
              <a:t> </a:t>
            </a:r>
            <a:r>
              <a:rPr lang="en-US" altLang="zh-CN" sz="4050" dirty="0"/>
              <a:t>In</a:t>
            </a:r>
            <a:r>
              <a:rPr lang="zh-CN" altLang="en-US" sz="4050" dirty="0"/>
              <a:t> </a:t>
            </a:r>
            <a:r>
              <a:rPr lang="en-US" altLang="zh-CN" sz="4050" dirty="0"/>
              <a:t>Emergency</a:t>
            </a:r>
            <a:r>
              <a:rPr lang="zh-CN" altLang="en-US" sz="4050" dirty="0"/>
              <a:t> </a:t>
            </a:r>
            <a:r>
              <a:rPr lang="en-US" altLang="zh-CN" sz="4050" dirty="0"/>
              <a:t>Department</a:t>
            </a:r>
            <a:br>
              <a:rPr lang="en-US" sz="4050" dirty="0"/>
            </a:br>
            <a:endParaRPr lang="en-US" u="sng" dirty="0"/>
          </a:p>
        </p:txBody>
      </p:sp>
      <p:sp>
        <p:nvSpPr>
          <p:cNvPr id="3" name="Subtitle 2">
            <a:extLst>
              <a:ext uri="{FF2B5EF4-FFF2-40B4-BE49-F238E27FC236}">
                <a16:creationId xmlns:a16="http://schemas.microsoft.com/office/drawing/2014/main" id="{5F4EFF8E-6912-45CC-B9D5-07DE2298E330}"/>
              </a:ext>
            </a:extLst>
          </p:cNvPr>
          <p:cNvSpPr>
            <a:spLocks noGrp="1"/>
          </p:cNvSpPr>
          <p:nvPr>
            <p:ph type="subTitle" idx="1"/>
          </p:nvPr>
        </p:nvSpPr>
        <p:spPr/>
        <p:txBody>
          <a:bodyPr/>
          <a:lstStyle/>
          <a:p>
            <a:r>
              <a:rPr lang="en-US" dirty="0"/>
              <a:t>Yao Yao</a:t>
            </a:r>
          </a:p>
        </p:txBody>
      </p:sp>
    </p:spTree>
    <p:extLst>
      <p:ext uri="{BB962C8B-B14F-4D97-AF65-F5344CB8AC3E}">
        <p14:creationId xmlns:p14="http://schemas.microsoft.com/office/powerpoint/2010/main" val="17637737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CEA34E-08B6-A74F-8D3B-4AB2249FB8D7}"/>
              </a:ext>
            </a:extLst>
          </p:cNvPr>
          <p:cNvSpPr txBox="1"/>
          <p:nvPr/>
        </p:nvSpPr>
        <p:spPr bwMode="auto">
          <a:xfrm>
            <a:off x="101184" y="1847798"/>
            <a:ext cx="9001594" cy="3554819"/>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marL="257175" indent="-257175">
              <a:buFont typeface="Arial" panose="020B0604020202020204" pitchFamily="34" charset="0"/>
              <a:buChar char="•"/>
            </a:pPr>
            <a:r>
              <a:rPr lang="en-US" sz="1650" dirty="0"/>
              <a:t>In 2021, the amount spent on health care in the United States increased by 2.7 percent to $4.3 trillion, or $12,914 per person. Health spending accounted for 18.3 percent of the nation’s GDP.</a:t>
            </a:r>
            <a:r>
              <a:rPr lang="en-US" altLang="zh-CN" sz="1800" baseline="70000" dirty="0">
                <a:latin typeface="+mn-lt"/>
              </a:rPr>
              <a:t>1</a:t>
            </a:r>
          </a:p>
          <a:p>
            <a:pPr marL="257175" indent="-257175">
              <a:buFont typeface="Arial" panose="020B0604020202020204" pitchFamily="34" charset="0"/>
              <a:buChar char="•"/>
            </a:pPr>
            <a:endParaRPr lang="en-US" sz="1800" baseline="70000" dirty="0">
              <a:latin typeface="+mn-lt"/>
            </a:endParaRPr>
          </a:p>
          <a:p>
            <a:pPr marL="257175" indent="-257175">
              <a:buFont typeface="Arial" panose="020B0604020202020204" pitchFamily="34" charset="0"/>
              <a:buChar char="•"/>
            </a:pPr>
            <a:endParaRPr lang="en-US" sz="1800" baseline="70000" dirty="0">
              <a:latin typeface="+mn-lt"/>
            </a:endParaRPr>
          </a:p>
          <a:p>
            <a:pPr marL="257175" indent="-257175">
              <a:buFont typeface="Arial" panose="020B0604020202020204" pitchFamily="34" charset="0"/>
              <a:buChar char="•"/>
            </a:pPr>
            <a:r>
              <a:rPr lang="en-US" altLang="zh-CN" sz="1650" dirty="0"/>
              <a:t>One</a:t>
            </a:r>
            <a:r>
              <a:rPr lang="zh-CN" altLang="en-US" sz="1650" dirty="0"/>
              <a:t> </a:t>
            </a:r>
            <a:r>
              <a:rPr lang="en-US" altLang="zh-CN" sz="1650" dirty="0"/>
              <a:t>of</a:t>
            </a:r>
            <a:r>
              <a:rPr lang="zh-CN" altLang="en-US" sz="1650" dirty="0"/>
              <a:t> </a:t>
            </a:r>
            <a:r>
              <a:rPr lang="en-US" altLang="zh-CN" sz="1650" dirty="0"/>
              <a:t>the</a:t>
            </a:r>
            <a:r>
              <a:rPr lang="zh-CN" altLang="en-US" sz="1650" dirty="0"/>
              <a:t> </a:t>
            </a:r>
            <a:r>
              <a:rPr lang="en-US" altLang="zh-CN" sz="1650" dirty="0"/>
              <a:t>significant</a:t>
            </a:r>
            <a:r>
              <a:rPr lang="zh-CN" altLang="en-US" sz="1650" dirty="0"/>
              <a:t> </a:t>
            </a:r>
            <a:r>
              <a:rPr lang="en-US" altLang="zh-CN" sz="1650" dirty="0"/>
              <a:t>reasons</a:t>
            </a:r>
            <a:r>
              <a:rPr lang="zh-CN" altLang="en-US" sz="1650" dirty="0"/>
              <a:t> </a:t>
            </a:r>
            <a:r>
              <a:rPr lang="en-US" altLang="zh-CN" sz="1650" dirty="0"/>
              <a:t>for</a:t>
            </a:r>
            <a:r>
              <a:rPr lang="zh-CN" altLang="en-US" sz="1650" dirty="0"/>
              <a:t> </a:t>
            </a:r>
            <a:r>
              <a:rPr lang="en-US" altLang="zh-CN" sz="1650" dirty="0"/>
              <a:t>the</a:t>
            </a:r>
            <a:r>
              <a:rPr lang="zh-CN" altLang="en-US" sz="1650" dirty="0"/>
              <a:t> </a:t>
            </a:r>
            <a:r>
              <a:rPr lang="en-US" altLang="zh-CN" sz="1650" dirty="0"/>
              <a:t>rising</a:t>
            </a:r>
            <a:r>
              <a:rPr lang="zh-CN" altLang="en-US" sz="1650" dirty="0"/>
              <a:t> </a:t>
            </a:r>
            <a:r>
              <a:rPr lang="en-US" altLang="zh-CN" sz="1650" dirty="0"/>
              <a:t>cost</a:t>
            </a:r>
            <a:r>
              <a:rPr lang="zh-CN" altLang="en-US" sz="1650" dirty="0"/>
              <a:t> </a:t>
            </a:r>
            <a:r>
              <a:rPr lang="en-US" altLang="zh-CN" sz="1650" dirty="0"/>
              <a:t>is</a:t>
            </a:r>
            <a:r>
              <a:rPr lang="zh-CN" altLang="en-US" sz="1650" dirty="0"/>
              <a:t> </a:t>
            </a:r>
            <a:r>
              <a:rPr lang="en-US" altLang="zh-CN" sz="1650" dirty="0"/>
              <a:t>unpaid</a:t>
            </a:r>
            <a:r>
              <a:rPr lang="zh-CN" altLang="en-US" sz="1650" dirty="0"/>
              <a:t> </a:t>
            </a:r>
            <a:r>
              <a:rPr lang="en-US" altLang="zh-CN" sz="1650" dirty="0"/>
              <a:t>medical</a:t>
            </a:r>
            <a:r>
              <a:rPr lang="zh-CN" altLang="en-US" sz="1650" dirty="0"/>
              <a:t> </a:t>
            </a:r>
            <a:r>
              <a:rPr lang="en-US" altLang="zh-CN" sz="1650" dirty="0"/>
              <a:t>bills</a:t>
            </a:r>
            <a:r>
              <a:rPr lang="zh-CN" altLang="en-US" sz="1650" dirty="0"/>
              <a:t> </a:t>
            </a:r>
            <a:r>
              <a:rPr lang="en-US" altLang="zh-CN" sz="1650" dirty="0"/>
              <a:t>/</a:t>
            </a:r>
            <a:r>
              <a:rPr lang="zh-CN" altLang="en-US" sz="1650" dirty="0"/>
              <a:t> </a:t>
            </a:r>
            <a:r>
              <a:rPr lang="en-US" altLang="zh-CN" sz="1650" dirty="0"/>
              <a:t>medical</a:t>
            </a:r>
            <a:r>
              <a:rPr lang="zh-CN" altLang="en-US" sz="1650" dirty="0"/>
              <a:t> </a:t>
            </a:r>
            <a:r>
              <a:rPr lang="en-US" altLang="zh-CN" sz="1650" dirty="0"/>
              <a:t>bad</a:t>
            </a:r>
            <a:r>
              <a:rPr lang="zh-CN" altLang="en-US" sz="1650" dirty="0"/>
              <a:t> </a:t>
            </a:r>
            <a:r>
              <a:rPr lang="en-US" altLang="zh-CN" sz="1650" dirty="0"/>
              <a:t>debt</a:t>
            </a:r>
            <a:r>
              <a:rPr lang="zh-CN" altLang="en-US" sz="1650" dirty="0"/>
              <a:t> </a:t>
            </a:r>
            <a:r>
              <a:rPr lang="en-US" altLang="zh-CN" sz="1650" dirty="0"/>
              <a:t>(</a:t>
            </a:r>
            <a:r>
              <a:rPr lang="en-US" sz="1800" dirty="0">
                <a:solidFill>
                  <a:srgbClr val="333333"/>
                </a:solidFill>
                <a:latin typeface="HelveticaNeue Regular"/>
              </a:rPr>
              <a:t>D. Shi, J. </a:t>
            </a:r>
            <a:r>
              <a:rPr lang="en-US" sz="1800" dirty="0" err="1">
                <a:solidFill>
                  <a:srgbClr val="333333"/>
                </a:solidFill>
                <a:latin typeface="HelveticaNeue Regular"/>
              </a:rPr>
              <a:t>Zurada</a:t>
            </a:r>
            <a:r>
              <a:rPr lang="en-US" sz="1800" dirty="0">
                <a:solidFill>
                  <a:srgbClr val="333333"/>
                </a:solidFill>
                <a:latin typeface="HelveticaNeue Regular"/>
              </a:rPr>
              <a:t> and J. Guan</a:t>
            </a:r>
            <a:r>
              <a:rPr lang="zh-CN" altLang="en-US" sz="1650" dirty="0">
                <a:solidFill>
                  <a:srgbClr val="333333"/>
                </a:solidFill>
                <a:latin typeface="HelveticaNeue Regular"/>
              </a:rPr>
              <a:t> </a:t>
            </a:r>
            <a:r>
              <a:rPr lang="en-US" altLang="zh-CN" sz="1650" dirty="0">
                <a:solidFill>
                  <a:srgbClr val="333333"/>
                </a:solidFill>
                <a:latin typeface="HelveticaNeue Regular"/>
              </a:rPr>
              <a:t>2015).</a:t>
            </a:r>
            <a:r>
              <a:rPr lang="zh-CN" altLang="en-US" sz="1650" dirty="0">
                <a:solidFill>
                  <a:srgbClr val="333333"/>
                </a:solidFill>
                <a:latin typeface="HelveticaNeue Regular"/>
              </a:rPr>
              <a:t>  </a:t>
            </a:r>
            <a:r>
              <a:rPr lang="en-US" altLang="zh-CN" sz="1650" dirty="0">
                <a:solidFill>
                  <a:srgbClr val="333333"/>
                </a:solidFill>
                <a:latin typeface="HelveticaNeue Regular"/>
              </a:rPr>
              <a:t>In</a:t>
            </a:r>
            <a:r>
              <a:rPr lang="zh-CN" altLang="en-US" sz="1650" dirty="0">
                <a:solidFill>
                  <a:srgbClr val="333333"/>
                </a:solidFill>
                <a:latin typeface="HelveticaNeue Regular"/>
              </a:rPr>
              <a:t> </a:t>
            </a:r>
            <a:r>
              <a:rPr lang="en-US" altLang="zh-CN" sz="1650" dirty="0">
                <a:solidFill>
                  <a:srgbClr val="333333"/>
                </a:solidFill>
                <a:latin typeface="HelveticaNeue Regular"/>
              </a:rPr>
              <a:t>addition,</a:t>
            </a:r>
            <a:r>
              <a:rPr lang="zh-CN" altLang="en-US" sz="1650" dirty="0">
                <a:solidFill>
                  <a:srgbClr val="333333"/>
                </a:solidFill>
                <a:latin typeface="HelveticaNeue Regular"/>
              </a:rPr>
              <a:t> </a:t>
            </a:r>
            <a:r>
              <a:rPr lang="en-US" altLang="zh-CN" sz="1650" dirty="0">
                <a:solidFill>
                  <a:srgbClr val="333333"/>
                </a:solidFill>
                <a:latin typeface="HelveticaNeue Regular"/>
              </a:rPr>
              <a:t>hospitals</a:t>
            </a:r>
            <a:r>
              <a:rPr lang="zh-CN" altLang="en-US" sz="1650" dirty="0">
                <a:solidFill>
                  <a:srgbClr val="333333"/>
                </a:solidFill>
                <a:latin typeface="HelveticaNeue Regular"/>
              </a:rPr>
              <a:t> </a:t>
            </a:r>
            <a:r>
              <a:rPr lang="en-US" altLang="zh-CN" sz="1650" dirty="0">
                <a:solidFill>
                  <a:srgbClr val="333333"/>
                </a:solidFill>
                <a:latin typeface="HelveticaNeue Regular"/>
              </a:rPr>
              <a:t>usually</a:t>
            </a:r>
            <a:r>
              <a:rPr lang="zh-CN" altLang="en-US" sz="1650" dirty="0">
                <a:solidFill>
                  <a:srgbClr val="333333"/>
                </a:solidFill>
                <a:latin typeface="HelveticaNeue Regular"/>
              </a:rPr>
              <a:t> </a:t>
            </a:r>
            <a:r>
              <a:rPr lang="en-US" altLang="zh-CN" sz="1650" dirty="0">
                <a:solidFill>
                  <a:srgbClr val="333333"/>
                </a:solidFill>
                <a:latin typeface="HelveticaNeue Regular"/>
              </a:rPr>
              <a:t>end</a:t>
            </a:r>
            <a:r>
              <a:rPr lang="zh-CN" altLang="en-US" sz="1650" dirty="0">
                <a:solidFill>
                  <a:srgbClr val="333333"/>
                </a:solidFill>
                <a:latin typeface="HelveticaNeue Regular"/>
              </a:rPr>
              <a:t> </a:t>
            </a:r>
            <a:r>
              <a:rPr lang="en-US" altLang="zh-CN" sz="1650" dirty="0">
                <a:solidFill>
                  <a:srgbClr val="333333"/>
                </a:solidFill>
                <a:latin typeface="HelveticaNeue Regular"/>
              </a:rPr>
              <a:t>up</a:t>
            </a:r>
            <a:r>
              <a:rPr lang="zh-CN" altLang="en-US" sz="1650" dirty="0">
                <a:solidFill>
                  <a:srgbClr val="333333"/>
                </a:solidFill>
                <a:latin typeface="HelveticaNeue Regular"/>
              </a:rPr>
              <a:t> </a:t>
            </a:r>
            <a:r>
              <a:rPr lang="en-US" altLang="zh-CN" sz="1650" dirty="0">
                <a:solidFill>
                  <a:srgbClr val="333333"/>
                </a:solidFill>
                <a:latin typeface="HelveticaNeue Regular"/>
              </a:rPr>
              <a:t>paying</a:t>
            </a:r>
            <a:r>
              <a:rPr lang="zh-CN" altLang="en-US" sz="1650" dirty="0">
                <a:solidFill>
                  <a:srgbClr val="333333"/>
                </a:solidFill>
                <a:latin typeface="HelveticaNeue Regular"/>
              </a:rPr>
              <a:t> </a:t>
            </a:r>
            <a:r>
              <a:rPr lang="en-US" altLang="zh-CN" sz="1650" dirty="0">
                <a:solidFill>
                  <a:srgbClr val="333333"/>
                </a:solidFill>
                <a:latin typeface="HelveticaNeue Regular"/>
              </a:rPr>
              <a:t>30%-50%</a:t>
            </a:r>
            <a:r>
              <a:rPr lang="zh-CN" altLang="en-US" sz="1650" dirty="0">
                <a:solidFill>
                  <a:srgbClr val="333333"/>
                </a:solidFill>
                <a:latin typeface="HelveticaNeue Regular"/>
              </a:rPr>
              <a:t> </a:t>
            </a:r>
            <a:r>
              <a:rPr lang="en-US" altLang="zh-CN" sz="1650" dirty="0">
                <a:solidFill>
                  <a:srgbClr val="333333"/>
                </a:solidFill>
                <a:latin typeface="HelveticaNeue Regular"/>
              </a:rPr>
              <a:t>of</a:t>
            </a:r>
            <a:r>
              <a:rPr lang="zh-CN" altLang="en-US" sz="1650" dirty="0">
                <a:solidFill>
                  <a:srgbClr val="333333"/>
                </a:solidFill>
                <a:latin typeface="HelveticaNeue Regular"/>
              </a:rPr>
              <a:t> </a:t>
            </a:r>
            <a:r>
              <a:rPr lang="en-US" altLang="zh-CN" sz="1650" dirty="0">
                <a:solidFill>
                  <a:srgbClr val="333333"/>
                </a:solidFill>
                <a:latin typeface="HelveticaNeue Regular"/>
              </a:rPr>
              <a:t>recovered</a:t>
            </a:r>
            <a:r>
              <a:rPr lang="zh-CN" altLang="en-US" sz="1650" dirty="0">
                <a:solidFill>
                  <a:srgbClr val="333333"/>
                </a:solidFill>
                <a:latin typeface="HelveticaNeue Regular"/>
              </a:rPr>
              <a:t> </a:t>
            </a:r>
            <a:r>
              <a:rPr lang="en-US" altLang="zh-CN" sz="1650" dirty="0">
                <a:solidFill>
                  <a:srgbClr val="333333"/>
                </a:solidFill>
                <a:latin typeface="HelveticaNeue Regular"/>
              </a:rPr>
              <a:t>bad-debt</a:t>
            </a:r>
            <a:r>
              <a:rPr lang="zh-CN" altLang="en-US" sz="1650" dirty="0">
                <a:solidFill>
                  <a:srgbClr val="333333"/>
                </a:solidFill>
                <a:latin typeface="HelveticaNeue Regular"/>
              </a:rPr>
              <a:t> </a:t>
            </a:r>
            <a:r>
              <a:rPr lang="en-US" altLang="zh-CN" sz="1650" dirty="0">
                <a:solidFill>
                  <a:srgbClr val="333333"/>
                </a:solidFill>
                <a:latin typeface="HelveticaNeue Regular"/>
              </a:rPr>
              <a:t>revenue</a:t>
            </a:r>
            <a:r>
              <a:rPr lang="zh-CN" altLang="en-US" sz="1650" dirty="0">
                <a:solidFill>
                  <a:srgbClr val="333333"/>
                </a:solidFill>
                <a:latin typeface="HelveticaNeue Regular"/>
              </a:rPr>
              <a:t> </a:t>
            </a:r>
            <a:r>
              <a:rPr lang="en-US" altLang="zh-CN" sz="1650" dirty="0">
                <a:solidFill>
                  <a:srgbClr val="333333"/>
                </a:solidFill>
                <a:latin typeface="HelveticaNeue Regular"/>
              </a:rPr>
              <a:t>to</a:t>
            </a:r>
            <a:r>
              <a:rPr lang="zh-CN" altLang="en-US" sz="1650" dirty="0">
                <a:solidFill>
                  <a:srgbClr val="333333"/>
                </a:solidFill>
                <a:latin typeface="HelveticaNeue Regular"/>
              </a:rPr>
              <a:t> </a:t>
            </a:r>
            <a:r>
              <a:rPr lang="en-US" altLang="zh-CN" sz="1650" dirty="0">
                <a:solidFill>
                  <a:srgbClr val="333333"/>
                </a:solidFill>
                <a:latin typeface="HelveticaNeue Regular"/>
              </a:rPr>
              <a:t>collection</a:t>
            </a:r>
            <a:r>
              <a:rPr lang="zh-CN" altLang="en-US" sz="1650" dirty="0">
                <a:solidFill>
                  <a:srgbClr val="333333"/>
                </a:solidFill>
                <a:latin typeface="HelveticaNeue Regular"/>
              </a:rPr>
              <a:t> </a:t>
            </a:r>
            <a:r>
              <a:rPr lang="en-US" altLang="zh-CN" sz="1650" dirty="0">
                <a:solidFill>
                  <a:srgbClr val="333333"/>
                </a:solidFill>
                <a:latin typeface="HelveticaNeue Regular"/>
              </a:rPr>
              <a:t>agencies.</a:t>
            </a:r>
          </a:p>
          <a:p>
            <a:pPr marL="257175" indent="-257175">
              <a:buFont typeface="Arial" panose="020B0604020202020204" pitchFamily="34" charset="0"/>
              <a:buChar char="•"/>
            </a:pPr>
            <a:endParaRPr lang="en-US" altLang="zh-CN" sz="1650" dirty="0">
              <a:solidFill>
                <a:srgbClr val="333333"/>
              </a:solidFill>
              <a:latin typeface="HelveticaNeue Regular"/>
            </a:endParaRPr>
          </a:p>
          <a:p>
            <a:pPr marL="257175" indent="-257175">
              <a:buFont typeface="Arial" panose="020B0604020202020204" pitchFamily="34" charset="0"/>
              <a:buChar char="•"/>
            </a:pPr>
            <a:r>
              <a:rPr lang="en-US" altLang="zh-CN" sz="1650" dirty="0">
                <a:solidFill>
                  <a:srgbClr val="333333"/>
                </a:solidFill>
                <a:latin typeface="HelveticaNeue Regular"/>
              </a:rPr>
              <a:t>Furthermore,</a:t>
            </a:r>
            <a:r>
              <a:rPr lang="zh-CN" altLang="en-US" sz="1650" dirty="0">
                <a:solidFill>
                  <a:srgbClr val="333333"/>
                </a:solidFill>
                <a:latin typeface="HelveticaNeue Regular"/>
              </a:rPr>
              <a:t> </a:t>
            </a:r>
            <a:r>
              <a:rPr lang="en-US" altLang="zh-CN" sz="1650" dirty="0">
                <a:solidFill>
                  <a:srgbClr val="333333"/>
                </a:solidFill>
                <a:latin typeface="HelveticaNeue Regular"/>
              </a:rPr>
              <a:t>uninsured,</a:t>
            </a:r>
            <a:r>
              <a:rPr lang="zh-CN" altLang="en-US" sz="1650" dirty="0">
                <a:solidFill>
                  <a:srgbClr val="333333"/>
                </a:solidFill>
                <a:latin typeface="HelveticaNeue Regular"/>
              </a:rPr>
              <a:t> </a:t>
            </a:r>
            <a:r>
              <a:rPr lang="en-US" altLang="zh-CN" sz="1650" dirty="0">
                <a:solidFill>
                  <a:srgbClr val="333333"/>
                </a:solidFill>
                <a:latin typeface="HelveticaNeue Regular"/>
              </a:rPr>
              <a:t>underinsured</a:t>
            </a:r>
            <a:r>
              <a:rPr lang="zh-CN" altLang="en-US" sz="1650" dirty="0">
                <a:solidFill>
                  <a:srgbClr val="333333"/>
                </a:solidFill>
                <a:latin typeface="HelveticaNeue Regular"/>
              </a:rPr>
              <a:t> </a:t>
            </a:r>
            <a:r>
              <a:rPr lang="en-US" altLang="zh-CN" sz="1650" dirty="0">
                <a:solidFill>
                  <a:srgbClr val="333333"/>
                </a:solidFill>
                <a:latin typeface="HelveticaNeue Regular"/>
              </a:rPr>
              <a:t>and</a:t>
            </a:r>
            <a:r>
              <a:rPr lang="zh-CN" altLang="en-US" sz="1650" dirty="0">
                <a:solidFill>
                  <a:srgbClr val="333333"/>
                </a:solidFill>
                <a:latin typeface="HelveticaNeue Regular"/>
              </a:rPr>
              <a:t> </a:t>
            </a:r>
            <a:r>
              <a:rPr lang="en-US" altLang="zh-CN" sz="1650" dirty="0">
                <a:solidFill>
                  <a:srgbClr val="333333"/>
                </a:solidFill>
                <a:latin typeface="HelveticaNeue Regular"/>
              </a:rPr>
              <a:t>patients</a:t>
            </a:r>
            <a:r>
              <a:rPr lang="zh-CN" altLang="en-US" sz="1650" dirty="0">
                <a:solidFill>
                  <a:srgbClr val="333333"/>
                </a:solidFill>
                <a:latin typeface="HelveticaNeue Regular"/>
              </a:rPr>
              <a:t> </a:t>
            </a:r>
            <a:r>
              <a:rPr lang="en-US" altLang="zh-CN" sz="1650" dirty="0">
                <a:solidFill>
                  <a:srgbClr val="333333"/>
                </a:solidFill>
                <a:latin typeface="HelveticaNeue Regular"/>
              </a:rPr>
              <a:t>with</a:t>
            </a:r>
            <a:r>
              <a:rPr lang="zh-CN" altLang="en-US" sz="1650" dirty="0">
                <a:solidFill>
                  <a:srgbClr val="333333"/>
                </a:solidFill>
                <a:latin typeface="HelveticaNeue Regular"/>
              </a:rPr>
              <a:t> </a:t>
            </a:r>
            <a:r>
              <a:rPr lang="en-US" altLang="zh-CN" sz="1650" dirty="0">
                <a:solidFill>
                  <a:srgbClr val="333333"/>
                </a:solidFill>
                <a:latin typeface="HelveticaNeue Regular"/>
              </a:rPr>
              <a:t>high-deductible</a:t>
            </a:r>
            <a:r>
              <a:rPr lang="zh-CN" altLang="en-US" sz="1650" dirty="0">
                <a:solidFill>
                  <a:srgbClr val="333333"/>
                </a:solidFill>
                <a:latin typeface="HelveticaNeue Regular"/>
              </a:rPr>
              <a:t> </a:t>
            </a:r>
            <a:r>
              <a:rPr lang="en-US" altLang="zh-CN" sz="1650" dirty="0">
                <a:solidFill>
                  <a:srgbClr val="333333"/>
                </a:solidFill>
                <a:latin typeface="HelveticaNeue Regular"/>
              </a:rPr>
              <a:t>plans</a:t>
            </a:r>
            <a:r>
              <a:rPr lang="zh-CN" altLang="en-US" sz="1650" dirty="0">
                <a:solidFill>
                  <a:srgbClr val="333333"/>
                </a:solidFill>
                <a:latin typeface="HelveticaNeue Regular"/>
              </a:rPr>
              <a:t> </a:t>
            </a:r>
            <a:r>
              <a:rPr lang="en-US" altLang="zh-CN" sz="1650" dirty="0">
                <a:solidFill>
                  <a:srgbClr val="333333"/>
                </a:solidFill>
                <a:latin typeface="HelveticaNeue Regular"/>
              </a:rPr>
              <a:t>add</a:t>
            </a:r>
            <a:r>
              <a:rPr lang="zh-CN" altLang="en-US" sz="1650" dirty="0">
                <a:solidFill>
                  <a:srgbClr val="333333"/>
                </a:solidFill>
                <a:latin typeface="HelveticaNeue Regular"/>
              </a:rPr>
              <a:t> </a:t>
            </a:r>
            <a:r>
              <a:rPr lang="en-US" altLang="zh-CN" sz="1650" dirty="0">
                <a:solidFill>
                  <a:srgbClr val="333333"/>
                </a:solidFill>
                <a:latin typeface="HelveticaNeue Regular"/>
              </a:rPr>
              <a:t>further</a:t>
            </a:r>
            <a:r>
              <a:rPr lang="zh-CN" altLang="en-US" sz="1650" dirty="0">
                <a:solidFill>
                  <a:srgbClr val="333333"/>
                </a:solidFill>
                <a:latin typeface="HelveticaNeue Regular"/>
              </a:rPr>
              <a:t> </a:t>
            </a:r>
            <a:r>
              <a:rPr lang="en-US" altLang="zh-CN" sz="1650" dirty="0">
                <a:solidFill>
                  <a:srgbClr val="333333"/>
                </a:solidFill>
                <a:latin typeface="HelveticaNeue Regular"/>
              </a:rPr>
              <a:t>pressure</a:t>
            </a:r>
            <a:r>
              <a:rPr lang="zh-CN" altLang="en-US" sz="1650" dirty="0">
                <a:solidFill>
                  <a:srgbClr val="333333"/>
                </a:solidFill>
                <a:latin typeface="HelveticaNeue Regular"/>
              </a:rPr>
              <a:t> </a:t>
            </a:r>
            <a:r>
              <a:rPr lang="en-US" altLang="zh-CN" sz="1650" dirty="0">
                <a:solidFill>
                  <a:srgbClr val="333333"/>
                </a:solidFill>
                <a:latin typeface="HelveticaNeue Regular"/>
              </a:rPr>
              <a:t>on</a:t>
            </a:r>
            <a:r>
              <a:rPr lang="zh-CN" altLang="en-US" sz="1650" dirty="0">
                <a:solidFill>
                  <a:srgbClr val="333333"/>
                </a:solidFill>
                <a:latin typeface="HelveticaNeue Regular"/>
              </a:rPr>
              <a:t> </a:t>
            </a:r>
            <a:r>
              <a:rPr lang="en-US" altLang="zh-CN" sz="1650" dirty="0">
                <a:solidFill>
                  <a:srgbClr val="333333"/>
                </a:solidFill>
                <a:latin typeface="HelveticaNeue Regular"/>
              </a:rPr>
              <a:t>the</a:t>
            </a:r>
            <a:r>
              <a:rPr lang="zh-CN" altLang="en-US" sz="1650" dirty="0">
                <a:solidFill>
                  <a:srgbClr val="333333"/>
                </a:solidFill>
                <a:latin typeface="HelveticaNeue Regular"/>
              </a:rPr>
              <a:t> </a:t>
            </a:r>
            <a:r>
              <a:rPr lang="en-US" altLang="zh-CN" sz="1650" dirty="0">
                <a:solidFill>
                  <a:srgbClr val="333333"/>
                </a:solidFill>
                <a:latin typeface="HelveticaNeue Regular"/>
              </a:rPr>
              <a:t>bad</a:t>
            </a:r>
            <a:r>
              <a:rPr lang="zh-CN" altLang="en-US" sz="1650" dirty="0">
                <a:solidFill>
                  <a:srgbClr val="333333"/>
                </a:solidFill>
                <a:latin typeface="HelveticaNeue Regular"/>
              </a:rPr>
              <a:t> </a:t>
            </a:r>
            <a:r>
              <a:rPr lang="en-US" altLang="zh-CN" sz="1650" dirty="0">
                <a:solidFill>
                  <a:srgbClr val="333333"/>
                </a:solidFill>
                <a:latin typeface="HelveticaNeue Regular"/>
              </a:rPr>
              <a:t>debt</a:t>
            </a:r>
            <a:r>
              <a:rPr lang="zh-CN" altLang="en-US" sz="1650" dirty="0">
                <a:solidFill>
                  <a:srgbClr val="333333"/>
                </a:solidFill>
                <a:latin typeface="HelveticaNeue Regular"/>
              </a:rPr>
              <a:t> </a:t>
            </a:r>
            <a:r>
              <a:rPr lang="en-US" altLang="zh-CN" sz="1650" dirty="0">
                <a:solidFill>
                  <a:srgbClr val="333333"/>
                </a:solidFill>
                <a:latin typeface="HelveticaNeue Regular"/>
              </a:rPr>
              <a:t>issue.</a:t>
            </a:r>
            <a:r>
              <a:rPr lang="zh-CN" altLang="en-US" sz="1650" dirty="0">
                <a:solidFill>
                  <a:srgbClr val="333333"/>
                </a:solidFill>
                <a:latin typeface="HelveticaNeue Regular"/>
              </a:rPr>
              <a:t> </a:t>
            </a:r>
            <a:endParaRPr lang="en-US" altLang="zh-CN" sz="1650" dirty="0">
              <a:solidFill>
                <a:srgbClr val="333333"/>
              </a:solidFill>
              <a:latin typeface="HelveticaNeue Regular"/>
            </a:endParaRPr>
          </a:p>
          <a:p>
            <a:pPr marL="257175" indent="-257175">
              <a:buFont typeface="Arial" panose="020B0604020202020204" pitchFamily="34" charset="0"/>
              <a:buChar char="•"/>
            </a:pPr>
            <a:endParaRPr lang="en-US" sz="1650" dirty="0">
              <a:solidFill>
                <a:srgbClr val="333333"/>
              </a:solidFill>
              <a:latin typeface="HelveticaNeue Regular"/>
            </a:endParaRPr>
          </a:p>
          <a:p>
            <a:pPr marL="257175" indent="-257175">
              <a:buFont typeface="Arial" panose="020B0604020202020204" pitchFamily="34" charset="0"/>
              <a:buChar char="•"/>
            </a:pPr>
            <a:r>
              <a:rPr lang="en-US" altLang="zh-CN" sz="1650" dirty="0">
                <a:solidFill>
                  <a:srgbClr val="333333"/>
                </a:solidFill>
                <a:latin typeface="HelveticaNeue Regular"/>
              </a:rPr>
              <a:t>According</a:t>
            </a:r>
            <a:r>
              <a:rPr lang="zh-CN" altLang="en-US" sz="1650" dirty="0">
                <a:solidFill>
                  <a:srgbClr val="333333"/>
                </a:solidFill>
                <a:latin typeface="HelveticaNeue Regular"/>
              </a:rPr>
              <a:t> </a:t>
            </a:r>
            <a:r>
              <a:rPr lang="en-US" altLang="zh-CN" sz="1650" dirty="0">
                <a:solidFill>
                  <a:srgbClr val="333333"/>
                </a:solidFill>
                <a:latin typeface="HelveticaNeue Regular"/>
              </a:rPr>
              <a:t>to</a:t>
            </a:r>
            <a:r>
              <a:rPr lang="zh-CN" altLang="en-US" sz="1650" dirty="0">
                <a:solidFill>
                  <a:srgbClr val="333333"/>
                </a:solidFill>
                <a:latin typeface="HelveticaNeue Regular"/>
              </a:rPr>
              <a:t> </a:t>
            </a:r>
            <a:r>
              <a:rPr lang="en-US" sz="1800" dirty="0">
                <a:solidFill>
                  <a:srgbClr val="212121"/>
                </a:solidFill>
                <a:latin typeface="BlinkMacSystemFont"/>
              </a:rPr>
              <a:t>Durand-Zaleski I</a:t>
            </a:r>
            <a:r>
              <a:rPr lang="zh-CN" altLang="en-US" sz="1800" dirty="0">
                <a:solidFill>
                  <a:srgbClr val="212121"/>
                </a:solidFill>
                <a:latin typeface="BlinkMacSystemFont"/>
              </a:rPr>
              <a:t> </a:t>
            </a:r>
            <a:r>
              <a:rPr lang="en-US" altLang="zh-CN" sz="1800" dirty="0" err="1">
                <a:solidFill>
                  <a:srgbClr val="212121"/>
                </a:solidFill>
                <a:latin typeface="BlinkMacSystemFont"/>
              </a:rPr>
              <a:t>et.al</a:t>
            </a:r>
            <a:r>
              <a:rPr lang="zh-CN" altLang="en-US" sz="1800" dirty="0">
                <a:solidFill>
                  <a:srgbClr val="212121"/>
                </a:solidFill>
                <a:latin typeface="BlinkMacSystemFont"/>
              </a:rPr>
              <a:t> </a:t>
            </a:r>
            <a:r>
              <a:rPr lang="en-US" altLang="zh-CN" sz="1800" dirty="0">
                <a:solidFill>
                  <a:srgbClr val="212121"/>
                </a:solidFill>
                <a:latin typeface="BlinkMacSystemFont"/>
              </a:rPr>
              <a:t>(1993),</a:t>
            </a:r>
            <a:r>
              <a:rPr lang="zh-CN" altLang="en-US" sz="1800" dirty="0">
                <a:solidFill>
                  <a:srgbClr val="212121"/>
                </a:solidFill>
                <a:latin typeface="BlinkMacSystemFont"/>
              </a:rPr>
              <a:t> </a:t>
            </a:r>
            <a:r>
              <a:rPr lang="en-US" altLang="zh-CN" sz="1800" dirty="0">
                <a:solidFill>
                  <a:srgbClr val="212121"/>
                </a:solidFill>
                <a:latin typeface="BlinkMacSystemFont"/>
              </a:rPr>
              <a:t>the surgical</a:t>
            </a:r>
            <a:r>
              <a:rPr lang="zh-CN" altLang="en-US" sz="1800" dirty="0">
                <a:solidFill>
                  <a:srgbClr val="212121"/>
                </a:solidFill>
                <a:latin typeface="BlinkMacSystemFont"/>
              </a:rPr>
              <a:t> </a:t>
            </a:r>
            <a:r>
              <a:rPr lang="en-US" altLang="zh-CN" sz="1800" dirty="0">
                <a:solidFill>
                  <a:srgbClr val="212121"/>
                </a:solidFill>
                <a:latin typeface="BlinkMacSystemFont"/>
              </a:rPr>
              <a:t>department</a:t>
            </a:r>
            <a:r>
              <a:rPr lang="zh-CN" altLang="en-US" sz="1800" dirty="0">
                <a:solidFill>
                  <a:srgbClr val="212121"/>
                </a:solidFill>
                <a:latin typeface="BlinkMacSystemFont"/>
              </a:rPr>
              <a:t> </a:t>
            </a:r>
            <a:r>
              <a:rPr lang="en-US" altLang="zh-CN" sz="1800" dirty="0">
                <a:solidFill>
                  <a:srgbClr val="212121"/>
                </a:solidFill>
                <a:latin typeface="BlinkMacSystemFont"/>
              </a:rPr>
              <a:t>has</a:t>
            </a:r>
            <a:r>
              <a:rPr lang="zh-CN" altLang="en-US" sz="1800" dirty="0">
                <a:solidFill>
                  <a:srgbClr val="212121"/>
                </a:solidFill>
                <a:latin typeface="BlinkMacSystemFont"/>
              </a:rPr>
              <a:t> </a:t>
            </a:r>
            <a:r>
              <a:rPr lang="en-US" altLang="zh-CN" sz="1800" dirty="0">
                <a:solidFill>
                  <a:srgbClr val="212121"/>
                </a:solidFill>
                <a:latin typeface="BlinkMacSystemFont"/>
              </a:rPr>
              <a:t>the</a:t>
            </a:r>
            <a:r>
              <a:rPr lang="zh-CN" altLang="en-US" sz="1800" dirty="0">
                <a:solidFill>
                  <a:srgbClr val="212121"/>
                </a:solidFill>
                <a:latin typeface="BlinkMacSystemFont"/>
              </a:rPr>
              <a:t> </a:t>
            </a:r>
            <a:r>
              <a:rPr lang="en-US" altLang="zh-CN" sz="1800" dirty="0">
                <a:solidFill>
                  <a:srgbClr val="212121"/>
                </a:solidFill>
                <a:latin typeface="BlinkMacSystemFont"/>
              </a:rPr>
              <a:t>strongest</a:t>
            </a:r>
            <a:r>
              <a:rPr lang="zh-CN" altLang="en-US" sz="1800" dirty="0">
                <a:solidFill>
                  <a:srgbClr val="212121"/>
                </a:solidFill>
                <a:latin typeface="BlinkMacSystemFont"/>
              </a:rPr>
              <a:t> </a:t>
            </a:r>
            <a:r>
              <a:rPr lang="en-US" altLang="zh-CN" sz="1800" dirty="0">
                <a:solidFill>
                  <a:srgbClr val="212121"/>
                </a:solidFill>
                <a:latin typeface="BlinkMacSystemFont"/>
              </a:rPr>
              <a:t>correlation</a:t>
            </a:r>
            <a:r>
              <a:rPr lang="zh-CN" altLang="en-US" sz="1800" dirty="0">
                <a:solidFill>
                  <a:srgbClr val="212121"/>
                </a:solidFill>
                <a:latin typeface="BlinkMacSystemFont"/>
              </a:rPr>
              <a:t> </a:t>
            </a:r>
            <a:r>
              <a:rPr lang="en-US" altLang="zh-CN" sz="1800" dirty="0">
                <a:solidFill>
                  <a:srgbClr val="212121"/>
                </a:solidFill>
                <a:latin typeface="BlinkMacSystemFont"/>
              </a:rPr>
              <a:t>to</a:t>
            </a:r>
            <a:r>
              <a:rPr lang="zh-CN" altLang="en-US" sz="1800" dirty="0">
                <a:solidFill>
                  <a:srgbClr val="212121"/>
                </a:solidFill>
                <a:latin typeface="BlinkMacSystemFont"/>
              </a:rPr>
              <a:t> </a:t>
            </a:r>
            <a:r>
              <a:rPr lang="en-US" altLang="zh-CN" sz="1800" dirty="0">
                <a:solidFill>
                  <a:srgbClr val="212121"/>
                </a:solidFill>
                <a:latin typeface="BlinkMacSystemFont"/>
              </a:rPr>
              <a:t>bad</a:t>
            </a:r>
            <a:r>
              <a:rPr lang="zh-CN" altLang="en-US" sz="1800" dirty="0">
                <a:solidFill>
                  <a:srgbClr val="212121"/>
                </a:solidFill>
                <a:latin typeface="BlinkMacSystemFont"/>
              </a:rPr>
              <a:t> </a:t>
            </a:r>
            <a:r>
              <a:rPr lang="en-US" altLang="zh-CN" sz="1800" dirty="0">
                <a:solidFill>
                  <a:srgbClr val="212121"/>
                </a:solidFill>
                <a:latin typeface="BlinkMacSystemFont"/>
              </a:rPr>
              <a:t>debt.</a:t>
            </a:r>
            <a:r>
              <a:rPr lang="zh-CN" altLang="en-US" sz="1800" dirty="0">
                <a:solidFill>
                  <a:srgbClr val="212121"/>
                </a:solidFill>
                <a:latin typeface="BlinkMacSystemFont"/>
              </a:rPr>
              <a:t> </a:t>
            </a:r>
            <a:r>
              <a:rPr lang="en-US" altLang="zh-CN" sz="1800" dirty="0">
                <a:solidFill>
                  <a:srgbClr val="212121"/>
                </a:solidFill>
                <a:latin typeface="BlinkMacSystemFont"/>
              </a:rPr>
              <a:t>However,</a:t>
            </a:r>
            <a:r>
              <a:rPr lang="zh-CN" altLang="en-US" sz="1800" dirty="0">
                <a:solidFill>
                  <a:srgbClr val="212121"/>
                </a:solidFill>
                <a:latin typeface="BlinkMacSystemFont"/>
              </a:rPr>
              <a:t> </a:t>
            </a:r>
            <a:r>
              <a:rPr lang="en-US" altLang="zh-CN" sz="1800" dirty="0">
                <a:solidFill>
                  <a:srgbClr val="212121"/>
                </a:solidFill>
                <a:latin typeface="BlinkMacSystemFont"/>
              </a:rPr>
              <a:t>the emergency</a:t>
            </a:r>
            <a:r>
              <a:rPr lang="zh-CN" altLang="en-US" sz="1800" dirty="0">
                <a:solidFill>
                  <a:srgbClr val="212121"/>
                </a:solidFill>
                <a:latin typeface="BlinkMacSystemFont"/>
              </a:rPr>
              <a:t> </a:t>
            </a:r>
            <a:r>
              <a:rPr lang="en-US" altLang="zh-CN" sz="1800" dirty="0">
                <a:solidFill>
                  <a:srgbClr val="212121"/>
                </a:solidFill>
                <a:latin typeface="BlinkMacSystemFont"/>
              </a:rPr>
              <a:t>department</a:t>
            </a:r>
            <a:r>
              <a:rPr lang="zh-CN" altLang="en-US" sz="1800" dirty="0">
                <a:solidFill>
                  <a:srgbClr val="212121"/>
                </a:solidFill>
                <a:latin typeface="BlinkMacSystemFont"/>
              </a:rPr>
              <a:t> </a:t>
            </a:r>
            <a:r>
              <a:rPr lang="en-US" altLang="zh-CN" sz="1800" dirty="0">
                <a:solidFill>
                  <a:srgbClr val="212121"/>
                </a:solidFill>
                <a:latin typeface="BlinkMacSystemFont"/>
              </a:rPr>
              <a:t>also</a:t>
            </a:r>
            <a:r>
              <a:rPr lang="zh-CN" altLang="en-US" sz="1800" dirty="0">
                <a:solidFill>
                  <a:srgbClr val="212121"/>
                </a:solidFill>
                <a:latin typeface="BlinkMacSystemFont"/>
              </a:rPr>
              <a:t> </a:t>
            </a:r>
            <a:r>
              <a:rPr lang="en-US" altLang="zh-CN" sz="1800" dirty="0">
                <a:solidFill>
                  <a:srgbClr val="212121"/>
                </a:solidFill>
                <a:latin typeface="BlinkMacSystemFont"/>
              </a:rPr>
              <a:t>plays</a:t>
            </a:r>
            <a:r>
              <a:rPr lang="zh-CN" altLang="en-US" sz="1800" dirty="0">
                <a:solidFill>
                  <a:srgbClr val="212121"/>
                </a:solidFill>
                <a:latin typeface="BlinkMacSystemFont"/>
              </a:rPr>
              <a:t> </a:t>
            </a:r>
            <a:r>
              <a:rPr lang="en-US" altLang="zh-CN" sz="1800" dirty="0">
                <a:solidFill>
                  <a:srgbClr val="212121"/>
                </a:solidFill>
                <a:latin typeface="BlinkMacSystemFont"/>
              </a:rPr>
              <a:t>a</a:t>
            </a:r>
            <a:r>
              <a:rPr lang="zh-CN" altLang="en-US" sz="1800" dirty="0">
                <a:solidFill>
                  <a:srgbClr val="212121"/>
                </a:solidFill>
                <a:latin typeface="BlinkMacSystemFont"/>
              </a:rPr>
              <a:t> </a:t>
            </a:r>
            <a:r>
              <a:rPr lang="en-US" altLang="zh-CN" sz="1800" dirty="0">
                <a:solidFill>
                  <a:srgbClr val="212121"/>
                </a:solidFill>
                <a:latin typeface="BlinkMacSystemFont"/>
              </a:rPr>
              <a:t>significant</a:t>
            </a:r>
            <a:r>
              <a:rPr lang="zh-CN" altLang="en-US" sz="1800" dirty="0">
                <a:solidFill>
                  <a:srgbClr val="212121"/>
                </a:solidFill>
                <a:latin typeface="BlinkMacSystemFont"/>
              </a:rPr>
              <a:t> </a:t>
            </a:r>
            <a:r>
              <a:rPr lang="en-US" altLang="zh-CN" sz="1800" dirty="0">
                <a:solidFill>
                  <a:srgbClr val="212121"/>
                </a:solidFill>
                <a:latin typeface="BlinkMacSystemFont"/>
              </a:rPr>
              <a:t>roles.</a:t>
            </a:r>
            <a:r>
              <a:rPr lang="zh-CN" altLang="en-US" sz="1800" dirty="0">
                <a:solidFill>
                  <a:srgbClr val="212121"/>
                </a:solidFill>
                <a:latin typeface="BlinkMacSystemFont"/>
              </a:rPr>
              <a:t>  </a:t>
            </a:r>
            <a:endParaRPr lang="en-US" sz="1650" dirty="0"/>
          </a:p>
        </p:txBody>
      </p:sp>
      <p:sp>
        <p:nvSpPr>
          <p:cNvPr id="9" name="Footer Placeholder 8">
            <a:extLst>
              <a:ext uri="{FF2B5EF4-FFF2-40B4-BE49-F238E27FC236}">
                <a16:creationId xmlns:a16="http://schemas.microsoft.com/office/drawing/2014/main" id="{491EDA43-7DAB-5E41-83FD-EB2169D6F50E}"/>
              </a:ext>
            </a:extLst>
          </p:cNvPr>
          <p:cNvSpPr>
            <a:spLocks noGrp="1"/>
          </p:cNvSpPr>
          <p:nvPr>
            <p:ph type="ftr" sz="quarter" idx="3"/>
          </p:nvPr>
        </p:nvSpPr>
        <p:spPr>
          <a:xfrm>
            <a:off x="40991" y="6483923"/>
            <a:ext cx="4063999"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750" b="0" kern="1200">
                <a:solidFill>
                  <a:schemeClr val="tx1"/>
                </a:solidFill>
                <a:latin typeface="Formata BQ Regular (Body)"/>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t>Fall 2022</a:t>
            </a:r>
            <a:endParaRPr lang="en-US" sz="1050" dirty="0"/>
          </a:p>
        </p:txBody>
      </p:sp>
      <p:sp>
        <p:nvSpPr>
          <p:cNvPr id="10" name="TextBox 9">
            <a:extLst>
              <a:ext uri="{FF2B5EF4-FFF2-40B4-BE49-F238E27FC236}">
                <a16:creationId xmlns:a16="http://schemas.microsoft.com/office/drawing/2014/main" id="{0EC0AA2B-0344-DA46-A7B4-A5CC5C258350}"/>
              </a:ext>
            </a:extLst>
          </p:cNvPr>
          <p:cNvSpPr txBox="1"/>
          <p:nvPr/>
        </p:nvSpPr>
        <p:spPr bwMode="auto">
          <a:xfrm>
            <a:off x="-449706" y="1341221"/>
            <a:ext cx="2664503" cy="392415"/>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p>
            <a:pPr algn="ctr"/>
            <a:r>
              <a:rPr lang="en-US" altLang="zh-CN" sz="2100" b="1" dirty="0">
                <a:latin typeface="Times New Roman" panose="02020603050405020304" pitchFamily="18" charset="0"/>
                <a:cs typeface="Times New Roman" panose="02020603050405020304" pitchFamily="18" charset="0"/>
              </a:rPr>
              <a:t>Background</a:t>
            </a:r>
            <a:endParaRPr lang="en-US"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037633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9AA14F-0600-394C-BC46-C45D84399FDD}"/>
              </a:ext>
            </a:extLst>
          </p:cNvPr>
          <p:cNvSpPr>
            <a:spLocks noGrp="1"/>
          </p:cNvSpPr>
          <p:nvPr>
            <p:ph type="sldNum" sz="quarter" idx="4"/>
          </p:nvPr>
        </p:nvSpPr>
        <p:spPr bwMode="auto">
          <a:xfrm>
            <a:off x="8737600" y="6498793"/>
            <a:ext cx="3118840" cy="3681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750" kern="1200">
                <a:solidFill>
                  <a:schemeClr val="tx1"/>
                </a:solidFill>
                <a:latin typeface="Formata BQ Regular (Body)"/>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5010280-5AE3-4311-B87D-D47C82C8DC76}" type="slidenum">
              <a:rPr lang="en-US" smtClean="0"/>
              <a:pPr/>
              <a:t>194</a:t>
            </a:fld>
            <a:endParaRPr lang="en-US"/>
          </a:p>
        </p:txBody>
      </p:sp>
      <p:sp>
        <p:nvSpPr>
          <p:cNvPr id="4" name="TextBox 3">
            <a:extLst>
              <a:ext uri="{FF2B5EF4-FFF2-40B4-BE49-F238E27FC236}">
                <a16:creationId xmlns:a16="http://schemas.microsoft.com/office/drawing/2014/main" id="{157A900C-1B41-3642-A17D-AC38FB4CE863}"/>
              </a:ext>
            </a:extLst>
          </p:cNvPr>
          <p:cNvSpPr txBox="1"/>
          <p:nvPr/>
        </p:nvSpPr>
        <p:spPr bwMode="auto">
          <a:xfrm>
            <a:off x="89941" y="1344840"/>
            <a:ext cx="8117174" cy="392415"/>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p>
            <a:r>
              <a:rPr lang="en-US" altLang="zh-CN" sz="2100" dirty="0"/>
              <a:t>Emergency</a:t>
            </a:r>
            <a:r>
              <a:rPr lang="zh-CN" altLang="en-US" sz="2100" dirty="0"/>
              <a:t> </a:t>
            </a:r>
            <a:r>
              <a:rPr lang="en-US" altLang="zh-CN" sz="2100" dirty="0"/>
              <a:t>Department</a:t>
            </a:r>
            <a:endParaRPr lang="en-US" sz="2100" dirty="0"/>
          </a:p>
        </p:txBody>
      </p:sp>
      <p:sp>
        <p:nvSpPr>
          <p:cNvPr id="5" name="TextBox 4">
            <a:extLst>
              <a:ext uri="{FF2B5EF4-FFF2-40B4-BE49-F238E27FC236}">
                <a16:creationId xmlns:a16="http://schemas.microsoft.com/office/drawing/2014/main" id="{3FB9AE2F-9854-F34B-B9C0-164F1273E633}"/>
              </a:ext>
            </a:extLst>
          </p:cNvPr>
          <p:cNvSpPr txBox="1"/>
          <p:nvPr/>
        </p:nvSpPr>
        <p:spPr bwMode="auto">
          <a:xfrm>
            <a:off x="89941" y="1544127"/>
            <a:ext cx="8690547" cy="4501232"/>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p>
            <a:pPr marL="257175" indent="-257175">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emergency department is at the center of many significant issues in healthcare today.</a:t>
            </a:r>
            <a:r>
              <a:rPr lang="zh-CN" altLang="en-US"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Previously the emergency department was referred to as a "loss leader" for revenue in many hospitals</a:t>
            </a:r>
          </a:p>
          <a:p>
            <a:pPr marL="257175" indent="-257175">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One of the major differences between emergency departments and planned services is managing the requirements for EMTALA — the Emergency Medical Treatment and Labor Act. Enacted by the U.S. Congress in 1986, it requires facilities to provide emergency care to all patients, regardless of insurance status or ability to pay. </a:t>
            </a:r>
          </a:p>
          <a:p>
            <a:pPr marL="257175" indent="-257175">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EMTALA also requires any hospital receiving Medicare payments to: </a:t>
            </a:r>
          </a:p>
          <a:p>
            <a:pPr marL="600075" lvl="1" indent="-257175">
              <a:buFont typeface="Wingdings" pitchFamily="2" charset="2"/>
              <a:buChar char="§"/>
            </a:pPr>
            <a:r>
              <a:rPr lang="en-US" sz="1800" dirty="0">
                <a:latin typeface="Times New Roman" panose="02020603050405020304" pitchFamily="18" charset="0"/>
                <a:cs typeface="Times New Roman" panose="02020603050405020304" pitchFamily="18" charset="0"/>
              </a:rPr>
              <a:t>Provide incoming patients with a medical screening examination (MSE)</a:t>
            </a:r>
          </a:p>
          <a:p>
            <a:pPr marL="600075" lvl="1" indent="-257175">
              <a:buFont typeface="Wingdings" pitchFamily="2" charset="2"/>
              <a:buChar char="§"/>
            </a:pPr>
            <a:r>
              <a:rPr lang="en-US" sz="1800" dirty="0">
                <a:latin typeface="Times New Roman" panose="02020603050405020304" pitchFamily="18" charset="0"/>
                <a:cs typeface="Times New Roman" panose="02020603050405020304" pitchFamily="18" charset="0"/>
              </a:rPr>
              <a:t>Stabilize patients who have an emergency medical condition</a:t>
            </a:r>
          </a:p>
          <a:p>
            <a:pPr marL="600075" lvl="1" indent="-257175">
              <a:buFont typeface="Wingdings" pitchFamily="2" charset="2"/>
              <a:buChar char="§"/>
            </a:pPr>
            <a:r>
              <a:rPr lang="en-US" sz="1800" dirty="0">
                <a:latin typeface="Times New Roman" panose="02020603050405020304" pitchFamily="18" charset="0"/>
                <a:cs typeface="Times New Roman" panose="02020603050405020304" pitchFamily="18" charset="0"/>
              </a:rPr>
              <a:t>Transfer patients or accept them as appropriate to the care their facility can provide</a:t>
            </a:r>
          </a:p>
          <a:p>
            <a:pPr marL="257175" indent="-257175">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
        <p:nvSpPr>
          <p:cNvPr id="2" name="Rounded Rectangle 1">
            <a:extLst>
              <a:ext uri="{FF2B5EF4-FFF2-40B4-BE49-F238E27FC236}">
                <a16:creationId xmlns:a16="http://schemas.microsoft.com/office/drawing/2014/main" id="{04C89D09-9EAD-B446-BE91-A7C143FDCB32}"/>
              </a:ext>
            </a:extLst>
          </p:cNvPr>
          <p:cNvSpPr/>
          <p:nvPr/>
        </p:nvSpPr>
        <p:spPr>
          <a:xfrm>
            <a:off x="5924862" y="3073406"/>
            <a:ext cx="2855626" cy="1540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highlight>
                  <a:srgbClr val="FF0000"/>
                </a:highlight>
              </a:rPr>
              <a:t>Triage</a:t>
            </a:r>
          </a:p>
        </p:txBody>
      </p:sp>
    </p:spTree>
    <p:extLst>
      <p:ext uri="{BB962C8B-B14F-4D97-AF65-F5344CB8AC3E}">
        <p14:creationId xmlns:p14="http://schemas.microsoft.com/office/powerpoint/2010/main" val="299733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8CAE98-0B26-0347-9DA3-63B2CC6AF64E}"/>
              </a:ext>
            </a:extLst>
          </p:cNvPr>
          <p:cNvSpPr>
            <a:spLocks noGrp="1"/>
          </p:cNvSpPr>
          <p:nvPr>
            <p:ph type="sldNum" sz="quarter" idx="4"/>
          </p:nvPr>
        </p:nvSpPr>
        <p:spPr bwMode="auto">
          <a:xfrm>
            <a:off x="8737600" y="6498793"/>
            <a:ext cx="3118840" cy="3681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750" kern="1200">
                <a:solidFill>
                  <a:schemeClr val="tx1"/>
                </a:solidFill>
                <a:latin typeface="Formata BQ Regular (Body)"/>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5010280-5AE3-4311-B87D-D47C82C8DC76}" type="slidenum">
              <a:rPr lang="en-US" smtClean="0"/>
              <a:pPr/>
              <a:t>195</a:t>
            </a:fld>
            <a:endParaRPr lang="en-US"/>
          </a:p>
        </p:txBody>
      </p:sp>
      <p:sp>
        <p:nvSpPr>
          <p:cNvPr id="6" name="TextBox 5">
            <a:extLst>
              <a:ext uri="{FF2B5EF4-FFF2-40B4-BE49-F238E27FC236}">
                <a16:creationId xmlns:a16="http://schemas.microsoft.com/office/drawing/2014/main" id="{4B4FE8B4-4B53-3444-9D19-E9E2715CA7A4}"/>
              </a:ext>
            </a:extLst>
          </p:cNvPr>
          <p:cNvSpPr txBox="1"/>
          <p:nvPr/>
        </p:nvSpPr>
        <p:spPr bwMode="auto">
          <a:xfrm>
            <a:off x="-449706" y="1341221"/>
            <a:ext cx="2664503" cy="392415"/>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p>
            <a:pPr algn="ctr"/>
            <a:r>
              <a:rPr lang="en-US" altLang="zh-CN" sz="2100" b="1" dirty="0">
                <a:latin typeface="Times New Roman" panose="02020603050405020304" pitchFamily="18" charset="0"/>
                <a:cs typeface="Times New Roman" panose="02020603050405020304" pitchFamily="18" charset="0"/>
              </a:rPr>
              <a:t>Motivations</a:t>
            </a:r>
            <a:endParaRPr lang="en-US" sz="21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803CC0F-90BA-EC46-80C7-9BF0C043B622}"/>
              </a:ext>
            </a:extLst>
          </p:cNvPr>
          <p:cNvSpPr txBox="1"/>
          <p:nvPr/>
        </p:nvSpPr>
        <p:spPr bwMode="auto">
          <a:xfrm>
            <a:off x="146155" y="1593883"/>
            <a:ext cx="8746175" cy="3670236"/>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p>
            <a:pPr marL="257175" indent="-257175">
              <a:buFont typeface="Arial" panose="020B0604020202020204" pitchFamily="34" charset="0"/>
              <a:buChar char="•"/>
            </a:pPr>
            <a:endParaRPr lang="en-US" altLang="zh-CN" sz="1800" dirty="0"/>
          </a:p>
          <a:p>
            <a:pPr marL="257175" indent="-257175">
              <a:buFont typeface="Arial" panose="020B0604020202020204" pitchFamily="34" charset="0"/>
              <a:buChar char="•"/>
            </a:pPr>
            <a:r>
              <a:rPr lang="en-US" altLang="zh-CN" sz="1800" dirty="0"/>
              <a:t>Bad</a:t>
            </a:r>
            <a:r>
              <a:rPr lang="zh-CN" altLang="en-US" sz="1800" dirty="0"/>
              <a:t> </a:t>
            </a:r>
            <a:r>
              <a:rPr lang="en-US" altLang="zh-CN" sz="1800" dirty="0"/>
              <a:t>debt</a:t>
            </a:r>
            <a:r>
              <a:rPr lang="zh-CN" altLang="en-US" sz="1800" dirty="0"/>
              <a:t> </a:t>
            </a:r>
            <a:r>
              <a:rPr lang="en-US" altLang="zh-CN" sz="1800" dirty="0"/>
              <a:t>prediction</a:t>
            </a:r>
            <a:r>
              <a:rPr lang="zh-CN" altLang="en-US" sz="1800" dirty="0"/>
              <a:t> </a:t>
            </a:r>
            <a:r>
              <a:rPr lang="en-US" altLang="zh-CN" sz="1800" dirty="0"/>
              <a:t>is</a:t>
            </a:r>
            <a:r>
              <a:rPr lang="zh-CN" altLang="en-US" sz="1800" dirty="0"/>
              <a:t> </a:t>
            </a:r>
            <a:r>
              <a:rPr lang="en-US" altLang="zh-CN" sz="1800" dirty="0"/>
              <a:t>a</a:t>
            </a:r>
            <a:r>
              <a:rPr lang="zh-CN" altLang="en-US" sz="1800" dirty="0"/>
              <a:t> </a:t>
            </a:r>
            <a:r>
              <a:rPr lang="en-US" altLang="zh-CN" sz="1800" dirty="0"/>
              <a:t>complex</a:t>
            </a:r>
            <a:r>
              <a:rPr lang="zh-CN" altLang="en-US" sz="1800" dirty="0"/>
              <a:t> </a:t>
            </a:r>
            <a:r>
              <a:rPr lang="en-US" altLang="zh-CN" sz="1800" dirty="0"/>
              <a:t>task,</a:t>
            </a:r>
            <a:r>
              <a:rPr lang="zh-CN" altLang="en-US" sz="1800" dirty="0"/>
              <a:t> </a:t>
            </a:r>
            <a:r>
              <a:rPr lang="en-US" altLang="zh-CN" sz="1800" dirty="0"/>
              <a:t>and</a:t>
            </a:r>
            <a:r>
              <a:rPr lang="zh-CN" altLang="en-US" sz="1800" dirty="0"/>
              <a:t> </a:t>
            </a:r>
            <a:r>
              <a:rPr lang="en-US" altLang="zh-CN" sz="1800" dirty="0"/>
              <a:t>it</a:t>
            </a:r>
            <a:r>
              <a:rPr lang="zh-CN" altLang="en-US" sz="1800" dirty="0"/>
              <a:t> </a:t>
            </a:r>
            <a:r>
              <a:rPr lang="en-US" altLang="zh-CN" sz="1800" dirty="0"/>
              <a:t>is</a:t>
            </a:r>
            <a:r>
              <a:rPr lang="zh-CN" altLang="en-US" sz="1800" dirty="0"/>
              <a:t> </a:t>
            </a:r>
            <a:r>
              <a:rPr lang="en-US" altLang="zh-CN" sz="1800" dirty="0"/>
              <a:t>extremely</a:t>
            </a:r>
            <a:r>
              <a:rPr lang="zh-CN" altLang="en-US" sz="1800" dirty="0"/>
              <a:t> </a:t>
            </a:r>
            <a:r>
              <a:rPr lang="en-US" altLang="zh-CN" sz="1800" dirty="0"/>
              <a:t>difficult</a:t>
            </a:r>
            <a:r>
              <a:rPr lang="zh-CN" altLang="en-US" sz="1800" dirty="0"/>
              <a:t> </a:t>
            </a:r>
            <a:r>
              <a:rPr lang="en-US" altLang="zh-CN" sz="1800" dirty="0"/>
              <a:t>in</a:t>
            </a:r>
            <a:r>
              <a:rPr lang="zh-CN" altLang="en-US" sz="1800" dirty="0"/>
              <a:t> </a:t>
            </a:r>
            <a:r>
              <a:rPr lang="en-US" altLang="zh-CN" sz="1800" dirty="0"/>
              <a:t>the</a:t>
            </a:r>
            <a:r>
              <a:rPr lang="zh-CN" altLang="en-US" sz="1800" dirty="0"/>
              <a:t> </a:t>
            </a:r>
            <a:r>
              <a:rPr lang="en-US" altLang="zh-CN" sz="1800" dirty="0"/>
              <a:t>healthcare</a:t>
            </a:r>
            <a:r>
              <a:rPr lang="zh-CN" altLang="en-US" sz="1800" dirty="0"/>
              <a:t> </a:t>
            </a:r>
            <a:r>
              <a:rPr lang="en-US" altLang="zh-CN" sz="1800" dirty="0"/>
              <a:t>context.</a:t>
            </a:r>
            <a:r>
              <a:rPr lang="zh-CN" altLang="en-US" sz="1800" dirty="0"/>
              <a:t> </a:t>
            </a:r>
            <a:r>
              <a:rPr lang="en-US" altLang="zh-CN" sz="1800" dirty="0"/>
              <a:t>Unlike</a:t>
            </a:r>
            <a:r>
              <a:rPr lang="zh-CN" altLang="en-US" sz="1800" dirty="0"/>
              <a:t> </a:t>
            </a:r>
            <a:r>
              <a:rPr lang="en-US" altLang="zh-CN" sz="1800" dirty="0"/>
              <a:t>financial</a:t>
            </a:r>
            <a:r>
              <a:rPr lang="zh-CN" altLang="en-US" sz="1800" dirty="0"/>
              <a:t> </a:t>
            </a:r>
            <a:r>
              <a:rPr lang="en-US" altLang="zh-CN" sz="1800" dirty="0"/>
              <a:t>institution,</a:t>
            </a:r>
            <a:r>
              <a:rPr lang="zh-CN" altLang="en-US" sz="1800" dirty="0"/>
              <a:t> </a:t>
            </a:r>
            <a:r>
              <a:rPr lang="en-US" altLang="zh-CN" sz="1800" dirty="0"/>
              <a:t>health</a:t>
            </a:r>
            <a:r>
              <a:rPr lang="zh-CN" altLang="en-US" sz="1800" dirty="0"/>
              <a:t> </a:t>
            </a:r>
            <a:r>
              <a:rPr lang="en-US" altLang="zh-CN" sz="1800" dirty="0"/>
              <a:t>providers</a:t>
            </a:r>
            <a:r>
              <a:rPr lang="zh-CN" altLang="en-US" sz="1800" dirty="0"/>
              <a:t> </a:t>
            </a:r>
            <a:r>
              <a:rPr lang="en-US" altLang="zh-CN" sz="1800" dirty="0"/>
              <a:t>are</a:t>
            </a:r>
            <a:r>
              <a:rPr lang="zh-CN" altLang="en-US" sz="1800" dirty="0"/>
              <a:t> </a:t>
            </a:r>
            <a:r>
              <a:rPr lang="en-US" altLang="zh-CN" sz="1800" dirty="0"/>
              <a:t>unable</a:t>
            </a:r>
            <a:r>
              <a:rPr lang="zh-CN" altLang="en-US" sz="1800" dirty="0"/>
              <a:t> </a:t>
            </a:r>
            <a:r>
              <a:rPr lang="en-US" altLang="zh-CN" sz="1800" dirty="0"/>
              <a:t>to</a:t>
            </a:r>
            <a:r>
              <a:rPr lang="zh-CN" altLang="en-US" sz="1800" dirty="0"/>
              <a:t> </a:t>
            </a:r>
            <a:r>
              <a:rPr lang="en-US" altLang="zh-CN" sz="1800" dirty="0"/>
              <a:t>obtain</a:t>
            </a:r>
            <a:r>
              <a:rPr lang="zh-CN" altLang="en-US" sz="1800" dirty="0"/>
              <a:t> </a:t>
            </a:r>
            <a:r>
              <a:rPr lang="en-US" altLang="zh-CN" sz="1800" dirty="0"/>
              <a:t>any</a:t>
            </a:r>
            <a:r>
              <a:rPr lang="zh-CN" altLang="en-US" sz="1800" dirty="0"/>
              <a:t> </a:t>
            </a:r>
            <a:r>
              <a:rPr lang="en-US" altLang="zh-CN" sz="1800" dirty="0"/>
              <a:t>financial</a:t>
            </a:r>
            <a:r>
              <a:rPr lang="zh-CN" altLang="en-US" sz="1800" dirty="0"/>
              <a:t> </a:t>
            </a:r>
            <a:r>
              <a:rPr lang="en-US" altLang="zh-CN" sz="1800" dirty="0"/>
              <a:t>information</a:t>
            </a:r>
            <a:r>
              <a:rPr lang="zh-CN" altLang="en-US" sz="1800" dirty="0"/>
              <a:t> </a:t>
            </a:r>
            <a:r>
              <a:rPr lang="en-US" altLang="zh-CN" sz="1800" dirty="0"/>
              <a:t>due</a:t>
            </a:r>
            <a:r>
              <a:rPr lang="zh-CN" altLang="en-US" sz="1800" dirty="0"/>
              <a:t> </a:t>
            </a:r>
            <a:r>
              <a:rPr lang="en-US" altLang="zh-CN" sz="1800" dirty="0"/>
              <a:t>to</a:t>
            </a:r>
            <a:r>
              <a:rPr lang="zh-CN" altLang="en-US" sz="1800" dirty="0"/>
              <a:t> </a:t>
            </a:r>
            <a:r>
              <a:rPr lang="en-US" altLang="zh-CN" sz="1800" dirty="0"/>
              <a:t>legal</a:t>
            </a:r>
            <a:r>
              <a:rPr lang="zh-CN" altLang="en-US" sz="1800" dirty="0"/>
              <a:t> </a:t>
            </a:r>
            <a:r>
              <a:rPr lang="en-US" altLang="zh-CN" sz="1800" dirty="0"/>
              <a:t>and</a:t>
            </a:r>
            <a:r>
              <a:rPr lang="zh-CN" altLang="en-US" sz="1800" dirty="0"/>
              <a:t> </a:t>
            </a:r>
            <a:r>
              <a:rPr lang="en-US" altLang="zh-CN" sz="1800" dirty="0"/>
              <a:t>moral</a:t>
            </a:r>
            <a:r>
              <a:rPr lang="zh-CN" altLang="en-US" sz="1800" dirty="0"/>
              <a:t> </a:t>
            </a:r>
            <a:r>
              <a:rPr lang="en-US" altLang="zh-CN" sz="1800" dirty="0"/>
              <a:t>reasons,</a:t>
            </a:r>
            <a:r>
              <a:rPr lang="zh-CN" altLang="en-US" sz="1800" dirty="0"/>
              <a:t> </a:t>
            </a:r>
            <a:r>
              <a:rPr lang="en-US" altLang="zh-CN" sz="1800" dirty="0"/>
              <a:t>which forces hospitals to act as unintentional lenders.</a:t>
            </a:r>
          </a:p>
          <a:p>
            <a:pPr marL="257175" indent="-257175">
              <a:buFont typeface="Arial" panose="020B0604020202020204" pitchFamily="34" charset="0"/>
              <a:buChar char="•"/>
            </a:pPr>
            <a:endParaRPr lang="en-US" altLang="zh-CN" sz="1800" dirty="0"/>
          </a:p>
          <a:p>
            <a:pPr marL="257175" indent="-257175">
              <a:buFont typeface="Arial" panose="020B0604020202020204" pitchFamily="34" charset="0"/>
              <a:buChar char="•"/>
            </a:pPr>
            <a:r>
              <a:rPr lang="en-US" altLang="zh-CN" sz="1800" dirty="0"/>
              <a:t>There</a:t>
            </a:r>
            <a:r>
              <a:rPr lang="zh-CN" altLang="en-US" sz="1800" dirty="0"/>
              <a:t> </a:t>
            </a:r>
            <a:r>
              <a:rPr lang="en-US" altLang="zh-CN" sz="1800" dirty="0"/>
              <a:t>is</a:t>
            </a:r>
            <a:r>
              <a:rPr lang="zh-CN" altLang="en-US" sz="1800" dirty="0"/>
              <a:t> </a:t>
            </a:r>
            <a:r>
              <a:rPr lang="en-US" altLang="zh-CN" sz="1800" dirty="0"/>
              <a:t>very</a:t>
            </a:r>
            <a:r>
              <a:rPr lang="zh-CN" altLang="en-US" sz="1800" dirty="0"/>
              <a:t> </a:t>
            </a:r>
            <a:r>
              <a:rPr lang="en-US" altLang="zh-CN" sz="1800" dirty="0"/>
              <a:t>little</a:t>
            </a:r>
            <a:r>
              <a:rPr lang="zh-CN" altLang="en-US" sz="1800" dirty="0"/>
              <a:t> </a:t>
            </a:r>
            <a:r>
              <a:rPr lang="en-US" altLang="zh-CN" sz="1800" dirty="0"/>
              <a:t>research</a:t>
            </a:r>
            <a:r>
              <a:rPr lang="zh-CN" altLang="en-US" sz="1800" dirty="0"/>
              <a:t> </a:t>
            </a:r>
            <a:r>
              <a:rPr lang="en-US" altLang="zh-CN" sz="1800" dirty="0"/>
              <a:t>exploring</a:t>
            </a:r>
            <a:r>
              <a:rPr lang="zh-CN" altLang="en-US" sz="1800" dirty="0"/>
              <a:t> </a:t>
            </a:r>
            <a:r>
              <a:rPr lang="en-US" altLang="zh-CN" sz="1800" dirty="0"/>
              <a:t>machine</a:t>
            </a:r>
            <a:r>
              <a:rPr lang="zh-CN" altLang="en-US" sz="1800" dirty="0"/>
              <a:t> </a:t>
            </a:r>
            <a:r>
              <a:rPr lang="en-US" altLang="zh-CN" sz="1800" dirty="0"/>
              <a:t>learning</a:t>
            </a:r>
            <a:r>
              <a:rPr lang="zh-CN" altLang="en-US" sz="1800" dirty="0"/>
              <a:t> </a:t>
            </a:r>
            <a:r>
              <a:rPr lang="en-US" altLang="zh-CN" sz="1800" dirty="0"/>
              <a:t>techniques</a:t>
            </a:r>
            <a:r>
              <a:rPr lang="zh-CN" altLang="en-US" sz="1800" dirty="0"/>
              <a:t> </a:t>
            </a:r>
            <a:r>
              <a:rPr lang="en-US" altLang="zh-CN" sz="1800" dirty="0"/>
              <a:t>in</a:t>
            </a:r>
            <a:r>
              <a:rPr lang="zh-CN" altLang="en-US" sz="1800" dirty="0"/>
              <a:t> </a:t>
            </a:r>
            <a:r>
              <a:rPr lang="en-US" altLang="zh-CN" sz="1800" dirty="0"/>
              <a:t>predicting</a:t>
            </a:r>
            <a:r>
              <a:rPr lang="zh-CN" altLang="en-US" sz="1800" dirty="0"/>
              <a:t> </a:t>
            </a:r>
            <a:r>
              <a:rPr lang="en-US" altLang="zh-CN" sz="1800" dirty="0"/>
              <a:t>bad</a:t>
            </a:r>
            <a:r>
              <a:rPr lang="zh-CN" altLang="en-US" sz="1800" dirty="0"/>
              <a:t> </a:t>
            </a:r>
            <a:r>
              <a:rPr lang="en-US" altLang="zh-CN" sz="1800" dirty="0"/>
              <a:t>debt</a:t>
            </a:r>
            <a:r>
              <a:rPr lang="zh-CN" altLang="en-US" sz="1800" dirty="0"/>
              <a:t> </a:t>
            </a:r>
            <a:r>
              <a:rPr lang="en-US" altLang="zh-CN" sz="1800" dirty="0"/>
              <a:t>in</a:t>
            </a:r>
            <a:r>
              <a:rPr lang="zh-CN" altLang="en-US" sz="1800" dirty="0"/>
              <a:t> </a:t>
            </a:r>
            <a:r>
              <a:rPr lang="en-US" altLang="zh-CN" sz="1800" dirty="0"/>
              <a:t>the healthcare</a:t>
            </a:r>
            <a:r>
              <a:rPr lang="zh-CN" altLang="en-US" sz="1800" dirty="0"/>
              <a:t> </a:t>
            </a:r>
            <a:r>
              <a:rPr lang="en-US" altLang="zh-CN" sz="1800" dirty="0"/>
              <a:t>industry.</a:t>
            </a:r>
            <a:r>
              <a:rPr lang="zh-CN" altLang="en-US" sz="1800" dirty="0"/>
              <a:t> </a:t>
            </a:r>
            <a:endParaRPr lang="en-US" altLang="zh-CN" sz="1800" dirty="0"/>
          </a:p>
          <a:p>
            <a:pPr marL="257175" indent="-257175">
              <a:buFont typeface="Arial" panose="020B0604020202020204" pitchFamily="34" charset="0"/>
              <a:buChar char="•"/>
            </a:pPr>
            <a:endParaRPr lang="en-US" altLang="zh-CN" sz="1800" dirty="0"/>
          </a:p>
          <a:p>
            <a:pPr marL="257175" indent="-257175">
              <a:buFont typeface="Arial" panose="020B0604020202020204" pitchFamily="34" charset="0"/>
              <a:buChar char="•"/>
            </a:pPr>
            <a:endParaRPr lang="en-US" altLang="zh-CN" sz="1800" dirty="0"/>
          </a:p>
          <a:p>
            <a:pPr marL="257175" indent="-257175">
              <a:buFont typeface="Arial" panose="020B0604020202020204" pitchFamily="34" charset="0"/>
              <a:buChar char="•"/>
            </a:pPr>
            <a:r>
              <a:rPr lang="en-US" altLang="zh-CN" sz="1800" dirty="0"/>
              <a:t>Despite the fact that many studies concentrate on the Emergency Department unit,</a:t>
            </a:r>
            <a:r>
              <a:rPr lang="zh-CN" altLang="en-US" sz="1800" dirty="0"/>
              <a:t> </a:t>
            </a:r>
            <a:r>
              <a:rPr lang="en-US" altLang="zh-CN" sz="1800" dirty="0"/>
              <a:t>they are more focused on predictions of either ED overcrowding or Triage outcomes</a:t>
            </a:r>
            <a:r>
              <a:rPr lang="zh-CN" altLang="en-US" sz="1800" dirty="0"/>
              <a:t> </a:t>
            </a:r>
            <a:r>
              <a:rPr lang="en-US" altLang="zh-CN" sz="1800" dirty="0"/>
              <a:t>leveraging</a:t>
            </a:r>
            <a:r>
              <a:rPr lang="zh-CN" altLang="en-US" sz="1800" dirty="0"/>
              <a:t> </a:t>
            </a:r>
            <a:r>
              <a:rPr lang="en-US" altLang="zh-CN" sz="1800" dirty="0"/>
              <a:t>machine</a:t>
            </a:r>
            <a:r>
              <a:rPr lang="zh-CN" altLang="en-US" sz="1800" dirty="0"/>
              <a:t> </a:t>
            </a:r>
            <a:r>
              <a:rPr lang="en-US" altLang="zh-CN" sz="1800" dirty="0"/>
              <a:t>learning. </a:t>
            </a:r>
            <a:endParaRPr lang="en-US" sz="1800" dirty="0"/>
          </a:p>
        </p:txBody>
      </p:sp>
    </p:spTree>
    <p:extLst>
      <p:ext uri="{BB962C8B-B14F-4D97-AF65-F5344CB8AC3E}">
        <p14:creationId xmlns:p14="http://schemas.microsoft.com/office/powerpoint/2010/main" val="167879183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4BCD4C-356A-8647-858C-ACC846443B24}"/>
              </a:ext>
            </a:extLst>
          </p:cNvPr>
          <p:cNvSpPr>
            <a:spLocks noGrp="1"/>
          </p:cNvSpPr>
          <p:nvPr>
            <p:ph type="sldNum" sz="quarter" idx="4"/>
          </p:nvPr>
        </p:nvSpPr>
        <p:spPr bwMode="auto">
          <a:xfrm>
            <a:off x="8737600" y="6498793"/>
            <a:ext cx="3118840" cy="3681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750" kern="1200">
                <a:solidFill>
                  <a:schemeClr val="tx1"/>
                </a:solidFill>
                <a:latin typeface="Formata BQ Regular (Body)"/>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5010280-5AE3-4311-B87D-D47C82C8DC76}" type="slidenum">
              <a:rPr lang="en-US" smtClean="0"/>
              <a:pPr/>
              <a:t>196</a:t>
            </a:fld>
            <a:endParaRPr lang="en-US"/>
          </a:p>
        </p:txBody>
      </p:sp>
      <p:sp>
        <p:nvSpPr>
          <p:cNvPr id="4" name="TextBox 3">
            <a:extLst>
              <a:ext uri="{FF2B5EF4-FFF2-40B4-BE49-F238E27FC236}">
                <a16:creationId xmlns:a16="http://schemas.microsoft.com/office/drawing/2014/main" id="{F04B76F6-159C-4648-A044-6D091FBFA905}"/>
              </a:ext>
            </a:extLst>
          </p:cNvPr>
          <p:cNvSpPr txBox="1"/>
          <p:nvPr/>
        </p:nvSpPr>
        <p:spPr bwMode="auto">
          <a:xfrm>
            <a:off x="5891134" y="857251"/>
            <a:ext cx="2664503" cy="392415"/>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p>
            <a:pPr algn="ctr"/>
            <a:r>
              <a:rPr lang="en-US" altLang="zh-CN" sz="2100" b="1" dirty="0">
                <a:latin typeface="Times New Roman" panose="02020603050405020304" pitchFamily="18" charset="0"/>
                <a:cs typeface="Times New Roman" panose="02020603050405020304" pitchFamily="18" charset="0"/>
              </a:rPr>
              <a:t>Literature</a:t>
            </a:r>
            <a:r>
              <a:rPr lang="zh-CN" altLang="en-US" sz="2100" b="1" dirty="0">
                <a:latin typeface="Times New Roman" panose="02020603050405020304" pitchFamily="18" charset="0"/>
                <a:cs typeface="Times New Roman" panose="02020603050405020304" pitchFamily="18" charset="0"/>
              </a:rPr>
              <a:t> </a:t>
            </a:r>
            <a:r>
              <a:rPr lang="en-US" altLang="zh-CN" sz="2100" b="1" dirty="0">
                <a:latin typeface="Times New Roman" panose="02020603050405020304" pitchFamily="18" charset="0"/>
                <a:cs typeface="Times New Roman" panose="02020603050405020304" pitchFamily="18" charset="0"/>
              </a:rPr>
              <a:t>review</a:t>
            </a:r>
            <a:endParaRPr lang="en-US" sz="2100" b="1" dirty="0">
              <a:latin typeface="Times New Roman" panose="02020603050405020304" pitchFamily="18" charset="0"/>
              <a:cs typeface="Times New Roman" panose="02020603050405020304" pitchFamily="18" charset="0"/>
            </a:endParaRPr>
          </a:p>
        </p:txBody>
      </p:sp>
      <p:graphicFrame>
        <p:nvGraphicFramePr>
          <p:cNvPr id="6" name="Table 6">
            <a:extLst>
              <a:ext uri="{FF2B5EF4-FFF2-40B4-BE49-F238E27FC236}">
                <a16:creationId xmlns:a16="http://schemas.microsoft.com/office/drawing/2014/main" id="{7FBC2835-D27F-064D-9DD7-FE3B432B090A}"/>
              </a:ext>
            </a:extLst>
          </p:cNvPr>
          <p:cNvGraphicFramePr>
            <a:graphicFrameLocks noGrp="1"/>
          </p:cNvGraphicFramePr>
          <p:nvPr>
            <p:extLst>
              <p:ext uri="{D42A27DB-BD31-4B8C-83A1-F6EECF244321}">
                <p14:modId xmlns:p14="http://schemas.microsoft.com/office/powerpoint/2010/main" val="2710685307"/>
              </p:ext>
            </p:extLst>
          </p:nvPr>
        </p:nvGraphicFramePr>
        <p:xfrm>
          <a:off x="123670" y="813341"/>
          <a:ext cx="8994098" cy="5386376"/>
        </p:xfrm>
        <a:graphic>
          <a:graphicData uri="http://schemas.openxmlformats.org/drawingml/2006/table">
            <a:tbl>
              <a:tblPr firstRow="1" bandRow="1">
                <a:tableStyleId>{21E4AEA4-8DFA-4A89-87EB-49C32662AFE0}</a:tableStyleId>
              </a:tblPr>
              <a:tblGrid>
                <a:gridCol w="1474988">
                  <a:extLst>
                    <a:ext uri="{9D8B030D-6E8A-4147-A177-3AD203B41FA5}">
                      <a16:colId xmlns:a16="http://schemas.microsoft.com/office/drawing/2014/main" val="1165890418"/>
                    </a:ext>
                  </a:extLst>
                </a:gridCol>
                <a:gridCol w="3415760">
                  <a:extLst>
                    <a:ext uri="{9D8B030D-6E8A-4147-A177-3AD203B41FA5}">
                      <a16:colId xmlns:a16="http://schemas.microsoft.com/office/drawing/2014/main" val="3381103990"/>
                    </a:ext>
                  </a:extLst>
                </a:gridCol>
                <a:gridCol w="2787964">
                  <a:extLst>
                    <a:ext uri="{9D8B030D-6E8A-4147-A177-3AD203B41FA5}">
                      <a16:colId xmlns:a16="http://schemas.microsoft.com/office/drawing/2014/main" val="1786363164"/>
                    </a:ext>
                  </a:extLst>
                </a:gridCol>
                <a:gridCol w="1315387">
                  <a:extLst>
                    <a:ext uri="{9D8B030D-6E8A-4147-A177-3AD203B41FA5}">
                      <a16:colId xmlns:a16="http://schemas.microsoft.com/office/drawing/2014/main" val="3403717153"/>
                    </a:ext>
                  </a:extLst>
                </a:gridCol>
              </a:tblGrid>
              <a:tr h="399382">
                <a:tc>
                  <a:txBody>
                    <a:bodyPr/>
                    <a:lstStyle/>
                    <a:p>
                      <a:pPr algn="ctr"/>
                      <a:r>
                        <a:rPr lang="en-US" altLang="zh-CN" sz="1800" b="0" i="0" dirty="0">
                          <a:latin typeface="Times New Roman" panose="02020603050405020304" pitchFamily="18" charset="0"/>
                          <a:cs typeface="Times New Roman" panose="02020603050405020304" pitchFamily="18" charset="0"/>
                        </a:rPr>
                        <a:t>Literatures</a:t>
                      </a:r>
                      <a:endParaRPr lang="en-US" sz="1800" b="0" i="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altLang="zh-CN" sz="1800" b="0" i="0" dirty="0">
                          <a:latin typeface="Times New Roman" panose="02020603050405020304" pitchFamily="18" charset="0"/>
                          <a:cs typeface="Times New Roman" panose="02020603050405020304" pitchFamily="18" charset="0"/>
                        </a:rPr>
                        <a:t>Variables</a:t>
                      </a:r>
                      <a:endParaRPr lang="en-US" sz="1800" b="0" i="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altLang="zh-CN" sz="1800" b="0" i="0" dirty="0">
                          <a:latin typeface="Times New Roman" panose="02020603050405020304" pitchFamily="18" charset="0"/>
                          <a:cs typeface="Times New Roman" panose="02020603050405020304" pitchFamily="18" charset="0"/>
                        </a:rPr>
                        <a:t>Models</a:t>
                      </a:r>
                      <a:endParaRPr lang="en-US" sz="1800" b="0" i="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altLang="zh-CN" sz="1800" b="0" i="0" dirty="0">
                          <a:latin typeface="Times New Roman" panose="02020603050405020304" pitchFamily="18" charset="0"/>
                          <a:cs typeface="Times New Roman" panose="02020603050405020304" pitchFamily="18" charset="0"/>
                        </a:rPr>
                        <a:t>Data</a:t>
                      </a:r>
                      <a:r>
                        <a:rPr lang="zh-CN" altLang="en-US" sz="1800" b="0" i="0" dirty="0">
                          <a:latin typeface="Times New Roman" panose="02020603050405020304" pitchFamily="18" charset="0"/>
                          <a:cs typeface="Times New Roman" panose="02020603050405020304" pitchFamily="18" charset="0"/>
                        </a:rPr>
                        <a:t> </a:t>
                      </a:r>
                      <a:r>
                        <a:rPr lang="en-US" altLang="zh-CN" sz="1800" b="0" i="0" dirty="0">
                          <a:latin typeface="Times New Roman" panose="02020603050405020304" pitchFamily="18" charset="0"/>
                          <a:cs typeface="Times New Roman" panose="02020603050405020304" pitchFamily="18" charset="0"/>
                        </a:rPr>
                        <a:t>Source</a:t>
                      </a:r>
                      <a:endParaRPr lang="en-US" sz="1800" b="0" i="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995450056"/>
                  </a:ext>
                </a:extLst>
              </a:tr>
              <a:tr h="891540">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effectLst/>
                          <a:latin typeface="Times New Roman" panose="02020603050405020304" pitchFamily="18" charset="0"/>
                          <a:ea typeface="+mn-ea"/>
                          <a:cs typeface="Times New Roman" panose="02020603050405020304" pitchFamily="18" charset="0"/>
                        </a:rPr>
                        <a:t>Zollinger et al</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.(1991)</a:t>
                      </a:r>
                      <a:endParaRPr lang="en-US" sz="1400" i="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400" i="0" dirty="0">
                          <a:latin typeface="Times New Roman" panose="02020603050405020304" pitchFamily="18" charset="0"/>
                          <a:cs typeface="Times New Roman" panose="02020603050405020304" pitchFamily="18" charset="0"/>
                        </a:rPr>
                        <a:t>Total</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hospital</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charge;</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Total</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hospital</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revenue;</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Patient</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information</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(insurance,</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employment,</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marital,</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gender,</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diagnosis,</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discharge</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status)</a:t>
                      </a:r>
                    </a:p>
                    <a:p>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400" i="0" dirty="0">
                          <a:latin typeface="Times New Roman" panose="02020603050405020304" pitchFamily="18" charset="0"/>
                          <a:cs typeface="Times New Roman" panose="02020603050405020304" pitchFamily="18" charset="0"/>
                        </a:rPr>
                        <a:t>Multiple</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Regression</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model</a:t>
                      </a:r>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985 patients</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from</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28</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Indiana</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hospitals</a:t>
                      </a:r>
                      <a:endParaRPr lang="en-US" sz="1400"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517924443"/>
                  </a:ext>
                </a:extLst>
              </a:tr>
              <a:tr h="1097280">
                <a:tc>
                  <a:txBody>
                    <a:bodyPr/>
                    <a:lstStyle/>
                    <a:p>
                      <a:r>
                        <a:rPr lang="en-US" altLang="zh-CN" sz="1400" i="0" dirty="0" err="1">
                          <a:latin typeface="Times New Roman" panose="02020603050405020304" pitchFamily="18" charset="0"/>
                          <a:cs typeface="Times New Roman" panose="02020603050405020304" pitchFamily="18" charset="0"/>
                        </a:rPr>
                        <a:t>Veletsos</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(2003)</a:t>
                      </a:r>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400" i="0" dirty="0">
                          <a:latin typeface="Times New Roman" panose="02020603050405020304" pitchFamily="18" charset="0"/>
                          <a:cs typeface="Times New Roman" panose="02020603050405020304" pitchFamily="18" charset="0"/>
                        </a:rPr>
                        <a:t>credit factors,</a:t>
                      </a:r>
                      <a:r>
                        <a:rPr lang="zh-CN" altLang="en-US" sz="1400" i="0" dirty="0">
                          <a:latin typeface="Times New Roman" panose="02020603050405020304" pitchFamily="18" charset="0"/>
                          <a:cs typeface="Times New Roman" panose="02020603050405020304" pitchFamily="18" charset="0"/>
                        </a:rPr>
                        <a:t> </a:t>
                      </a:r>
                      <a:r>
                        <a:rPr lang="en-US" sz="1400" i="0" dirty="0">
                          <a:latin typeface="Times New Roman" panose="02020603050405020304" pitchFamily="18" charset="0"/>
                          <a:cs typeface="Times New Roman" panose="02020603050405020304" pitchFamily="18" charset="0"/>
                        </a:rPr>
                        <a:t>demographic information, and previous organizational</a:t>
                      </a:r>
                      <a:r>
                        <a:rPr lang="zh-CN" altLang="en-US" sz="1400" i="0" dirty="0">
                          <a:latin typeface="Times New Roman" panose="02020603050405020304" pitchFamily="18" charset="0"/>
                          <a:cs typeface="Times New Roman" panose="02020603050405020304" pitchFamily="18" charset="0"/>
                        </a:rPr>
                        <a:t> </a:t>
                      </a:r>
                      <a:r>
                        <a:rPr lang="en-US" sz="1400" i="0" dirty="0">
                          <a:latin typeface="Times New Roman" panose="02020603050405020304" pitchFamily="18" charset="0"/>
                          <a:cs typeface="Times New Roman" panose="02020603050405020304" pitchFamily="18" charset="0"/>
                        </a:rPr>
                        <a:t>payment patterns</a:t>
                      </a:r>
                    </a:p>
                    <a:p>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400" i="0" dirty="0">
                          <a:latin typeface="Times New Roman" panose="02020603050405020304" pitchFamily="18" charset="0"/>
                          <a:cs typeface="Times New Roman" panose="02020603050405020304" pitchFamily="18" charset="0"/>
                        </a:rPr>
                        <a:t>IBM Intelligent</a:t>
                      </a:r>
                      <a:r>
                        <a:rPr lang="zh-CN" altLang="en-US" sz="1400" i="0" dirty="0">
                          <a:latin typeface="Times New Roman" panose="02020603050405020304" pitchFamily="18" charset="0"/>
                          <a:cs typeface="Times New Roman" panose="02020603050405020304" pitchFamily="18" charset="0"/>
                        </a:rPr>
                        <a:t> </a:t>
                      </a:r>
                      <a:r>
                        <a:rPr lang="en-US" sz="1400" i="0" dirty="0">
                          <a:latin typeface="Times New Roman" panose="02020603050405020304" pitchFamily="18" charset="0"/>
                          <a:cs typeface="Times New Roman" panose="02020603050405020304" pitchFamily="18" charset="0"/>
                        </a:rPr>
                        <a:t>Miner and DB2</a:t>
                      </a:r>
                    </a:p>
                    <a:p>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400" i="0" dirty="0">
                          <a:latin typeface="Times New Roman" panose="02020603050405020304" pitchFamily="18" charset="0"/>
                          <a:cs typeface="Times New Roman" panose="02020603050405020304" pitchFamily="18" charset="0"/>
                        </a:rPr>
                        <a:t>2400</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patients</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(inpatients</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&amp;</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outpatients)</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from</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Florida</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hospital</a:t>
                      </a:r>
                      <a:endParaRPr lang="en-US" sz="1400"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670023181"/>
                  </a:ext>
                </a:extLst>
              </a:tr>
              <a:tr h="685800">
                <a:tc>
                  <a:txBody>
                    <a:bodyPr/>
                    <a:lstStyle/>
                    <a:p>
                      <a:r>
                        <a:rPr lang="en-US" altLang="zh-CN" sz="1400" i="0" dirty="0" err="1">
                          <a:latin typeface="Times New Roman" panose="02020603050405020304" pitchFamily="18" charset="0"/>
                          <a:cs typeface="Times New Roman" panose="02020603050405020304" pitchFamily="18" charset="0"/>
                        </a:rPr>
                        <a:t>Zurada</a:t>
                      </a:r>
                      <a:r>
                        <a:rPr lang="zh-CN" altLang="en-US" sz="1400" i="0" dirty="0">
                          <a:latin typeface="Times New Roman" panose="02020603050405020304" pitchFamily="18" charset="0"/>
                          <a:cs typeface="Times New Roman" panose="02020603050405020304" pitchFamily="18" charset="0"/>
                        </a:rPr>
                        <a:t> </a:t>
                      </a:r>
                      <a:r>
                        <a:rPr lang="en-US" altLang="zh-CN" sz="1400" i="0" dirty="0" err="1">
                          <a:latin typeface="Times New Roman" panose="02020603050405020304" pitchFamily="18" charset="0"/>
                          <a:cs typeface="Times New Roman" panose="02020603050405020304" pitchFamily="18" charset="0"/>
                        </a:rPr>
                        <a:t>et.al</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(2005)</a:t>
                      </a:r>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effectLst/>
                          <a:latin typeface="Times New Roman" panose="02020603050405020304" pitchFamily="18" charset="0"/>
                          <a:ea typeface="+mn-ea"/>
                          <a:cs typeface="Times New Roman" panose="02020603050405020304" pitchFamily="18" charset="0"/>
                        </a:rPr>
                        <a:t>Patient Age (PA),  Patient Gender (PG),  Injury Diagnosis Code (IDC)</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i="0" kern="1200" dirty="0">
                          <a:solidFill>
                            <a:schemeClr val="dk1"/>
                          </a:solidFill>
                          <a:effectLst/>
                          <a:latin typeface="Times New Roman" panose="02020603050405020304" pitchFamily="18" charset="0"/>
                          <a:ea typeface="+mn-ea"/>
                          <a:cs typeface="Times New Roman" panose="02020603050405020304" pitchFamily="18" charset="0"/>
                        </a:rPr>
                        <a:t>Dollar Amount of the Claim (DAC). </a:t>
                      </a:r>
                    </a:p>
                  </a:txBody>
                  <a:tcPr marL="68580" marR="68580" marT="34290" marB="34290"/>
                </a:tc>
                <a:tc>
                  <a:txBody>
                    <a:bodyPr/>
                    <a:lstStyle/>
                    <a:p>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N</a:t>
                      </a:r>
                      <a:r>
                        <a:rPr lang="en-US" sz="1400" i="0" kern="1200" dirty="0">
                          <a:solidFill>
                            <a:schemeClr val="dk1"/>
                          </a:solidFill>
                          <a:effectLst/>
                          <a:latin typeface="Times New Roman" panose="02020603050405020304" pitchFamily="18" charset="0"/>
                          <a:ea typeface="+mn-ea"/>
                          <a:cs typeface="Times New Roman" panose="02020603050405020304" pitchFamily="18" charset="0"/>
                        </a:rPr>
                        <a:t>eural networks, decision trees, logistic regression, memory-based reasoning, the ensemble model</a:t>
                      </a:r>
                    </a:p>
                  </a:txBody>
                  <a:tcPr marL="68580" marR="68580" marT="34290" marB="34290"/>
                </a:tc>
                <a:tc>
                  <a:txBody>
                    <a:bodyPr/>
                    <a:lstStyle/>
                    <a:p>
                      <a:r>
                        <a:rPr lang="en-US" altLang="zh-CN" sz="1400" i="0" dirty="0">
                          <a:latin typeface="Times New Roman" panose="02020603050405020304" pitchFamily="18" charset="0"/>
                          <a:cs typeface="Times New Roman" panose="02020603050405020304" pitchFamily="18" charset="0"/>
                        </a:rPr>
                        <a:t>6180</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cases</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from</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a</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healthcare</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company</a:t>
                      </a:r>
                      <a:r>
                        <a:rPr lang="zh-CN" altLang="en-US" sz="1400" i="0" dirty="0">
                          <a:latin typeface="Times New Roman" panose="02020603050405020304" pitchFamily="18" charset="0"/>
                          <a:cs typeface="Times New Roman" panose="02020603050405020304" pitchFamily="18" charset="0"/>
                        </a:rPr>
                        <a:t> </a:t>
                      </a:r>
                      <a:endParaRPr lang="en-US" sz="1400"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202234715"/>
                  </a:ext>
                </a:extLst>
              </a:tr>
              <a:tr h="1215095">
                <a:tc>
                  <a:txBody>
                    <a:bodyPr/>
                    <a:lstStyle/>
                    <a:p>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 Shi</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et</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al.(2016)</a:t>
                      </a:r>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Days, Debt, </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Patient</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information</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a:t>
                      </a:r>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Gender, Age, Marriage, Occupation</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insurance),</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i="0" u="none" strike="noStrike" kern="1200" dirty="0" err="1">
                          <a:solidFill>
                            <a:schemeClr val="dk1"/>
                          </a:solidFill>
                          <a:effectLst/>
                          <a:latin typeface="Times New Roman" panose="02020603050405020304" pitchFamily="18" charset="0"/>
                          <a:ea typeface="+mn-ea"/>
                          <a:cs typeface="Times New Roman" panose="02020603050405020304" pitchFamily="18" charset="0"/>
                        </a:rPr>
                        <a:t>Ngrade</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(level</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of</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nurse</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care)</a:t>
                      </a:r>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Injury diagnosis code (IDC), Total and other subtotal costs, </a:t>
                      </a:r>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Bayesian</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networks,</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decision trees</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KNN,</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random tree</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random forest</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radial basis function neural networks</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bootstrap aggregating and neural networks</a:t>
                      </a:r>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179 cases</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from</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China</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hospital</a:t>
                      </a:r>
                      <a:endParaRPr lang="en-US" sz="1400"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803476253"/>
                  </a:ext>
                </a:extLst>
              </a:tr>
              <a:tr h="1097280">
                <a:tc>
                  <a:txBody>
                    <a:bodyPr/>
                    <a:lstStyle/>
                    <a:p>
                      <a:r>
                        <a:rPr 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Liu N</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et</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al.</a:t>
                      </a:r>
                      <a:r>
                        <a:rPr lang="zh-CN" altLang="en-US"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(2022)</a:t>
                      </a:r>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400" i="0" kern="1200" dirty="0">
                          <a:solidFill>
                            <a:schemeClr val="dk1"/>
                          </a:solidFill>
                          <a:effectLst/>
                          <a:latin typeface="Times New Roman" panose="02020603050405020304" pitchFamily="18" charset="0"/>
                          <a:ea typeface="+mn-ea"/>
                          <a:cs typeface="Times New Roman" panose="02020603050405020304" pitchFamily="18" charset="0"/>
                        </a:rPr>
                        <a:t>ED triage, ED disposition, inpatient discharge, and after inpatient</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i="0" kern="1200" dirty="0">
                          <a:solidFill>
                            <a:schemeClr val="dk1"/>
                          </a:solidFill>
                          <a:effectLst/>
                          <a:latin typeface="Times New Roman" panose="02020603050405020304" pitchFamily="18" charset="0"/>
                          <a:ea typeface="+mn-ea"/>
                          <a:cs typeface="Times New Roman" panose="02020603050405020304" pitchFamily="18" charset="0"/>
                        </a:rPr>
                        <a:t>discharge</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patient</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information,</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ED</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waiting</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time,</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ED</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boarding</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time,</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patient</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loading</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time,</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time</a:t>
                      </a:r>
                      <a:endParaRPr lang="en-US" sz="1400" i="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altLang="zh-CN" sz="1400" i="0" dirty="0">
                          <a:latin typeface="Times New Roman" panose="02020603050405020304" pitchFamily="18" charset="0"/>
                          <a:cs typeface="Times New Roman" panose="02020603050405020304" pitchFamily="18" charset="0"/>
                        </a:rPr>
                        <a:t>Machine</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learning</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based</a:t>
                      </a:r>
                      <a:r>
                        <a:rPr lang="zh-CN" altLang="en-US" sz="1400" i="0" dirty="0">
                          <a:latin typeface="Times New Roman" panose="02020603050405020304" pitchFamily="18" charset="0"/>
                          <a:cs typeface="Times New Roman" panose="02020603050405020304" pitchFamily="18" charset="0"/>
                        </a:rPr>
                        <a:t> </a:t>
                      </a:r>
                      <a:r>
                        <a:rPr lang="en-US" altLang="zh-CN" sz="1400" i="0" dirty="0" err="1">
                          <a:latin typeface="Times New Roman" panose="02020603050405020304" pitchFamily="18" charset="0"/>
                          <a:cs typeface="Times New Roman" panose="02020603050405020304" pitchFamily="18" charset="0"/>
                        </a:rPr>
                        <a:t>AutoScore</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a:t>
                      </a:r>
                      <a:r>
                        <a:rPr lang="en-US" sz="1400" i="0" kern="1200" dirty="0">
                          <a:solidFill>
                            <a:schemeClr val="dk1"/>
                          </a:solidFill>
                          <a:effectLst/>
                          <a:latin typeface="Times New Roman" panose="02020603050405020304" pitchFamily="18" charset="0"/>
                          <a:ea typeface="+mn-ea"/>
                          <a:cs typeface="Times New Roman" panose="02020603050405020304" pitchFamily="18" charset="0"/>
                        </a:rPr>
                        <a:t>Interpretable SERT</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i="0" kern="1200" dirty="0">
                          <a:solidFill>
                            <a:schemeClr val="dk1"/>
                          </a:solidFill>
                          <a:effectLst/>
                          <a:latin typeface="Times New Roman" panose="02020603050405020304" pitchFamily="18" charset="0"/>
                          <a:ea typeface="+mn-ea"/>
                          <a:cs typeface="Times New Roman" panose="02020603050405020304" pitchFamily="18" charset="0"/>
                        </a:rPr>
                        <a:t>Random forest</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Regression</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model,</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deep</a:t>
                      </a:r>
                      <a:r>
                        <a:rPr lang="zh-CN" altLang="en-US" sz="14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zh-CN" sz="1400" i="0" kern="1200" dirty="0">
                          <a:solidFill>
                            <a:schemeClr val="dk1"/>
                          </a:solidFill>
                          <a:effectLst/>
                          <a:latin typeface="Times New Roman" panose="02020603050405020304" pitchFamily="18" charset="0"/>
                          <a:ea typeface="+mn-ea"/>
                          <a:cs typeface="Times New Roman" panose="02020603050405020304" pitchFamily="18" charset="0"/>
                        </a:rPr>
                        <a:t>learning</a:t>
                      </a:r>
                      <a:endParaRPr lang="en-US" sz="1400" i="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685766" rtl="0" eaLnBrk="1" fontAlgn="auto" latinLnBrk="0" hangingPunct="1">
                        <a:lnSpc>
                          <a:spcPct val="100000"/>
                        </a:lnSpc>
                        <a:spcBef>
                          <a:spcPts val="0"/>
                        </a:spcBef>
                        <a:spcAft>
                          <a:spcPts val="0"/>
                        </a:spcAft>
                        <a:buClrTx/>
                        <a:buSzTx/>
                        <a:buFontTx/>
                        <a:buNone/>
                        <a:tabLst/>
                        <a:defRPr/>
                      </a:pPr>
                      <a:endParaRPr lang="en-US" sz="1400" i="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US" sz="1400"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400" i="0" dirty="0">
                          <a:latin typeface="Times New Roman" panose="02020603050405020304" pitchFamily="18" charset="0"/>
                          <a:cs typeface="Times New Roman" panose="02020603050405020304" pitchFamily="18" charset="0"/>
                        </a:rPr>
                        <a:t>EHR</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Dataset</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from</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Singapore</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General</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hospital</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over</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13</a:t>
                      </a:r>
                      <a:r>
                        <a:rPr lang="zh-CN" altLang="en-US" sz="1400" i="0" dirty="0">
                          <a:latin typeface="Times New Roman" panose="02020603050405020304" pitchFamily="18" charset="0"/>
                          <a:cs typeface="Times New Roman" panose="02020603050405020304" pitchFamily="18" charset="0"/>
                        </a:rPr>
                        <a:t> </a:t>
                      </a:r>
                      <a:r>
                        <a:rPr lang="en-US" altLang="zh-CN" sz="1400" i="0" dirty="0">
                          <a:latin typeface="Times New Roman" panose="02020603050405020304" pitchFamily="18" charset="0"/>
                          <a:cs typeface="Times New Roman" panose="02020603050405020304" pitchFamily="18" charset="0"/>
                        </a:rPr>
                        <a:t>years</a:t>
                      </a:r>
                      <a:endParaRPr lang="en-US" sz="1400"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901708009"/>
                  </a:ext>
                </a:extLst>
              </a:tr>
            </a:tbl>
          </a:graphicData>
        </a:graphic>
      </p:graphicFrame>
    </p:spTree>
    <p:extLst>
      <p:ext uri="{BB962C8B-B14F-4D97-AF65-F5344CB8AC3E}">
        <p14:creationId xmlns:p14="http://schemas.microsoft.com/office/powerpoint/2010/main" val="35220182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F0DBC4-F70E-F74D-98CD-8BF55EC2A6D5}"/>
              </a:ext>
            </a:extLst>
          </p:cNvPr>
          <p:cNvSpPr>
            <a:spLocks noGrp="1"/>
          </p:cNvSpPr>
          <p:nvPr>
            <p:ph type="sldNum" sz="quarter" idx="4"/>
          </p:nvPr>
        </p:nvSpPr>
        <p:spPr bwMode="auto">
          <a:xfrm>
            <a:off x="8737600" y="6498793"/>
            <a:ext cx="3118840" cy="3681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750" kern="1200">
                <a:solidFill>
                  <a:schemeClr val="tx1"/>
                </a:solidFill>
                <a:latin typeface="Formata BQ Regular (Body)"/>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5010280-5AE3-4311-B87D-D47C82C8DC76}" type="slidenum">
              <a:rPr lang="en-US" smtClean="0"/>
              <a:pPr/>
              <a:t>197</a:t>
            </a:fld>
            <a:endParaRPr lang="en-US"/>
          </a:p>
        </p:txBody>
      </p:sp>
      <p:sp>
        <p:nvSpPr>
          <p:cNvPr id="4" name="TextBox 3">
            <a:extLst>
              <a:ext uri="{FF2B5EF4-FFF2-40B4-BE49-F238E27FC236}">
                <a16:creationId xmlns:a16="http://schemas.microsoft.com/office/drawing/2014/main" id="{115ECE96-FE2D-FE4F-9E3B-0830D9E30593}"/>
              </a:ext>
            </a:extLst>
          </p:cNvPr>
          <p:cNvSpPr txBox="1"/>
          <p:nvPr/>
        </p:nvSpPr>
        <p:spPr bwMode="auto">
          <a:xfrm>
            <a:off x="-273571" y="1359464"/>
            <a:ext cx="7439684" cy="392415"/>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p>
            <a:pPr algn="ctr"/>
            <a:r>
              <a:rPr lang="en-US" altLang="zh-CN" sz="2100" b="1" dirty="0">
                <a:latin typeface="Times New Roman" panose="02020603050405020304" pitchFamily="18" charset="0"/>
                <a:cs typeface="Times New Roman" panose="02020603050405020304" pitchFamily="18" charset="0"/>
              </a:rPr>
              <a:t>Data</a:t>
            </a:r>
            <a:r>
              <a:rPr lang="zh-CN" altLang="en-US" sz="2100" b="1" dirty="0">
                <a:latin typeface="Times New Roman" panose="02020603050405020304" pitchFamily="18" charset="0"/>
                <a:cs typeface="Times New Roman" panose="02020603050405020304" pitchFamily="18" charset="0"/>
              </a:rPr>
              <a:t> </a:t>
            </a:r>
            <a:r>
              <a:rPr lang="en-US" altLang="zh-CN" sz="2100" b="1" dirty="0">
                <a:latin typeface="Times New Roman" panose="02020603050405020304" pitchFamily="18" charset="0"/>
                <a:cs typeface="Times New Roman" panose="02020603050405020304" pitchFamily="18" charset="0"/>
              </a:rPr>
              <a:t>Collection</a:t>
            </a:r>
            <a:r>
              <a:rPr lang="zh-CN" altLang="en-US" sz="2100" b="1" dirty="0">
                <a:latin typeface="Times New Roman" panose="02020603050405020304" pitchFamily="18" charset="0"/>
                <a:cs typeface="Times New Roman" panose="02020603050405020304" pitchFamily="18" charset="0"/>
              </a:rPr>
              <a:t> </a:t>
            </a:r>
            <a:r>
              <a:rPr lang="en-US" altLang="zh-CN" sz="2100" b="1" dirty="0">
                <a:latin typeface="Times New Roman" panose="02020603050405020304" pitchFamily="18" charset="0"/>
                <a:cs typeface="Times New Roman" panose="02020603050405020304" pitchFamily="18" charset="0"/>
              </a:rPr>
              <a:t>and</a:t>
            </a:r>
            <a:r>
              <a:rPr lang="zh-CN" altLang="en-US" sz="2100" b="1" dirty="0">
                <a:latin typeface="Times New Roman" panose="02020603050405020304" pitchFamily="18" charset="0"/>
                <a:cs typeface="Times New Roman" panose="02020603050405020304" pitchFamily="18" charset="0"/>
              </a:rPr>
              <a:t> </a:t>
            </a:r>
            <a:r>
              <a:rPr lang="en-US" altLang="zh-CN" sz="2100" b="1" dirty="0">
                <a:latin typeface="Times New Roman" panose="02020603050405020304" pitchFamily="18" charset="0"/>
                <a:cs typeface="Times New Roman" panose="02020603050405020304" pitchFamily="18" charset="0"/>
              </a:rPr>
              <a:t>Model</a:t>
            </a:r>
            <a:r>
              <a:rPr lang="zh-CN" altLang="en-US" sz="2100" b="1" dirty="0">
                <a:latin typeface="Times New Roman" panose="02020603050405020304" pitchFamily="18" charset="0"/>
                <a:cs typeface="Times New Roman" panose="02020603050405020304" pitchFamily="18" charset="0"/>
              </a:rPr>
              <a:t> </a:t>
            </a:r>
            <a:r>
              <a:rPr lang="en-US" altLang="zh-CN" sz="2100" b="1" dirty="0">
                <a:latin typeface="Times New Roman" panose="02020603050405020304" pitchFamily="18" charset="0"/>
                <a:cs typeface="Times New Roman" panose="02020603050405020304" pitchFamily="18" charset="0"/>
              </a:rPr>
              <a:t>Developments</a:t>
            </a:r>
            <a:r>
              <a:rPr lang="zh-CN" altLang="en-US" sz="2100" b="1" dirty="0">
                <a:latin typeface="Times New Roman" panose="02020603050405020304" pitchFamily="18" charset="0"/>
                <a:cs typeface="Times New Roman" panose="02020603050405020304" pitchFamily="18" charset="0"/>
              </a:rPr>
              <a:t> </a:t>
            </a:r>
            <a:r>
              <a:rPr lang="en-US" altLang="zh-CN" sz="2100" b="1" dirty="0">
                <a:latin typeface="Times New Roman" panose="02020603050405020304" pitchFamily="18" charset="0"/>
                <a:cs typeface="Times New Roman" panose="02020603050405020304" pitchFamily="18" charset="0"/>
              </a:rPr>
              <a:t>(Help</a:t>
            </a:r>
            <a:r>
              <a:rPr lang="zh-CN" altLang="en-US" sz="2100" b="1" dirty="0">
                <a:latin typeface="Times New Roman" panose="02020603050405020304" pitchFamily="18" charset="0"/>
                <a:cs typeface="Times New Roman" panose="02020603050405020304" pitchFamily="18" charset="0"/>
              </a:rPr>
              <a:t> </a:t>
            </a:r>
            <a:r>
              <a:rPr lang="en-US" altLang="zh-CN" sz="2100" b="1" dirty="0">
                <a:latin typeface="Times New Roman" panose="02020603050405020304" pitchFamily="18" charset="0"/>
                <a:cs typeface="Times New Roman" panose="02020603050405020304" pitchFamily="18" charset="0"/>
              </a:rPr>
              <a:t>Needed)</a:t>
            </a:r>
            <a:endParaRPr lang="en-US" sz="21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DD10021-089E-D74C-BD2C-28ED85223F8B}"/>
              </a:ext>
            </a:extLst>
          </p:cNvPr>
          <p:cNvSpPr txBox="1"/>
          <p:nvPr/>
        </p:nvSpPr>
        <p:spPr bwMode="auto">
          <a:xfrm>
            <a:off x="193291" y="2039498"/>
            <a:ext cx="8757419" cy="3116238"/>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p>
            <a:r>
              <a:rPr lang="en-US" altLang="zh-CN" sz="1800" b="1" dirty="0">
                <a:latin typeface="Times New Roman" panose="02020603050405020304" pitchFamily="18" charset="0"/>
                <a:cs typeface="Times New Roman" panose="02020603050405020304" pitchFamily="18" charset="0"/>
              </a:rPr>
              <a:t>Variables</a:t>
            </a:r>
            <a:r>
              <a:rPr lang="zh-CN" altLang="en-US" sz="1800" b="1" dirty="0">
                <a:latin typeface="Times New Roman" panose="02020603050405020304" pitchFamily="18" charset="0"/>
                <a:cs typeface="Times New Roman" panose="02020603050405020304" pitchFamily="18" charset="0"/>
              </a:rPr>
              <a:t>  </a:t>
            </a:r>
            <a:endParaRPr lang="en-US" altLang="zh-CN" sz="1800" b="1" dirty="0">
              <a:latin typeface="Times New Roman" panose="02020603050405020304" pitchFamily="18" charset="0"/>
              <a:cs typeface="Times New Roman" panose="02020603050405020304" pitchFamily="18" charset="0"/>
            </a:endParaRPr>
          </a:p>
          <a:p>
            <a:endParaRPr lang="en-US" altLang="zh-CN" sz="180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Patient</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Information</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(Age,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Gender,</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Insurance)</a:t>
            </a:r>
          </a:p>
          <a:p>
            <a:pPr marL="257175" indent="-257175">
              <a:buFont typeface="Arial" panose="020B0604020202020204" pitchFamily="34" charset="0"/>
              <a:buChar char="•"/>
            </a:pPr>
            <a:endParaRPr lang="en-US" altLang="zh-CN" sz="180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EHR</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dataset</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(ED):</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Triage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Information</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(Triage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Class,</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Disposition,</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Diagnosis</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code,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Outcomes)</a:t>
            </a:r>
          </a:p>
          <a:p>
            <a:pPr marL="257175" indent="-257175">
              <a:buFont typeface="Arial" panose="020B0604020202020204" pitchFamily="34" charset="0"/>
              <a:buChar char="•"/>
            </a:pPr>
            <a:endParaRPr lang="en-US" altLang="zh-CN" sz="180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The total</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amount</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of</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claims</a:t>
            </a:r>
            <a:r>
              <a:rPr lang="zh-CN" altLang="en-US" sz="1800" dirty="0">
                <a:latin typeface="Times New Roman" panose="02020603050405020304" pitchFamily="18" charset="0"/>
                <a:cs typeface="Times New Roman" panose="02020603050405020304" pitchFamily="18" charset="0"/>
              </a:rPr>
              <a:t> </a:t>
            </a:r>
            <a:endParaRPr lang="en-US" altLang="zh-CN" sz="1800" dirty="0">
              <a:latin typeface="Times New Roman" panose="02020603050405020304" pitchFamily="18" charset="0"/>
              <a:cs typeface="Times New Roman" panose="02020603050405020304" pitchFamily="18" charset="0"/>
            </a:endParaRPr>
          </a:p>
          <a:p>
            <a:endParaRPr lang="en-US" altLang="zh-CN" sz="1800" b="1"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altLang="zh-CN" sz="1800" b="1" dirty="0">
                <a:latin typeface="Times New Roman" panose="02020603050405020304" pitchFamily="18" charset="0"/>
                <a:cs typeface="Times New Roman" panose="02020603050405020304" pitchFamily="18" charset="0"/>
              </a:rPr>
              <a:t>Good/Bad/Unknown</a:t>
            </a:r>
          </a:p>
          <a:p>
            <a:pPr marL="257175" indent="-257175">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p:txBody>
      </p:sp>
      <p:sp>
        <p:nvSpPr>
          <p:cNvPr id="2" name="Action Button: Home 1">
            <a:hlinkClick r:id="rId3" action="ppaction://hlinksldjump" highlightClick="1"/>
            <a:extLst>
              <a:ext uri="{FF2B5EF4-FFF2-40B4-BE49-F238E27FC236}">
                <a16:creationId xmlns:a16="http://schemas.microsoft.com/office/drawing/2014/main" id="{4E0810BE-AADE-F94D-8C6E-8BE8ABBE3E4A}"/>
              </a:ext>
            </a:extLst>
          </p:cNvPr>
          <p:cNvSpPr/>
          <p:nvPr/>
        </p:nvSpPr>
        <p:spPr>
          <a:xfrm>
            <a:off x="8130746" y="6128951"/>
            <a:ext cx="494270" cy="36984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09313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EE88-BE7E-496D-A8AF-866EBF4F47DC}"/>
              </a:ext>
            </a:extLst>
          </p:cNvPr>
          <p:cNvSpPr>
            <a:spLocks noGrp="1"/>
          </p:cNvSpPr>
          <p:nvPr>
            <p:ph type="ctrTitle"/>
          </p:nvPr>
        </p:nvSpPr>
        <p:spPr>
          <a:xfrm>
            <a:off x="-63500" y="2115914"/>
            <a:ext cx="9271000" cy="1470025"/>
          </a:xfrm>
        </p:spPr>
        <p:txBody>
          <a:bodyPr/>
          <a:lstStyle/>
          <a:p>
            <a:pPr marL="0" marR="0" algn="ctr">
              <a:spcBef>
                <a:spcPts val="0"/>
              </a:spcBef>
              <a:spcAft>
                <a:spcPts val="0"/>
              </a:spcAft>
            </a:pPr>
            <a:r>
              <a:rPr lang="en-US" sz="2400" b="1" dirty="0">
                <a:latin typeface="Times New Roman" panose="02020603050405020304" pitchFamily="18" charset="0"/>
                <a:cs typeface="Times New Roman" panose="02020603050405020304" pitchFamily="18" charset="0"/>
              </a:rPr>
              <a:t>The Analysis and Prediction of Fiscal Distress in Local Governments:</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Using Logistic Regression and Machine Learning Algorithms </a:t>
            </a:r>
          </a:p>
        </p:txBody>
      </p:sp>
      <p:sp>
        <p:nvSpPr>
          <p:cNvPr id="3" name="Subtitle 2">
            <a:extLst>
              <a:ext uri="{FF2B5EF4-FFF2-40B4-BE49-F238E27FC236}">
                <a16:creationId xmlns:a16="http://schemas.microsoft.com/office/drawing/2014/main" id="{FF6556EF-1F00-4EC6-B78F-957C5E656E78}"/>
              </a:ext>
            </a:extLst>
          </p:cNvPr>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a:p>
            <a:pPr marL="0" indent="0">
              <a:buNone/>
            </a:pPr>
            <a:r>
              <a:rPr lang="en-US" altLang="zh-CN" dirty="0">
                <a:latin typeface="Times New Roman" panose="02020603050405020304" pitchFamily="18" charset="0"/>
                <a:cs typeface="Times New Roman" panose="02020603050405020304" pitchFamily="18" charset="0"/>
              </a:rPr>
              <a:t>Katerina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(Ruanjia) Liu,</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Rutgers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University</a:t>
            </a:r>
          </a:p>
          <a:p>
            <a:pPr marL="0" indent="0">
              <a:buNone/>
            </a:pPr>
            <a:r>
              <a:rPr lang="en-US" altLang="zh-CN" dirty="0" err="1">
                <a:latin typeface="Times New Roman" panose="02020603050405020304" pitchFamily="18" charset="0"/>
                <a:cs typeface="Times New Roman" panose="02020603050405020304" pitchFamily="18" charset="0"/>
              </a:rPr>
              <a:t>Huaxia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Li,</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Rutgers University</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Kyunghee Yoon</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Clark</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University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49206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11AA-A540-40ED-A97E-4E2BAB6694CF}"/>
              </a:ext>
            </a:extLst>
          </p:cNvPr>
          <p:cNvSpPr>
            <a:spLocks noGrp="1"/>
          </p:cNvSpPr>
          <p:nvPr>
            <p:ph type="title"/>
          </p:nvPr>
        </p:nvSpPr>
        <p:spPr/>
        <p:txBody>
          <a:bodyPr/>
          <a:lstStyle/>
          <a:p>
            <a:r>
              <a:rPr lang="en-US" dirty="0"/>
              <a:t>Financial distress of local governments</a:t>
            </a:r>
          </a:p>
        </p:txBody>
      </p:sp>
      <p:sp>
        <p:nvSpPr>
          <p:cNvPr id="3" name="Content Placeholder 2">
            <a:extLst>
              <a:ext uri="{FF2B5EF4-FFF2-40B4-BE49-F238E27FC236}">
                <a16:creationId xmlns:a16="http://schemas.microsoft.com/office/drawing/2014/main" id="{4A94D16F-CCD9-4A35-9339-BE57B91B9FB1}"/>
              </a:ext>
            </a:extLst>
          </p:cNvPr>
          <p:cNvSpPr>
            <a:spLocks noGrp="1"/>
          </p:cNvSpPr>
          <p:nvPr>
            <p:ph idx="1"/>
          </p:nvPr>
        </p:nvSpPr>
        <p:spPr>
          <a:xfrm>
            <a:off x="457200" y="1524001"/>
            <a:ext cx="8229600" cy="5209308"/>
          </a:xfrm>
        </p:spPr>
        <p:txBody>
          <a:bodyPr/>
          <a:lstStyle/>
          <a:p>
            <a:r>
              <a:rPr lang="en-US" dirty="0"/>
              <a:t>According to the Census Bureau, local governments are defined as </a:t>
            </a:r>
          </a:p>
          <a:p>
            <a:pPr lvl="1"/>
            <a:r>
              <a:rPr lang="en-US" dirty="0"/>
              <a:t>General purpose: cities and counties</a:t>
            </a:r>
          </a:p>
          <a:p>
            <a:pPr lvl="1"/>
            <a:r>
              <a:rPr lang="en-US" dirty="0"/>
              <a:t>Special-purpose: school districts, water authorities and other narrowly-defined municipalities</a:t>
            </a:r>
          </a:p>
          <a:p>
            <a:endParaRPr lang="en-US" dirty="0"/>
          </a:p>
          <a:p>
            <a:r>
              <a:rPr lang="en-US" dirty="0"/>
              <a:t>The stages of municipal difficulty (</a:t>
            </a:r>
            <a:r>
              <a:rPr lang="en-US" dirty="0" err="1"/>
              <a:t>Urahn</a:t>
            </a:r>
            <a:r>
              <a:rPr lang="en-US" dirty="0"/>
              <a:t> et al. 2013) </a:t>
            </a:r>
          </a:p>
          <a:p>
            <a:pPr lvl="1"/>
            <a:endParaRPr lang="en-US" dirty="0"/>
          </a:p>
          <a:p>
            <a:pPr lvl="1"/>
            <a:endParaRPr lang="en-US" dirty="0"/>
          </a:p>
          <a:p>
            <a:pPr lvl="1"/>
            <a:endParaRPr lang="en-US" dirty="0"/>
          </a:p>
          <a:p>
            <a:pPr marL="0" indent="0">
              <a:buNone/>
            </a:pPr>
            <a:endParaRPr lang="en-US" dirty="0"/>
          </a:p>
          <a:p>
            <a:r>
              <a:rPr lang="en-US" dirty="0"/>
              <a:t>Consequences of bankruptcy protection </a:t>
            </a:r>
          </a:p>
          <a:p>
            <a:pPr lvl="1"/>
            <a:r>
              <a:rPr lang="en-US" kern="1200" dirty="0"/>
              <a:t>High </a:t>
            </a:r>
            <a:r>
              <a:rPr lang="en-US" dirty="0"/>
              <a:t>cost of professionals</a:t>
            </a:r>
            <a:endParaRPr lang="en-US" kern="1200" dirty="0"/>
          </a:p>
          <a:p>
            <a:pPr lvl="1"/>
            <a:r>
              <a:rPr lang="en-US" kern="1200" dirty="0"/>
              <a:t>High property tax bill and low pension benefits for citizens</a:t>
            </a:r>
          </a:p>
          <a:p>
            <a:pPr lvl="1"/>
            <a:r>
              <a:rPr lang="en-US" kern="1200" dirty="0"/>
              <a:t>Lost population and reputation damage</a:t>
            </a:r>
          </a:p>
          <a:p>
            <a:pPr lvl="1"/>
            <a:r>
              <a:rPr lang="en-US" dirty="0"/>
              <a:t>Impaired access to the capital markets  </a:t>
            </a:r>
            <a:endParaRPr lang="en-US" kern="1200" dirty="0"/>
          </a:p>
          <a:p>
            <a:pPr marL="342900" lvl="1" indent="0">
              <a:buNone/>
            </a:pPr>
            <a:endParaRPr lang="en-US" kern="1200" dirty="0"/>
          </a:p>
        </p:txBody>
      </p:sp>
      <p:sp>
        <p:nvSpPr>
          <p:cNvPr id="5" name="Rectangle 4">
            <a:extLst>
              <a:ext uri="{FF2B5EF4-FFF2-40B4-BE49-F238E27FC236}">
                <a16:creationId xmlns:a16="http://schemas.microsoft.com/office/drawing/2014/main" id="{1215FBF9-FEC6-4106-A2A0-103482BEC78A}"/>
              </a:ext>
            </a:extLst>
          </p:cNvPr>
          <p:cNvSpPr/>
          <p:nvPr/>
        </p:nvSpPr>
        <p:spPr>
          <a:xfrm>
            <a:off x="1082842" y="3685672"/>
            <a:ext cx="1768642" cy="9264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Budget gaps widen</a:t>
            </a:r>
          </a:p>
          <a:p>
            <a:pPr algn="ctr"/>
            <a:r>
              <a:rPr lang="en-US" sz="1600" dirty="0">
                <a:solidFill>
                  <a:schemeClr val="tx1"/>
                </a:solidFill>
              </a:rPr>
              <a:t>It cannot pay bills</a:t>
            </a:r>
          </a:p>
        </p:txBody>
      </p:sp>
      <p:sp>
        <p:nvSpPr>
          <p:cNvPr id="6" name="Rectangle 5">
            <a:extLst>
              <a:ext uri="{FF2B5EF4-FFF2-40B4-BE49-F238E27FC236}">
                <a16:creationId xmlns:a16="http://schemas.microsoft.com/office/drawing/2014/main" id="{B3B760DD-7F67-4D5E-9ADF-119801731021}"/>
              </a:ext>
            </a:extLst>
          </p:cNvPr>
          <p:cNvSpPr/>
          <p:nvPr/>
        </p:nvSpPr>
        <p:spPr>
          <a:xfrm>
            <a:off x="3687679" y="3677652"/>
            <a:ext cx="1768642" cy="9264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service cut</a:t>
            </a:r>
          </a:p>
          <a:p>
            <a:pPr algn="ctr"/>
            <a:r>
              <a:rPr lang="en-US" sz="1600" dirty="0">
                <a:solidFill>
                  <a:schemeClr val="tx1"/>
                </a:solidFill>
              </a:rPr>
              <a:t>worker layoff</a:t>
            </a:r>
          </a:p>
          <a:p>
            <a:pPr algn="ctr"/>
            <a:r>
              <a:rPr lang="en-US" sz="1600" dirty="0">
                <a:solidFill>
                  <a:schemeClr val="tx1"/>
                </a:solidFill>
              </a:rPr>
              <a:t>Increasing tax/fee</a:t>
            </a:r>
          </a:p>
        </p:txBody>
      </p:sp>
      <p:sp>
        <p:nvSpPr>
          <p:cNvPr id="7" name="Rectangle 6">
            <a:extLst>
              <a:ext uri="{FF2B5EF4-FFF2-40B4-BE49-F238E27FC236}">
                <a16:creationId xmlns:a16="http://schemas.microsoft.com/office/drawing/2014/main" id="{160894ED-930B-4C95-BE73-0E3582494DB4}"/>
              </a:ext>
            </a:extLst>
          </p:cNvPr>
          <p:cNvSpPr/>
          <p:nvPr/>
        </p:nvSpPr>
        <p:spPr>
          <a:xfrm>
            <a:off x="6292516" y="3663614"/>
            <a:ext cx="1768642" cy="9264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file for Chapter 9 bankruptcy protectio</a:t>
            </a:r>
            <a:r>
              <a:rPr lang="en-US" altLang="zh-CN" sz="1600" dirty="0">
                <a:solidFill>
                  <a:schemeClr val="tx1"/>
                </a:solidFill>
              </a:rPr>
              <a:t>n</a:t>
            </a:r>
            <a:endParaRPr lang="en-US" sz="1600" dirty="0">
              <a:solidFill>
                <a:schemeClr val="tx1"/>
              </a:solidFill>
            </a:endParaRPr>
          </a:p>
        </p:txBody>
      </p:sp>
      <p:cxnSp>
        <p:nvCxnSpPr>
          <p:cNvPr id="9" name="Straight Arrow Connector 8">
            <a:extLst>
              <a:ext uri="{FF2B5EF4-FFF2-40B4-BE49-F238E27FC236}">
                <a16:creationId xmlns:a16="http://schemas.microsoft.com/office/drawing/2014/main" id="{E0271A54-9D97-4A35-ACCE-BCE728A5EC69}"/>
              </a:ext>
            </a:extLst>
          </p:cNvPr>
          <p:cNvCxnSpPr/>
          <p:nvPr/>
        </p:nvCxnSpPr>
        <p:spPr>
          <a:xfrm>
            <a:off x="2851484" y="4126830"/>
            <a:ext cx="836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85CB55C-95E2-4C65-9400-5D0057A3AE3F}"/>
              </a:ext>
            </a:extLst>
          </p:cNvPr>
          <p:cNvCxnSpPr/>
          <p:nvPr/>
        </p:nvCxnSpPr>
        <p:spPr>
          <a:xfrm>
            <a:off x="5456321" y="4148888"/>
            <a:ext cx="836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91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4E5670-1831-4CD1-B0E8-CB2B8F9411CC}"/>
              </a:ext>
            </a:extLst>
          </p:cNvPr>
          <p:cNvSpPr>
            <a:spLocks noGrp="1"/>
          </p:cNvSpPr>
          <p:nvPr>
            <p:ph type="title"/>
          </p:nvPr>
        </p:nvSpPr>
        <p:spPr>
          <a:xfrm>
            <a:off x="4782065" y="0"/>
            <a:ext cx="8229600" cy="808038"/>
          </a:xfrm>
        </p:spPr>
        <p:txBody>
          <a:bodyPr/>
          <a:lstStyle/>
          <a:p>
            <a:r>
              <a:rPr lang="en-US" sz="2800" dirty="0">
                <a:hlinkClick r:id="rId3" action="ppaction://hlinksldjump"/>
              </a:rPr>
              <a:t>CarLab</a:t>
            </a:r>
            <a:r>
              <a:rPr lang="en-US" sz="2800" dirty="0"/>
              <a:t> Analytic Research</a:t>
            </a:r>
          </a:p>
        </p:txBody>
      </p:sp>
      <p:graphicFrame>
        <p:nvGraphicFramePr>
          <p:cNvPr id="2" name="Table 1">
            <a:extLst>
              <a:ext uri="{FF2B5EF4-FFF2-40B4-BE49-F238E27FC236}">
                <a16:creationId xmlns:a16="http://schemas.microsoft.com/office/drawing/2014/main" id="{56275FC4-900A-B740-B21A-BDFAAED970C1}"/>
              </a:ext>
            </a:extLst>
          </p:cNvPr>
          <p:cNvGraphicFramePr>
            <a:graphicFrameLocks noGrp="1"/>
          </p:cNvGraphicFramePr>
          <p:nvPr>
            <p:extLst>
              <p:ext uri="{D42A27DB-BD31-4B8C-83A1-F6EECF244321}">
                <p14:modId xmlns:p14="http://schemas.microsoft.com/office/powerpoint/2010/main" val="2866558433"/>
              </p:ext>
            </p:extLst>
          </p:nvPr>
        </p:nvGraphicFramePr>
        <p:xfrm>
          <a:off x="98854" y="642552"/>
          <a:ext cx="8921577" cy="6202813"/>
        </p:xfrm>
        <a:graphic>
          <a:graphicData uri="http://schemas.openxmlformats.org/drawingml/2006/table">
            <a:tbl>
              <a:tblPr>
                <a:tableStyleId>{125E5076-3810-47DD-B79F-674D7AD40C01}</a:tableStyleId>
              </a:tblPr>
              <a:tblGrid>
                <a:gridCol w="1827918">
                  <a:extLst>
                    <a:ext uri="{9D8B030D-6E8A-4147-A177-3AD203B41FA5}">
                      <a16:colId xmlns:a16="http://schemas.microsoft.com/office/drawing/2014/main" val="1293618595"/>
                    </a:ext>
                  </a:extLst>
                </a:gridCol>
                <a:gridCol w="1917357">
                  <a:extLst>
                    <a:ext uri="{9D8B030D-6E8A-4147-A177-3AD203B41FA5}">
                      <a16:colId xmlns:a16="http://schemas.microsoft.com/office/drawing/2014/main" val="2569851069"/>
                    </a:ext>
                  </a:extLst>
                </a:gridCol>
                <a:gridCol w="1962075">
                  <a:extLst>
                    <a:ext uri="{9D8B030D-6E8A-4147-A177-3AD203B41FA5}">
                      <a16:colId xmlns:a16="http://schemas.microsoft.com/office/drawing/2014/main" val="1813392127"/>
                    </a:ext>
                  </a:extLst>
                </a:gridCol>
                <a:gridCol w="1546066">
                  <a:extLst>
                    <a:ext uri="{9D8B030D-6E8A-4147-A177-3AD203B41FA5}">
                      <a16:colId xmlns:a16="http://schemas.microsoft.com/office/drawing/2014/main" val="3468585107"/>
                    </a:ext>
                  </a:extLst>
                </a:gridCol>
                <a:gridCol w="1668161">
                  <a:extLst>
                    <a:ext uri="{9D8B030D-6E8A-4147-A177-3AD203B41FA5}">
                      <a16:colId xmlns:a16="http://schemas.microsoft.com/office/drawing/2014/main" val="2604480581"/>
                    </a:ext>
                  </a:extLst>
                </a:gridCol>
              </a:tblGrid>
              <a:tr h="1321243">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4" action="ppaction://hlinksldjump"/>
                        </a:rPr>
                        <a:t>Tracking Technologies: An Examination of Hospital Privacy Compliance and IT System Control Effectiveness   </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Whether Firms’ Risk Disclosures are Still Informative? Using a Novel Tool to Measure Textual Data</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Can External Auditors Utilize </a:t>
                      </a:r>
                      <a:r>
                        <a:rPr lang="en-US" sz="1050" u="none" strike="noStrike" dirty="0" err="1">
                          <a:solidFill>
                            <a:srgbClr val="0070C0"/>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ChatGPT</a:t>
                      </a:r>
                      <a:r>
                        <a:rPr lang="en-US" sz="1050" u="none" strike="noStrike" dirty="0">
                          <a:solidFill>
                            <a:srgbClr val="0070C0"/>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to Assure ESG Reports? - Starting from Environmental Section Test</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kern="1200" dirty="0">
                          <a:solidFill>
                            <a:srgbClr val="0070C0"/>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CONTINUOUS MONITORING SYSTEM WITH INTERACTIVE VISUALIZATION: CASE STUDY ON GOVERNMENT PAYROLL DATABASE</a:t>
                      </a:r>
                      <a:endParaRPr lang="en-US" sz="1050" u="none" strike="noStrike" kern="1200" dirty="0">
                        <a:solidFill>
                          <a:srgbClr val="0070C0"/>
                        </a:solidFill>
                        <a:effectLst/>
                        <a:latin typeface="Calibri" panose="020F0502020204030204" pitchFamily="34" charset="0"/>
                        <a:ea typeface="+mn-ea"/>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The Relationship Between the Proportion of Outliers and the Average Attenuation Rate of Outlier Scores: An Approach of Algorithm Selection in Unsupervised Outlier Detection without Ground Truth</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94003902"/>
                  </a:ext>
                </a:extLst>
              </a:tr>
              <a:tr h="827766">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The benefits of big data: the case of wind data to detect greenwashing</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The Watchdog Effect of Granular Transparency Regulation: Evidence from Firms’ Responses to the Greenhouse Gas Reporting Program</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Sentimental Analysis as a measure for determining the Informativeness of Cybersecurity Disclosures</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Enhancing Payroll Fraud Detection for Governments: Continuous Auditing with Deep Learning based Outlier Detection</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RPG gamification in accounting education</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72941218"/>
                  </a:ext>
                </a:extLst>
              </a:tr>
              <a:tr h="914465">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Partner-client Social Ties and Audit Quality.</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Qualitative accounting education research using </a:t>
                      </a:r>
                      <a:r>
                        <a:rPr lang="en-US" sz="1050" u="none" strike="noStrike" dirty="0" err="1">
                          <a:solidFill>
                            <a:srgbClr val="0070C0"/>
                          </a:solidFill>
                          <a:effectLst/>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ChatGPT</a:t>
                      </a:r>
                      <a:r>
                        <a:rPr lang="en-US" sz="1050" u="none" strike="noStrike" dirty="0">
                          <a:solidFill>
                            <a:srgbClr val="0070C0"/>
                          </a:solidFill>
                          <a:effectLst/>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Analyzing Analyst Question Patterns in Earnings Calls: Leveraging NLP Models for Sentiment and Forward-Looking Analysis</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ESG violation and insider trading</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The Usefulness of Large Language Models in External Audits</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63841646"/>
                  </a:ext>
                </a:extLst>
              </a:tr>
              <a:tr h="663274">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Governance and Donations: Evidence from Small Nonprofit Organizations</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AI Co-pilot auditing Plus More</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Do employees know what would happen? Signals for the firm performance derived from the bottom tone</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22" action="ppaction://hlinksldjump">
                            <a:extLst>
                              <a:ext uri="{A12FA001-AC4F-418D-AE19-62706E023703}">
                                <ahyp:hlinkClr xmlns:ahyp="http://schemas.microsoft.com/office/drawing/2018/hyperlinkcolor" val="tx"/>
                              </a:ext>
                            </a:extLst>
                          </a:hlinkClick>
                        </a:rPr>
                        <a:t>Municipality Government Reporting Automation</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23" action="ppaction://hlinksldjump">
                            <a:extLst>
                              <a:ext uri="{A12FA001-AC4F-418D-AE19-62706E023703}">
                                <ahyp:hlinkClr xmlns:ahyp="http://schemas.microsoft.com/office/drawing/2018/hyperlinkcolor" val="tx"/>
                              </a:ext>
                            </a:extLst>
                          </a:hlinkClick>
                        </a:rPr>
                        <a:t>Bad Debt In Emergency Department</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2408715"/>
                  </a:ext>
                </a:extLst>
              </a:tr>
              <a:tr h="739764">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24" action="ppaction://hlinksldjump">
                            <a:extLst>
                              <a:ext uri="{A12FA001-AC4F-418D-AE19-62706E023703}">
                                <ahyp:hlinkClr xmlns:ahyp="http://schemas.microsoft.com/office/drawing/2018/hyperlinkcolor" val="tx"/>
                              </a:ext>
                            </a:extLst>
                          </a:hlinkClick>
                        </a:rPr>
                        <a:t>ESG</a:t>
                      </a:r>
                      <a:r>
                        <a:rPr lang="zh-CN" altLang="en-US" sz="1050" u="none" strike="noStrike" dirty="0">
                          <a:solidFill>
                            <a:srgbClr val="0070C0"/>
                          </a:solidFill>
                          <a:effectLst/>
                          <a:latin typeface="Calibri" panose="020F0502020204030204" pitchFamily="34" charset="0"/>
                          <a:cs typeface="Calibri" panose="020F0502020204030204" pitchFamily="34" charset="0"/>
                          <a:hlinkClick r:id="rId24" action="ppaction://hlinksldjump">
                            <a:extLst>
                              <a:ext uri="{A12FA001-AC4F-418D-AE19-62706E023703}">
                                <ahyp:hlinkClr xmlns:ahyp="http://schemas.microsoft.com/office/drawing/2018/hyperlinkcolor" val="tx"/>
                              </a:ext>
                            </a:extLst>
                          </a:hlinkClick>
                        </a:rPr>
                        <a:t> </a:t>
                      </a:r>
                      <a:r>
                        <a:rPr lang="en-US" altLang="zh-CN" sz="1050" u="none" strike="noStrike" dirty="0">
                          <a:solidFill>
                            <a:srgbClr val="0070C0"/>
                          </a:solidFill>
                          <a:effectLst/>
                          <a:latin typeface="Calibri" panose="020F0502020204030204" pitchFamily="34" charset="0"/>
                          <a:cs typeface="Calibri" panose="020F0502020204030204" pitchFamily="34" charset="0"/>
                          <a:hlinkClick r:id="rId24" action="ppaction://hlinksldjump">
                            <a:extLst>
                              <a:ext uri="{A12FA001-AC4F-418D-AE19-62706E023703}">
                                <ahyp:hlinkClr xmlns:ahyp="http://schemas.microsoft.com/office/drawing/2018/hyperlinkcolor" val="tx"/>
                              </a:ext>
                            </a:extLst>
                          </a:hlinkClick>
                        </a:rPr>
                        <a:t>-</a:t>
                      </a:r>
                      <a:r>
                        <a:rPr lang="zh-CN" altLang="en-US" sz="1050" u="none" strike="noStrike" dirty="0">
                          <a:solidFill>
                            <a:srgbClr val="0070C0"/>
                          </a:solidFill>
                          <a:effectLst/>
                          <a:latin typeface="Calibri" panose="020F0502020204030204" pitchFamily="34" charset="0"/>
                          <a:cs typeface="Calibri" panose="020F0502020204030204" pitchFamily="34" charset="0"/>
                          <a:hlinkClick r:id="rId24" action="ppaction://hlinksldjump">
                            <a:extLst>
                              <a:ext uri="{A12FA001-AC4F-418D-AE19-62706E023703}">
                                <ahyp:hlinkClr xmlns:ahyp="http://schemas.microsoft.com/office/drawing/2018/hyperlinkcolor" val="tx"/>
                              </a:ext>
                            </a:extLst>
                          </a:hlinkClick>
                        </a:rPr>
                        <a:t> </a:t>
                      </a:r>
                      <a:r>
                        <a:rPr lang="en-US" altLang="zh-CN" sz="1050" u="none" strike="noStrike" dirty="0">
                          <a:solidFill>
                            <a:srgbClr val="0070C0"/>
                          </a:solidFill>
                          <a:effectLst/>
                          <a:latin typeface="Calibri" panose="020F0502020204030204" pitchFamily="34" charset="0"/>
                          <a:cs typeface="Calibri" panose="020F0502020204030204" pitchFamily="34" charset="0"/>
                          <a:hlinkClick r:id="rId24" action="ppaction://hlinksldjump">
                            <a:extLst>
                              <a:ext uri="{A12FA001-AC4F-418D-AE19-62706E023703}">
                                <ahyp:hlinkClr xmlns:ahyp="http://schemas.microsoft.com/office/drawing/2018/hyperlinkcolor" val="tx"/>
                              </a:ext>
                            </a:extLst>
                          </a:hlinkClick>
                        </a:rPr>
                        <a:t>Deloitte</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25" action="ppaction://hlinksldjump">
                            <a:extLst>
                              <a:ext uri="{A12FA001-AC4F-418D-AE19-62706E023703}">
                                <ahyp:hlinkClr xmlns:ahyp="http://schemas.microsoft.com/office/drawing/2018/hyperlinkcolor" val="tx"/>
                              </a:ext>
                            </a:extLst>
                          </a:hlinkClick>
                        </a:rPr>
                        <a:t>Manual Journal Entry Risk </a:t>
                      </a:r>
                      <a:r>
                        <a:rPr lang="en-US" sz="1050" u="none" strike="noStrike" dirty="0" err="1">
                          <a:solidFill>
                            <a:srgbClr val="0070C0"/>
                          </a:solidFill>
                          <a:effectLst/>
                          <a:latin typeface="Calibri" panose="020F0502020204030204" pitchFamily="34" charset="0"/>
                          <a:cs typeface="Calibri" panose="020F0502020204030204" pitchFamily="34" charset="0"/>
                          <a:hlinkClick r:id="rId25" action="ppaction://hlinksldjump">
                            <a:extLst>
                              <a:ext uri="{A12FA001-AC4F-418D-AE19-62706E023703}">
                                <ahyp:hlinkClr xmlns:ahyp="http://schemas.microsoft.com/office/drawing/2018/hyperlinkcolor" val="tx"/>
                              </a:ext>
                            </a:extLst>
                          </a:hlinkClick>
                        </a:rPr>
                        <a:t>Identification_Using</a:t>
                      </a:r>
                      <a:r>
                        <a:rPr lang="en-US" sz="1050" u="none" strike="noStrike" dirty="0">
                          <a:solidFill>
                            <a:srgbClr val="0070C0"/>
                          </a:solidFill>
                          <a:effectLst/>
                          <a:latin typeface="Calibri" panose="020F0502020204030204" pitchFamily="34" charset="0"/>
                          <a:cs typeface="Calibri" panose="020F0502020204030204" pitchFamily="34" charset="0"/>
                          <a:hlinkClick r:id="rId25" action="ppaction://hlinksldjump">
                            <a:extLst>
                              <a:ext uri="{A12FA001-AC4F-418D-AE19-62706E023703}">
                                <ahyp:hlinkClr xmlns:ahyp="http://schemas.microsoft.com/office/drawing/2018/hyperlinkcolor" val="tx"/>
                              </a:ext>
                            </a:extLst>
                          </a:hlinkClick>
                        </a:rPr>
                        <a:t> Natural Language Processing and Deep Learning</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26" action="ppaction://hlinksldjump">
                            <a:extLst>
                              <a:ext uri="{A12FA001-AC4F-418D-AE19-62706E023703}">
                                <ahyp:hlinkClr xmlns:ahyp="http://schemas.microsoft.com/office/drawing/2018/hyperlinkcolor" val="tx"/>
                              </a:ext>
                            </a:extLst>
                          </a:hlinkClick>
                        </a:rPr>
                        <a:t>ESG Report Data Extraction: A Generalized Text-Mining Framework.</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27" action="ppaction://hlinksldjump">
                            <a:extLst>
                              <a:ext uri="{A12FA001-AC4F-418D-AE19-62706E023703}">
                                <ahyp:hlinkClr xmlns:ahyp="http://schemas.microsoft.com/office/drawing/2018/hyperlinkcolor" val="tx"/>
                              </a:ext>
                            </a:extLst>
                          </a:hlinkClick>
                        </a:rPr>
                        <a:t>Predicting revenues using customer reviews</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b"/>
                      <a:r>
                        <a:rPr lang="en-US" sz="1050" u="none" strike="noStrike" dirty="0">
                          <a:solidFill>
                            <a:srgbClr val="0070C0"/>
                          </a:solidFill>
                          <a:effectLst/>
                          <a:latin typeface="Calibri" panose="020F0502020204030204" pitchFamily="34" charset="0"/>
                          <a:cs typeface="Calibri" panose="020F0502020204030204" pitchFamily="34" charset="0"/>
                          <a:hlinkClick r:id="rId28" action="ppaction://hlinksldjump"/>
                        </a:rPr>
                        <a:t>The Analysis and Prediction of Fiscal Distress in Local ...</a:t>
                      </a:r>
                      <a:r>
                        <a:rPr lang="en-US" sz="1050" u="none" strike="noStrike" dirty="0">
                          <a:solidFill>
                            <a:srgbClr val="0070C0"/>
                          </a:solidFill>
                          <a:effectLst/>
                          <a:latin typeface="Calibri" panose="020F0502020204030204" pitchFamily="34" charset="0"/>
                          <a:cs typeface="Calibri" panose="020F0502020204030204" pitchFamily="34" charset="0"/>
                        </a:rPr>
                        <a:t> </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760770"/>
                  </a:ext>
                </a:extLst>
              </a:tr>
              <a:tr h="821836">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29" action="ppaction://hlinksldjump">
                            <a:extLst>
                              <a:ext uri="{A12FA001-AC4F-418D-AE19-62706E023703}">
                                <ahyp:hlinkClr xmlns:ahyp="http://schemas.microsoft.com/office/drawing/2018/hyperlinkcolor" val="tx"/>
                              </a:ext>
                            </a:extLst>
                          </a:hlinkClick>
                        </a:rPr>
                        <a:t>The Increased Role of Advanced Technology and Automation in Audit A Delphi Study</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30" action="ppaction://hlinksldjump">
                            <a:extLst>
                              <a:ext uri="{A12FA001-AC4F-418D-AE19-62706E023703}">
                                <ahyp:hlinkClr xmlns:ahyp="http://schemas.microsoft.com/office/drawing/2018/hyperlinkcolor" val="tx"/>
                              </a:ext>
                            </a:extLst>
                          </a:hlinkClick>
                        </a:rPr>
                        <a:t>Collaborate Verbal, Voice, and Visual Evidence in Detecting Managerial Uncertainty and Financial Outcomes</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31" action="ppaction://hlinksldjump">
                            <a:extLst>
                              <a:ext uri="{A12FA001-AC4F-418D-AE19-62706E023703}">
                                <ahyp:hlinkClr xmlns:ahyp="http://schemas.microsoft.com/office/drawing/2018/hyperlinkcolor" val="tx"/>
                              </a:ext>
                            </a:extLst>
                          </a:hlinkClick>
                        </a:rPr>
                        <a:t>AIS Literature Review Generation</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050" u="none" strike="noStrike" dirty="0">
                          <a:solidFill>
                            <a:srgbClr val="0070C0"/>
                          </a:solidFill>
                          <a:effectLst/>
                          <a:latin typeface="Calibri" panose="020F0502020204030204" pitchFamily="34" charset="0"/>
                          <a:cs typeface="Calibri" panose="020F0502020204030204" pitchFamily="34" charset="0"/>
                          <a:hlinkClick r:id="rId32" action="ppaction://hlinksldjump">
                            <a:extLst>
                              <a:ext uri="{A12FA001-AC4F-418D-AE19-62706E023703}">
                                <ahyp:hlinkClr xmlns:ahyp="http://schemas.microsoft.com/office/drawing/2018/hyperlinkcolor" val="tx"/>
                              </a:ext>
                            </a:extLst>
                          </a:hlinkClick>
                        </a:rPr>
                        <a:t>Continuous Auditing in the Age of AI: An Exploration of </a:t>
                      </a:r>
                      <a:r>
                        <a:rPr lang="en-US" sz="1050" u="none" strike="noStrike" dirty="0" err="1">
                          <a:solidFill>
                            <a:srgbClr val="0070C0"/>
                          </a:solidFill>
                          <a:effectLst/>
                          <a:latin typeface="Calibri" panose="020F0502020204030204" pitchFamily="34" charset="0"/>
                          <a:cs typeface="Calibri" panose="020F0502020204030204" pitchFamily="34" charset="0"/>
                          <a:hlinkClick r:id="rId32" action="ppaction://hlinksldjump">
                            <a:extLst>
                              <a:ext uri="{A12FA001-AC4F-418D-AE19-62706E023703}">
                                <ahyp:hlinkClr xmlns:ahyp="http://schemas.microsoft.com/office/drawing/2018/hyperlinkcolor" val="tx"/>
                              </a:ext>
                            </a:extLst>
                          </a:hlinkClick>
                        </a:rPr>
                        <a:t>OpenAI's</a:t>
                      </a:r>
                      <a:r>
                        <a:rPr lang="en-US" sz="1050" u="none" strike="noStrike" dirty="0">
                          <a:solidFill>
                            <a:srgbClr val="0070C0"/>
                          </a:solidFill>
                          <a:effectLst/>
                          <a:latin typeface="Calibri" panose="020F0502020204030204" pitchFamily="34" charset="0"/>
                          <a:cs typeface="Calibri" panose="020F0502020204030204" pitchFamily="34" charset="0"/>
                          <a:hlinkClick r:id="rId32" action="ppaction://hlinksldjump">
                            <a:extLst>
                              <a:ext uri="{A12FA001-AC4F-418D-AE19-62706E023703}">
                                <ahyp:hlinkClr xmlns:ahyp="http://schemas.microsoft.com/office/drawing/2018/hyperlinkcolor" val="tx"/>
                              </a:ext>
                            </a:extLst>
                          </a:hlinkClick>
                        </a:rPr>
                        <a:t> GPT Model Applications</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b"/>
                      <a:r>
                        <a:rPr lang="en-US" sz="1050" u="none" strike="noStrike" dirty="0">
                          <a:solidFill>
                            <a:srgbClr val="0070C0"/>
                          </a:solidFill>
                          <a:effectLst/>
                          <a:latin typeface="Calibri" panose="020F0502020204030204" pitchFamily="34" charset="0"/>
                          <a:cs typeface="Calibri" panose="020F0502020204030204" pitchFamily="34" charset="0"/>
                          <a:hlinkClick r:id="rId33" action="ppaction://hlinksldjump"/>
                        </a:rPr>
                        <a:t> Auditing Medical Assessments: Risk Assessment with Machi...</a:t>
                      </a:r>
                      <a:r>
                        <a:rPr lang="en-US" sz="1050" u="none" strike="noStrike" dirty="0">
                          <a:solidFill>
                            <a:srgbClr val="0070C0"/>
                          </a:solidFill>
                          <a:effectLst/>
                          <a:latin typeface="Calibri" panose="020F0502020204030204" pitchFamily="34" charset="0"/>
                          <a:cs typeface="Calibri" panose="020F0502020204030204" pitchFamily="34" charset="0"/>
                        </a:rPr>
                        <a:t> </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47153843"/>
                  </a:ext>
                </a:extLst>
              </a:tr>
              <a:tr h="914465">
                <a:tc>
                  <a:txBody>
                    <a:bodyPr/>
                    <a:lstStyle/>
                    <a:p>
                      <a:pPr algn="ctr" fontAlgn="ctr"/>
                      <a:r>
                        <a:rPr lang="en-US" sz="1050" b="0" i="0" u="none" strike="noStrike" dirty="0">
                          <a:solidFill>
                            <a:srgbClr val="0070C0"/>
                          </a:solidFill>
                          <a:effectLst/>
                          <a:latin typeface="Calibri" panose="020F0502020204030204" pitchFamily="34" charset="0"/>
                          <a:cs typeface="Calibri" panose="020F0502020204030204" pitchFamily="34" charset="0"/>
                          <a:hlinkClick r:id="rId34" action="ppaction://hlinksldjump"/>
                        </a:rPr>
                        <a:t>Connecting the Dots: Auditing in the Age of Foundation M...</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fontAlgn="ctr"/>
                      <a:r>
                        <a:rPr lang="en-US" sz="1050" b="0" i="0" u="none" strike="noStrike" dirty="0">
                          <a:solidFill>
                            <a:srgbClr val="0070C0"/>
                          </a:solidFill>
                          <a:effectLst/>
                          <a:latin typeface="Calibri" panose="020F0502020204030204" pitchFamily="34" charset="0"/>
                          <a:cs typeface="Calibri" panose="020F0502020204030204" pitchFamily="34" charset="0"/>
                          <a:hlinkClick r:id="rId35" action="ppaction://hlinksldjump"/>
                        </a:rPr>
                        <a:t>Employee Insights, Financial Integrity:   Rethinking Int...</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fontAlgn="ctr"/>
                      <a:r>
                        <a:rPr lang="en-US" sz="1050" b="0" i="0" u="none" strike="noStrike" dirty="0">
                          <a:solidFill>
                            <a:srgbClr val="0070C0"/>
                          </a:solidFill>
                          <a:effectLst/>
                          <a:latin typeface="Calibri" panose="020F0502020204030204" pitchFamily="34" charset="0"/>
                          <a:cs typeface="Calibri" panose="020F0502020204030204" pitchFamily="34" charset="0"/>
                          <a:hlinkClick r:id="rId36" action="ppaction://hlinksldjump"/>
                        </a:rPr>
                        <a:t>ESG violation and insider trading</a:t>
                      </a: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fontAlgn="ctr"/>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fontAlgn="b"/>
                      <a:endParaRPr lang="en-US" sz="1050" b="0" i="0" u="none" strike="noStrike" dirty="0">
                        <a:solidFill>
                          <a:srgbClr val="0070C0"/>
                        </a:solidFill>
                        <a:effectLst/>
                        <a:latin typeface="Calibri" panose="020F0502020204030204" pitchFamily="34" charset="0"/>
                        <a:cs typeface="Calibri" panose="020F0502020204030204" pitchFamily="34" charset="0"/>
                      </a:endParaRPr>
                    </a:p>
                  </a:txBody>
                  <a:tcPr marL="5161" marR="5161" marT="5161"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35974154"/>
                  </a:ext>
                </a:extLst>
              </a:tr>
            </a:tbl>
          </a:graphicData>
        </a:graphic>
      </p:graphicFrame>
    </p:spTree>
    <p:extLst>
      <p:ext uri="{BB962C8B-B14F-4D97-AF65-F5344CB8AC3E}">
        <p14:creationId xmlns:p14="http://schemas.microsoft.com/office/powerpoint/2010/main" val="396604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21C2-23FE-4441-4A52-94E32BAD02D7}"/>
              </a:ext>
            </a:extLst>
          </p:cNvPr>
          <p:cNvSpPr>
            <a:spLocks noGrp="1"/>
          </p:cNvSpPr>
          <p:nvPr>
            <p:ph type="title"/>
          </p:nvPr>
        </p:nvSpPr>
        <p:spPr/>
        <p:txBody>
          <a:bodyPr/>
          <a:lstStyle/>
          <a:p>
            <a:r>
              <a:rPr lang="en-US" dirty="0"/>
              <a:t>In Progress</a:t>
            </a:r>
          </a:p>
        </p:txBody>
      </p:sp>
      <p:sp>
        <p:nvSpPr>
          <p:cNvPr id="3" name="Content Placeholder 2">
            <a:extLst>
              <a:ext uri="{FF2B5EF4-FFF2-40B4-BE49-F238E27FC236}">
                <a16:creationId xmlns:a16="http://schemas.microsoft.com/office/drawing/2014/main" id="{F0F75765-EBA8-A93F-D6D6-D86F96FEF550}"/>
              </a:ext>
            </a:extLst>
          </p:cNvPr>
          <p:cNvSpPr>
            <a:spLocks noGrp="1"/>
          </p:cNvSpPr>
          <p:nvPr>
            <p:ph idx="1"/>
          </p:nvPr>
        </p:nvSpPr>
        <p:spPr/>
        <p:txBody>
          <a:bodyPr/>
          <a:lstStyle/>
          <a:p>
            <a:r>
              <a:rPr lang="en-US" dirty="0"/>
              <a:t>Collect data</a:t>
            </a:r>
          </a:p>
          <a:p>
            <a:pPr lvl="1"/>
            <a:r>
              <a:rPr lang="en-US" dirty="0"/>
              <a:t>Amazon Web Services (AWS)</a:t>
            </a:r>
          </a:p>
          <a:p>
            <a:pPr lvl="1"/>
            <a:r>
              <a:rPr lang="en-US" dirty="0"/>
              <a:t>The National Renewable Energy Laboratory (NREL) Wind Integration National Dataset</a:t>
            </a:r>
          </a:p>
          <a:p>
            <a:r>
              <a:rPr lang="en-US" dirty="0"/>
              <a:t>Contact the NREL for collaboration</a:t>
            </a:r>
          </a:p>
        </p:txBody>
      </p:sp>
      <p:sp>
        <p:nvSpPr>
          <p:cNvPr id="4" name="Action Button: Home 3">
            <a:hlinkClick r:id="rId2" action="ppaction://hlinksldjump" highlightClick="1"/>
            <a:extLst>
              <a:ext uri="{FF2B5EF4-FFF2-40B4-BE49-F238E27FC236}">
                <a16:creationId xmlns:a16="http://schemas.microsoft.com/office/drawing/2014/main" id="{B4C601DC-91F9-C04B-94FC-708AC37658E6}"/>
              </a:ext>
            </a:extLst>
          </p:cNvPr>
          <p:cNvSpPr/>
          <p:nvPr/>
        </p:nvSpPr>
        <p:spPr>
          <a:xfrm>
            <a:off x="8068962" y="6227805"/>
            <a:ext cx="617838" cy="4819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81478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F06B2-23D6-4EF0-9ED5-D4B188D85B43}"/>
              </a:ext>
            </a:extLst>
          </p:cNvPr>
          <p:cNvSpPr>
            <a:spLocks noGrp="1"/>
          </p:cNvSpPr>
          <p:nvPr>
            <p:ph type="title"/>
          </p:nvPr>
        </p:nvSpPr>
        <p:spPr>
          <a:xfrm>
            <a:off x="457200" y="462848"/>
            <a:ext cx="8229600" cy="800121"/>
          </a:xfrm>
        </p:spPr>
        <p:txBody>
          <a:bodyPr/>
          <a:lstStyle/>
          <a:p>
            <a:r>
              <a:rPr lang="en-US" altLang="zh-CN" dirty="0"/>
              <a:t>U.S. Chapter 9 Filings over Time</a:t>
            </a:r>
            <a:endParaRPr lang="en-US" dirty="0"/>
          </a:p>
        </p:txBody>
      </p:sp>
      <p:sp>
        <p:nvSpPr>
          <p:cNvPr id="3" name="Content Placeholder 2">
            <a:extLst>
              <a:ext uri="{FF2B5EF4-FFF2-40B4-BE49-F238E27FC236}">
                <a16:creationId xmlns:a16="http://schemas.microsoft.com/office/drawing/2014/main" id="{14B42878-E80B-4CFA-9A86-67E90C57AEB0}"/>
              </a:ext>
            </a:extLst>
          </p:cNvPr>
          <p:cNvSpPr>
            <a:spLocks noGrp="1"/>
          </p:cNvSpPr>
          <p:nvPr>
            <p:ph idx="1"/>
          </p:nvPr>
        </p:nvSpPr>
        <p:spPr>
          <a:xfrm>
            <a:off x="457200" y="1340303"/>
            <a:ext cx="8229600" cy="4722421"/>
          </a:xfrm>
        </p:spPr>
        <p:txBody>
          <a:bodyPr/>
          <a:lstStyle/>
          <a:p>
            <a:endParaRPr lang="en-US" altLang="zh-CN" sz="2200" dirty="0"/>
          </a:p>
        </p:txBody>
      </p:sp>
      <p:pic>
        <p:nvPicPr>
          <p:cNvPr id="4" name="image1.png" descr="A graph of a number of people&#10;&#10;Description automatically generated with medium confidence">
            <a:extLst>
              <a:ext uri="{FF2B5EF4-FFF2-40B4-BE49-F238E27FC236}">
                <a16:creationId xmlns:a16="http://schemas.microsoft.com/office/drawing/2014/main" id="{05995705-D6A5-0B4D-A84E-C230A0CEFF87}"/>
              </a:ext>
            </a:extLst>
          </p:cNvPr>
          <p:cNvPicPr/>
          <p:nvPr/>
        </p:nvPicPr>
        <p:blipFill>
          <a:blip r:embed="rId3"/>
          <a:srcRect/>
          <a:stretch>
            <a:fillRect/>
          </a:stretch>
        </p:blipFill>
        <p:spPr>
          <a:xfrm>
            <a:off x="457200" y="1162543"/>
            <a:ext cx="7790905" cy="4722421"/>
          </a:xfrm>
          <a:prstGeom prst="rect">
            <a:avLst/>
          </a:prstGeom>
          <a:ln/>
        </p:spPr>
      </p:pic>
      <p:sp>
        <p:nvSpPr>
          <p:cNvPr id="5" name="TextBox 4">
            <a:extLst>
              <a:ext uri="{FF2B5EF4-FFF2-40B4-BE49-F238E27FC236}">
                <a16:creationId xmlns:a16="http://schemas.microsoft.com/office/drawing/2014/main" id="{A9375324-6C5C-0047-8512-4793DA2CC371}"/>
              </a:ext>
            </a:extLst>
          </p:cNvPr>
          <p:cNvSpPr txBox="1"/>
          <p:nvPr/>
        </p:nvSpPr>
        <p:spPr>
          <a:xfrm>
            <a:off x="1590881" y="6140058"/>
            <a:ext cx="6169318" cy="369332"/>
          </a:xfrm>
          <a:prstGeom prst="rect">
            <a:avLst/>
          </a:prstGeom>
          <a:noFill/>
        </p:spPr>
        <p:txBody>
          <a:bodyPr wrap="none" rtlCol="0">
            <a:spAutoFit/>
          </a:bodyPr>
          <a:lstStyle/>
          <a:p>
            <a:r>
              <a:rPr lang="en-US" sz="1800" b="1" dirty="0">
                <a:solidFill>
                  <a:srgbClr val="000000"/>
                </a:solidFill>
                <a:effectLst/>
                <a:latin typeface="Times New Roman" panose="02020603050405020304" pitchFamily="18" charset="0"/>
                <a:ea typeface="Times New Roman" panose="02020603050405020304" pitchFamily="18" charset="0"/>
              </a:rPr>
              <a:t>All Chapter 9 Municipal Bankruptcy between 2000 and 2022</a:t>
            </a:r>
          </a:p>
        </p:txBody>
      </p:sp>
      <p:sp>
        <p:nvSpPr>
          <p:cNvPr id="6" name="TextBox 5">
            <a:extLst>
              <a:ext uri="{FF2B5EF4-FFF2-40B4-BE49-F238E27FC236}">
                <a16:creationId xmlns:a16="http://schemas.microsoft.com/office/drawing/2014/main" id="{2EBC5516-94F1-8D4F-9CC6-4DDF376551E4}"/>
              </a:ext>
            </a:extLst>
          </p:cNvPr>
          <p:cNvSpPr txBox="1"/>
          <p:nvPr/>
        </p:nvSpPr>
        <p:spPr>
          <a:xfrm>
            <a:off x="4963886" y="2376861"/>
            <a:ext cx="3071738" cy="646331"/>
          </a:xfrm>
          <a:prstGeom prst="rect">
            <a:avLst/>
          </a:prstGeom>
          <a:noFill/>
        </p:spPr>
        <p:txBody>
          <a:bodyPr wrap="none" rtlCol="0">
            <a:spAutoFit/>
          </a:bodyPr>
          <a:lstStyle/>
          <a:p>
            <a:r>
              <a:rPr lang="en-US" b="0" i="0" dirty="0">
                <a:solidFill>
                  <a:srgbClr val="374151"/>
                </a:solidFill>
                <a:effectLst/>
                <a:latin typeface="Söhne"/>
              </a:rPr>
              <a:t>2012: the city of Stockton (CA)</a:t>
            </a:r>
          </a:p>
          <a:p>
            <a:r>
              <a:rPr lang="en-US" b="0" i="0" dirty="0">
                <a:solidFill>
                  <a:srgbClr val="374151"/>
                </a:solidFill>
                <a:effectLst/>
                <a:latin typeface="Söhne"/>
              </a:rPr>
              <a:t>the city of San Bernardino (CA)</a:t>
            </a:r>
            <a:endParaRPr lang="en-US" b="1" dirty="0"/>
          </a:p>
        </p:txBody>
      </p:sp>
    </p:spTree>
    <p:extLst>
      <p:ext uri="{BB962C8B-B14F-4D97-AF65-F5344CB8AC3E}">
        <p14:creationId xmlns:p14="http://schemas.microsoft.com/office/powerpoint/2010/main" val="406463160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F06B2-23D6-4EF0-9ED5-D4B188D85B43}"/>
              </a:ext>
            </a:extLst>
          </p:cNvPr>
          <p:cNvSpPr>
            <a:spLocks noGrp="1"/>
          </p:cNvSpPr>
          <p:nvPr>
            <p:ph type="title"/>
          </p:nvPr>
        </p:nvSpPr>
        <p:spPr/>
        <p:txBody>
          <a:bodyPr/>
          <a:lstStyle/>
          <a:p>
            <a:r>
              <a:rPr lang="en-US" altLang="zh-CN" dirty="0"/>
              <a:t>Main</a:t>
            </a:r>
            <a:r>
              <a:rPr lang="zh-CN" altLang="en-US" dirty="0"/>
              <a:t> </a:t>
            </a:r>
            <a:r>
              <a:rPr lang="en-US" altLang="zh-CN" dirty="0"/>
              <a:t>Findings</a:t>
            </a:r>
            <a:r>
              <a:rPr lang="zh-CN" altLang="en-US" dirty="0"/>
              <a:t> </a:t>
            </a:r>
            <a:r>
              <a:rPr lang="en-US" altLang="zh-CN" dirty="0"/>
              <a:t>&amp;</a:t>
            </a:r>
            <a:r>
              <a:rPr lang="zh-CN" altLang="en-US" dirty="0"/>
              <a:t> </a:t>
            </a:r>
            <a:r>
              <a:rPr lang="en-US" dirty="0"/>
              <a:t>Contributions (1/2)</a:t>
            </a:r>
          </a:p>
        </p:txBody>
      </p:sp>
      <p:sp>
        <p:nvSpPr>
          <p:cNvPr id="3" name="Content Placeholder 2">
            <a:extLst>
              <a:ext uri="{FF2B5EF4-FFF2-40B4-BE49-F238E27FC236}">
                <a16:creationId xmlns:a16="http://schemas.microsoft.com/office/drawing/2014/main" id="{14B42878-E80B-4CFA-9A86-67E90C57AEB0}"/>
              </a:ext>
            </a:extLst>
          </p:cNvPr>
          <p:cNvSpPr>
            <a:spLocks noGrp="1"/>
          </p:cNvSpPr>
          <p:nvPr>
            <p:ph idx="1"/>
          </p:nvPr>
        </p:nvSpPr>
        <p:spPr>
          <a:xfrm>
            <a:off x="457200" y="1340303"/>
            <a:ext cx="8229600" cy="4722421"/>
          </a:xfrm>
        </p:spPr>
        <p:txBody>
          <a:bodyPr/>
          <a:lstStyle/>
          <a:p>
            <a:r>
              <a:rPr lang="en-US" altLang="zh-CN" sz="2200" dirty="0"/>
              <a:t>Main</a:t>
            </a:r>
            <a:r>
              <a:rPr lang="zh-CN" altLang="en-US" sz="2200" dirty="0"/>
              <a:t> </a:t>
            </a:r>
            <a:r>
              <a:rPr lang="en-US" altLang="zh-CN" sz="2200" dirty="0"/>
              <a:t>Findings</a:t>
            </a:r>
          </a:p>
          <a:p>
            <a:pPr marL="642938" marR="0" lvl="1" indent="-342900" defTabSz="914400" latinLnBrk="0">
              <a:lnSpc>
                <a:spcPct val="100000"/>
              </a:lnSpc>
              <a:buClrTx/>
              <a:buSzTx/>
              <a:buFont typeface="Wingdings" panose="05000000000000000000" pitchFamily="2" charset="2"/>
              <a:buChar char="q"/>
              <a:tabLst/>
              <a:defRPr/>
            </a:pPr>
            <a:r>
              <a:rPr lang="en-US" sz="2200" dirty="0"/>
              <a:t>Net position ratio, non-tax revenue ratio, general fund balance, growth of taxable property value, lower level of governmental activities (negative direction on fiscal distress)</a:t>
            </a:r>
          </a:p>
          <a:p>
            <a:pPr marL="300038" marR="0" lvl="1" indent="0" defTabSz="914400" latinLnBrk="0">
              <a:lnSpc>
                <a:spcPct val="100000"/>
              </a:lnSpc>
              <a:buClrTx/>
              <a:buSzTx/>
              <a:buNone/>
              <a:tabLst/>
              <a:defRPr/>
            </a:pPr>
            <a:endParaRPr lang="en-US" sz="2200" dirty="0"/>
          </a:p>
          <a:p>
            <a:pPr marL="642938" lvl="1" indent="-342900">
              <a:buFont typeface="Wingdings" panose="05000000000000000000" pitchFamily="2" charset="2"/>
              <a:buChar char="q"/>
            </a:pPr>
            <a:r>
              <a:rPr lang="en-US" sz="2200" dirty="0"/>
              <a:t>Municipalities in four divisions have higher possibility of fiscal distress</a:t>
            </a:r>
          </a:p>
          <a:p>
            <a:pPr marL="642938" marR="0" lvl="1" indent="-342900" defTabSz="914400" latinLnBrk="0">
              <a:lnSpc>
                <a:spcPct val="100000"/>
              </a:lnSpc>
              <a:buClrTx/>
              <a:buSzTx/>
              <a:buFont typeface="Courier New" panose="02070309020205020404" pitchFamily="49" charset="0"/>
              <a:buChar char="o"/>
              <a:tabLst/>
              <a:defRPr/>
            </a:pPr>
            <a:r>
              <a:rPr lang="en-US" sz="2200" dirty="0"/>
              <a:t>Middle Atlantic; East North Central; South Atlantic; West South Central</a:t>
            </a:r>
          </a:p>
          <a:p>
            <a:pPr marL="642938" marR="0" lvl="1" indent="-342900" defTabSz="914400" latinLnBrk="0">
              <a:lnSpc>
                <a:spcPct val="100000"/>
              </a:lnSpc>
              <a:buClrTx/>
              <a:buSzTx/>
              <a:buFont typeface="Wingdings" panose="05000000000000000000" pitchFamily="2" charset="2"/>
              <a:buChar char="q"/>
              <a:tabLst/>
              <a:defRPr/>
            </a:pPr>
            <a:endParaRPr lang="en-US" sz="2200" dirty="0"/>
          </a:p>
          <a:p>
            <a:pPr marL="642938" marR="0" lvl="1" indent="-342900" defTabSz="914400" latinLnBrk="0">
              <a:lnSpc>
                <a:spcPct val="100000"/>
              </a:lnSpc>
              <a:buClrTx/>
              <a:buSzTx/>
              <a:buFont typeface="Wingdings" panose="05000000000000000000" pitchFamily="2" charset="2"/>
              <a:buChar char="q"/>
              <a:tabLst/>
              <a:defRPr/>
            </a:pPr>
            <a:r>
              <a:rPr lang="en-US" sz="2200" dirty="0" err="1"/>
              <a:t>XGBClassifier</a:t>
            </a:r>
            <a:r>
              <a:rPr lang="en-US" sz="2200" dirty="0"/>
              <a:t> emerges as the optimal classifier, followed by Logistic Regression and C4.5 Decision Tree</a:t>
            </a:r>
          </a:p>
          <a:p>
            <a:endParaRPr lang="en-US" sz="2200" dirty="0"/>
          </a:p>
        </p:txBody>
      </p:sp>
    </p:spTree>
    <p:extLst>
      <p:ext uri="{BB962C8B-B14F-4D97-AF65-F5344CB8AC3E}">
        <p14:creationId xmlns:p14="http://schemas.microsoft.com/office/powerpoint/2010/main" val="217361026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F06B2-23D6-4EF0-9ED5-D4B188D85B43}"/>
              </a:ext>
            </a:extLst>
          </p:cNvPr>
          <p:cNvSpPr>
            <a:spLocks noGrp="1"/>
          </p:cNvSpPr>
          <p:nvPr>
            <p:ph type="title"/>
          </p:nvPr>
        </p:nvSpPr>
        <p:spPr/>
        <p:txBody>
          <a:bodyPr/>
          <a:lstStyle/>
          <a:p>
            <a:r>
              <a:rPr lang="en-US" altLang="zh-CN" dirty="0"/>
              <a:t>Main</a:t>
            </a:r>
            <a:r>
              <a:rPr lang="zh-CN" altLang="en-US" dirty="0"/>
              <a:t> </a:t>
            </a:r>
            <a:r>
              <a:rPr lang="en-US" altLang="zh-CN" dirty="0"/>
              <a:t>Findings</a:t>
            </a:r>
            <a:r>
              <a:rPr lang="zh-CN" altLang="en-US" dirty="0"/>
              <a:t> </a:t>
            </a:r>
            <a:r>
              <a:rPr lang="en-US" altLang="zh-CN" dirty="0"/>
              <a:t>&amp;</a:t>
            </a:r>
            <a:r>
              <a:rPr lang="zh-CN" altLang="en-US" dirty="0"/>
              <a:t> </a:t>
            </a:r>
            <a:r>
              <a:rPr lang="en-US" dirty="0"/>
              <a:t>Contributions (2/2)</a:t>
            </a:r>
          </a:p>
        </p:txBody>
      </p:sp>
      <p:sp>
        <p:nvSpPr>
          <p:cNvPr id="3" name="Content Placeholder 2">
            <a:extLst>
              <a:ext uri="{FF2B5EF4-FFF2-40B4-BE49-F238E27FC236}">
                <a16:creationId xmlns:a16="http://schemas.microsoft.com/office/drawing/2014/main" id="{14B42878-E80B-4CFA-9A86-67E90C57AEB0}"/>
              </a:ext>
            </a:extLst>
          </p:cNvPr>
          <p:cNvSpPr>
            <a:spLocks noGrp="1"/>
          </p:cNvSpPr>
          <p:nvPr>
            <p:ph idx="1"/>
          </p:nvPr>
        </p:nvSpPr>
        <p:spPr>
          <a:xfrm>
            <a:off x="195942" y="1253217"/>
            <a:ext cx="8229600" cy="4722421"/>
          </a:xfrm>
        </p:spPr>
        <p:txBody>
          <a:bodyPr/>
          <a:lstStyle/>
          <a:p>
            <a:r>
              <a:rPr lang="en-US" altLang="zh-CN" sz="2200" dirty="0"/>
              <a:t>Contributions</a:t>
            </a:r>
            <a:endParaRPr lang="en-US" sz="2200" dirty="0"/>
          </a:p>
          <a:p>
            <a:pPr marL="642938" lvl="1" indent="-342900">
              <a:buFont typeface="Wingdings" panose="05000000000000000000" pitchFamily="2" charset="2"/>
              <a:buChar char="q"/>
            </a:pPr>
            <a:r>
              <a:rPr lang="en-US" altLang="zh-CN" sz="2200" dirty="0"/>
              <a:t>Examining</a:t>
            </a:r>
            <a:r>
              <a:rPr lang="zh-CN" altLang="en-US" sz="2200" dirty="0"/>
              <a:t> </a:t>
            </a:r>
            <a:r>
              <a:rPr lang="en-US" sz="2200" dirty="0"/>
              <a:t>Financial indicators &amp; Socio-economical indicators</a:t>
            </a:r>
          </a:p>
          <a:p>
            <a:pPr marL="300038" lvl="1" indent="0">
              <a:buNone/>
            </a:pPr>
            <a:endParaRPr lang="en-US" sz="2200" dirty="0"/>
          </a:p>
          <a:p>
            <a:pPr marL="642938" lvl="1" indent="-342900">
              <a:buFont typeface="Wingdings" panose="05000000000000000000" pitchFamily="2" charset="2"/>
              <a:buChar char="q"/>
            </a:pPr>
            <a:r>
              <a:rPr lang="en-US" sz="2200" dirty="0"/>
              <a:t>Provid</a:t>
            </a:r>
            <a:r>
              <a:rPr lang="en-US" altLang="zh-CN" sz="2200" dirty="0"/>
              <a:t>ing</a:t>
            </a:r>
            <a:r>
              <a:rPr lang="zh-CN" altLang="en-US" sz="2200" dirty="0"/>
              <a:t> </a:t>
            </a:r>
            <a:r>
              <a:rPr lang="en-US" sz="2200" dirty="0"/>
              <a:t>useful insights to practitioners </a:t>
            </a:r>
            <a:r>
              <a:rPr lang="en-US" altLang="zh-CN" sz="2200" dirty="0"/>
              <a:t>who</a:t>
            </a:r>
            <a:r>
              <a:rPr lang="zh-CN" altLang="en-US" sz="2200" dirty="0"/>
              <a:t> </a:t>
            </a:r>
            <a:r>
              <a:rPr lang="en-US" altLang="zh-CN" sz="2200" dirty="0"/>
              <a:t>are</a:t>
            </a:r>
            <a:r>
              <a:rPr lang="zh-CN" altLang="en-US" sz="2200" dirty="0"/>
              <a:t> </a:t>
            </a:r>
            <a:r>
              <a:rPr lang="en-US" altLang="zh-CN" sz="2200" dirty="0"/>
              <a:t>interested</a:t>
            </a:r>
            <a:r>
              <a:rPr lang="zh-CN" altLang="en-US" sz="2200" dirty="0"/>
              <a:t> </a:t>
            </a:r>
            <a:r>
              <a:rPr lang="en-US" altLang="zh-CN" sz="2200" dirty="0"/>
              <a:t>in</a:t>
            </a:r>
            <a:r>
              <a:rPr lang="zh-CN" altLang="en-US" sz="2200" dirty="0"/>
              <a:t> </a:t>
            </a:r>
            <a:r>
              <a:rPr lang="en-US" altLang="zh-CN" sz="2200" dirty="0"/>
              <a:t>municipal</a:t>
            </a:r>
            <a:r>
              <a:rPr lang="zh-CN" altLang="en-US" sz="2200" dirty="0"/>
              <a:t> </a:t>
            </a:r>
            <a:r>
              <a:rPr lang="en-US" altLang="zh-CN" sz="2200" dirty="0"/>
              <a:t>fiscal</a:t>
            </a:r>
            <a:r>
              <a:rPr lang="zh-CN" altLang="en-US" sz="2200" dirty="0"/>
              <a:t> </a:t>
            </a:r>
            <a:r>
              <a:rPr lang="en-US" altLang="zh-CN" sz="2200" dirty="0"/>
              <a:t>distress</a:t>
            </a:r>
          </a:p>
          <a:p>
            <a:pPr marL="642938" lvl="1" indent="-342900">
              <a:buFont typeface="Courier New" panose="02070309020205020404" pitchFamily="49" charset="0"/>
              <a:buChar char="o"/>
            </a:pPr>
            <a:r>
              <a:rPr lang="en-US" altLang="zh-CN" sz="2200" dirty="0"/>
              <a:t>States in </a:t>
            </a:r>
            <a:r>
              <a:rPr lang="en-US" sz="2200" dirty="0"/>
              <a:t>Middle Atlantic; East North Central; South Atlantic; West South Central</a:t>
            </a:r>
          </a:p>
          <a:p>
            <a:pPr marL="942975" lvl="2" indent="-342900">
              <a:buFont typeface="Wingdings" pitchFamily="2" charset="2"/>
              <a:buChar char="§"/>
            </a:pPr>
            <a:r>
              <a:rPr lang="en-US" sz="1800" dirty="0"/>
              <a:t>NJ, NY, PA</a:t>
            </a:r>
          </a:p>
          <a:p>
            <a:pPr marL="942975" lvl="2" indent="-342900">
              <a:buFont typeface="Wingdings" pitchFamily="2" charset="2"/>
              <a:buChar char="§"/>
            </a:pPr>
            <a:r>
              <a:rPr lang="en-US" sz="1800" dirty="0"/>
              <a:t>IL, IN, MI, OH, WI</a:t>
            </a:r>
          </a:p>
          <a:p>
            <a:pPr marL="942975" lvl="2" indent="-342900">
              <a:buFont typeface="Wingdings" pitchFamily="2" charset="2"/>
              <a:buChar char="§"/>
              <a:tabLst>
                <a:tab pos="1510665" algn="l"/>
              </a:tabLst>
            </a:pPr>
            <a:r>
              <a:rPr lang="en-US" sz="1800" dirty="0"/>
              <a:t>DE, FL, GA, MD, NC, SC, VA, WA, WV</a:t>
            </a:r>
          </a:p>
          <a:p>
            <a:pPr marL="942975" lvl="2" indent="-342900">
              <a:buFont typeface="Wingdings" pitchFamily="2" charset="2"/>
              <a:buChar char="§"/>
              <a:tabLst>
                <a:tab pos="1510665" algn="l"/>
              </a:tabLst>
            </a:pPr>
            <a:r>
              <a:rPr lang="en-US" sz="1800" dirty="0"/>
              <a:t>AR, LA, OK, TX</a:t>
            </a:r>
            <a:endParaRPr lang="en-US" altLang="zh-CN" sz="1800" dirty="0"/>
          </a:p>
          <a:p>
            <a:pPr marL="642938" lvl="1" indent="-342900">
              <a:buFont typeface="Wingdings" panose="05000000000000000000" pitchFamily="2" charset="2"/>
              <a:buChar char="q"/>
            </a:pPr>
            <a:r>
              <a:rPr lang="en-US" altLang="zh-CN" sz="2200" dirty="0"/>
              <a:t>Offering</a:t>
            </a:r>
            <a:r>
              <a:rPr lang="en-US" sz="2200" dirty="0"/>
              <a:t> an effective way to predict </a:t>
            </a:r>
            <a:r>
              <a:rPr lang="en-US" altLang="zh-CN" sz="2200" dirty="0"/>
              <a:t>fiscal</a:t>
            </a:r>
            <a:r>
              <a:rPr lang="zh-CN" altLang="en-US" sz="2200" dirty="0"/>
              <a:t> </a:t>
            </a:r>
            <a:r>
              <a:rPr lang="en-US" altLang="zh-CN" sz="2200" dirty="0"/>
              <a:t>distress</a:t>
            </a:r>
            <a:r>
              <a:rPr lang="en-US" sz="2200" dirty="0"/>
              <a:t> in imbalanced datasets</a:t>
            </a:r>
          </a:p>
          <a:p>
            <a:pPr marL="642938" lvl="1" indent="-342900">
              <a:buFont typeface="Courier New" panose="02070309020205020404" pitchFamily="49" charset="0"/>
              <a:buChar char="o"/>
            </a:pPr>
            <a:r>
              <a:rPr lang="en-US" sz="2200" dirty="0"/>
              <a:t>Tune hyperparameters of classifiers </a:t>
            </a:r>
          </a:p>
          <a:p>
            <a:endParaRPr lang="en-US" sz="2200" dirty="0"/>
          </a:p>
        </p:txBody>
      </p:sp>
    </p:spTree>
    <p:extLst>
      <p:ext uri="{BB962C8B-B14F-4D97-AF65-F5344CB8AC3E}">
        <p14:creationId xmlns:p14="http://schemas.microsoft.com/office/powerpoint/2010/main" val="207038486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0D0F-5AC2-410C-8AF0-59181DB67BA9}"/>
              </a:ext>
            </a:extLst>
          </p:cNvPr>
          <p:cNvSpPr>
            <a:spLocks noGrp="1"/>
          </p:cNvSpPr>
          <p:nvPr>
            <p:ph type="title"/>
          </p:nvPr>
        </p:nvSpPr>
        <p:spPr/>
        <p:txBody>
          <a:bodyPr/>
          <a:lstStyle/>
          <a:p>
            <a:r>
              <a:rPr lang="en-US" dirty="0"/>
              <a:t>Literature review (1/2)</a:t>
            </a:r>
          </a:p>
        </p:txBody>
      </p:sp>
      <p:sp>
        <p:nvSpPr>
          <p:cNvPr id="3" name="Content Placeholder 2">
            <a:extLst>
              <a:ext uri="{FF2B5EF4-FFF2-40B4-BE49-F238E27FC236}">
                <a16:creationId xmlns:a16="http://schemas.microsoft.com/office/drawing/2014/main" id="{F3CF0631-089B-4A69-AE58-FB68D75A37DA}"/>
              </a:ext>
            </a:extLst>
          </p:cNvPr>
          <p:cNvSpPr>
            <a:spLocks noGrp="1"/>
          </p:cNvSpPr>
          <p:nvPr>
            <p:ph idx="1"/>
          </p:nvPr>
        </p:nvSpPr>
        <p:spPr/>
        <p:txBody>
          <a:bodyPr/>
          <a:lstStyle/>
          <a:p>
            <a:r>
              <a:rPr lang="en-US" dirty="0"/>
              <a:t>10-Point Test (Brown 1993)</a:t>
            </a:r>
          </a:p>
          <a:p>
            <a:pPr lvl="1">
              <a:buFontTx/>
              <a:buChar char="-"/>
            </a:pPr>
            <a:r>
              <a:rPr lang="en-US" dirty="0"/>
              <a:t>Total revenue per capital, intergovernmental revenue,…</a:t>
            </a:r>
          </a:p>
          <a:p>
            <a:pPr lvl="1">
              <a:buFontTx/>
              <a:buChar char="-"/>
            </a:pPr>
            <a:r>
              <a:rPr lang="en-US" b="1" dirty="0"/>
              <a:t>Strengths: </a:t>
            </a:r>
            <a:r>
              <a:rPr lang="en-US" dirty="0"/>
              <a:t>the data is accessible from the Government Finance Officers Association (GFOA) </a:t>
            </a:r>
          </a:p>
          <a:p>
            <a:pPr lvl="1">
              <a:buFontTx/>
              <a:buChar char="-"/>
            </a:pPr>
            <a:r>
              <a:rPr lang="en-US" b="1" dirty="0"/>
              <a:t>Weakness: </a:t>
            </a:r>
            <a:r>
              <a:rPr lang="en-US" dirty="0"/>
              <a:t>subjective evaluation score</a:t>
            </a:r>
          </a:p>
          <a:p>
            <a:pPr marL="342900" lvl="1" indent="0">
              <a:buNone/>
            </a:pPr>
            <a:endParaRPr lang="en-US" dirty="0"/>
          </a:p>
          <a:p>
            <a:pPr marL="342900" lvl="1" indent="0">
              <a:buNone/>
            </a:pPr>
            <a:endParaRPr lang="en-US" dirty="0"/>
          </a:p>
          <a:p>
            <a:pPr>
              <a:buFont typeface="Arial" panose="020B0604020202020204" pitchFamily="34" charset="0"/>
              <a:buChar char="•"/>
            </a:pPr>
            <a:r>
              <a:rPr lang="en-US" dirty="0"/>
              <a:t>Modified 10-Point Test (Maher and </a:t>
            </a:r>
            <a:r>
              <a:rPr lang="en-US" dirty="0" err="1"/>
              <a:t>Nollenberger</a:t>
            </a:r>
            <a:r>
              <a:rPr lang="en-US" dirty="0"/>
              <a:t> 2009)</a:t>
            </a:r>
          </a:p>
          <a:p>
            <a:pPr marL="628650" lvl="1" indent="-285750"/>
            <a:r>
              <a:rPr lang="en-US" dirty="0"/>
              <a:t>Cash solvency (the ability to pay obligations in the next 30 to 60 days)</a:t>
            </a:r>
          </a:p>
          <a:p>
            <a:pPr marL="628650" lvl="1" indent="-285750"/>
            <a:r>
              <a:rPr lang="en-US" dirty="0"/>
              <a:t>Budgetary solvency (the ability to generate enough revenues to pay expenses within the budgetary period)</a:t>
            </a:r>
          </a:p>
          <a:p>
            <a:pPr marL="628650" lvl="1" indent="-285750"/>
            <a:r>
              <a:rPr lang="en-US" dirty="0"/>
              <a:t>Long-run solvency (the ability to pay all long-term costs of operations such as pensions)</a:t>
            </a:r>
          </a:p>
          <a:p>
            <a:pPr marL="628650" lvl="1" indent="-285750"/>
            <a:endParaRPr lang="en-US" dirty="0"/>
          </a:p>
          <a:p>
            <a:pPr marL="342900" lvl="1" indent="0">
              <a:buNone/>
            </a:pPr>
            <a:endParaRPr lang="en-US" dirty="0"/>
          </a:p>
          <a:p>
            <a:pPr marL="342900" lvl="1" indent="0">
              <a:buNone/>
            </a:pPr>
            <a:r>
              <a:rPr lang="en-US" dirty="0"/>
              <a:t>      </a:t>
            </a:r>
          </a:p>
          <a:p>
            <a:pPr marL="628650" lvl="1" indent="-285750"/>
            <a:endParaRPr lang="en-US" dirty="0"/>
          </a:p>
        </p:txBody>
      </p:sp>
      <p:pic>
        <p:nvPicPr>
          <p:cNvPr id="5" name="Picture 4">
            <a:extLst>
              <a:ext uri="{FF2B5EF4-FFF2-40B4-BE49-F238E27FC236}">
                <a16:creationId xmlns:a16="http://schemas.microsoft.com/office/drawing/2014/main" id="{16555544-1DB2-498F-9F45-F49A2D477805}"/>
              </a:ext>
            </a:extLst>
          </p:cNvPr>
          <p:cNvPicPr>
            <a:picLocks noChangeAspect="1"/>
          </p:cNvPicPr>
          <p:nvPr/>
        </p:nvPicPr>
        <p:blipFill>
          <a:blip r:embed="rId3"/>
          <a:stretch>
            <a:fillRect/>
          </a:stretch>
        </p:blipFill>
        <p:spPr>
          <a:xfrm>
            <a:off x="4970818" y="2585560"/>
            <a:ext cx="2986933" cy="1251089"/>
          </a:xfrm>
          <a:prstGeom prst="rect">
            <a:avLst/>
          </a:prstGeom>
        </p:spPr>
      </p:pic>
    </p:spTree>
    <p:extLst>
      <p:ext uri="{BB962C8B-B14F-4D97-AF65-F5344CB8AC3E}">
        <p14:creationId xmlns:p14="http://schemas.microsoft.com/office/powerpoint/2010/main" val="142144843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67B3E-69D4-405B-B04C-9A1D0F664412}"/>
              </a:ext>
            </a:extLst>
          </p:cNvPr>
          <p:cNvSpPr>
            <a:spLocks noGrp="1"/>
          </p:cNvSpPr>
          <p:nvPr>
            <p:ph type="title"/>
          </p:nvPr>
        </p:nvSpPr>
        <p:spPr/>
        <p:txBody>
          <a:bodyPr/>
          <a:lstStyle/>
          <a:p>
            <a:r>
              <a:rPr lang="en-US" dirty="0"/>
              <a:t>Literature review (2/2)</a:t>
            </a:r>
          </a:p>
        </p:txBody>
      </p:sp>
      <p:sp>
        <p:nvSpPr>
          <p:cNvPr id="3" name="Content Placeholder 2">
            <a:extLst>
              <a:ext uri="{FF2B5EF4-FFF2-40B4-BE49-F238E27FC236}">
                <a16:creationId xmlns:a16="http://schemas.microsoft.com/office/drawing/2014/main" id="{5A62D455-02EA-416F-8CED-962650954985}"/>
              </a:ext>
            </a:extLst>
          </p:cNvPr>
          <p:cNvSpPr>
            <a:spLocks noGrp="1"/>
          </p:cNvSpPr>
          <p:nvPr>
            <p:ph idx="1"/>
          </p:nvPr>
        </p:nvSpPr>
        <p:spPr/>
        <p:txBody>
          <a:bodyPr/>
          <a:lstStyle/>
          <a:p>
            <a:r>
              <a:rPr lang="en-US" dirty="0"/>
              <a:t>Fanning and Cogger (1998) compared logistic regression, linear discriminant analysis, quadratic discriminant analysis, and an ANN model to detect fraudulent financial statements. </a:t>
            </a:r>
          </a:p>
          <a:p>
            <a:pPr marL="0" indent="0">
              <a:buNone/>
            </a:pPr>
            <a:endParaRPr lang="en-US" dirty="0">
              <a:highlight>
                <a:srgbClr val="FF00FF"/>
              </a:highlight>
            </a:endParaRPr>
          </a:p>
          <a:p>
            <a:r>
              <a:rPr lang="en-US" dirty="0" err="1"/>
              <a:t>Antulov-Fantulin</a:t>
            </a:r>
            <a:r>
              <a:rPr lang="en-US" dirty="0"/>
              <a:t> et al. (2021) predict the bankruptcy of Italian municipal entities using machine learning algorithms. </a:t>
            </a:r>
          </a:p>
          <a:p>
            <a:endParaRPr lang="en-US" dirty="0"/>
          </a:p>
          <a:p>
            <a:r>
              <a:rPr lang="en-US" dirty="0"/>
              <a:t>Cohen et al. (2017) applied logistic regression to study municipal financial distress in Italy</a:t>
            </a:r>
            <a:r>
              <a:rPr lang="en-US" altLang="zh-CN" dirty="0"/>
              <a:t>,</a:t>
            </a:r>
            <a:r>
              <a:rPr lang="zh-CN" altLang="en-US" dirty="0"/>
              <a:t> </a:t>
            </a:r>
            <a:r>
              <a:rPr lang="en-US" altLang="zh-CN" dirty="0"/>
              <a:t>with</a:t>
            </a:r>
            <a:r>
              <a:rPr lang="zh-CN" altLang="en-US" dirty="0"/>
              <a:t> </a:t>
            </a:r>
            <a:r>
              <a:rPr lang="en-US" dirty="0"/>
              <a:t>an accuracy rate of 75%</a:t>
            </a:r>
            <a:r>
              <a:rPr lang="en-US" altLang="zh-CN" dirty="0"/>
              <a:t>.</a:t>
            </a:r>
          </a:p>
          <a:p>
            <a:endParaRPr lang="en-US" dirty="0"/>
          </a:p>
          <a:p>
            <a:r>
              <a:rPr lang="en-US" dirty="0" err="1"/>
              <a:t>Capalbo</a:t>
            </a:r>
            <a:r>
              <a:rPr lang="en-US" dirty="0"/>
              <a:t> and </a:t>
            </a:r>
            <a:r>
              <a:rPr lang="en-US" dirty="0" err="1"/>
              <a:t>Grossi</a:t>
            </a:r>
            <a:r>
              <a:rPr lang="en-US" dirty="0"/>
              <a:t> (2014) adopted </a:t>
            </a:r>
            <a:r>
              <a:rPr lang="en-US" dirty="0" err="1"/>
              <a:t>probit</a:t>
            </a:r>
            <a:r>
              <a:rPr lang="en-US" dirty="0"/>
              <a:t> regression to assess the impact of socioeconomic factors on Italian municipal financial destabilization. </a:t>
            </a:r>
          </a:p>
          <a:p>
            <a:pPr marL="342900" lvl="1" indent="-342900">
              <a:buFont typeface="Wingdings" pitchFamily="2" charset="2"/>
              <a:buChar char="q"/>
            </a:pPr>
            <a:r>
              <a:rPr lang="en-US" sz="2000" dirty="0">
                <a:ea typeface="+mn-ea"/>
                <a:cs typeface="+mn-cs"/>
              </a:rPr>
              <a:t>regional GDP, density of population, and personal income per capita</a:t>
            </a:r>
            <a:r>
              <a:rPr lang="zh-CN" altLang="en-US" sz="2000" dirty="0">
                <a:ea typeface="+mn-ea"/>
                <a:cs typeface="+mn-cs"/>
              </a:rPr>
              <a:t> </a:t>
            </a:r>
            <a:endParaRPr lang="en-US" sz="2000" dirty="0">
              <a:ea typeface="+mn-ea"/>
              <a:cs typeface="+mn-cs"/>
            </a:endParaRPr>
          </a:p>
        </p:txBody>
      </p:sp>
    </p:spTree>
    <p:extLst>
      <p:ext uri="{BB962C8B-B14F-4D97-AF65-F5344CB8AC3E}">
        <p14:creationId xmlns:p14="http://schemas.microsoft.com/office/powerpoint/2010/main" val="4249775812"/>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E4E8-2343-45C8-B836-7B8D36DED37A}"/>
              </a:ext>
            </a:extLst>
          </p:cNvPr>
          <p:cNvSpPr>
            <a:spLocks noGrp="1"/>
          </p:cNvSpPr>
          <p:nvPr>
            <p:ph type="title"/>
          </p:nvPr>
        </p:nvSpPr>
        <p:spPr/>
        <p:txBody>
          <a:bodyPr/>
          <a:lstStyle/>
          <a:p>
            <a:r>
              <a:rPr lang="en-US" altLang="zh-CN" dirty="0"/>
              <a:t>Research</a:t>
            </a:r>
            <a:r>
              <a:rPr lang="zh-CN" altLang="en-US" dirty="0"/>
              <a:t> </a:t>
            </a:r>
            <a:r>
              <a:rPr lang="en-US" altLang="zh-CN" dirty="0"/>
              <a:t>Design (1/3)</a:t>
            </a:r>
            <a:endParaRPr lang="en-US" dirty="0"/>
          </a:p>
        </p:txBody>
      </p:sp>
      <p:sp>
        <p:nvSpPr>
          <p:cNvPr id="3" name="Content Placeholder 2">
            <a:extLst>
              <a:ext uri="{FF2B5EF4-FFF2-40B4-BE49-F238E27FC236}">
                <a16:creationId xmlns:a16="http://schemas.microsoft.com/office/drawing/2014/main" id="{00CAF97F-5BD8-487D-AE64-72C9A89A4DCC}"/>
              </a:ext>
            </a:extLst>
          </p:cNvPr>
          <p:cNvSpPr>
            <a:spLocks noGrp="1"/>
          </p:cNvSpPr>
          <p:nvPr>
            <p:ph idx="1"/>
          </p:nvPr>
        </p:nvSpPr>
        <p:spPr>
          <a:xfrm>
            <a:off x="457200" y="1340303"/>
            <a:ext cx="8229600" cy="4722421"/>
          </a:xfrm>
        </p:spPr>
        <p:txBody>
          <a:bodyPr/>
          <a:lstStyle/>
          <a:p>
            <a:r>
              <a:rPr lang="en-US" sz="2400" dirty="0"/>
              <a:t>Accounting insolvency, also known as technical insolvency, occurs when an entity’s total liabilities exceed its net assets, and is often used to assess U.S. municipalities' financial condition (Fischer &amp; </a:t>
            </a:r>
            <a:r>
              <a:rPr lang="en-US" sz="2400" dirty="0" err="1"/>
              <a:t>Prachyl</a:t>
            </a:r>
            <a:r>
              <a:rPr lang="en-US" sz="2400" dirty="0"/>
              <a:t>, 2020)</a:t>
            </a:r>
          </a:p>
          <a:p>
            <a:r>
              <a:rPr lang="en-US" sz="2400" dirty="0"/>
              <a:t>examining relevant determinants of the fiscal status of municipalities (i.e., technical insolvency)</a:t>
            </a:r>
          </a:p>
          <a:p>
            <a:r>
              <a:rPr lang="en-US" sz="2400" dirty="0"/>
              <a:t>predicting municipalities with fiscal distress in an imbalanced dataset </a:t>
            </a:r>
            <a:r>
              <a:rPr lang="zh-CN" altLang="en-US" sz="2400" dirty="0"/>
              <a:t> </a:t>
            </a:r>
            <a:endParaRPr lang="en-US" sz="2400" dirty="0"/>
          </a:p>
        </p:txBody>
      </p:sp>
      <p:pic>
        <p:nvPicPr>
          <p:cNvPr id="8" name="Picture 7" descr="A white background with black text&#10;&#10;Description automatically generated">
            <a:extLst>
              <a:ext uri="{FF2B5EF4-FFF2-40B4-BE49-F238E27FC236}">
                <a16:creationId xmlns:a16="http://schemas.microsoft.com/office/drawing/2014/main" id="{1B0E1514-7048-4547-B760-8102F6978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4762047"/>
            <a:ext cx="8648700" cy="1511300"/>
          </a:xfrm>
          <a:prstGeom prst="rect">
            <a:avLst/>
          </a:prstGeom>
        </p:spPr>
      </p:pic>
    </p:spTree>
    <p:extLst>
      <p:ext uri="{BB962C8B-B14F-4D97-AF65-F5344CB8AC3E}">
        <p14:creationId xmlns:p14="http://schemas.microsoft.com/office/powerpoint/2010/main" val="222817983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2F91-7FCC-4255-B505-FF4CB7C1420B}"/>
              </a:ext>
            </a:extLst>
          </p:cNvPr>
          <p:cNvSpPr>
            <a:spLocks noGrp="1"/>
          </p:cNvSpPr>
          <p:nvPr>
            <p:ph type="title"/>
          </p:nvPr>
        </p:nvSpPr>
        <p:spPr/>
        <p:txBody>
          <a:bodyPr/>
          <a:lstStyle/>
          <a:p>
            <a:r>
              <a:rPr lang="en-US" dirty="0"/>
              <a:t>Research </a:t>
            </a:r>
            <a:r>
              <a:rPr lang="en-US" altLang="zh-CN" dirty="0"/>
              <a:t>D</a:t>
            </a:r>
            <a:r>
              <a:rPr lang="en-US" dirty="0"/>
              <a:t>esign </a:t>
            </a:r>
            <a:r>
              <a:rPr lang="en-US" altLang="zh-CN" dirty="0"/>
              <a:t>(2/3)</a:t>
            </a:r>
            <a:endParaRPr lang="en-US" dirty="0"/>
          </a:p>
        </p:txBody>
      </p:sp>
      <p:sp>
        <p:nvSpPr>
          <p:cNvPr id="3" name="Content Placeholder 2">
            <a:extLst>
              <a:ext uri="{FF2B5EF4-FFF2-40B4-BE49-F238E27FC236}">
                <a16:creationId xmlns:a16="http://schemas.microsoft.com/office/drawing/2014/main" id="{F8C5AE82-778F-4549-8725-85240F468DD9}"/>
              </a:ext>
            </a:extLst>
          </p:cNvPr>
          <p:cNvSpPr>
            <a:spLocks noGrp="1"/>
          </p:cNvSpPr>
          <p:nvPr>
            <p:ph idx="1"/>
          </p:nvPr>
        </p:nvSpPr>
        <p:spPr>
          <a:xfrm>
            <a:off x="549667" y="1339066"/>
            <a:ext cx="8229600" cy="4722421"/>
          </a:xfrm>
        </p:spPr>
        <p:txBody>
          <a:bodyPr/>
          <a:lstStyle/>
          <a:p>
            <a:endParaRPr lang="en-US" b="0" i="0" dirty="0">
              <a:solidFill>
                <a:srgbClr val="2E2E2E"/>
              </a:solidFill>
              <a:effectLst/>
              <a:latin typeface="NexusSerif"/>
            </a:endParaRPr>
          </a:p>
          <a:p>
            <a:endParaRPr lang="en-US" dirty="0">
              <a:solidFill>
                <a:srgbClr val="2E2E2E"/>
              </a:solidFill>
              <a:latin typeface="NexusSerif"/>
            </a:endParaRPr>
          </a:p>
          <a:p>
            <a:endParaRPr lang="en-US" dirty="0"/>
          </a:p>
        </p:txBody>
      </p:sp>
      <p:pic>
        <p:nvPicPr>
          <p:cNvPr id="6" name="Picture 5" descr="A diagram of a business process&#10;&#10;Description automatically generated">
            <a:extLst>
              <a:ext uri="{FF2B5EF4-FFF2-40B4-BE49-F238E27FC236}">
                <a16:creationId xmlns:a16="http://schemas.microsoft.com/office/drawing/2014/main" id="{83A9715D-FAFB-4540-A2AC-5B7D93A60A87}"/>
              </a:ext>
            </a:extLst>
          </p:cNvPr>
          <p:cNvPicPr>
            <a:picLocks noChangeAspect="1"/>
          </p:cNvPicPr>
          <p:nvPr/>
        </p:nvPicPr>
        <p:blipFill rotWithShape="1">
          <a:blip r:embed="rId3">
            <a:extLst>
              <a:ext uri="{28A0092B-C50C-407E-A947-70E740481C1C}">
                <a14:useLocalDpi xmlns:a14="http://schemas.microsoft.com/office/drawing/2010/main" val="0"/>
              </a:ext>
            </a:extLst>
          </a:blip>
          <a:srcRect t="8055"/>
          <a:stretch/>
        </p:blipFill>
        <p:spPr>
          <a:xfrm>
            <a:off x="0" y="1727921"/>
            <a:ext cx="9144000" cy="4208422"/>
          </a:xfrm>
          <a:prstGeom prst="rect">
            <a:avLst/>
          </a:prstGeom>
        </p:spPr>
      </p:pic>
      <p:sp>
        <p:nvSpPr>
          <p:cNvPr id="5" name="TextBox 4">
            <a:extLst>
              <a:ext uri="{FF2B5EF4-FFF2-40B4-BE49-F238E27FC236}">
                <a16:creationId xmlns:a16="http://schemas.microsoft.com/office/drawing/2014/main" id="{2AC97423-A963-8641-A78C-F2771EEBF7BA}"/>
              </a:ext>
            </a:extLst>
          </p:cNvPr>
          <p:cNvSpPr txBox="1"/>
          <p:nvPr/>
        </p:nvSpPr>
        <p:spPr>
          <a:xfrm>
            <a:off x="58057" y="5898097"/>
            <a:ext cx="5639108" cy="369332"/>
          </a:xfrm>
          <a:prstGeom prst="rect">
            <a:avLst/>
          </a:prstGeom>
          <a:noFill/>
        </p:spPr>
        <p:txBody>
          <a:bodyPr wrap="none" rtlCol="0">
            <a:spAutoFit/>
          </a:bodyPr>
          <a:lstStyle/>
          <a:p>
            <a:r>
              <a:rPr lang="en-US" b="1" dirty="0"/>
              <a:t>Figure: The Fiscal Status Assessment Framework</a:t>
            </a:r>
          </a:p>
        </p:txBody>
      </p:sp>
    </p:spTree>
    <p:extLst>
      <p:ext uri="{BB962C8B-B14F-4D97-AF65-F5344CB8AC3E}">
        <p14:creationId xmlns:p14="http://schemas.microsoft.com/office/powerpoint/2010/main" val="197398088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2F91-7FCC-4255-B505-FF4CB7C1420B}"/>
              </a:ext>
            </a:extLst>
          </p:cNvPr>
          <p:cNvSpPr>
            <a:spLocks noGrp="1"/>
          </p:cNvSpPr>
          <p:nvPr>
            <p:ph type="title"/>
          </p:nvPr>
        </p:nvSpPr>
        <p:spPr/>
        <p:txBody>
          <a:bodyPr/>
          <a:lstStyle/>
          <a:p>
            <a:r>
              <a:rPr lang="en-US" dirty="0"/>
              <a:t>Research </a:t>
            </a:r>
            <a:r>
              <a:rPr lang="en-US" altLang="zh-CN" dirty="0"/>
              <a:t>D</a:t>
            </a:r>
            <a:r>
              <a:rPr lang="en-US" dirty="0"/>
              <a:t>esign </a:t>
            </a:r>
            <a:r>
              <a:rPr lang="en-US" altLang="zh-CN" dirty="0"/>
              <a:t>(3/3)</a:t>
            </a:r>
            <a:endParaRPr lang="en-US" dirty="0"/>
          </a:p>
        </p:txBody>
      </p:sp>
      <p:sp>
        <p:nvSpPr>
          <p:cNvPr id="3" name="Content Placeholder 2">
            <a:extLst>
              <a:ext uri="{FF2B5EF4-FFF2-40B4-BE49-F238E27FC236}">
                <a16:creationId xmlns:a16="http://schemas.microsoft.com/office/drawing/2014/main" id="{F8C5AE82-778F-4549-8725-85240F468DD9}"/>
              </a:ext>
            </a:extLst>
          </p:cNvPr>
          <p:cNvSpPr>
            <a:spLocks noGrp="1"/>
          </p:cNvSpPr>
          <p:nvPr>
            <p:ph idx="1"/>
          </p:nvPr>
        </p:nvSpPr>
        <p:spPr>
          <a:xfrm>
            <a:off x="549667" y="1339066"/>
            <a:ext cx="8229600" cy="4722421"/>
          </a:xfrm>
        </p:spPr>
        <p:txBody>
          <a:bodyPr/>
          <a:lstStyle/>
          <a:p>
            <a:endParaRPr lang="en-US" b="0" i="0" dirty="0">
              <a:solidFill>
                <a:srgbClr val="2E2E2E"/>
              </a:solidFill>
              <a:effectLst/>
              <a:latin typeface="NexusSerif"/>
            </a:endParaRPr>
          </a:p>
          <a:p>
            <a:endParaRPr lang="en-US" dirty="0">
              <a:solidFill>
                <a:srgbClr val="2E2E2E"/>
              </a:solidFill>
              <a:latin typeface="NexusSerif"/>
            </a:endParaRPr>
          </a:p>
          <a:p>
            <a:endParaRPr lang="en-US" dirty="0"/>
          </a:p>
        </p:txBody>
      </p:sp>
      <p:pic>
        <p:nvPicPr>
          <p:cNvPr id="7" name="Picture 6" descr="A table of text with text below&#10;&#10;Description automatically generated with medium confidence">
            <a:extLst>
              <a:ext uri="{FF2B5EF4-FFF2-40B4-BE49-F238E27FC236}">
                <a16:creationId xmlns:a16="http://schemas.microsoft.com/office/drawing/2014/main" id="{8DB93C6C-4A0C-3640-92FB-A0B77B745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276" y="0"/>
            <a:ext cx="6797524" cy="6858000"/>
          </a:xfrm>
          <a:prstGeom prst="rect">
            <a:avLst/>
          </a:prstGeom>
        </p:spPr>
      </p:pic>
    </p:spTree>
    <p:extLst>
      <p:ext uri="{BB962C8B-B14F-4D97-AF65-F5344CB8AC3E}">
        <p14:creationId xmlns:p14="http://schemas.microsoft.com/office/powerpoint/2010/main" val="153332990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2F91-7FCC-4255-B505-FF4CB7C1420B}"/>
              </a:ext>
            </a:extLst>
          </p:cNvPr>
          <p:cNvSpPr>
            <a:spLocks noGrp="1"/>
          </p:cNvSpPr>
          <p:nvPr>
            <p:ph type="title"/>
          </p:nvPr>
        </p:nvSpPr>
        <p:spPr/>
        <p:txBody>
          <a:bodyPr/>
          <a:lstStyle/>
          <a:p>
            <a:r>
              <a:rPr lang="en-US" dirty="0"/>
              <a:t>Data </a:t>
            </a:r>
            <a:r>
              <a:rPr lang="en-US" altLang="zh-CN" dirty="0"/>
              <a:t>P</a:t>
            </a:r>
            <a:r>
              <a:rPr lang="en-US" dirty="0"/>
              <a:t>rocessing</a:t>
            </a:r>
          </a:p>
        </p:txBody>
      </p:sp>
      <p:sp>
        <p:nvSpPr>
          <p:cNvPr id="3" name="Content Placeholder 2">
            <a:extLst>
              <a:ext uri="{FF2B5EF4-FFF2-40B4-BE49-F238E27FC236}">
                <a16:creationId xmlns:a16="http://schemas.microsoft.com/office/drawing/2014/main" id="{F8C5AE82-778F-4549-8725-85240F468DD9}"/>
              </a:ext>
            </a:extLst>
          </p:cNvPr>
          <p:cNvSpPr>
            <a:spLocks noGrp="1"/>
          </p:cNvSpPr>
          <p:nvPr>
            <p:ph idx="1"/>
          </p:nvPr>
        </p:nvSpPr>
        <p:spPr>
          <a:xfrm>
            <a:off x="549667" y="1339066"/>
            <a:ext cx="8229600" cy="4722421"/>
          </a:xfrm>
        </p:spPr>
        <p:txBody>
          <a:bodyPr/>
          <a:lstStyle/>
          <a:p>
            <a:endParaRPr lang="en-US" b="0" i="0" dirty="0">
              <a:solidFill>
                <a:srgbClr val="2E2E2E"/>
              </a:solidFill>
              <a:effectLst/>
              <a:latin typeface="NexusSerif"/>
            </a:endParaRPr>
          </a:p>
          <a:p>
            <a:endParaRPr lang="en-US" dirty="0">
              <a:solidFill>
                <a:srgbClr val="2E2E2E"/>
              </a:solidFill>
              <a:latin typeface="NexusSerif"/>
            </a:endParaRPr>
          </a:p>
          <a:p>
            <a:endParaRPr lang="en-US" dirty="0"/>
          </a:p>
        </p:txBody>
      </p:sp>
      <p:pic>
        <p:nvPicPr>
          <p:cNvPr id="5" name="Picture 4" descr="A diagram of a diagram&#10;&#10;Description automatically generated">
            <a:extLst>
              <a:ext uri="{FF2B5EF4-FFF2-40B4-BE49-F238E27FC236}">
                <a16:creationId xmlns:a16="http://schemas.microsoft.com/office/drawing/2014/main" id="{42DEE8BF-819D-F343-ADBB-8CACE07AE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180" y="503456"/>
            <a:ext cx="4113047" cy="6393639"/>
          </a:xfrm>
          <a:prstGeom prst="rect">
            <a:avLst/>
          </a:prstGeom>
        </p:spPr>
      </p:pic>
    </p:spTree>
    <p:extLst>
      <p:ext uri="{BB962C8B-B14F-4D97-AF65-F5344CB8AC3E}">
        <p14:creationId xmlns:p14="http://schemas.microsoft.com/office/powerpoint/2010/main" val="23225884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E4E8-2343-45C8-B836-7B8D36DED37A}"/>
              </a:ext>
            </a:extLst>
          </p:cNvPr>
          <p:cNvSpPr>
            <a:spLocks noGrp="1"/>
          </p:cNvSpPr>
          <p:nvPr>
            <p:ph type="title"/>
          </p:nvPr>
        </p:nvSpPr>
        <p:spPr/>
        <p:txBody>
          <a:bodyPr/>
          <a:lstStyle/>
          <a:p>
            <a:pPr marL="0" marR="0" indent="0">
              <a:lnSpc>
                <a:spcPct val="115000"/>
              </a:lnSpc>
              <a:spcBef>
                <a:spcPts val="200"/>
              </a:spcBef>
              <a:spcAft>
                <a:spcPts val="0"/>
              </a:spcAft>
            </a:pPr>
            <a:r>
              <a:rPr lang="en-US" dirty="0"/>
              <a:t>Sample Selection</a:t>
            </a:r>
            <a:endParaRPr lang="en-US" sz="1800" b="1" dirty="0">
              <a:solidFill>
                <a:srgbClr val="000000"/>
              </a:solidFill>
              <a:effectLst/>
              <a:latin typeface="Times New Roman" panose="02020603050405020304" pitchFamily="18" charset="0"/>
              <a:ea typeface="DengXian Light" panose="02010600030101010101" pitchFamily="2" charset="-122"/>
              <a:cs typeface="Times New Roman" panose="02020603050405020304" pitchFamily="18" charset="0"/>
            </a:endParaRPr>
          </a:p>
        </p:txBody>
      </p:sp>
      <p:pic>
        <p:nvPicPr>
          <p:cNvPr id="5" name="Content Placeholder 4" descr="A list of jobs with text&#10;&#10;Description automatically generated with medium confidence">
            <a:extLst>
              <a:ext uri="{FF2B5EF4-FFF2-40B4-BE49-F238E27FC236}">
                <a16:creationId xmlns:a16="http://schemas.microsoft.com/office/drawing/2014/main" id="{B1D50CB8-E5DE-1742-9F13-10F44960E3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860" y="1417637"/>
            <a:ext cx="8949140" cy="4822847"/>
          </a:xfrm>
        </p:spPr>
      </p:pic>
    </p:spTree>
    <p:extLst>
      <p:ext uri="{BB962C8B-B14F-4D97-AF65-F5344CB8AC3E}">
        <p14:creationId xmlns:p14="http://schemas.microsoft.com/office/powerpoint/2010/main" val="3060720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7F263-2429-4C92-B121-3F11584E5A44}"/>
              </a:ext>
            </a:extLst>
          </p:cNvPr>
          <p:cNvSpPr>
            <a:spLocks noGrp="1"/>
          </p:cNvSpPr>
          <p:nvPr>
            <p:ph type="ctrTitle"/>
          </p:nvPr>
        </p:nvSpPr>
        <p:spPr>
          <a:xfrm>
            <a:off x="596128" y="2650688"/>
            <a:ext cx="7951744" cy="1102519"/>
          </a:xfrm>
        </p:spPr>
        <p:txBody>
          <a:bodyPr/>
          <a:lstStyle/>
          <a:p>
            <a:pPr>
              <a:spcBef>
                <a:spcPts val="0"/>
              </a:spcBef>
              <a:spcAft>
                <a:spcPts val="0"/>
              </a:spcAft>
            </a:pPr>
            <a:r>
              <a:rPr lang="en-US" altLang="zh-CN" sz="2400" b="1" dirty="0">
                <a:ea typeface="DengXian" panose="02010600030101010101" pitchFamily="2" charset="-122"/>
                <a:cs typeface="Arial" panose="020B0604020202020204" pitchFamily="34" charset="0"/>
              </a:rPr>
              <a:t>Partner-client Social Ties and Audit Quality</a:t>
            </a:r>
            <a:endParaRPr lang="en-US" sz="2000" dirty="0">
              <a:ea typeface="DengXian" panose="02010600030101010101" pitchFamily="2" charset="-122"/>
              <a:cs typeface="Arial" panose="020B0604020202020204" pitchFamily="34" charset="0"/>
            </a:endParaRPr>
          </a:p>
        </p:txBody>
      </p:sp>
      <p:sp>
        <p:nvSpPr>
          <p:cNvPr id="5" name="副标题 4">
            <a:extLst>
              <a:ext uri="{FF2B5EF4-FFF2-40B4-BE49-F238E27FC236}">
                <a16:creationId xmlns:a16="http://schemas.microsoft.com/office/drawing/2014/main" id="{112BB5D0-992A-41DE-8702-6A48411F2DAD}"/>
              </a:ext>
            </a:extLst>
          </p:cNvPr>
          <p:cNvSpPr>
            <a:spLocks noGrp="1"/>
          </p:cNvSpPr>
          <p:nvPr>
            <p:ph type="subTitle" idx="1"/>
          </p:nvPr>
        </p:nvSpPr>
        <p:spPr>
          <a:xfrm>
            <a:off x="1371600" y="4095540"/>
            <a:ext cx="6400800" cy="990810"/>
          </a:xfrm>
        </p:spPr>
        <p:txBody>
          <a:bodyPr/>
          <a:lstStyle/>
          <a:p>
            <a:r>
              <a:rPr lang="de-DE" sz="1600" dirty="0">
                <a:latin typeface="+mj-lt"/>
                <a:cs typeface="Times New Roman" panose="02020603050405020304" pitchFamily="18" charset="0"/>
              </a:rPr>
              <a:t>Lanxin Jiang</a:t>
            </a:r>
          </a:p>
          <a:p>
            <a:r>
              <a:rPr lang="de-DE" sz="1600" dirty="0">
                <a:latin typeface="+mj-lt"/>
                <a:cs typeface="Times New Roman" panose="02020603050405020304" pitchFamily="18" charset="0"/>
              </a:rPr>
              <a:t>Advised by Miklos Vasarhelyi</a:t>
            </a:r>
          </a:p>
          <a:p>
            <a:endParaRPr lang="de-DE" sz="1100" dirty="0">
              <a:latin typeface="+mj-lt"/>
              <a:cs typeface="Times New Roman" panose="02020603050405020304" pitchFamily="18" charset="0"/>
            </a:endParaRPr>
          </a:p>
          <a:p>
            <a:r>
              <a:rPr lang="de-DE" sz="1100" dirty="0">
                <a:solidFill>
                  <a:schemeClr val="bg2"/>
                </a:solidFill>
                <a:latin typeface="+mj-lt"/>
                <a:cs typeface="Times New Roman" panose="02020603050405020304" pitchFamily="18" charset="0"/>
              </a:rPr>
              <a:t>J</a:t>
            </a:r>
            <a:r>
              <a:rPr lang="en-US" altLang="zh-CN" sz="1100" dirty="0" err="1">
                <a:solidFill>
                  <a:schemeClr val="bg2"/>
                </a:solidFill>
                <a:latin typeface="+mj-lt"/>
                <a:cs typeface="Times New Roman" panose="02020603050405020304" pitchFamily="18" charset="0"/>
              </a:rPr>
              <a:t>une</a:t>
            </a:r>
            <a:r>
              <a:rPr lang="en-US" altLang="zh-CN" sz="1100" dirty="0">
                <a:solidFill>
                  <a:schemeClr val="bg2"/>
                </a:solidFill>
                <a:latin typeface="+mj-lt"/>
                <a:cs typeface="Times New Roman" panose="02020603050405020304" pitchFamily="18" charset="0"/>
              </a:rPr>
              <a:t> 27,</a:t>
            </a:r>
            <a:r>
              <a:rPr lang="de-DE" sz="1100" dirty="0">
                <a:solidFill>
                  <a:schemeClr val="bg2"/>
                </a:solidFill>
                <a:latin typeface="+mj-lt"/>
                <a:cs typeface="Times New Roman" panose="02020603050405020304" pitchFamily="18" charset="0"/>
              </a:rPr>
              <a:t> 2023</a:t>
            </a:r>
          </a:p>
        </p:txBody>
      </p:sp>
    </p:spTree>
    <p:extLst>
      <p:ext uri="{BB962C8B-B14F-4D97-AF65-F5344CB8AC3E}">
        <p14:creationId xmlns:p14="http://schemas.microsoft.com/office/powerpoint/2010/main" val="348529499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E4E8-2343-45C8-B836-7B8D36DED37A}"/>
              </a:ext>
            </a:extLst>
          </p:cNvPr>
          <p:cNvSpPr>
            <a:spLocks noGrp="1"/>
          </p:cNvSpPr>
          <p:nvPr>
            <p:ph type="title"/>
          </p:nvPr>
        </p:nvSpPr>
        <p:spPr/>
        <p:txBody>
          <a:bodyPr/>
          <a:lstStyle/>
          <a:p>
            <a:pPr marL="0" marR="0" indent="0">
              <a:lnSpc>
                <a:spcPct val="115000"/>
              </a:lnSpc>
              <a:spcBef>
                <a:spcPts val="200"/>
              </a:spcBef>
              <a:spcAft>
                <a:spcPts val="0"/>
              </a:spcAft>
            </a:pPr>
            <a:r>
              <a:rPr lang="en-US" dirty="0"/>
              <a:t>Sample Distribution</a:t>
            </a:r>
            <a:endParaRPr lang="en-US" sz="1800" b="1" dirty="0">
              <a:solidFill>
                <a:srgbClr val="000000"/>
              </a:solidFill>
              <a:effectLst/>
              <a:latin typeface="Times New Roman" panose="02020603050405020304" pitchFamily="18" charset="0"/>
              <a:ea typeface="DengXian Light" panose="02010600030101010101" pitchFamily="2" charset="-122"/>
              <a:cs typeface="Times New Roman" panose="02020603050405020304" pitchFamily="18" charset="0"/>
            </a:endParaRPr>
          </a:p>
        </p:txBody>
      </p:sp>
      <p:pic>
        <p:nvPicPr>
          <p:cNvPr id="21" name="Content Placeholder 20" descr="A screenshot of a spreadsheet&#10;&#10;Description automatically generated">
            <a:extLst>
              <a:ext uri="{FF2B5EF4-FFF2-40B4-BE49-F238E27FC236}">
                <a16:creationId xmlns:a16="http://schemas.microsoft.com/office/drawing/2014/main" id="{28696A0D-4599-B146-8B94-0F99CD2D58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22986"/>
            <a:ext cx="7869998" cy="5635014"/>
          </a:xfrm>
        </p:spPr>
      </p:pic>
    </p:spTree>
    <p:extLst>
      <p:ext uri="{BB962C8B-B14F-4D97-AF65-F5344CB8AC3E}">
        <p14:creationId xmlns:p14="http://schemas.microsoft.com/office/powerpoint/2010/main" val="27251094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E4E8-2343-45C8-B836-7B8D36DED37A}"/>
              </a:ext>
            </a:extLst>
          </p:cNvPr>
          <p:cNvSpPr>
            <a:spLocks noGrp="1"/>
          </p:cNvSpPr>
          <p:nvPr>
            <p:ph type="title"/>
          </p:nvPr>
        </p:nvSpPr>
        <p:spPr>
          <a:xfrm>
            <a:off x="457199" y="460364"/>
            <a:ext cx="8229600" cy="800121"/>
          </a:xfrm>
        </p:spPr>
        <p:txBody>
          <a:bodyPr/>
          <a:lstStyle/>
          <a:p>
            <a:r>
              <a:rPr lang="en-US" altLang="zh-CN" dirty="0"/>
              <a:t>Chapter 9 Authorization</a:t>
            </a:r>
            <a:endParaRPr lang="en-US" dirty="0"/>
          </a:p>
        </p:txBody>
      </p:sp>
      <p:sp>
        <p:nvSpPr>
          <p:cNvPr id="3" name="Content Placeholder 2">
            <a:extLst>
              <a:ext uri="{FF2B5EF4-FFF2-40B4-BE49-F238E27FC236}">
                <a16:creationId xmlns:a16="http://schemas.microsoft.com/office/drawing/2014/main" id="{00CAF97F-5BD8-487D-AE64-72C9A89A4DCC}"/>
              </a:ext>
            </a:extLst>
          </p:cNvPr>
          <p:cNvSpPr>
            <a:spLocks noGrp="1"/>
          </p:cNvSpPr>
          <p:nvPr>
            <p:ph idx="1"/>
          </p:nvPr>
        </p:nvSpPr>
        <p:spPr>
          <a:xfrm>
            <a:off x="457199" y="1067789"/>
            <a:ext cx="8229600" cy="4722421"/>
          </a:xfrm>
        </p:spPr>
        <p:txBody>
          <a:bodyPr/>
          <a:lstStyle/>
          <a:p>
            <a:r>
              <a:rPr lang="en-US" altLang="zh-CN" sz="2200" dirty="0"/>
              <a:t> </a:t>
            </a:r>
            <a:r>
              <a:rPr lang="en-US" altLang="zh-CN" sz="1800" dirty="0">
                <a:latin typeface="Calibri" panose="020F0502020204030204" pitchFamily="34" charset="0"/>
                <a:ea typeface="DengXian" panose="02010600030101010101" pitchFamily="2" charset="-122"/>
                <a:cs typeface="Times New Roman" panose="02020603050405020304" pitchFamily="18" charset="0"/>
              </a:rPr>
              <a:t>Control for </a:t>
            </a:r>
            <a:r>
              <a:rPr lang="en-US" sz="1800" dirty="0">
                <a:effectLst/>
                <a:latin typeface="Calibri" panose="020F0502020204030204" pitchFamily="34" charset="0"/>
                <a:ea typeface="DengXian" panose="02010600030101010101" pitchFamily="2" charset="-122"/>
                <a:cs typeface="Times New Roman" panose="02020603050405020304" pitchFamily="18" charset="0"/>
              </a:rPr>
              <a:t>state legislation of Chapter 9 on the fiscal status of municipalities</a:t>
            </a:r>
            <a:endParaRPr lang="en-US" altLang="zh-CN" sz="2200" dirty="0"/>
          </a:p>
          <a:p>
            <a:pPr marL="300038" lvl="1" indent="0">
              <a:buNone/>
            </a:pPr>
            <a:endParaRPr lang="en-US" sz="2200" dirty="0"/>
          </a:p>
          <a:p>
            <a:endParaRPr lang="en-US" sz="2400" dirty="0"/>
          </a:p>
        </p:txBody>
      </p:sp>
      <p:pic>
        <p:nvPicPr>
          <p:cNvPr id="5" name="Picture 4" descr="A document with text and images&#10;&#10;Description automatically generated with medium confidence">
            <a:extLst>
              <a:ext uri="{FF2B5EF4-FFF2-40B4-BE49-F238E27FC236}">
                <a16:creationId xmlns:a16="http://schemas.microsoft.com/office/drawing/2014/main" id="{FDAC231B-CA33-4045-A316-EED479016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204" y="1473120"/>
            <a:ext cx="7291589" cy="5384880"/>
          </a:xfrm>
          <a:prstGeom prst="rect">
            <a:avLst/>
          </a:prstGeom>
        </p:spPr>
      </p:pic>
    </p:spTree>
    <p:extLst>
      <p:ext uri="{BB962C8B-B14F-4D97-AF65-F5344CB8AC3E}">
        <p14:creationId xmlns:p14="http://schemas.microsoft.com/office/powerpoint/2010/main" val="36371772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2F91-7FCC-4255-B505-FF4CB7C1420B}"/>
              </a:ext>
            </a:extLst>
          </p:cNvPr>
          <p:cNvSpPr>
            <a:spLocks noGrp="1"/>
          </p:cNvSpPr>
          <p:nvPr>
            <p:ph type="title"/>
          </p:nvPr>
        </p:nvSpPr>
        <p:spPr/>
        <p:txBody>
          <a:bodyPr/>
          <a:lstStyle/>
          <a:p>
            <a:r>
              <a:rPr lang="en-US" altLang="zh-CN" dirty="0"/>
              <a:t>Prediction Classifiers (1/2)</a:t>
            </a:r>
            <a:endParaRPr lang="en-US" dirty="0"/>
          </a:p>
        </p:txBody>
      </p:sp>
      <p:sp>
        <p:nvSpPr>
          <p:cNvPr id="3" name="Content Placeholder 2">
            <a:extLst>
              <a:ext uri="{FF2B5EF4-FFF2-40B4-BE49-F238E27FC236}">
                <a16:creationId xmlns:a16="http://schemas.microsoft.com/office/drawing/2014/main" id="{F8C5AE82-778F-4549-8725-85240F468DD9}"/>
              </a:ext>
            </a:extLst>
          </p:cNvPr>
          <p:cNvSpPr>
            <a:spLocks noGrp="1"/>
          </p:cNvSpPr>
          <p:nvPr>
            <p:ph idx="1"/>
          </p:nvPr>
        </p:nvSpPr>
        <p:spPr>
          <a:xfrm>
            <a:off x="549667" y="1339066"/>
            <a:ext cx="8229600" cy="4722421"/>
          </a:xfrm>
        </p:spPr>
        <p:txBody>
          <a:bodyPr/>
          <a:lstStyle/>
          <a:p>
            <a:pPr marL="257175" lvl="1" indent="-257175">
              <a:buChar char="•"/>
            </a:pPr>
            <a:endParaRPr lang="en-US" sz="2400" dirty="0">
              <a:solidFill>
                <a:srgbClr val="2E2E2E"/>
              </a:solidFill>
              <a:latin typeface="NexusSerif"/>
            </a:endParaRPr>
          </a:p>
          <a:p>
            <a:pPr marL="257175" lvl="1" indent="-257175">
              <a:buChar char="•"/>
            </a:pPr>
            <a:r>
              <a:rPr lang="en-US" altLang="zh-CN" sz="2400" dirty="0">
                <a:solidFill>
                  <a:srgbClr val="2E2E2E"/>
                </a:solidFill>
                <a:latin typeface="NexusSerif"/>
              </a:rPr>
              <a:t>Classification</a:t>
            </a:r>
            <a:r>
              <a:rPr lang="zh-CN" altLang="en-US" sz="2400" dirty="0">
                <a:solidFill>
                  <a:srgbClr val="2E2E2E"/>
                </a:solidFill>
                <a:latin typeface="NexusSerif"/>
              </a:rPr>
              <a:t> </a:t>
            </a:r>
            <a:r>
              <a:rPr lang="en-US" altLang="zh-CN" sz="2400" dirty="0">
                <a:solidFill>
                  <a:srgbClr val="2E2E2E"/>
                </a:solidFill>
                <a:latin typeface="NexusSerif"/>
              </a:rPr>
              <a:t>Model</a:t>
            </a:r>
            <a:endParaRPr lang="en-US" sz="2400" dirty="0">
              <a:solidFill>
                <a:srgbClr val="2E2E2E"/>
              </a:solidFill>
              <a:latin typeface="NexusSerif"/>
            </a:endParaRPr>
          </a:p>
          <a:p>
            <a:pPr marL="642938" marR="0" lvl="1" indent="-342900">
              <a:buFont typeface="Wingdings" panose="05000000000000000000" pitchFamily="2" charset="2"/>
              <a:buChar char="q"/>
            </a:pPr>
            <a:r>
              <a:rPr lang="en-US" sz="2400" dirty="0"/>
              <a:t>Logistic Regression (baseline model)</a:t>
            </a:r>
          </a:p>
          <a:p>
            <a:pPr marL="642938" marR="0" lvl="1" indent="-342900">
              <a:buFont typeface="Wingdings" panose="05000000000000000000" pitchFamily="2" charset="2"/>
              <a:buChar char="q"/>
            </a:pPr>
            <a:r>
              <a:rPr lang="en-US" sz="2400" dirty="0" err="1"/>
              <a:t>XGBClassifier</a:t>
            </a:r>
            <a:endParaRPr lang="en-US" sz="2400" dirty="0"/>
          </a:p>
          <a:p>
            <a:pPr marL="642938" marR="0" lvl="1" indent="-342900">
              <a:buFont typeface="Wingdings" panose="05000000000000000000" pitchFamily="2" charset="2"/>
              <a:buChar char="q"/>
            </a:pPr>
            <a:r>
              <a:rPr lang="en-US" sz="2400" dirty="0" err="1"/>
              <a:t>RUSBoost</a:t>
            </a:r>
            <a:endParaRPr lang="en-US" sz="2400" dirty="0"/>
          </a:p>
          <a:p>
            <a:pPr marL="642938" marR="0" lvl="1" indent="-342900">
              <a:buFont typeface="Wingdings" panose="05000000000000000000" pitchFamily="2" charset="2"/>
              <a:buChar char="q"/>
            </a:pPr>
            <a:r>
              <a:rPr lang="en-US" sz="2400" dirty="0"/>
              <a:t>C4.5 Decision Tree</a:t>
            </a:r>
          </a:p>
          <a:p>
            <a:pPr marL="642938" marR="0" lvl="1" indent="-342900">
              <a:buFont typeface="Wingdings" panose="05000000000000000000" pitchFamily="2" charset="2"/>
              <a:buChar char="q"/>
            </a:pPr>
            <a:r>
              <a:rPr lang="en-US" sz="2400" dirty="0"/>
              <a:t>Exactly Balanced Bagging</a:t>
            </a:r>
          </a:p>
          <a:p>
            <a:pPr marL="642938" lvl="1" indent="-342900">
              <a:buFont typeface="Wingdings" panose="05000000000000000000" pitchFamily="2" charset="2"/>
              <a:buChar char="q"/>
            </a:pPr>
            <a:r>
              <a:rPr lang="en-US" sz="2400" dirty="0">
                <a:effectLst/>
                <a:latin typeface="Times New Roman" panose="02020603050405020304" pitchFamily="18" charset="0"/>
                <a:ea typeface="Times New Roman" panose="02020603050405020304" pitchFamily="18" charset="0"/>
              </a:rPr>
              <a:t>Roughly Balanced Bagging </a:t>
            </a:r>
          </a:p>
          <a:p>
            <a:pPr marL="300038" marR="0" lvl="1" indent="0">
              <a:buNone/>
            </a:pPr>
            <a:endParaRPr lang="en-US" sz="2400" dirty="0"/>
          </a:p>
          <a:p>
            <a:pPr lvl="1"/>
            <a:endParaRPr lang="en-US" sz="2400" b="0" i="0" dirty="0">
              <a:solidFill>
                <a:srgbClr val="2E2E2E"/>
              </a:solidFill>
              <a:effectLst/>
              <a:latin typeface="NexusSerif"/>
            </a:endParaRPr>
          </a:p>
          <a:p>
            <a:endParaRPr lang="en-US" sz="2400" dirty="0"/>
          </a:p>
        </p:txBody>
      </p:sp>
    </p:spTree>
    <p:extLst>
      <p:ext uri="{BB962C8B-B14F-4D97-AF65-F5344CB8AC3E}">
        <p14:creationId xmlns:p14="http://schemas.microsoft.com/office/powerpoint/2010/main" val="104832223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E4E8-2343-45C8-B836-7B8D36DED37A}"/>
              </a:ext>
            </a:extLst>
          </p:cNvPr>
          <p:cNvSpPr>
            <a:spLocks noGrp="1"/>
          </p:cNvSpPr>
          <p:nvPr>
            <p:ph type="title"/>
          </p:nvPr>
        </p:nvSpPr>
        <p:spPr/>
        <p:txBody>
          <a:bodyPr/>
          <a:lstStyle/>
          <a:p>
            <a:r>
              <a:rPr lang="en-US" altLang="zh-CN" dirty="0"/>
              <a:t>Prediction Classifiers (2/2)</a:t>
            </a:r>
            <a:endParaRPr lang="en-US" dirty="0"/>
          </a:p>
        </p:txBody>
      </p:sp>
      <p:sp>
        <p:nvSpPr>
          <p:cNvPr id="3" name="Content Placeholder 2">
            <a:extLst>
              <a:ext uri="{FF2B5EF4-FFF2-40B4-BE49-F238E27FC236}">
                <a16:creationId xmlns:a16="http://schemas.microsoft.com/office/drawing/2014/main" id="{00CAF97F-5BD8-487D-AE64-72C9A89A4DCC}"/>
              </a:ext>
            </a:extLst>
          </p:cNvPr>
          <p:cNvSpPr>
            <a:spLocks noGrp="1"/>
          </p:cNvSpPr>
          <p:nvPr>
            <p:ph idx="1"/>
          </p:nvPr>
        </p:nvSpPr>
        <p:spPr>
          <a:xfrm>
            <a:off x="457200" y="1518063"/>
            <a:ext cx="8229600" cy="4722421"/>
          </a:xfrm>
        </p:spPr>
        <p:txBody>
          <a:bodyPr/>
          <a:lstStyle/>
          <a:p>
            <a:pPr marL="0" marR="0">
              <a:spcBef>
                <a:spcPts val="0"/>
              </a:spcBef>
              <a:spcAft>
                <a:spcPts val="0"/>
              </a:spcAft>
            </a:pPr>
            <a:r>
              <a:rPr lang="en-US" altLang="zh-CN" sz="2000" dirty="0"/>
              <a:t>Y=</a:t>
            </a:r>
            <a:r>
              <a:rPr lang="zh-CN" altLang="en-US" sz="2000" dirty="0"/>
              <a:t> </a:t>
            </a:r>
            <a:r>
              <a:rPr lang="en-US" sz="2000" dirty="0">
                <a:solidFill>
                  <a:srgbClr val="000000"/>
                </a:solidFill>
                <a:effectLst/>
                <a:latin typeface="Times New Roman" panose="02020603050405020304" pitchFamily="18" charset="0"/>
                <a:ea typeface="Times New Roman" panose="02020603050405020304" pitchFamily="18" charset="0"/>
              </a:rPr>
              <a:t>Technical Insolvency</a:t>
            </a:r>
            <a:endParaRPr lang="en-US" sz="2000" dirty="0">
              <a:effectLst/>
              <a:latin typeface="Times New Roman" panose="02020603050405020304" pitchFamily="18" charset="0"/>
              <a:ea typeface="Times New Roman" panose="02020603050405020304" pitchFamily="18" charset="0"/>
            </a:endParaRPr>
          </a:p>
          <a:p>
            <a:pPr marR="0">
              <a:spcBef>
                <a:spcPts val="0"/>
              </a:spcBef>
              <a:spcAft>
                <a:spcPts val="0"/>
              </a:spcAft>
              <a:buFont typeface="Courier New" panose="02070309020205020404" pitchFamily="49" charset="0"/>
              <a:buChar char="o"/>
            </a:pPr>
            <a:r>
              <a:rPr lang="en-US" sz="2000" dirty="0">
                <a:solidFill>
                  <a:srgbClr val="000000"/>
                </a:solidFill>
                <a:effectLst/>
                <a:latin typeface="Times New Roman" panose="02020603050405020304" pitchFamily="18" charset="0"/>
                <a:ea typeface="Times New Roman" panose="02020603050405020304" pitchFamily="18" charset="0"/>
              </a:rPr>
              <a:t>Coded as 1 when the net position of GA is negative, otherwise as 0</a:t>
            </a:r>
            <a:endParaRPr lang="en-US" sz="2000" dirty="0"/>
          </a:p>
          <a:p>
            <a:endParaRPr lang="en-US" altLang="zh-CN" dirty="0"/>
          </a:p>
          <a:p>
            <a:endParaRPr lang="en-US" altLang="zh-CN" sz="2000" dirty="0"/>
          </a:p>
          <a:p>
            <a:endParaRPr lang="en-US" altLang="zh-CN" dirty="0"/>
          </a:p>
          <a:p>
            <a:endParaRPr lang="en-US" altLang="zh-CN" sz="2000" dirty="0"/>
          </a:p>
          <a:p>
            <a:endParaRPr lang="en-US" altLang="zh-CN" dirty="0"/>
          </a:p>
          <a:p>
            <a:endParaRPr lang="en-US" altLang="zh-CN" sz="2000" dirty="0"/>
          </a:p>
          <a:p>
            <a:endParaRPr lang="en-US" altLang="zh-CN" dirty="0"/>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80% of the data assigned as training data and the remaining 20% assigned as test data.</a:t>
            </a:r>
            <a:r>
              <a:rPr lang="zh-CN" altLang="en-US" sz="2000" dirty="0"/>
              <a:t> </a:t>
            </a:r>
            <a:endParaRPr lang="en-US" sz="2000" dirty="0"/>
          </a:p>
        </p:txBody>
      </p:sp>
      <p:pic>
        <p:nvPicPr>
          <p:cNvPr id="9" name="Picture 8" descr="A table with numbers and letters&#10;&#10;Description automatically generated">
            <a:extLst>
              <a:ext uri="{FF2B5EF4-FFF2-40B4-BE49-F238E27FC236}">
                <a16:creationId xmlns:a16="http://schemas.microsoft.com/office/drawing/2014/main" id="{4303669A-7A60-0D42-BF0C-6B6B860B7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379851"/>
            <a:ext cx="7610021" cy="2098297"/>
          </a:xfrm>
          <a:prstGeom prst="rect">
            <a:avLst/>
          </a:prstGeom>
        </p:spPr>
      </p:pic>
    </p:spTree>
    <p:extLst>
      <p:ext uri="{BB962C8B-B14F-4D97-AF65-F5344CB8AC3E}">
        <p14:creationId xmlns:p14="http://schemas.microsoft.com/office/powerpoint/2010/main" val="360341193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E4E8-2343-45C8-B836-7B8D36DED37A}"/>
              </a:ext>
            </a:extLst>
          </p:cNvPr>
          <p:cNvSpPr>
            <a:spLocks noGrp="1"/>
          </p:cNvSpPr>
          <p:nvPr>
            <p:ph type="title"/>
          </p:nvPr>
        </p:nvSpPr>
        <p:spPr>
          <a:xfrm>
            <a:off x="457200" y="400275"/>
            <a:ext cx="8229600" cy="800121"/>
          </a:xfrm>
        </p:spPr>
        <p:txBody>
          <a:bodyPr/>
          <a:lstStyle/>
          <a:p>
            <a:r>
              <a:rPr lang="en-US" dirty="0"/>
              <a:t>Logit Regression </a:t>
            </a:r>
            <a:r>
              <a:rPr lang="en-US" altLang="zh-CN" dirty="0"/>
              <a:t>Prediction</a:t>
            </a:r>
            <a:r>
              <a:rPr lang="zh-CN" altLang="en-US" dirty="0"/>
              <a:t> </a:t>
            </a:r>
            <a:r>
              <a:rPr lang="en-US" dirty="0"/>
              <a:t>Results </a:t>
            </a:r>
          </a:p>
        </p:txBody>
      </p:sp>
      <p:sp>
        <p:nvSpPr>
          <p:cNvPr id="3" name="Content Placeholder 2">
            <a:extLst>
              <a:ext uri="{FF2B5EF4-FFF2-40B4-BE49-F238E27FC236}">
                <a16:creationId xmlns:a16="http://schemas.microsoft.com/office/drawing/2014/main" id="{00CAF97F-5BD8-487D-AE64-72C9A89A4DCC}"/>
              </a:ext>
            </a:extLst>
          </p:cNvPr>
          <p:cNvSpPr>
            <a:spLocks noGrp="1"/>
          </p:cNvSpPr>
          <p:nvPr>
            <p:ph idx="1"/>
          </p:nvPr>
        </p:nvSpPr>
        <p:spPr>
          <a:xfrm>
            <a:off x="457200" y="1518063"/>
            <a:ext cx="8229600" cy="4722421"/>
          </a:xfrm>
        </p:spPr>
        <p:txBody>
          <a:bodyPr/>
          <a:lstStyle/>
          <a:p>
            <a:endParaRPr lang="en-US" altLang="zh-CN" dirty="0"/>
          </a:p>
          <a:p>
            <a:endParaRPr lang="en-US" altLang="zh-CN" sz="2000" dirty="0"/>
          </a:p>
          <a:p>
            <a:endParaRPr lang="en-US" altLang="zh-CN" dirty="0"/>
          </a:p>
          <a:p>
            <a:endParaRPr lang="en-US" altLang="zh-CN" sz="2000" dirty="0"/>
          </a:p>
          <a:p>
            <a:endParaRPr lang="en-US" altLang="zh-CN" dirty="0"/>
          </a:p>
          <a:p>
            <a:endParaRPr lang="en-US" altLang="zh-CN" sz="2000" dirty="0"/>
          </a:p>
          <a:p>
            <a:endParaRPr lang="en-US" altLang="zh-CN" dirty="0"/>
          </a:p>
        </p:txBody>
      </p:sp>
      <p:pic>
        <p:nvPicPr>
          <p:cNvPr id="8" name="Picture 7" descr="A table of numbers with text&#10;&#10;Description automatically generated">
            <a:extLst>
              <a:ext uri="{FF2B5EF4-FFF2-40B4-BE49-F238E27FC236}">
                <a16:creationId xmlns:a16="http://schemas.microsoft.com/office/drawing/2014/main" id="{E4716C6C-7AF2-4C46-A42F-AEFA8451F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41" y="101600"/>
            <a:ext cx="8330859" cy="6858000"/>
          </a:xfrm>
          <a:prstGeom prst="rect">
            <a:avLst/>
          </a:prstGeom>
        </p:spPr>
      </p:pic>
      <p:sp>
        <p:nvSpPr>
          <p:cNvPr id="10" name="Oval 9">
            <a:extLst>
              <a:ext uri="{FF2B5EF4-FFF2-40B4-BE49-F238E27FC236}">
                <a16:creationId xmlns:a16="http://schemas.microsoft.com/office/drawing/2014/main" id="{79A93DCD-A337-DE4D-BD8A-30FFDC5974F8}"/>
              </a:ext>
            </a:extLst>
          </p:cNvPr>
          <p:cNvSpPr/>
          <p:nvPr/>
        </p:nvSpPr>
        <p:spPr>
          <a:xfrm>
            <a:off x="5675086" y="800335"/>
            <a:ext cx="798285" cy="184666"/>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C83FD6-11C3-2B4F-8404-81B12ED2881F}"/>
              </a:ext>
            </a:extLst>
          </p:cNvPr>
          <p:cNvSpPr/>
          <p:nvPr/>
        </p:nvSpPr>
        <p:spPr>
          <a:xfrm>
            <a:off x="5675086" y="2607363"/>
            <a:ext cx="798285" cy="184666"/>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58FC023-EE43-0343-BDEA-AB035A205FC1}"/>
              </a:ext>
            </a:extLst>
          </p:cNvPr>
          <p:cNvSpPr/>
          <p:nvPr/>
        </p:nvSpPr>
        <p:spPr>
          <a:xfrm>
            <a:off x="5675085" y="3017362"/>
            <a:ext cx="798285" cy="411637"/>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E608988-084B-C447-A70F-30096F102C7B}"/>
              </a:ext>
            </a:extLst>
          </p:cNvPr>
          <p:cNvSpPr/>
          <p:nvPr/>
        </p:nvSpPr>
        <p:spPr>
          <a:xfrm>
            <a:off x="5660569" y="4575504"/>
            <a:ext cx="747144" cy="259237"/>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F2FCB18-7834-DC4D-910B-C9881787B73C}"/>
              </a:ext>
            </a:extLst>
          </p:cNvPr>
          <p:cNvSpPr/>
          <p:nvPr/>
        </p:nvSpPr>
        <p:spPr>
          <a:xfrm>
            <a:off x="5660569" y="5188243"/>
            <a:ext cx="812801" cy="411637"/>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935ADB-147E-AF45-872E-0C15B00E0B01}"/>
              </a:ext>
            </a:extLst>
          </p:cNvPr>
          <p:cNvSpPr/>
          <p:nvPr/>
        </p:nvSpPr>
        <p:spPr>
          <a:xfrm>
            <a:off x="5696853" y="6156427"/>
            <a:ext cx="747144" cy="259237"/>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7E8D0E-62D3-F948-99AA-DBAEF0F67332}"/>
              </a:ext>
            </a:extLst>
          </p:cNvPr>
          <p:cNvSpPr/>
          <p:nvPr/>
        </p:nvSpPr>
        <p:spPr>
          <a:xfrm>
            <a:off x="5700655" y="5787928"/>
            <a:ext cx="747144" cy="259237"/>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11203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24D9-1228-4BB7-86D5-5F22B5D6EB8D}"/>
              </a:ext>
            </a:extLst>
          </p:cNvPr>
          <p:cNvSpPr>
            <a:spLocks noGrp="1"/>
          </p:cNvSpPr>
          <p:nvPr>
            <p:ph type="title"/>
          </p:nvPr>
        </p:nvSpPr>
        <p:spPr>
          <a:xfrm>
            <a:off x="457200" y="569210"/>
            <a:ext cx="8229600" cy="800121"/>
          </a:xfrm>
        </p:spPr>
        <p:txBody>
          <a:bodyPr/>
          <a:lstStyle/>
          <a:p>
            <a:r>
              <a:rPr lang="en-US" altLang="zh-CN" dirty="0"/>
              <a:t>Significant</a:t>
            </a:r>
            <a:r>
              <a:rPr lang="zh-CN" altLang="en-US" dirty="0"/>
              <a:t> </a:t>
            </a:r>
            <a:r>
              <a:rPr lang="en-US" altLang="zh-CN" dirty="0" err="1"/>
              <a:t>Predictors_</a:t>
            </a:r>
            <a:r>
              <a:rPr lang="en-US" altLang="zh-CN" sz="2800" dirty="0" err="1">
                <a:effectLst/>
                <a:latin typeface="Times New Roman" panose="02020603050405020304" pitchFamily="18" charset="0"/>
                <a:ea typeface="Times New Roman" panose="02020603050405020304" pitchFamily="18" charset="0"/>
              </a:rPr>
              <a:t>Logistic</a:t>
            </a:r>
            <a:r>
              <a:rPr lang="zh-CN" altLang="en-US" sz="2800" dirty="0">
                <a:effectLst/>
                <a:latin typeface="Times New Roman" panose="02020603050405020304" pitchFamily="18" charset="0"/>
                <a:ea typeface="Times New Roman" panose="02020603050405020304" pitchFamily="18" charset="0"/>
              </a:rPr>
              <a:t> </a:t>
            </a:r>
            <a:r>
              <a:rPr lang="en-US" altLang="zh-CN" sz="2800" dirty="0">
                <a:effectLst/>
                <a:latin typeface="Times New Roman" panose="02020603050405020304" pitchFamily="18" charset="0"/>
                <a:ea typeface="Times New Roman" panose="02020603050405020304" pitchFamily="18" charset="0"/>
              </a:rPr>
              <a:t>Regression</a:t>
            </a:r>
            <a:endParaRPr lang="en-US" dirty="0"/>
          </a:p>
        </p:txBody>
      </p:sp>
      <p:sp>
        <p:nvSpPr>
          <p:cNvPr id="3" name="Content Placeholder 2">
            <a:extLst>
              <a:ext uri="{FF2B5EF4-FFF2-40B4-BE49-F238E27FC236}">
                <a16:creationId xmlns:a16="http://schemas.microsoft.com/office/drawing/2014/main" id="{D88B3CB9-659C-4D72-908E-82D7E9B6FD9B}"/>
              </a:ext>
            </a:extLst>
          </p:cNvPr>
          <p:cNvSpPr>
            <a:spLocks noGrp="1"/>
          </p:cNvSpPr>
          <p:nvPr>
            <p:ph idx="1"/>
          </p:nvPr>
        </p:nvSpPr>
        <p:spPr>
          <a:xfrm>
            <a:off x="283029" y="1369331"/>
            <a:ext cx="8229600" cy="5488669"/>
          </a:xfrm>
        </p:spPr>
        <p:txBody>
          <a:bodyPr/>
          <a:lstStyle/>
          <a:p>
            <a:r>
              <a:rPr lang="en-US" sz="1800" dirty="0">
                <a:effectLst/>
                <a:latin typeface="Times New Roman" panose="02020603050405020304" pitchFamily="18" charset="0"/>
                <a:ea typeface="Times New Roman" panose="02020603050405020304" pitchFamily="18" charset="0"/>
              </a:rPr>
              <a:t>Unrestricted Net Asset Unrestricted </a:t>
            </a:r>
            <a:r>
              <a:rPr lang="en-US" altLang="zh-CN"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L1</a:t>
            </a:r>
            <a:r>
              <a:rPr lang="en-US" altLang="zh-CN"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Net Position / Total Revenue (primary government)</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Revenue Dispersion</a:t>
            </a:r>
            <a:r>
              <a:rPr lang="zh-CN" altLang="en-US" sz="1800" dirty="0">
                <a:effectLst/>
                <a:latin typeface="Times New Roman" panose="02020603050405020304" pitchFamily="18" charset="0"/>
                <a:ea typeface="Times New Roman" panose="02020603050405020304" pitchFamily="18" charset="0"/>
              </a:rPr>
              <a:t> </a:t>
            </a:r>
            <a:r>
              <a:rPr lang="en-US" altLang="zh-CN"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B3</a:t>
            </a:r>
            <a:r>
              <a:rPr lang="en-US" altLang="zh-CN"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p>
          <a:p>
            <a:pPr>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Non-Tax Revenue Sources / Total Revenue</a:t>
            </a:r>
            <a:r>
              <a:rPr lang="en-US" sz="1600" dirty="0">
                <a:effectLst/>
              </a:rPr>
              <a:t>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General Fund Balance</a:t>
            </a:r>
            <a:r>
              <a:rPr lang="zh-CN" altLang="en-US" sz="1800" dirty="0">
                <a:effectLst/>
                <a:latin typeface="Times New Roman" panose="02020603050405020304" pitchFamily="18" charset="0"/>
                <a:ea typeface="Times New Roman" panose="02020603050405020304" pitchFamily="18" charset="0"/>
              </a:rPr>
              <a:t> </a:t>
            </a:r>
            <a:r>
              <a:rPr lang="en-US" altLang="zh-CN"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B5</a:t>
            </a:r>
            <a:r>
              <a:rPr lang="en-US" altLang="zh-CN"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p>
          <a:p>
            <a:pPr marL="28575" marR="0" indent="-285750">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General Fund Balance / General Fund Revenue</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Tax Base Growth (S1)</a:t>
            </a:r>
          </a:p>
          <a:p>
            <a:pPr marL="28575" marR="0" indent="-285750">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(Taxable Assessed Value of Property in Current Year-Taxable Assessed Value of Property in Prior Year) / Taxable Assessed Value of Property in Prior Year</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Government Size (GS)</a:t>
            </a:r>
          </a:p>
          <a:p>
            <a:pPr marL="28575" marR="0" indent="-285750">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Scale and scope of government activities : Ln (Revenue of Primary Government)</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U.S. Census Bureau region definition: Division 2, 3, 5, 7</a:t>
            </a:r>
          </a:p>
          <a:p>
            <a:pPr marL="28575" marR="0" indent="-285750">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Middle Atlantic; East North Central; South Atlantic; West South Central</a:t>
            </a:r>
          </a:p>
          <a:p>
            <a:endParaRPr lang="en-US"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16117939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24D9-1228-4BB7-86D5-5F22B5D6EB8D}"/>
              </a:ext>
            </a:extLst>
          </p:cNvPr>
          <p:cNvSpPr>
            <a:spLocks noGrp="1"/>
          </p:cNvSpPr>
          <p:nvPr>
            <p:ph type="title"/>
          </p:nvPr>
        </p:nvSpPr>
        <p:spPr/>
        <p:txBody>
          <a:bodyPr/>
          <a:lstStyle/>
          <a:p>
            <a:r>
              <a:rPr lang="en-US" altLang="zh-CN" dirty="0"/>
              <a:t>Model</a:t>
            </a:r>
            <a:r>
              <a:rPr lang="zh-CN" altLang="en-US" dirty="0"/>
              <a:t> </a:t>
            </a:r>
            <a:r>
              <a:rPr lang="en-US" altLang="zh-CN" dirty="0"/>
              <a:t>Performance</a:t>
            </a:r>
            <a:r>
              <a:rPr lang="zh-CN" altLang="en-US" dirty="0"/>
              <a:t> </a:t>
            </a:r>
            <a:r>
              <a:rPr lang="en-US" altLang="zh-CN" dirty="0"/>
              <a:t>Evaluation (1/2)</a:t>
            </a:r>
            <a:r>
              <a:rPr lang="en-US" dirty="0"/>
              <a: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8B3CB9-659C-4D72-908E-82D7E9B6FD9B}"/>
                  </a:ext>
                </a:extLst>
              </p:cNvPr>
              <p:cNvSpPr>
                <a:spLocks noGrp="1"/>
              </p:cNvSpPr>
              <p:nvPr>
                <p:ph idx="1"/>
              </p:nvPr>
            </p:nvSpPr>
            <p:spPr>
              <a:xfrm>
                <a:off x="457200" y="1354817"/>
                <a:ext cx="8229600" cy="4722421"/>
              </a:xfrm>
            </p:spPr>
            <p:txBody>
              <a:bodyPr/>
              <a:lstStyle/>
              <a:p>
                <a:pPr marL="0" indent="0">
                  <a:buNone/>
                </a:pPr>
                <a:r>
                  <a:rPr lang="en-US" altLang="zh-CN" dirty="0">
                    <a:cs typeface="Times New Roman" panose="02020603050405020304" pitchFamily="18" charset="0"/>
                  </a:rPr>
                  <a:t>P</a:t>
                </a:r>
                <a:r>
                  <a:rPr lang="en-US" dirty="0">
                    <a:cs typeface="Times New Roman" panose="02020603050405020304" pitchFamily="18" charset="0"/>
                  </a:rPr>
                  <a:t>recision =</a:t>
                </a:r>
                <a:r>
                  <a:rPr lang="en-US" dirty="0">
                    <a:solidFill>
                      <a:schemeClr val="dk1"/>
                    </a:solidFill>
                    <a:cs typeface="Times New Roman" panose="02020603050405020304" pitchFamily="18" charset="0"/>
                  </a:rPr>
                  <a:t> </a:t>
                </a:r>
                <a14:m>
                  <m:oMath xmlns:m="http://schemas.openxmlformats.org/officeDocument/2006/math">
                    <m:f>
                      <m:fPr>
                        <m:ctrlPr>
                          <a:rPr lang="en-US" i="1">
                            <a:solidFill>
                              <a:schemeClr val="dk1"/>
                            </a:solidFill>
                            <a:latin typeface="Cambria Math" panose="02040503050406030204" pitchFamily="18" charset="0"/>
                          </a:rPr>
                        </m:ctrlPr>
                      </m:fPr>
                      <m:num>
                        <m:r>
                          <m:rPr>
                            <m:sty m:val="p"/>
                          </m:rPr>
                          <a:rPr lang="en-US">
                            <a:solidFill>
                              <a:schemeClr val="dk1"/>
                            </a:solidFill>
                            <a:latin typeface="Cambria Math" panose="02040503050406030204" pitchFamily="18" charset="0"/>
                          </a:rPr>
                          <m:t>TP</m:t>
                        </m:r>
                      </m:num>
                      <m:den>
                        <m:r>
                          <m:rPr>
                            <m:sty m:val="p"/>
                          </m:rPr>
                          <a:rPr lang="en-US">
                            <a:solidFill>
                              <a:schemeClr val="dk1"/>
                            </a:solidFill>
                            <a:latin typeface="Cambria Math" panose="02040503050406030204" pitchFamily="18" charset="0"/>
                          </a:rPr>
                          <m:t>TP</m:t>
                        </m:r>
                        <m:r>
                          <a:rPr lang="en-US">
                            <a:solidFill>
                              <a:schemeClr val="dk1"/>
                            </a:solidFill>
                            <a:latin typeface="Cambria Math" panose="02040503050406030204" pitchFamily="18" charset="0"/>
                          </a:rPr>
                          <m:t> + </m:t>
                        </m:r>
                        <m:r>
                          <m:rPr>
                            <m:sty m:val="p"/>
                          </m:rPr>
                          <a:rPr lang="en-US">
                            <a:solidFill>
                              <a:schemeClr val="dk1"/>
                            </a:solidFill>
                            <a:latin typeface="Cambria Math" panose="02040503050406030204" pitchFamily="18" charset="0"/>
                          </a:rPr>
                          <m:t>FP</m:t>
                        </m:r>
                      </m:den>
                    </m:f>
                  </m:oMath>
                </a14:m>
                <a:r>
                  <a:rPr lang="en-US" dirty="0"/>
                  <a:t>  </a:t>
                </a:r>
                <a:r>
                  <a:rPr lang="zh-CN" altLang="en-US" dirty="0"/>
                  <a:t>                                              </a:t>
                </a:r>
                <a:r>
                  <a:rPr lang="en-US" dirty="0"/>
                  <a:t>where:</a:t>
                </a:r>
                <a:r>
                  <a:rPr lang="zh-CN" altLang="en-US" dirty="0"/>
                  <a:t> </a:t>
                </a:r>
                <a:r>
                  <a:rPr lang="en-US" dirty="0"/>
                  <a:t>TP: True positive</a:t>
                </a:r>
              </a:p>
              <a:p>
                <a:pPr marL="300038" lvl="1" indent="0">
                  <a:buNone/>
                </a:pPr>
                <a:r>
                  <a:rPr lang="zh-CN" altLang="en-US" dirty="0"/>
                  <a:t>                                                                                                 </a:t>
                </a:r>
                <a:r>
                  <a:rPr lang="en-US" dirty="0"/>
                  <a:t>FP: False positive</a:t>
                </a:r>
              </a:p>
              <a:p>
                <a:pPr marL="300038" lvl="1" indent="0">
                  <a:buNone/>
                </a:pPr>
                <a:r>
                  <a:rPr lang="zh-CN" altLang="en-US" dirty="0"/>
                  <a:t>                                                                                                 </a:t>
                </a:r>
                <a:r>
                  <a:rPr lang="en-US" dirty="0"/>
                  <a:t>TN: True negative</a:t>
                </a:r>
              </a:p>
              <a:p>
                <a:pPr marL="300038" lvl="1" indent="0">
                  <a:buNone/>
                </a:pPr>
                <a:r>
                  <a:rPr lang="zh-CN" altLang="en-US" dirty="0"/>
                  <a:t>                                                                                                 </a:t>
                </a:r>
                <a:r>
                  <a:rPr lang="en-US" dirty="0"/>
                  <a:t>FN: False negative</a:t>
                </a:r>
                <a:endParaRPr lang="en-US" dirty="0">
                  <a:solidFill>
                    <a:srgbClr val="000000"/>
                  </a:solidFill>
                  <a:cs typeface="Times New Roman" panose="02020603050405020304" pitchFamily="18" charset="0"/>
                </a:endParaRPr>
              </a:p>
              <a:p>
                <a:r>
                  <a:rPr lang="en-US" altLang="zh-CN" dirty="0">
                    <a:cs typeface="Times New Roman" panose="02020603050405020304" pitchFamily="18" charset="0"/>
                  </a:rPr>
                  <a:t>R</a:t>
                </a:r>
                <a:r>
                  <a:rPr lang="en-US" dirty="0">
                    <a:cs typeface="Times New Roman" panose="02020603050405020304" pitchFamily="18" charset="0"/>
                  </a:rPr>
                  <a:t>ecall =</a:t>
                </a:r>
                <a:r>
                  <a:rPr lang="en-US" dirty="0">
                    <a:solidFill>
                      <a:schemeClr val="dk1"/>
                    </a:solidFill>
                    <a:cs typeface="Times New Roman" panose="02020603050405020304" pitchFamily="18" charset="0"/>
                  </a:rPr>
                  <a:t> </a:t>
                </a:r>
                <a14:m>
                  <m:oMath xmlns:m="http://schemas.openxmlformats.org/officeDocument/2006/math">
                    <m:f>
                      <m:fPr>
                        <m:ctrlPr>
                          <a:rPr lang="en-US" i="1">
                            <a:solidFill>
                              <a:schemeClr val="dk1"/>
                            </a:solidFill>
                            <a:latin typeface="Cambria Math" panose="02040503050406030204" pitchFamily="18" charset="0"/>
                          </a:rPr>
                        </m:ctrlPr>
                      </m:fPr>
                      <m:num>
                        <m:r>
                          <m:rPr>
                            <m:sty m:val="p"/>
                          </m:rPr>
                          <a:rPr lang="en-US" i="0">
                            <a:solidFill>
                              <a:schemeClr val="dk1"/>
                            </a:solidFill>
                            <a:latin typeface="Cambria Math" panose="02040503050406030204" pitchFamily="18" charset="0"/>
                          </a:rPr>
                          <m:t>TP</m:t>
                        </m:r>
                      </m:num>
                      <m:den>
                        <m:r>
                          <m:rPr>
                            <m:sty m:val="p"/>
                          </m:rPr>
                          <a:rPr lang="en-US" i="0">
                            <a:solidFill>
                              <a:schemeClr val="dk1"/>
                            </a:solidFill>
                            <a:latin typeface="Cambria Math" panose="02040503050406030204" pitchFamily="18" charset="0"/>
                          </a:rPr>
                          <m:t>TP</m:t>
                        </m:r>
                        <m:r>
                          <a:rPr lang="en-US" i="0">
                            <a:solidFill>
                              <a:schemeClr val="dk1"/>
                            </a:solidFill>
                            <a:latin typeface="Cambria Math" panose="02040503050406030204" pitchFamily="18" charset="0"/>
                          </a:rPr>
                          <m:t> + </m:t>
                        </m:r>
                        <m:r>
                          <m:rPr>
                            <m:sty m:val="p"/>
                          </m:rPr>
                          <a:rPr lang="en-US" i="0">
                            <a:solidFill>
                              <a:schemeClr val="dk1"/>
                            </a:solidFill>
                            <a:latin typeface="Cambria Math" panose="02040503050406030204" pitchFamily="18" charset="0"/>
                          </a:rPr>
                          <m:t>FN</m:t>
                        </m:r>
                      </m:den>
                    </m:f>
                  </m:oMath>
                </a14:m>
                <a:r>
                  <a:rPr lang="en-US" dirty="0"/>
                  <a:t>  </a:t>
                </a:r>
                <a:endParaRPr lang="en-US" dirty="0">
                  <a:solidFill>
                    <a:srgbClr val="000000"/>
                  </a:solidFill>
                  <a:cs typeface="Times New Roman" panose="02020603050405020304" pitchFamily="18" charset="0"/>
                </a:endParaRPr>
              </a:p>
              <a:p>
                <a:endParaRPr lang="en-US" dirty="0">
                  <a:solidFill>
                    <a:srgbClr val="000000"/>
                  </a:solidFill>
                  <a:cs typeface="Times New Roman" panose="02020603050405020304" pitchFamily="18" charset="0"/>
                </a:endParaRPr>
              </a:p>
              <a:p>
                <a:r>
                  <a:rPr lang="en-US" altLang="zh-CN" dirty="0">
                    <a:cs typeface="Times New Roman" panose="02020603050405020304" pitchFamily="18" charset="0"/>
                  </a:rPr>
                  <a:t>F</a:t>
                </a:r>
                <a:r>
                  <a:rPr lang="en-US" dirty="0">
                    <a:cs typeface="Times New Roman" panose="02020603050405020304" pitchFamily="18" charset="0"/>
                  </a:rPr>
                  <a:t>1-score = </a:t>
                </a:r>
                <a14:m>
                  <m:oMath xmlns:m="http://schemas.openxmlformats.org/officeDocument/2006/math">
                    <m:r>
                      <a:rPr lang="en-US">
                        <a:latin typeface="Cambria Math" panose="02040503050406030204" pitchFamily="18" charset="0"/>
                        <a:cs typeface="Times New Roman" panose="02020603050405020304" pitchFamily="18" charset="0"/>
                      </a:rPr>
                      <m:t>2∗</m:t>
                    </m:r>
                    <m:f>
                      <m:fPr>
                        <m:ctrlPr>
                          <a:rPr lang="en-US" i="1">
                            <a:latin typeface="Cambria Math" panose="02040503050406030204" pitchFamily="18" charset="0"/>
                            <a:cs typeface="Times New Roman" panose="02020603050405020304" pitchFamily="18" charset="0"/>
                          </a:rPr>
                        </m:ctrlPr>
                      </m:fPr>
                      <m:num>
                        <m:r>
                          <m:rPr>
                            <m:sty m:val="p"/>
                          </m:rPr>
                          <a:rPr lang="en-US">
                            <a:latin typeface="Cambria Math" panose="02040503050406030204" pitchFamily="18" charset="0"/>
                            <a:cs typeface="Times New Roman" panose="02020603050405020304" pitchFamily="18" charset="0"/>
                          </a:rPr>
                          <m:t>Recall</m:t>
                        </m:r>
                        <m:r>
                          <a:rPr lang="en-US">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Rate</m:t>
                        </m:r>
                        <m:r>
                          <a:rPr lang="en-US">
                            <a:latin typeface="Cambria Math" panose="02040503050406030204" pitchFamily="18" charset="0"/>
                            <a:cs typeface="Times New Roman" panose="02020603050405020304" pitchFamily="18" charset="0"/>
                          </a:rPr>
                          <m:t>∗</m:t>
                        </m:r>
                        <m:r>
                          <m:rPr>
                            <m:sty m:val="p"/>
                          </m:rPr>
                          <a:rPr lang="en-US">
                            <a:latin typeface="Cambria Math" panose="02040503050406030204" pitchFamily="18" charset="0"/>
                            <a:cs typeface="Times New Roman" panose="02020603050405020304" pitchFamily="18" charset="0"/>
                          </a:rPr>
                          <m:t>Precision</m:t>
                        </m:r>
                        <m:r>
                          <a:rPr lang="en-US">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Rate</m:t>
                        </m:r>
                      </m:num>
                      <m:den>
                        <m:r>
                          <m:rPr>
                            <m:sty m:val="p"/>
                          </m:rPr>
                          <a:rPr lang="en-US">
                            <a:latin typeface="Cambria Math" panose="02040503050406030204" pitchFamily="18" charset="0"/>
                            <a:cs typeface="Times New Roman" panose="02020603050405020304" pitchFamily="18" charset="0"/>
                          </a:rPr>
                          <m:t>Recall</m:t>
                        </m:r>
                        <m:r>
                          <a:rPr lang="en-US">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Rate</m:t>
                        </m:r>
                        <m:r>
                          <a:rPr lang="en-US">
                            <a:latin typeface="Cambria Math" panose="02040503050406030204" pitchFamily="18" charset="0"/>
                            <a:cs typeface="Times New Roman" panose="02020603050405020304" pitchFamily="18" charset="0"/>
                          </a:rPr>
                          <m:t>+</m:t>
                        </m:r>
                        <m:r>
                          <m:rPr>
                            <m:sty m:val="p"/>
                          </m:rPr>
                          <a:rPr lang="en-US">
                            <a:latin typeface="Cambria Math" panose="02040503050406030204" pitchFamily="18" charset="0"/>
                            <a:cs typeface="Times New Roman" panose="02020603050405020304" pitchFamily="18" charset="0"/>
                          </a:rPr>
                          <m:t>Precision</m:t>
                        </m:r>
                        <m:r>
                          <a:rPr lang="en-US">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Rate</m:t>
                        </m:r>
                      </m:den>
                    </m:f>
                  </m:oMath>
                </a14:m>
                <a:endParaRPr lang="en-US" dirty="0">
                  <a:solidFill>
                    <a:srgbClr val="000000"/>
                  </a:solidFill>
                  <a:cs typeface="Times New Roman" panose="02020603050405020304" pitchFamily="18" charset="0"/>
                </a:endParaRPr>
              </a:p>
              <a:p>
                <a:endParaRPr lang="en-US" dirty="0">
                  <a:solidFill>
                    <a:srgbClr val="000000"/>
                  </a:solidFill>
                  <a:latin typeface="Times New Roman" panose="02020603050405020304" pitchFamily="18" charset="0"/>
                  <a:cs typeface="Times New Roman" panose="02020603050405020304" pitchFamily="18" charset="0"/>
                </a:endParaRPr>
              </a:p>
              <a:p>
                <a:endParaRPr lang="en-US" dirty="0"/>
              </a:p>
            </p:txBody>
          </p:sp>
        </mc:Choice>
        <mc:Fallback xmlns="">
          <p:sp>
            <p:nvSpPr>
              <p:cNvPr id="3" name="Content Placeholder 2">
                <a:extLst>
                  <a:ext uri="{FF2B5EF4-FFF2-40B4-BE49-F238E27FC236}">
                    <a16:creationId xmlns:a16="http://schemas.microsoft.com/office/drawing/2014/main" id="{D88B3CB9-659C-4D72-908E-82D7E9B6FD9B}"/>
                  </a:ext>
                </a:extLst>
              </p:cNvPr>
              <p:cNvSpPr>
                <a:spLocks noGrp="1" noRot="1" noChangeAspect="1" noMove="1" noResize="1" noEditPoints="1" noAdjustHandles="1" noChangeArrowheads="1" noChangeShapeType="1" noTextEdit="1"/>
              </p:cNvSpPr>
              <p:nvPr>
                <p:ph idx="1"/>
              </p:nvPr>
            </p:nvSpPr>
            <p:spPr>
              <a:xfrm>
                <a:off x="457200" y="1354817"/>
                <a:ext cx="8229600" cy="4722421"/>
              </a:xfrm>
              <a:blipFill>
                <a:blip r:embed="rId3"/>
                <a:stretch>
                  <a:fillRect l="-772"/>
                </a:stretch>
              </a:blipFill>
            </p:spPr>
            <p:txBody>
              <a:bodyPr/>
              <a:lstStyle/>
              <a:p>
                <a:r>
                  <a:rPr lang="en-US">
                    <a:noFill/>
                  </a:rPr>
                  <a:t> </a:t>
                </a:r>
              </a:p>
            </p:txBody>
          </p:sp>
        </mc:Fallback>
      </mc:AlternateContent>
    </p:spTree>
    <p:extLst>
      <p:ext uri="{BB962C8B-B14F-4D97-AF65-F5344CB8AC3E}">
        <p14:creationId xmlns:p14="http://schemas.microsoft.com/office/powerpoint/2010/main" val="144069875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24D9-1228-4BB7-86D5-5F22B5D6EB8D}"/>
              </a:ext>
            </a:extLst>
          </p:cNvPr>
          <p:cNvSpPr>
            <a:spLocks noGrp="1"/>
          </p:cNvSpPr>
          <p:nvPr>
            <p:ph type="title"/>
          </p:nvPr>
        </p:nvSpPr>
        <p:spPr>
          <a:xfrm>
            <a:off x="181429" y="442424"/>
            <a:ext cx="8229600" cy="800121"/>
          </a:xfrm>
        </p:spPr>
        <p:txBody>
          <a:bodyPr/>
          <a:lstStyle/>
          <a:p>
            <a:r>
              <a:rPr lang="en-US" altLang="zh-CN" dirty="0"/>
              <a:t>Model</a:t>
            </a:r>
            <a:r>
              <a:rPr lang="zh-CN" altLang="en-US" dirty="0"/>
              <a:t> </a:t>
            </a:r>
            <a:r>
              <a:rPr lang="en-US" altLang="zh-CN" dirty="0"/>
              <a:t>Performance</a:t>
            </a:r>
            <a:r>
              <a:rPr lang="zh-CN" altLang="en-US" dirty="0"/>
              <a:t> </a:t>
            </a:r>
            <a:r>
              <a:rPr lang="en-US" altLang="zh-CN" dirty="0"/>
              <a:t>Evaluation (2/2)</a:t>
            </a:r>
            <a:r>
              <a:rPr lang="en-US" dirty="0"/>
              <a:t> </a:t>
            </a:r>
          </a:p>
        </p:txBody>
      </p:sp>
      <p:sp>
        <p:nvSpPr>
          <p:cNvPr id="3" name="Content Placeholder 2">
            <a:extLst>
              <a:ext uri="{FF2B5EF4-FFF2-40B4-BE49-F238E27FC236}">
                <a16:creationId xmlns:a16="http://schemas.microsoft.com/office/drawing/2014/main" id="{D88B3CB9-659C-4D72-908E-82D7E9B6FD9B}"/>
              </a:ext>
            </a:extLst>
          </p:cNvPr>
          <p:cNvSpPr>
            <a:spLocks noGrp="1"/>
          </p:cNvSpPr>
          <p:nvPr>
            <p:ph idx="1"/>
          </p:nvPr>
        </p:nvSpPr>
        <p:spPr>
          <a:xfrm>
            <a:off x="457200" y="1354817"/>
            <a:ext cx="8229600" cy="4722421"/>
          </a:xfrm>
        </p:spPr>
        <p:txBody>
          <a:bodyPr/>
          <a:lstStyle/>
          <a:p>
            <a:endParaRPr lang="en-US" dirty="0">
              <a:solidFill>
                <a:srgbClr val="000000"/>
              </a:solidFill>
              <a:latin typeface="Times New Roman" panose="02020603050405020304" pitchFamily="18" charset="0"/>
              <a:cs typeface="Times New Roman" panose="02020603050405020304" pitchFamily="18" charset="0"/>
            </a:endParaRPr>
          </a:p>
          <a:p>
            <a:endParaRPr lang="en-US" dirty="0"/>
          </a:p>
        </p:txBody>
      </p:sp>
      <p:sp>
        <p:nvSpPr>
          <p:cNvPr id="9" name="TextBox 8">
            <a:extLst>
              <a:ext uri="{FF2B5EF4-FFF2-40B4-BE49-F238E27FC236}">
                <a16:creationId xmlns:a16="http://schemas.microsoft.com/office/drawing/2014/main" id="{FF167434-ADA7-BA4B-B2A3-13C5B602DFBF}"/>
              </a:ext>
            </a:extLst>
          </p:cNvPr>
          <p:cNvSpPr txBox="1"/>
          <p:nvPr/>
        </p:nvSpPr>
        <p:spPr>
          <a:xfrm>
            <a:off x="0" y="6189510"/>
            <a:ext cx="10566400" cy="707886"/>
          </a:xfrm>
          <a:prstGeom prst="rect">
            <a:avLst/>
          </a:prstGeom>
          <a:noFill/>
        </p:spPr>
        <p:txBody>
          <a:bodyPr wrap="square" rtlCol="0">
            <a:spAutoFit/>
          </a:bodyPr>
          <a:lstStyle/>
          <a:p>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XGBClassifier</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emerges as the optimal classifier for predicting financial distress in this </a:t>
            </a:r>
          </a:p>
          <a:p>
            <a:r>
              <a:rPr lang="en-US" sz="2000" dirty="0">
                <a:latin typeface="Times New Roman" panose="02020603050405020304" pitchFamily="18" charset="0"/>
                <a:cs typeface="Times New Roman" panose="02020603050405020304" pitchFamily="18" charset="0"/>
              </a:rPr>
              <a:t>imbalanced dataset, followed by Logistic Regression and C4.5 Decision Tree</a:t>
            </a:r>
          </a:p>
        </p:txBody>
      </p:sp>
      <p:pic>
        <p:nvPicPr>
          <p:cNvPr id="12" name="Picture 11" descr="A table with numbers and percentages&#10;&#10;Description automatically generated">
            <a:extLst>
              <a:ext uri="{FF2B5EF4-FFF2-40B4-BE49-F238E27FC236}">
                <a16:creationId xmlns:a16="http://schemas.microsoft.com/office/drawing/2014/main" id="{A90B71C0-FB0E-4542-BF18-DE1AC9E1A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29" y="1001614"/>
            <a:ext cx="8040914" cy="5075624"/>
          </a:xfrm>
          <a:prstGeom prst="rect">
            <a:avLst/>
          </a:prstGeom>
        </p:spPr>
      </p:pic>
    </p:spTree>
    <p:extLst>
      <p:ext uri="{BB962C8B-B14F-4D97-AF65-F5344CB8AC3E}">
        <p14:creationId xmlns:p14="http://schemas.microsoft.com/office/powerpoint/2010/main" val="39774762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24D9-1228-4BB7-86D5-5F22B5D6EB8D}"/>
              </a:ext>
            </a:extLst>
          </p:cNvPr>
          <p:cNvSpPr>
            <a:spLocks noGrp="1"/>
          </p:cNvSpPr>
          <p:nvPr>
            <p:ph type="title"/>
          </p:nvPr>
        </p:nvSpPr>
        <p:spPr/>
        <p:txBody>
          <a:bodyPr/>
          <a:lstStyle/>
          <a:p>
            <a:r>
              <a:rPr lang="en-US" altLang="zh-CN" dirty="0"/>
              <a:t>LR</a:t>
            </a:r>
            <a:r>
              <a:rPr lang="zh-CN" altLang="en-US" dirty="0"/>
              <a:t> </a:t>
            </a:r>
            <a:r>
              <a:rPr lang="en-US" altLang="zh-CN" dirty="0"/>
              <a:t>Model</a:t>
            </a:r>
            <a:r>
              <a:rPr lang="zh-CN" altLang="en-US" dirty="0"/>
              <a:t> </a:t>
            </a:r>
            <a:r>
              <a:rPr lang="en-US" altLang="zh-CN" dirty="0"/>
              <a:t>Performance</a:t>
            </a:r>
            <a:r>
              <a:rPr lang="zh-CN" altLang="en-US" dirty="0"/>
              <a:t> </a:t>
            </a:r>
            <a:endParaRPr lang="en-US" dirty="0"/>
          </a:p>
        </p:txBody>
      </p:sp>
      <p:pic>
        <p:nvPicPr>
          <p:cNvPr id="7" name="Picture 6" descr="A graph with blue squares&#10;&#10;Description automatically generated">
            <a:extLst>
              <a:ext uri="{FF2B5EF4-FFF2-40B4-BE49-F238E27FC236}">
                <a16:creationId xmlns:a16="http://schemas.microsoft.com/office/drawing/2014/main" id="{1BB4DB31-8A64-014C-81B7-D6B329869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1197585"/>
            <a:ext cx="6790406" cy="5660415"/>
          </a:xfrm>
          <a:prstGeom prst="rect">
            <a:avLst/>
          </a:prstGeom>
        </p:spPr>
      </p:pic>
    </p:spTree>
    <p:extLst>
      <p:ext uri="{BB962C8B-B14F-4D97-AF65-F5344CB8AC3E}">
        <p14:creationId xmlns:p14="http://schemas.microsoft.com/office/powerpoint/2010/main" val="103452547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24D9-1228-4BB7-86D5-5F22B5D6EB8D}"/>
              </a:ext>
            </a:extLst>
          </p:cNvPr>
          <p:cNvSpPr>
            <a:spLocks noGrp="1"/>
          </p:cNvSpPr>
          <p:nvPr>
            <p:ph type="title"/>
          </p:nvPr>
        </p:nvSpPr>
        <p:spPr>
          <a:xfrm>
            <a:off x="457200" y="573973"/>
            <a:ext cx="8229600" cy="800121"/>
          </a:xfrm>
        </p:spPr>
        <p:txBody>
          <a:bodyPr/>
          <a:lstStyle/>
          <a:p>
            <a:r>
              <a:rPr lang="en-US" sz="2800" dirty="0" err="1"/>
              <a:t>XGBClassifier</a:t>
            </a:r>
            <a:r>
              <a:rPr lang="zh-CN" altLang="en-US" dirty="0"/>
              <a:t> </a:t>
            </a:r>
            <a:r>
              <a:rPr lang="en-US" altLang="zh-CN" dirty="0"/>
              <a:t>Model</a:t>
            </a:r>
            <a:r>
              <a:rPr lang="zh-CN" altLang="en-US" dirty="0"/>
              <a:t> </a:t>
            </a:r>
            <a:r>
              <a:rPr lang="en-US" altLang="zh-CN" dirty="0"/>
              <a:t>Performance</a:t>
            </a:r>
            <a:r>
              <a:rPr lang="zh-CN" altLang="en-US" dirty="0"/>
              <a:t>  </a:t>
            </a:r>
            <a:endParaRPr lang="en-US" dirty="0"/>
          </a:p>
        </p:txBody>
      </p:sp>
      <p:pic>
        <p:nvPicPr>
          <p:cNvPr id="4" name="Picture 3" descr="A graph of confusion matrix&#10;&#10;Description automatically generated">
            <a:extLst>
              <a:ext uri="{FF2B5EF4-FFF2-40B4-BE49-F238E27FC236}">
                <a16:creationId xmlns:a16="http://schemas.microsoft.com/office/drawing/2014/main" id="{E938E615-75ED-064F-A58A-5AF5B8E15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39" y="1374094"/>
            <a:ext cx="6654800" cy="5144888"/>
          </a:xfrm>
          <a:prstGeom prst="rect">
            <a:avLst/>
          </a:prstGeom>
        </p:spPr>
      </p:pic>
      <p:sp>
        <p:nvSpPr>
          <p:cNvPr id="5" name="TextBox 4">
            <a:extLst>
              <a:ext uri="{FF2B5EF4-FFF2-40B4-BE49-F238E27FC236}">
                <a16:creationId xmlns:a16="http://schemas.microsoft.com/office/drawing/2014/main" id="{5376C1C1-372D-3040-AA6F-73A0D7083CD9}"/>
              </a:ext>
            </a:extLst>
          </p:cNvPr>
          <p:cNvSpPr txBox="1"/>
          <p:nvPr/>
        </p:nvSpPr>
        <p:spPr>
          <a:xfrm>
            <a:off x="671139" y="6518982"/>
            <a:ext cx="7228261" cy="307777"/>
          </a:xfrm>
          <a:prstGeom prst="rect">
            <a:avLst/>
          </a:prstGeom>
          <a:noFill/>
        </p:spPr>
        <p:txBody>
          <a:bodyPr wrap="none" rtlCol="0">
            <a:spAutoFit/>
          </a:bodyPr>
          <a:lstStyle/>
          <a:p>
            <a:r>
              <a:rPr lang="en-US" sz="1400" b="1" dirty="0">
                <a:solidFill>
                  <a:srgbClr val="212121"/>
                </a:solidFill>
                <a:effectLst/>
                <a:latin typeface="Times New Roman" panose="02020603050405020304" pitchFamily="18" charset="0"/>
                <a:cs typeface="Times New Roman" panose="02020603050405020304" pitchFamily="18" charset="0"/>
              </a:rPr>
              <a:t>Best Parameters: {'</a:t>
            </a:r>
            <a:r>
              <a:rPr lang="en-US" sz="1400" b="1" dirty="0" err="1">
                <a:solidFill>
                  <a:srgbClr val="212121"/>
                </a:solidFill>
                <a:effectLst/>
                <a:latin typeface="Times New Roman" panose="02020603050405020304" pitchFamily="18" charset="0"/>
                <a:cs typeface="Times New Roman" panose="02020603050405020304" pitchFamily="18" charset="0"/>
              </a:rPr>
              <a:t>learning_rate</a:t>
            </a:r>
            <a:r>
              <a:rPr lang="en-US" sz="1400" b="1" dirty="0">
                <a:solidFill>
                  <a:srgbClr val="212121"/>
                </a:solidFill>
                <a:effectLst/>
                <a:latin typeface="Times New Roman" panose="02020603050405020304" pitchFamily="18" charset="0"/>
                <a:cs typeface="Times New Roman" panose="02020603050405020304" pitchFamily="18" charset="0"/>
              </a:rPr>
              <a:t>': 0.1, '</a:t>
            </a:r>
            <a:r>
              <a:rPr lang="en-US" sz="1400" b="1" dirty="0" err="1">
                <a:solidFill>
                  <a:srgbClr val="212121"/>
                </a:solidFill>
                <a:effectLst/>
                <a:latin typeface="Times New Roman" panose="02020603050405020304" pitchFamily="18" charset="0"/>
                <a:cs typeface="Times New Roman" panose="02020603050405020304" pitchFamily="18" charset="0"/>
              </a:rPr>
              <a:t>max_depth</a:t>
            </a:r>
            <a:r>
              <a:rPr lang="en-US" sz="1400" b="1" dirty="0">
                <a:solidFill>
                  <a:srgbClr val="212121"/>
                </a:solidFill>
                <a:effectLst/>
                <a:latin typeface="Times New Roman" panose="02020603050405020304" pitchFamily="18" charset="0"/>
                <a:cs typeface="Times New Roman" panose="02020603050405020304" pitchFamily="18" charset="0"/>
              </a:rPr>
              <a:t>': 4, '</a:t>
            </a:r>
            <a:r>
              <a:rPr lang="en-US" sz="1400" b="1" dirty="0" err="1">
                <a:solidFill>
                  <a:srgbClr val="212121"/>
                </a:solidFill>
                <a:effectLst/>
                <a:latin typeface="Times New Roman" panose="02020603050405020304" pitchFamily="18" charset="0"/>
                <a:cs typeface="Times New Roman" panose="02020603050405020304" pitchFamily="18" charset="0"/>
              </a:rPr>
              <a:t>n_estimators</a:t>
            </a:r>
            <a:r>
              <a:rPr lang="en-US" sz="1400" b="1" dirty="0">
                <a:solidFill>
                  <a:srgbClr val="212121"/>
                </a:solidFill>
                <a:effectLst/>
                <a:latin typeface="Times New Roman" panose="02020603050405020304" pitchFamily="18" charset="0"/>
                <a:cs typeface="Times New Roman" panose="02020603050405020304" pitchFamily="18" charset="0"/>
              </a:rPr>
              <a:t>': 50, 'subsample': 1.0} </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002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B0626B-9A95-422D-BBEA-23E4D62A74BF}"/>
              </a:ext>
            </a:extLst>
          </p:cNvPr>
          <p:cNvSpPr>
            <a:spLocks noGrp="1"/>
          </p:cNvSpPr>
          <p:nvPr>
            <p:ph type="title"/>
          </p:nvPr>
        </p:nvSpPr>
        <p:spPr>
          <a:xfrm>
            <a:off x="457200" y="1314451"/>
            <a:ext cx="8229600" cy="606029"/>
          </a:xfrm>
        </p:spPr>
        <p:txBody>
          <a:bodyPr/>
          <a:lstStyle/>
          <a:p>
            <a:r>
              <a:rPr lang="en-US" sz="2000" b="1" dirty="0">
                <a:solidFill>
                  <a:srgbClr val="C00000"/>
                </a:solidFill>
                <a:cs typeface="Times New Roman" panose="02020603050405020304" pitchFamily="18" charset="0"/>
              </a:rPr>
              <a:t>Motivation</a:t>
            </a:r>
          </a:p>
        </p:txBody>
      </p:sp>
      <p:sp>
        <p:nvSpPr>
          <p:cNvPr id="3" name="内容占位符 2">
            <a:extLst>
              <a:ext uri="{FF2B5EF4-FFF2-40B4-BE49-F238E27FC236}">
                <a16:creationId xmlns:a16="http://schemas.microsoft.com/office/drawing/2014/main" id="{EA2ED4B1-FBB8-4115-BD12-0D9611D5FF45}"/>
              </a:ext>
            </a:extLst>
          </p:cNvPr>
          <p:cNvSpPr>
            <a:spLocks noGrp="1"/>
          </p:cNvSpPr>
          <p:nvPr>
            <p:ph idx="1"/>
          </p:nvPr>
        </p:nvSpPr>
        <p:spPr>
          <a:xfrm>
            <a:off x="457200" y="2000251"/>
            <a:ext cx="8504930" cy="3540918"/>
          </a:xfrm>
        </p:spPr>
        <p:txBody>
          <a:bodyPr/>
          <a:lstStyle/>
          <a:p>
            <a:pPr marL="257175" lvl="1" indent="-257175">
              <a:lnSpc>
                <a:spcPct val="120000"/>
              </a:lnSpc>
              <a:spcAft>
                <a:spcPts val="400"/>
              </a:spcAft>
              <a:buChar char="•"/>
            </a:pPr>
            <a:r>
              <a:rPr lang="en-US" altLang="zh-CN" sz="1400" dirty="0">
                <a:solidFill>
                  <a:schemeClr val="tx1"/>
                </a:solidFill>
                <a:latin typeface="+mj-lt"/>
                <a:ea typeface="ヒラギノ角ゴ Pro W3" panose="020B0300000000000000" charset="-128"/>
                <a:cs typeface="Times New Roman" panose="02020603050405020304" pitchFamily="18" charset="0"/>
              </a:rPr>
              <a:t>Tension</a:t>
            </a:r>
          </a:p>
          <a:p>
            <a:pPr marL="556895" lvl="2" indent="-257175">
              <a:lnSpc>
                <a:spcPct val="120000"/>
              </a:lnSpc>
              <a:spcAft>
                <a:spcPts val="400"/>
              </a:spcAft>
            </a:pPr>
            <a:r>
              <a:rPr lang="en-US" altLang="zh-CN" dirty="0">
                <a:solidFill>
                  <a:schemeClr val="tx1"/>
                </a:solidFill>
                <a:latin typeface="+mj-lt"/>
                <a:ea typeface="ヒラギノ角ゴ Pro W3" panose="020B0300000000000000" charset="-128"/>
                <a:cs typeface="Times New Roman" panose="02020603050405020304" pitchFamily="18" charset="0"/>
              </a:rPr>
              <a:t>Embeddedness theory </a:t>
            </a:r>
            <a:r>
              <a:rPr lang="en-US" altLang="zh-CN" sz="1000" dirty="0">
                <a:solidFill>
                  <a:schemeClr val="bg2"/>
                </a:solidFill>
                <a:latin typeface="+mj-lt"/>
                <a:ea typeface="ヒラギノ角ゴ Pro W3" panose="020B0300000000000000" charset="-128"/>
                <a:cs typeface="Times New Roman" panose="02020603050405020304" pitchFamily="18" charset="0"/>
              </a:rPr>
              <a:t>(</a:t>
            </a:r>
            <a:r>
              <a:rPr lang="en-US" altLang="zh-CN" sz="1000" dirty="0" err="1">
                <a:solidFill>
                  <a:schemeClr val="bg2"/>
                </a:solidFill>
                <a:latin typeface="+mj-lt"/>
                <a:ea typeface="ヒラギノ角ゴ Pro W3" panose="020B0300000000000000" charset="-128"/>
                <a:cs typeface="Times New Roman" panose="02020603050405020304" pitchFamily="18" charset="0"/>
              </a:rPr>
              <a:t>Granovetter</a:t>
            </a:r>
            <a:r>
              <a:rPr lang="en-US" altLang="zh-CN" sz="1000" dirty="0">
                <a:solidFill>
                  <a:schemeClr val="bg2"/>
                </a:solidFill>
                <a:latin typeface="+mj-lt"/>
                <a:ea typeface="ヒラギノ角ゴ Pro W3" panose="020B0300000000000000" charset="-128"/>
                <a:cs typeface="Times New Roman" panose="02020603050405020304" pitchFamily="18" charset="0"/>
              </a:rPr>
              <a:t> 1985) </a:t>
            </a:r>
            <a:r>
              <a:rPr lang="en-US" altLang="zh-CN" dirty="0">
                <a:solidFill>
                  <a:schemeClr val="tx1"/>
                </a:solidFill>
                <a:latin typeface="+mj-lt"/>
                <a:ea typeface="ヒラギノ角ゴ Pro W3" panose="020B0300000000000000" charset="-128"/>
                <a:cs typeface="Times New Roman" panose="02020603050405020304" pitchFamily="18" charset="0"/>
              </a:rPr>
              <a:t>suggests that social networks can facilitate information transfer and alleviate management pressure to waive correction of detected misstatements. </a:t>
            </a:r>
          </a:p>
          <a:p>
            <a:pPr marL="556895" lvl="2" indent="-257175">
              <a:lnSpc>
                <a:spcPct val="120000"/>
              </a:lnSpc>
              <a:spcAft>
                <a:spcPts val="400"/>
              </a:spcAft>
            </a:pPr>
            <a:r>
              <a:rPr lang="en-US" altLang="zh-CN" dirty="0">
                <a:solidFill>
                  <a:schemeClr val="tx1"/>
                </a:solidFill>
                <a:latin typeface="+mj-lt"/>
                <a:ea typeface="ヒラギノ角ゴ Pro W3" panose="020B0300000000000000" charset="-128"/>
                <a:cs typeface="Times New Roman" panose="02020603050405020304" pitchFamily="18" charset="0"/>
              </a:rPr>
              <a:t>However, social ties can also weaken monitoring mechanisms in governance </a:t>
            </a:r>
            <a:r>
              <a:rPr lang="en-US" altLang="zh-CN" sz="1000" dirty="0">
                <a:solidFill>
                  <a:schemeClr val="bg2"/>
                </a:solidFill>
                <a:latin typeface="+mj-lt"/>
                <a:ea typeface="ヒラギノ角ゴ Pro W3" panose="020B0300000000000000" charset="-128"/>
                <a:cs typeface="Times New Roman" panose="02020603050405020304" pitchFamily="18" charset="0"/>
              </a:rPr>
              <a:t>(Guan, </a:t>
            </a:r>
            <a:r>
              <a:rPr lang="en-US" altLang="zh-CN" sz="1000" dirty="0" err="1">
                <a:solidFill>
                  <a:schemeClr val="bg2"/>
                </a:solidFill>
                <a:latin typeface="+mj-lt"/>
                <a:ea typeface="ヒラギノ角ゴ Pro W3" panose="020B0300000000000000" charset="-128"/>
                <a:cs typeface="Times New Roman" panose="02020603050405020304" pitchFamily="18" charset="0"/>
              </a:rPr>
              <a:t>Su</a:t>
            </a:r>
            <a:r>
              <a:rPr lang="en-US" altLang="zh-CN" sz="1000" dirty="0">
                <a:solidFill>
                  <a:schemeClr val="bg2"/>
                </a:solidFill>
                <a:latin typeface="+mj-lt"/>
                <a:ea typeface="ヒラギノ角ゴ Pro W3" panose="020B0300000000000000" charset="-128"/>
                <a:cs typeface="Times New Roman" panose="02020603050405020304" pitchFamily="18" charset="0"/>
              </a:rPr>
              <a:t>, Wu, and Yang 2016) </a:t>
            </a:r>
            <a:r>
              <a:rPr lang="en-US" altLang="zh-CN" dirty="0">
                <a:solidFill>
                  <a:schemeClr val="tx1"/>
                </a:solidFill>
                <a:latin typeface="+mj-lt"/>
                <a:ea typeface="ヒラギノ角ゴ Pro W3" panose="020B0300000000000000" charset="-128"/>
                <a:cs typeface="Times New Roman" panose="02020603050405020304" pitchFamily="18" charset="0"/>
              </a:rPr>
              <a:t>and undermine auditors' monitoring of the financial reporting process </a:t>
            </a:r>
            <a:r>
              <a:rPr lang="en-US" altLang="zh-CN" sz="1000" dirty="0">
                <a:solidFill>
                  <a:schemeClr val="bg2"/>
                </a:solidFill>
                <a:latin typeface="+mj-lt"/>
                <a:ea typeface="ヒラギノ角ゴ Pro W3" panose="020B0300000000000000" charset="-128"/>
                <a:cs typeface="Times New Roman" panose="02020603050405020304" pitchFamily="18" charset="0"/>
              </a:rPr>
              <a:t>(He, Pittman, Rui, and Wu 2017)</a:t>
            </a:r>
          </a:p>
          <a:p>
            <a:pPr marL="257175" lvl="1" indent="-257175">
              <a:lnSpc>
                <a:spcPct val="120000"/>
              </a:lnSpc>
              <a:spcAft>
                <a:spcPts val="400"/>
              </a:spcAft>
              <a:buChar char="•"/>
            </a:pPr>
            <a:r>
              <a:rPr lang="en-US" altLang="zh-CN" sz="1400" dirty="0">
                <a:solidFill>
                  <a:schemeClr val="tx1"/>
                </a:solidFill>
                <a:latin typeface="+mj-lt"/>
                <a:ea typeface="ヒラギノ角ゴ Pro W3" panose="020B0300000000000000" charset="-128"/>
                <a:cs typeface="Times New Roman" panose="02020603050405020304" pitchFamily="18" charset="0"/>
              </a:rPr>
              <a:t>Gap</a:t>
            </a:r>
          </a:p>
          <a:p>
            <a:pPr marL="556895" lvl="2" indent="-257175">
              <a:lnSpc>
                <a:spcPct val="120000"/>
              </a:lnSpc>
              <a:spcAft>
                <a:spcPts val="400"/>
              </a:spcAft>
            </a:pPr>
            <a:r>
              <a:rPr lang="en-US" altLang="zh-CN" dirty="0">
                <a:solidFill>
                  <a:schemeClr val="tx1"/>
                </a:solidFill>
                <a:latin typeface="+mj-lt"/>
                <a:ea typeface="ヒラギノ角ゴ Pro W3" panose="020B0300000000000000" charset="-128"/>
                <a:cs typeface="Times New Roman" panose="02020603050405020304" pitchFamily="18" charset="0"/>
              </a:rPr>
              <a:t>Archival audit partner research largely uses non-US settings because the individual partner information was not available in the U.S. until 2017. Institutional differences can impede previous research findings from extending to the U.S. setting</a:t>
            </a:r>
            <a:r>
              <a:rPr lang="en-US" altLang="zh-CN" sz="1000" dirty="0">
                <a:solidFill>
                  <a:schemeClr val="bg2"/>
                </a:solidFill>
                <a:latin typeface="+mj-lt"/>
                <a:ea typeface="ヒラギノ角ゴ Pro W3" panose="020B0300000000000000" charset="-128"/>
                <a:cs typeface="Times New Roman" panose="02020603050405020304" pitchFamily="18" charset="0"/>
              </a:rPr>
              <a:t> (Lennox and Wu 2018)</a:t>
            </a:r>
            <a:r>
              <a:rPr lang="en-US" altLang="zh-CN" dirty="0">
                <a:solidFill>
                  <a:schemeClr val="tx1"/>
                </a:solidFill>
                <a:latin typeface="+mj-lt"/>
                <a:ea typeface="ヒラギノ角ゴ Pro W3" panose="020B0300000000000000" charset="-128"/>
                <a:cs typeface="Times New Roman" panose="02020603050405020304" pitchFamily="18" charset="0"/>
              </a:rPr>
              <a:t>. </a:t>
            </a:r>
            <a:endParaRPr lang="en-US" sz="1050" dirty="0">
              <a:solidFill>
                <a:schemeClr val="tx1"/>
              </a:solidFill>
              <a:latin typeface="+mj-lt"/>
              <a:cs typeface="Times New Roman" panose="02020603050405020304" pitchFamily="18" charset="0"/>
            </a:endParaRPr>
          </a:p>
        </p:txBody>
      </p:sp>
      <p:sp>
        <p:nvSpPr>
          <p:cNvPr id="4" name="灯片编号占位符 3">
            <a:extLst>
              <a:ext uri="{FF2B5EF4-FFF2-40B4-BE49-F238E27FC236}">
                <a16:creationId xmlns:a16="http://schemas.microsoft.com/office/drawing/2014/main" id="{4C99B02E-BD15-43DA-91B8-B774BD2E53B3}"/>
              </a:ext>
            </a:extLst>
          </p:cNvPr>
          <p:cNvSpPr>
            <a:spLocks noGrp="1"/>
          </p:cNvSpPr>
          <p:nvPr>
            <p:ph type="sldNum" sz="quarter" idx="10"/>
          </p:nvPr>
        </p:nvSpPr>
        <p:spPr>
          <a:xfrm>
            <a:off x="6553200" y="5541169"/>
            <a:ext cx="2133600" cy="357188"/>
          </a:xfrm>
        </p:spPr>
        <p:txBody>
          <a:bodyPr/>
          <a:lstStyle/>
          <a:p>
            <a:pPr>
              <a:spcBef>
                <a:spcPts val="0"/>
              </a:spcBef>
              <a:spcAft>
                <a:spcPts val="0"/>
              </a:spcAft>
            </a:pPr>
            <a:fld id="{00000000-1234-1234-1234-123412341234}" type="slidenum">
              <a:rPr lang="en-GB" sz="1200">
                <a:latin typeface="+mj-lt"/>
                <a:cs typeface="Times New Roman" panose="02020603050405020304" pitchFamily="18" charset="0"/>
              </a:rPr>
              <a:pPr>
                <a:spcBef>
                  <a:spcPts val="0"/>
                </a:spcBef>
                <a:spcAft>
                  <a:spcPts val="0"/>
                </a:spcAft>
              </a:pPr>
              <a:t>22</a:t>
            </a:fld>
            <a:endParaRPr lang="en-GB" sz="1200" dirty="0">
              <a:latin typeface="+mj-lt"/>
              <a:cs typeface="Times New Roman" panose="02020603050405020304" pitchFamily="18" charset="0"/>
            </a:endParaRPr>
          </a:p>
        </p:txBody>
      </p:sp>
    </p:spTree>
    <p:extLst>
      <p:ext uri="{BB962C8B-B14F-4D97-AF65-F5344CB8AC3E}">
        <p14:creationId xmlns:p14="http://schemas.microsoft.com/office/powerpoint/2010/main" val="13721000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24D9-1228-4BB7-86D5-5F22B5D6EB8D}"/>
              </a:ext>
            </a:extLst>
          </p:cNvPr>
          <p:cNvSpPr>
            <a:spLocks noGrp="1"/>
          </p:cNvSpPr>
          <p:nvPr>
            <p:ph type="title"/>
          </p:nvPr>
        </p:nvSpPr>
        <p:spPr>
          <a:xfrm>
            <a:off x="457200" y="573973"/>
            <a:ext cx="8229600" cy="800121"/>
          </a:xfrm>
        </p:spPr>
        <p:txBody>
          <a:bodyPr/>
          <a:lstStyle/>
          <a:p>
            <a:r>
              <a:rPr lang="en-US" sz="2800" dirty="0" err="1">
                <a:effectLst/>
                <a:latin typeface="Times New Roman" panose="02020603050405020304" pitchFamily="18" charset="0"/>
                <a:ea typeface="Times New Roman" panose="02020603050405020304" pitchFamily="18" charset="0"/>
              </a:rPr>
              <a:t>RUSBoost</a:t>
            </a:r>
            <a:r>
              <a:rPr lang="zh-CN" altLang="en-US" dirty="0">
                <a:latin typeface="Times New Roman" panose="02020603050405020304" pitchFamily="18" charset="0"/>
                <a:ea typeface="Times New Roman" panose="02020603050405020304" pitchFamily="18" charset="0"/>
              </a:rPr>
              <a:t> </a:t>
            </a:r>
            <a:r>
              <a:rPr lang="en-US" altLang="zh-CN" dirty="0"/>
              <a:t>Model</a:t>
            </a:r>
            <a:r>
              <a:rPr lang="zh-CN" altLang="en-US" dirty="0"/>
              <a:t> </a:t>
            </a:r>
            <a:r>
              <a:rPr lang="en-US" altLang="zh-CN" dirty="0"/>
              <a:t>Performance</a:t>
            </a:r>
            <a:r>
              <a:rPr lang="zh-CN" altLang="en-US" dirty="0"/>
              <a:t>  </a:t>
            </a:r>
            <a:endParaRPr lang="en-US" dirty="0"/>
          </a:p>
        </p:txBody>
      </p:sp>
      <p:sp>
        <p:nvSpPr>
          <p:cNvPr id="5" name="TextBox 4">
            <a:extLst>
              <a:ext uri="{FF2B5EF4-FFF2-40B4-BE49-F238E27FC236}">
                <a16:creationId xmlns:a16="http://schemas.microsoft.com/office/drawing/2014/main" id="{5376C1C1-372D-3040-AA6F-73A0D7083CD9}"/>
              </a:ext>
            </a:extLst>
          </p:cNvPr>
          <p:cNvSpPr txBox="1"/>
          <p:nvPr/>
        </p:nvSpPr>
        <p:spPr>
          <a:xfrm>
            <a:off x="671139" y="6518982"/>
            <a:ext cx="4753224" cy="307777"/>
          </a:xfrm>
          <a:prstGeom prst="rect">
            <a:avLst/>
          </a:prstGeom>
          <a:noFill/>
        </p:spPr>
        <p:txBody>
          <a:bodyPr wrap="none" rtlCol="0">
            <a:spAutoFit/>
          </a:bodyPr>
          <a:lstStyle/>
          <a:p>
            <a:r>
              <a:rPr lang="en-US" sz="1400" b="1" dirty="0">
                <a:solidFill>
                  <a:srgbClr val="212121"/>
                </a:solidFill>
                <a:latin typeface="Times New Roman" panose="02020603050405020304" pitchFamily="18" charset="0"/>
                <a:cs typeface="Times New Roman" panose="02020603050405020304" pitchFamily="18" charset="0"/>
              </a:rPr>
              <a:t>Best Parameters: {'</a:t>
            </a:r>
            <a:r>
              <a:rPr lang="en-US" sz="1400" b="1" dirty="0" err="1">
                <a:solidFill>
                  <a:srgbClr val="212121"/>
                </a:solidFill>
                <a:latin typeface="Times New Roman" panose="02020603050405020304" pitchFamily="18" charset="0"/>
                <a:cs typeface="Times New Roman" panose="02020603050405020304" pitchFamily="18" charset="0"/>
              </a:rPr>
              <a:t>learning_rate</a:t>
            </a:r>
            <a:r>
              <a:rPr lang="en-US" sz="1400" b="1" dirty="0">
                <a:solidFill>
                  <a:srgbClr val="212121"/>
                </a:solidFill>
                <a:latin typeface="Times New Roman" panose="02020603050405020304" pitchFamily="18" charset="0"/>
                <a:cs typeface="Times New Roman" panose="02020603050405020304" pitchFamily="18" charset="0"/>
              </a:rPr>
              <a:t>': 0.5, '</a:t>
            </a:r>
            <a:r>
              <a:rPr lang="en-US" sz="1400" b="1" dirty="0" err="1">
                <a:solidFill>
                  <a:srgbClr val="212121"/>
                </a:solidFill>
                <a:latin typeface="Times New Roman" panose="02020603050405020304" pitchFamily="18" charset="0"/>
                <a:cs typeface="Times New Roman" panose="02020603050405020304" pitchFamily="18" charset="0"/>
              </a:rPr>
              <a:t>n_estimators</a:t>
            </a:r>
            <a:r>
              <a:rPr lang="en-US" sz="1400" b="1" dirty="0">
                <a:solidFill>
                  <a:srgbClr val="212121"/>
                </a:solidFill>
                <a:latin typeface="Times New Roman" panose="02020603050405020304" pitchFamily="18" charset="0"/>
                <a:cs typeface="Times New Roman" panose="02020603050405020304" pitchFamily="18" charset="0"/>
              </a:rPr>
              <a:t>': 200} </a:t>
            </a:r>
          </a:p>
        </p:txBody>
      </p:sp>
      <p:pic>
        <p:nvPicPr>
          <p:cNvPr id="6" name="Picture 5" descr="A graph with numbers and a blue square&#10;&#10;Description automatically generated with medium confidence">
            <a:extLst>
              <a:ext uri="{FF2B5EF4-FFF2-40B4-BE49-F238E27FC236}">
                <a16:creationId xmlns:a16="http://schemas.microsoft.com/office/drawing/2014/main" id="{CD85C14D-3A48-6D41-947B-D14A94F40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48229"/>
            <a:ext cx="6487818" cy="5270753"/>
          </a:xfrm>
          <a:prstGeom prst="rect">
            <a:avLst/>
          </a:prstGeom>
        </p:spPr>
      </p:pic>
    </p:spTree>
    <p:extLst>
      <p:ext uri="{BB962C8B-B14F-4D97-AF65-F5344CB8AC3E}">
        <p14:creationId xmlns:p14="http://schemas.microsoft.com/office/powerpoint/2010/main" val="26079387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24D9-1228-4BB7-86D5-5F22B5D6EB8D}"/>
              </a:ext>
            </a:extLst>
          </p:cNvPr>
          <p:cNvSpPr>
            <a:spLocks noGrp="1"/>
          </p:cNvSpPr>
          <p:nvPr>
            <p:ph type="title"/>
          </p:nvPr>
        </p:nvSpPr>
        <p:spPr>
          <a:xfrm>
            <a:off x="457200" y="549183"/>
            <a:ext cx="8229600" cy="800121"/>
          </a:xfrm>
        </p:spPr>
        <p:txBody>
          <a:bodyPr/>
          <a:lstStyle/>
          <a:p>
            <a:r>
              <a:rPr lang="en-US" sz="2800" dirty="0"/>
              <a:t>C4.5 Decision Tree</a:t>
            </a:r>
            <a:r>
              <a:rPr lang="zh-CN" altLang="en-US" dirty="0">
                <a:latin typeface="Times New Roman" panose="02020603050405020304" pitchFamily="18" charset="0"/>
                <a:ea typeface="Times New Roman" panose="02020603050405020304" pitchFamily="18" charset="0"/>
              </a:rPr>
              <a:t> </a:t>
            </a:r>
            <a:r>
              <a:rPr lang="en-US" altLang="zh-CN" dirty="0"/>
              <a:t>Model</a:t>
            </a:r>
            <a:r>
              <a:rPr lang="zh-CN" altLang="en-US" dirty="0"/>
              <a:t> </a:t>
            </a:r>
            <a:r>
              <a:rPr lang="en-US" altLang="zh-CN" dirty="0"/>
              <a:t>Performance</a:t>
            </a:r>
            <a:r>
              <a:rPr lang="zh-CN" altLang="en-US" dirty="0"/>
              <a:t>  </a:t>
            </a:r>
            <a:endParaRPr lang="en-US" dirty="0"/>
          </a:p>
        </p:txBody>
      </p:sp>
      <p:sp>
        <p:nvSpPr>
          <p:cNvPr id="5" name="TextBox 4">
            <a:extLst>
              <a:ext uri="{FF2B5EF4-FFF2-40B4-BE49-F238E27FC236}">
                <a16:creationId xmlns:a16="http://schemas.microsoft.com/office/drawing/2014/main" id="{5376C1C1-372D-3040-AA6F-73A0D7083CD9}"/>
              </a:ext>
            </a:extLst>
          </p:cNvPr>
          <p:cNvSpPr txBox="1"/>
          <p:nvPr/>
        </p:nvSpPr>
        <p:spPr>
          <a:xfrm>
            <a:off x="671138" y="6550223"/>
            <a:ext cx="6524543" cy="307777"/>
          </a:xfrm>
          <a:prstGeom prst="rect">
            <a:avLst/>
          </a:prstGeom>
          <a:noFill/>
        </p:spPr>
        <p:txBody>
          <a:bodyPr wrap="none" rtlCol="0">
            <a:spAutoFit/>
          </a:bodyPr>
          <a:lstStyle/>
          <a:p>
            <a:r>
              <a:rPr lang="en-US" sz="1400" b="1" dirty="0">
                <a:solidFill>
                  <a:srgbClr val="212121"/>
                </a:solidFill>
                <a:latin typeface="Times New Roman" panose="02020603050405020304" pitchFamily="18" charset="0"/>
                <a:cs typeface="Times New Roman" panose="02020603050405020304" pitchFamily="18" charset="0"/>
              </a:rPr>
              <a:t>Best Parameters: {'</a:t>
            </a:r>
            <a:r>
              <a:rPr lang="en-US" sz="1400" b="1" dirty="0" err="1">
                <a:solidFill>
                  <a:srgbClr val="212121"/>
                </a:solidFill>
                <a:latin typeface="Times New Roman" panose="02020603050405020304" pitchFamily="18" charset="0"/>
                <a:cs typeface="Times New Roman" panose="02020603050405020304" pitchFamily="18" charset="0"/>
              </a:rPr>
              <a:t>max_depth</a:t>
            </a:r>
            <a:r>
              <a:rPr lang="en-US" sz="1400" b="1" dirty="0">
                <a:solidFill>
                  <a:srgbClr val="212121"/>
                </a:solidFill>
                <a:latin typeface="Times New Roman" panose="02020603050405020304" pitchFamily="18" charset="0"/>
                <a:cs typeface="Times New Roman" panose="02020603050405020304" pitchFamily="18" charset="0"/>
              </a:rPr>
              <a:t>': 10, '</a:t>
            </a:r>
            <a:r>
              <a:rPr lang="en-US" sz="1400" b="1" dirty="0" err="1">
                <a:solidFill>
                  <a:srgbClr val="212121"/>
                </a:solidFill>
                <a:latin typeface="Times New Roman" panose="02020603050405020304" pitchFamily="18" charset="0"/>
                <a:cs typeface="Times New Roman" panose="02020603050405020304" pitchFamily="18" charset="0"/>
              </a:rPr>
              <a:t>min_samples_leaf</a:t>
            </a:r>
            <a:r>
              <a:rPr lang="en-US" sz="1400" b="1" dirty="0">
                <a:solidFill>
                  <a:srgbClr val="212121"/>
                </a:solidFill>
                <a:latin typeface="Times New Roman" panose="02020603050405020304" pitchFamily="18" charset="0"/>
                <a:cs typeface="Times New Roman" panose="02020603050405020304" pitchFamily="18" charset="0"/>
              </a:rPr>
              <a:t>': 4, '</a:t>
            </a:r>
            <a:r>
              <a:rPr lang="en-US" sz="1400" b="1" dirty="0" err="1">
                <a:solidFill>
                  <a:srgbClr val="212121"/>
                </a:solidFill>
                <a:latin typeface="Times New Roman" panose="02020603050405020304" pitchFamily="18" charset="0"/>
                <a:cs typeface="Times New Roman" panose="02020603050405020304" pitchFamily="18" charset="0"/>
              </a:rPr>
              <a:t>min_samples_split</a:t>
            </a:r>
            <a:r>
              <a:rPr lang="en-US" sz="1400" b="1" dirty="0">
                <a:solidFill>
                  <a:srgbClr val="212121"/>
                </a:solidFill>
                <a:latin typeface="Times New Roman" panose="02020603050405020304" pitchFamily="18" charset="0"/>
                <a:cs typeface="Times New Roman" panose="02020603050405020304" pitchFamily="18" charset="0"/>
              </a:rPr>
              <a:t>': 2} </a:t>
            </a:r>
          </a:p>
        </p:txBody>
      </p:sp>
      <p:pic>
        <p:nvPicPr>
          <p:cNvPr id="4" name="Picture 3" descr="A graph with a blue square and white text&#10;&#10;Description automatically generated">
            <a:extLst>
              <a:ext uri="{FF2B5EF4-FFF2-40B4-BE49-F238E27FC236}">
                <a16:creationId xmlns:a16="http://schemas.microsoft.com/office/drawing/2014/main" id="{DD201A7F-72DC-5948-AE4F-2BF277C41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96" y="1198073"/>
            <a:ext cx="6844428" cy="5379857"/>
          </a:xfrm>
          <a:prstGeom prst="rect">
            <a:avLst/>
          </a:prstGeom>
        </p:spPr>
      </p:pic>
    </p:spTree>
    <p:extLst>
      <p:ext uri="{BB962C8B-B14F-4D97-AF65-F5344CB8AC3E}">
        <p14:creationId xmlns:p14="http://schemas.microsoft.com/office/powerpoint/2010/main" val="9673640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24D9-1228-4BB7-86D5-5F22B5D6EB8D}"/>
              </a:ext>
            </a:extLst>
          </p:cNvPr>
          <p:cNvSpPr>
            <a:spLocks noGrp="1"/>
          </p:cNvSpPr>
          <p:nvPr>
            <p:ph type="title"/>
          </p:nvPr>
        </p:nvSpPr>
        <p:spPr>
          <a:xfrm>
            <a:off x="457200" y="549183"/>
            <a:ext cx="8229600" cy="800121"/>
          </a:xfrm>
        </p:spPr>
        <p:txBody>
          <a:bodyPr/>
          <a:lstStyle/>
          <a:p>
            <a:r>
              <a:rPr lang="en-US" sz="2800" dirty="0">
                <a:effectLst/>
                <a:latin typeface="Times New Roman" panose="02020603050405020304" pitchFamily="18" charset="0"/>
                <a:ea typeface="Times New Roman" panose="02020603050405020304" pitchFamily="18" charset="0"/>
              </a:rPr>
              <a:t>Exactly Balanced Bagging</a:t>
            </a:r>
            <a:r>
              <a:rPr lang="zh-CN" altLang="en-US" sz="2800" dirty="0">
                <a:effectLst/>
                <a:latin typeface="Times New Roman" panose="02020603050405020304" pitchFamily="18" charset="0"/>
                <a:ea typeface="Times New Roman" panose="02020603050405020304" pitchFamily="18" charset="0"/>
              </a:rPr>
              <a:t> </a:t>
            </a:r>
            <a:r>
              <a:rPr lang="en-US" altLang="zh-CN" dirty="0"/>
              <a:t>Model</a:t>
            </a:r>
            <a:r>
              <a:rPr lang="zh-CN" altLang="en-US" dirty="0"/>
              <a:t> </a:t>
            </a:r>
            <a:r>
              <a:rPr lang="en-US" altLang="zh-CN" dirty="0"/>
              <a:t>Performance</a:t>
            </a:r>
            <a:r>
              <a:rPr lang="zh-CN" altLang="en-US" dirty="0"/>
              <a:t>  </a:t>
            </a:r>
            <a:endParaRPr lang="en-US" dirty="0"/>
          </a:p>
        </p:txBody>
      </p:sp>
      <p:sp>
        <p:nvSpPr>
          <p:cNvPr id="5" name="TextBox 4">
            <a:extLst>
              <a:ext uri="{FF2B5EF4-FFF2-40B4-BE49-F238E27FC236}">
                <a16:creationId xmlns:a16="http://schemas.microsoft.com/office/drawing/2014/main" id="{5376C1C1-372D-3040-AA6F-73A0D7083CD9}"/>
              </a:ext>
            </a:extLst>
          </p:cNvPr>
          <p:cNvSpPr txBox="1"/>
          <p:nvPr/>
        </p:nvSpPr>
        <p:spPr>
          <a:xfrm>
            <a:off x="671138" y="6550223"/>
            <a:ext cx="6205481" cy="307777"/>
          </a:xfrm>
          <a:prstGeom prst="rect">
            <a:avLst/>
          </a:prstGeom>
          <a:noFill/>
        </p:spPr>
        <p:txBody>
          <a:bodyPr wrap="none" rtlCol="0">
            <a:spAutoFit/>
          </a:bodyPr>
          <a:lstStyle/>
          <a:p>
            <a:r>
              <a:rPr lang="en-US" sz="1400" b="1" dirty="0">
                <a:solidFill>
                  <a:srgbClr val="212121"/>
                </a:solidFill>
                <a:latin typeface="Times New Roman" panose="02020603050405020304" pitchFamily="18" charset="0"/>
                <a:cs typeface="Times New Roman" panose="02020603050405020304" pitchFamily="18" charset="0"/>
              </a:rPr>
              <a:t>Best Parameters: {'</a:t>
            </a:r>
            <a:r>
              <a:rPr lang="en-US" sz="1400" b="1" dirty="0" err="1">
                <a:solidFill>
                  <a:srgbClr val="212121"/>
                </a:solidFill>
                <a:latin typeface="Times New Roman" panose="02020603050405020304" pitchFamily="18" charset="0"/>
                <a:cs typeface="Times New Roman" panose="02020603050405020304" pitchFamily="18" charset="0"/>
              </a:rPr>
              <a:t>max_features</a:t>
            </a:r>
            <a:r>
              <a:rPr lang="en-US" sz="1400" b="1" dirty="0">
                <a:solidFill>
                  <a:srgbClr val="212121"/>
                </a:solidFill>
                <a:latin typeface="Times New Roman" panose="02020603050405020304" pitchFamily="18" charset="0"/>
                <a:cs typeface="Times New Roman" panose="02020603050405020304" pitchFamily="18" charset="0"/>
              </a:rPr>
              <a:t>': 0.5, '</a:t>
            </a:r>
            <a:r>
              <a:rPr lang="en-US" sz="1400" b="1" dirty="0" err="1">
                <a:solidFill>
                  <a:srgbClr val="212121"/>
                </a:solidFill>
                <a:latin typeface="Times New Roman" panose="02020603050405020304" pitchFamily="18" charset="0"/>
                <a:cs typeface="Times New Roman" panose="02020603050405020304" pitchFamily="18" charset="0"/>
              </a:rPr>
              <a:t>max_samples</a:t>
            </a:r>
            <a:r>
              <a:rPr lang="en-US" sz="1400" b="1" dirty="0">
                <a:solidFill>
                  <a:srgbClr val="212121"/>
                </a:solidFill>
                <a:latin typeface="Times New Roman" panose="02020603050405020304" pitchFamily="18" charset="0"/>
                <a:cs typeface="Times New Roman" panose="02020603050405020304" pitchFamily="18" charset="0"/>
              </a:rPr>
              <a:t>': 1.0, '</a:t>
            </a:r>
            <a:r>
              <a:rPr lang="en-US" sz="1400" b="1" dirty="0" err="1">
                <a:solidFill>
                  <a:srgbClr val="212121"/>
                </a:solidFill>
                <a:latin typeface="Times New Roman" panose="02020603050405020304" pitchFamily="18" charset="0"/>
                <a:cs typeface="Times New Roman" panose="02020603050405020304" pitchFamily="18" charset="0"/>
              </a:rPr>
              <a:t>n_estimators</a:t>
            </a:r>
            <a:r>
              <a:rPr lang="en-US" sz="1400" b="1" dirty="0">
                <a:solidFill>
                  <a:srgbClr val="212121"/>
                </a:solidFill>
                <a:latin typeface="Times New Roman" panose="02020603050405020304" pitchFamily="18" charset="0"/>
                <a:cs typeface="Times New Roman" panose="02020603050405020304" pitchFamily="18" charset="0"/>
              </a:rPr>
              <a:t>': 50} </a:t>
            </a:r>
          </a:p>
        </p:txBody>
      </p:sp>
      <p:pic>
        <p:nvPicPr>
          <p:cNvPr id="8" name="Picture 7" descr="A graph with numbers and a blue square&#10;&#10;Description automatically generated with medium confidence">
            <a:extLst>
              <a:ext uri="{FF2B5EF4-FFF2-40B4-BE49-F238E27FC236}">
                <a16:creationId xmlns:a16="http://schemas.microsoft.com/office/drawing/2014/main" id="{14EA504C-6F1F-0141-ACFB-079590B2E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48" y="1195416"/>
            <a:ext cx="6970060" cy="5354807"/>
          </a:xfrm>
          <a:prstGeom prst="rect">
            <a:avLst/>
          </a:prstGeom>
        </p:spPr>
      </p:pic>
    </p:spTree>
    <p:extLst>
      <p:ext uri="{BB962C8B-B14F-4D97-AF65-F5344CB8AC3E}">
        <p14:creationId xmlns:p14="http://schemas.microsoft.com/office/powerpoint/2010/main" val="38566457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24D9-1228-4BB7-86D5-5F22B5D6EB8D}"/>
              </a:ext>
            </a:extLst>
          </p:cNvPr>
          <p:cNvSpPr>
            <a:spLocks noGrp="1"/>
          </p:cNvSpPr>
          <p:nvPr>
            <p:ph type="title"/>
          </p:nvPr>
        </p:nvSpPr>
        <p:spPr>
          <a:xfrm>
            <a:off x="457200" y="549183"/>
            <a:ext cx="8229600" cy="800121"/>
          </a:xfrm>
        </p:spPr>
        <p:txBody>
          <a:bodyPr/>
          <a:lstStyle/>
          <a:p>
            <a:r>
              <a:rPr lang="en-US" sz="2800" dirty="0">
                <a:effectLst/>
                <a:latin typeface="Times New Roman" panose="02020603050405020304" pitchFamily="18" charset="0"/>
                <a:ea typeface="Times New Roman" panose="02020603050405020304" pitchFamily="18" charset="0"/>
              </a:rPr>
              <a:t>Roughly Balanced Bagging </a:t>
            </a:r>
            <a:r>
              <a:rPr lang="en-US" altLang="zh-CN" dirty="0"/>
              <a:t>Model</a:t>
            </a:r>
            <a:r>
              <a:rPr lang="zh-CN" altLang="en-US" dirty="0"/>
              <a:t> </a:t>
            </a:r>
            <a:r>
              <a:rPr lang="en-US" altLang="zh-CN" dirty="0"/>
              <a:t>Performance</a:t>
            </a:r>
            <a:r>
              <a:rPr lang="zh-CN" altLang="en-US" dirty="0"/>
              <a:t>  </a:t>
            </a:r>
            <a:endParaRPr lang="en-US" dirty="0"/>
          </a:p>
        </p:txBody>
      </p:sp>
      <p:sp>
        <p:nvSpPr>
          <p:cNvPr id="5" name="TextBox 4">
            <a:extLst>
              <a:ext uri="{FF2B5EF4-FFF2-40B4-BE49-F238E27FC236}">
                <a16:creationId xmlns:a16="http://schemas.microsoft.com/office/drawing/2014/main" id="{5376C1C1-372D-3040-AA6F-73A0D7083CD9}"/>
              </a:ext>
            </a:extLst>
          </p:cNvPr>
          <p:cNvSpPr txBox="1"/>
          <p:nvPr/>
        </p:nvSpPr>
        <p:spPr>
          <a:xfrm>
            <a:off x="671138" y="6550223"/>
            <a:ext cx="5993949" cy="307777"/>
          </a:xfrm>
          <a:prstGeom prst="rect">
            <a:avLst/>
          </a:prstGeom>
          <a:noFill/>
        </p:spPr>
        <p:txBody>
          <a:bodyPr wrap="none" rtlCol="0">
            <a:spAutoFit/>
          </a:bodyPr>
          <a:lstStyle/>
          <a:p>
            <a:r>
              <a:rPr lang="en-US" sz="1400" b="1" dirty="0">
                <a:solidFill>
                  <a:srgbClr val="212121"/>
                </a:solidFill>
                <a:latin typeface="Times New Roman" panose="02020603050405020304" pitchFamily="18" charset="0"/>
                <a:cs typeface="Times New Roman" panose="02020603050405020304" pitchFamily="18" charset="0"/>
              </a:rPr>
              <a:t>Best Parameters: {'base_estimator__</a:t>
            </a:r>
            <a:r>
              <a:rPr lang="en-US" sz="1400" b="1" dirty="0" err="1">
                <a:solidFill>
                  <a:srgbClr val="212121"/>
                </a:solidFill>
                <a:latin typeface="Times New Roman" panose="02020603050405020304" pitchFamily="18" charset="0"/>
                <a:cs typeface="Times New Roman" panose="02020603050405020304" pitchFamily="18" charset="0"/>
              </a:rPr>
              <a:t>max_depth</a:t>
            </a:r>
            <a:r>
              <a:rPr lang="en-US" sz="1400" b="1" dirty="0">
                <a:solidFill>
                  <a:srgbClr val="212121"/>
                </a:solidFill>
                <a:latin typeface="Times New Roman" panose="02020603050405020304" pitchFamily="18" charset="0"/>
                <a:cs typeface="Times New Roman" panose="02020603050405020304" pitchFamily="18" charset="0"/>
              </a:rPr>
              <a:t>': None, '</a:t>
            </a:r>
            <a:r>
              <a:rPr lang="en-US" sz="1400" b="1" dirty="0" err="1">
                <a:solidFill>
                  <a:srgbClr val="212121"/>
                </a:solidFill>
                <a:latin typeface="Times New Roman" panose="02020603050405020304" pitchFamily="18" charset="0"/>
                <a:cs typeface="Times New Roman" panose="02020603050405020304" pitchFamily="18" charset="0"/>
              </a:rPr>
              <a:t>n_estimators</a:t>
            </a:r>
            <a:r>
              <a:rPr lang="en-US" sz="1400" b="1" dirty="0">
                <a:solidFill>
                  <a:srgbClr val="212121"/>
                </a:solidFill>
                <a:latin typeface="Times New Roman" panose="02020603050405020304" pitchFamily="18" charset="0"/>
                <a:cs typeface="Times New Roman" panose="02020603050405020304" pitchFamily="18" charset="0"/>
              </a:rPr>
              <a:t>': 50} </a:t>
            </a:r>
          </a:p>
        </p:txBody>
      </p:sp>
      <p:pic>
        <p:nvPicPr>
          <p:cNvPr id="4" name="Picture 3" descr="A screenshot of a graph&#10;&#10;Description automatically generated">
            <a:extLst>
              <a:ext uri="{FF2B5EF4-FFF2-40B4-BE49-F238E27FC236}">
                <a16:creationId xmlns:a16="http://schemas.microsoft.com/office/drawing/2014/main" id="{45B5409E-2818-2741-A70B-FD2CBB64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38" y="1342417"/>
            <a:ext cx="6524171" cy="5207806"/>
          </a:xfrm>
          <a:prstGeom prst="rect">
            <a:avLst/>
          </a:prstGeom>
        </p:spPr>
      </p:pic>
    </p:spTree>
    <p:extLst>
      <p:ext uri="{BB962C8B-B14F-4D97-AF65-F5344CB8AC3E}">
        <p14:creationId xmlns:p14="http://schemas.microsoft.com/office/powerpoint/2010/main" val="8717613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2F91-7FCC-4255-B505-FF4CB7C1420B}"/>
              </a:ext>
            </a:extLst>
          </p:cNvPr>
          <p:cNvSpPr>
            <a:spLocks noGrp="1"/>
          </p:cNvSpPr>
          <p:nvPr>
            <p:ph type="title"/>
          </p:nvPr>
        </p:nvSpPr>
        <p:spPr>
          <a:xfrm>
            <a:off x="457200" y="487940"/>
            <a:ext cx="8229600" cy="800121"/>
          </a:xfrm>
        </p:spPr>
        <p:txBody>
          <a:bodyPr/>
          <a:lstStyle/>
          <a:p>
            <a:r>
              <a:rPr lang="en-US" altLang="zh-CN" dirty="0"/>
              <a:t>Work</a:t>
            </a:r>
            <a:r>
              <a:rPr lang="zh-CN" altLang="en-US" dirty="0"/>
              <a:t> </a:t>
            </a:r>
            <a:r>
              <a:rPr lang="en-US" altLang="zh-CN" dirty="0"/>
              <a:t>in</a:t>
            </a:r>
            <a:r>
              <a:rPr lang="zh-CN" altLang="en-US" dirty="0"/>
              <a:t> </a:t>
            </a:r>
            <a:r>
              <a:rPr lang="en-US" altLang="zh-CN" dirty="0"/>
              <a:t>Progress</a:t>
            </a:r>
            <a:endParaRPr lang="en-US" dirty="0"/>
          </a:p>
        </p:txBody>
      </p:sp>
      <p:sp>
        <p:nvSpPr>
          <p:cNvPr id="3" name="Content Placeholder 2">
            <a:extLst>
              <a:ext uri="{FF2B5EF4-FFF2-40B4-BE49-F238E27FC236}">
                <a16:creationId xmlns:a16="http://schemas.microsoft.com/office/drawing/2014/main" id="{F8C5AE82-778F-4549-8725-85240F468DD9}"/>
              </a:ext>
            </a:extLst>
          </p:cNvPr>
          <p:cNvSpPr>
            <a:spLocks noGrp="1"/>
          </p:cNvSpPr>
          <p:nvPr>
            <p:ph idx="1"/>
          </p:nvPr>
        </p:nvSpPr>
        <p:spPr>
          <a:xfrm>
            <a:off x="549667" y="1339066"/>
            <a:ext cx="8229600" cy="4722421"/>
          </a:xfrm>
        </p:spPr>
        <p:txBody>
          <a:bodyPr/>
          <a:lstStyle/>
          <a:p>
            <a:pPr marL="257175" lvl="1" indent="-257175">
              <a:buChar char="•"/>
            </a:pPr>
            <a:r>
              <a:rPr lang="en-US" sz="2400" b="0" i="0" dirty="0">
                <a:solidFill>
                  <a:srgbClr val="2E2E2E"/>
                </a:solidFill>
                <a:effectLst/>
                <a:latin typeface="NexusSerif"/>
              </a:rPr>
              <a:t>Adding two more years, 2016 &amp; 2017</a:t>
            </a:r>
          </a:p>
          <a:p>
            <a:pPr marL="257175" lvl="1" indent="-257175">
              <a:buChar char="•"/>
            </a:pPr>
            <a:endParaRPr lang="en-US" sz="2400" b="0" i="0" dirty="0">
              <a:solidFill>
                <a:srgbClr val="2E2E2E"/>
              </a:solidFill>
              <a:effectLst/>
              <a:latin typeface="NexusSerif"/>
            </a:endParaRPr>
          </a:p>
          <a:p>
            <a:pPr marL="257175" lvl="1" indent="-257175">
              <a:buChar char="•"/>
            </a:pPr>
            <a:r>
              <a:rPr lang="en-US" sz="2400" dirty="0">
                <a:solidFill>
                  <a:srgbClr val="2E2E2E"/>
                </a:solidFill>
                <a:latin typeface="NexusSerif"/>
              </a:rPr>
              <a:t>Enhancing model performance in an imbalanced dataset (Class 1 prediction)</a:t>
            </a:r>
          </a:p>
          <a:p>
            <a:pPr marL="342900" lvl="1" indent="-342900">
              <a:buFont typeface="Courier New" panose="02070309020205020404" pitchFamily="49" charset="0"/>
              <a:buChar char="o"/>
            </a:pPr>
            <a:r>
              <a:rPr lang="en-US" sz="2400" dirty="0" err="1">
                <a:ea typeface="+mn-ea"/>
                <a:cs typeface="+mn-cs"/>
              </a:rPr>
              <a:t>RandomUnderSampler</a:t>
            </a:r>
            <a:r>
              <a:rPr lang="en-US" altLang="zh-CN" sz="2400" dirty="0">
                <a:ea typeface="+mn-ea"/>
                <a:cs typeface="+mn-cs"/>
              </a:rPr>
              <a:t>:</a:t>
            </a:r>
            <a:r>
              <a:rPr lang="zh-CN" altLang="en-US" sz="2400" dirty="0">
                <a:ea typeface="+mn-ea"/>
                <a:cs typeface="+mn-cs"/>
              </a:rPr>
              <a:t> </a:t>
            </a:r>
            <a:r>
              <a:rPr lang="en-US" sz="2400" dirty="0">
                <a:ea typeface="+mn-ea"/>
                <a:cs typeface="+mn-cs"/>
              </a:rPr>
              <a:t>resamples the majority Class (Class 0) in training data </a:t>
            </a:r>
          </a:p>
          <a:p>
            <a:pPr marL="642938" lvl="1" indent="-342900">
              <a:buFont typeface="Wingdings" panose="05000000000000000000" pitchFamily="2" charset="2"/>
              <a:buChar char="q"/>
            </a:pPr>
            <a:r>
              <a:rPr lang="en-US" sz="2400" dirty="0" err="1"/>
              <a:t>Undersampling</a:t>
            </a:r>
            <a:r>
              <a:rPr lang="en-US" sz="2400" dirty="0"/>
              <a:t> the Majority </a:t>
            </a:r>
          </a:p>
          <a:p>
            <a:pPr marL="642938" lvl="1" indent="-342900">
              <a:buFont typeface="Wingdings" panose="05000000000000000000" pitchFamily="2" charset="2"/>
              <a:buChar char="q"/>
            </a:pPr>
            <a:r>
              <a:rPr lang="en-US" sz="2400" dirty="0"/>
              <a:t>Tuning Sampling Ratio</a:t>
            </a:r>
          </a:p>
          <a:p>
            <a:pPr marL="342900" lvl="1" indent="-342900">
              <a:buFont typeface="Courier New" panose="02070309020205020404" pitchFamily="49" charset="0"/>
              <a:buChar char="o"/>
            </a:pPr>
            <a:endParaRPr lang="en-US" sz="2400" dirty="0">
              <a:solidFill>
                <a:srgbClr val="2E2E2E"/>
              </a:solidFill>
              <a:latin typeface="NexusSerif"/>
            </a:endParaRPr>
          </a:p>
          <a:p>
            <a:endParaRPr lang="en-US" sz="2400" dirty="0"/>
          </a:p>
        </p:txBody>
      </p:sp>
      <p:sp>
        <p:nvSpPr>
          <p:cNvPr id="4" name="Action Button: Home 3">
            <a:hlinkClick r:id="rId3" action="ppaction://hlinksldjump" highlightClick="1"/>
            <a:extLst>
              <a:ext uri="{FF2B5EF4-FFF2-40B4-BE49-F238E27FC236}">
                <a16:creationId xmlns:a16="http://schemas.microsoft.com/office/drawing/2014/main" id="{6541B4E9-1E90-CC43-B89E-E919E0EB681F}"/>
              </a:ext>
            </a:extLst>
          </p:cNvPr>
          <p:cNvSpPr/>
          <p:nvPr/>
        </p:nvSpPr>
        <p:spPr>
          <a:xfrm>
            <a:off x="8204200" y="6311900"/>
            <a:ext cx="575067" cy="4318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140614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a:xfrm>
            <a:off x="685800" y="2455070"/>
            <a:ext cx="7772400" cy="2007529"/>
          </a:xfrm>
        </p:spPr>
        <p:txBody>
          <a:bodyPr/>
          <a:lstStyle/>
          <a:p>
            <a:pPr eaLnBrk="1" hangingPunct="1"/>
            <a:r>
              <a:rPr lang="en-US" dirty="0">
                <a:latin typeface="Arial" charset="0"/>
              </a:rPr>
              <a:t>Auditing Medical Assessments: Risk Assessment with Machine Learning in Medical Diagnostics</a:t>
            </a:r>
            <a:br>
              <a:rPr lang="en-US" dirty="0">
                <a:latin typeface="Arial" charset="0"/>
              </a:rPr>
            </a:br>
            <a:br>
              <a:rPr lang="en-US" dirty="0">
                <a:latin typeface="Arial" charset="0"/>
              </a:rPr>
            </a:br>
            <a:r>
              <a:rPr lang="en-US" dirty="0">
                <a:latin typeface="Arial" charset="0"/>
              </a:rPr>
              <a:t>Presented by: William Du</a:t>
            </a:r>
          </a:p>
        </p:txBody>
      </p:sp>
    </p:spTree>
    <p:extLst>
      <p:ext uri="{BB962C8B-B14F-4D97-AF65-F5344CB8AC3E}">
        <p14:creationId xmlns:p14="http://schemas.microsoft.com/office/powerpoint/2010/main" val="367812824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79E4-FA07-912B-445E-05277A7F792A}"/>
              </a:ext>
            </a:extLst>
          </p:cNvPr>
          <p:cNvSpPr>
            <a:spLocks noGrp="1"/>
          </p:cNvSpPr>
          <p:nvPr>
            <p:ph type="title"/>
          </p:nvPr>
        </p:nvSpPr>
        <p:spPr/>
        <p:txBody>
          <a:bodyPr/>
          <a:lstStyle/>
          <a:p>
            <a:r>
              <a:rPr lang="en-US" b="0" i="0" dirty="0">
                <a:solidFill>
                  <a:srgbClr val="374151"/>
                </a:solidFill>
                <a:effectLst/>
                <a:latin typeface="Söhne"/>
              </a:rPr>
              <a:t>The Necessity of Precision in Medical Diagnostics</a:t>
            </a:r>
            <a:endParaRPr lang="en-US" dirty="0"/>
          </a:p>
        </p:txBody>
      </p:sp>
      <p:sp>
        <p:nvSpPr>
          <p:cNvPr id="3" name="Content Placeholder 2">
            <a:extLst>
              <a:ext uri="{FF2B5EF4-FFF2-40B4-BE49-F238E27FC236}">
                <a16:creationId xmlns:a16="http://schemas.microsoft.com/office/drawing/2014/main" id="{695C5C7C-F545-1CC4-0574-B317D2BED3A7}"/>
              </a:ext>
            </a:extLst>
          </p:cNvPr>
          <p:cNvSpPr>
            <a:spLocks noGrp="1"/>
          </p:cNvSpPr>
          <p:nvPr>
            <p:ph idx="1"/>
          </p:nvPr>
        </p:nvSpPr>
        <p:spPr/>
        <p:txBody>
          <a:bodyPr/>
          <a:lstStyle/>
          <a:p>
            <a:pPr algn="l">
              <a:buFont typeface="Arial" panose="020B0604020202020204" pitchFamily="34" charset="0"/>
              <a:buChar char="•"/>
            </a:pPr>
            <a:r>
              <a:rPr lang="en-US" b="1" i="0" dirty="0">
                <a:solidFill>
                  <a:srgbClr val="374151"/>
                </a:solidFill>
                <a:effectLst/>
              </a:rPr>
              <a:t>Importance of Precision and Promptness in Medical Diagnostics</a:t>
            </a:r>
          </a:p>
          <a:p>
            <a:pPr algn="l">
              <a:buFont typeface="Arial" panose="020B0604020202020204" pitchFamily="34" charset="0"/>
              <a:buChar char="•"/>
            </a:pPr>
            <a:r>
              <a:rPr lang="en-US" b="1" i="0" dirty="0">
                <a:solidFill>
                  <a:srgbClr val="374151"/>
                </a:solidFill>
                <a:effectLst/>
              </a:rPr>
              <a:t>Objective of the Research</a:t>
            </a:r>
            <a:r>
              <a:rPr lang="en-US" b="0" i="0" dirty="0">
                <a:solidFill>
                  <a:srgbClr val="374151"/>
                </a:solidFill>
                <a:effectLst/>
              </a:rPr>
              <a:t>: Develop an ML model for predicting psychiatric diagnostic labels from doctors’ notes to improve diagnostic precision and reliability.</a:t>
            </a:r>
          </a:p>
          <a:p>
            <a:pPr lvl="1">
              <a:buFont typeface="Arial" panose="020B0604020202020204" pitchFamily="34" charset="0"/>
              <a:buChar char="•"/>
            </a:pPr>
            <a:r>
              <a:rPr lang="en-US" dirty="0">
                <a:solidFill>
                  <a:srgbClr val="374151"/>
                </a:solidFill>
              </a:rPr>
              <a:t>Assist Practioners with a tool to audit their medical assessments</a:t>
            </a:r>
            <a:endParaRPr lang="en-US" b="0" i="0" dirty="0">
              <a:solidFill>
                <a:srgbClr val="374151"/>
              </a:solidFill>
              <a:effectLst/>
            </a:endParaRPr>
          </a:p>
          <a:p>
            <a:pPr algn="l">
              <a:buFont typeface="Arial" panose="020B0604020202020204" pitchFamily="34" charset="0"/>
              <a:buChar char="•"/>
            </a:pPr>
            <a:r>
              <a:rPr lang="en-US" b="1" i="0" dirty="0">
                <a:solidFill>
                  <a:srgbClr val="374151"/>
                </a:solidFill>
                <a:effectLst/>
              </a:rPr>
              <a:t>QA Model for Psychiatric Diagnostics</a:t>
            </a:r>
            <a:r>
              <a:rPr lang="en-US" b="0" i="0" dirty="0">
                <a:solidFill>
                  <a:srgbClr val="374151"/>
                </a:solidFill>
                <a:effectLst/>
              </a:rPr>
              <a:t>: </a:t>
            </a:r>
            <a:r>
              <a:rPr lang="en-US" dirty="0">
                <a:solidFill>
                  <a:srgbClr val="374151"/>
                </a:solidFill>
              </a:rPr>
              <a:t>Propose</a:t>
            </a:r>
            <a:r>
              <a:rPr lang="en-US" b="0" i="0" dirty="0">
                <a:solidFill>
                  <a:srgbClr val="374151"/>
                </a:solidFill>
                <a:effectLst/>
              </a:rPr>
              <a:t> a Question-Answering (QA) model as a novel approach to predict psychiatric labels, aiming to minimize misdiagnoses and enhance patient care.</a:t>
            </a:r>
          </a:p>
          <a:p>
            <a:pPr marL="0" indent="0">
              <a:buNone/>
            </a:pPr>
            <a:endParaRPr lang="en-US" b="0" i="0" dirty="0">
              <a:solidFill>
                <a:srgbClr val="374151"/>
              </a:solidFill>
              <a:effectLst/>
            </a:endParaRPr>
          </a:p>
        </p:txBody>
      </p:sp>
      <p:sp>
        <p:nvSpPr>
          <p:cNvPr id="4" name="Slide Number Placeholder 3">
            <a:extLst>
              <a:ext uri="{FF2B5EF4-FFF2-40B4-BE49-F238E27FC236}">
                <a16:creationId xmlns:a16="http://schemas.microsoft.com/office/drawing/2014/main" id="{7DAA1B67-AF06-ACB9-3172-6D040C8BFD6A}"/>
              </a:ext>
            </a:extLst>
          </p:cNvPr>
          <p:cNvSpPr>
            <a:spLocks noGrp="1"/>
          </p:cNvSpPr>
          <p:nvPr>
            <p:ph type="sldNum" sz="quarter" idx="10"/>
          </p:nvPr>
        </p:nvSpPr>
        <p:spPr/>
        <p:txBody>
          <a:bodyPr/>
          <a:lstStyle/>
          <a:p>
            <a:pPr>
              <a:defRPr/>
            </a:pPr>
            <a:fld id="{45488343-B159-074D-B355-B61FD1A20D53}" type="slidenum">
              <a:rPr lang="en-US" smtClean="0"/>
              <a:pPr>
                <a:defRPr/>
              </a:pPr>
              <a:t>226</a:t>
            </a:fld>
            <a:endParaRPr lang="en-US" dirty="0"/>
          </a:p>
        </p:txBody>
      </p:sp>
    </p:spTree>
    <p:extLst>
      <p:ext uri="{BB962C8B-B14F-4D97-AF65-F5344CB8AC3E}">
        <p14:creationId xmlns:p14="http://schemas.microsoft.com/office/powerpoint/2010/main" val="63330398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819FB1-CA55-72C8-97BA-60E42542110B}"/>
              </a:ext>
            </a:extLst>
          </p:cNvPr>
          <p:cNvSpPr>
            <a:spLocks noGrp="1"/>
          </p:cNvSpPr>
          <p:nvPr>
            <p:ph type="sldNum" sz="quarter" idx="10"/>
          </p:nvPr>
        </p:nvSpPr>
        <p:spPr/>
        <p:txBody>
          <a:bodyPr/>
          <a:lstStyle/>
          <a:p>
            <a:pPr>
              <a:defRPr/>
            </a:pPr>
            <a:fld id="{45488343-B159-074D-B355-B61FD1A20D53}" type="slidenum">
              <a:rPr lang="en-US" smtClean="0"/>
              <a:pPr>
                <a:defRPr/>
              </a:pPr>
              <a:t>227</a:t>
            </a:fld>
            <a:endParaRPr lang="en-US" dirty="0"/>
          </a:p>
        </p:txBody>
      </p:sp>
      <p:pic>
        <p:nvPicPr>
          <p:cNvPr id="6" name="Picture 5">
            <a:extLst>
              <a:ext uri="{FF2B5EF4-FFF2-40B4-BE49-F238E27FC236}">
                <a16:creationId xmlns:a16="http://schemas.microsoft.com/office/drawing/2014/main" id="{7F3A7EC1-80F3-5F43-246C-71F8F596A0B0}"/>
              </a:ext>
            </a:extLst>
          </p:cNvPr>
          <p:cNvPicPr>
            <a:picLocks noChangeAspect="1"/>
          </p:cNvPicPr>
          <p:nvPr/>
        </p:nvPicPr>
        <p:blipFill>
          <a:blip r:embed="rId3"/>
          <a:stretch>
            <a:fillRect/>
          </a:stretch>
        </p:blipFill>
        <p:spPr>
          <a:xfrm>
            <a:off x="3535561" y="1036526"/>
            <a:ext cx="4739879" cy="4784949"/>
          </a:xfrm>
          <a:prstGeom prst="rect">
            <a:avLst/>
          </a:prstGeom>
        </p:spPr>
      </p:pic>
      <p:sp>
        <p:nvSpPr>
          <p:cNvPr id="7" name="Content Placeholder 2">
            <a:extLst>
              <a:ext uri="{FF2B5EF4-FFF2-40B4-BE49-F238E27FC236}">
                <a16:creationId xmlns:a16="http://schemas.microsoft.com/office/drawing/2014/main" id="{9B06C326-BA96-D39C-1383-1B9EAF1AEEA2}"/>
              </a:ext>
            </a:extLst>
          </p:cNvPr>
          <p:cNvSpPr>
            <a:spLocks noGrp="1"/>
          </p:cNvSpPr>
          <p:nvPr>
            <p:ph idx="1"/>
          </p:nvPr>
        </p:nvSpPr>
        <p:spPr>
          <a:xfrm>
            <a:off x="457200" y="2000250"/>
            <a:ext cx="2857500" cy="3105150"/>
          </a:xfrm>
        </p:spPr>
        <p:txBody>
          <a:bodyPr/>
          <a:lstStyle/>
          <a:p>
            <a:r>
              <a:rPr lang="en-US" dirty="0"/>
              <a:t>Inputs: Doctor’s Note and Expected Outputs of a variation of diagnosis code’s for the patient</a:t>
            </a:r>
          </a:p>
          <a:p>
            <a:r>
              <a:rPr lang="en-US" dirty="0"/>
              <a:t>Output: Generated answers of a variation of diagnosis codes for the patient based on the doctor’s note</a:t>
            </a:r>
          </a:p>
        </p:txBody>
      </p:sp>
      <p:sp>
        <p:nvSpPr>
          <p:cNvPr id="8" name="Title 1">
            <a:extLst>
              <a:ext uri="{FF2B5EF4-FFF2-40B4-BE49-F238E27FC236}">
                <a16:creationId xmlns:a16="http://schemas.microsoft.com/office/drawing/2014/main" id="{671FA17F-6EA2-8535-22C9-5502512DC1AB}"/>
              </a:ext>
            </a:extLst>
          </p:cNvPr>
          <p:cNvSpPr>
            <a:spLocks noGrp="1"/>
          </p:cNvSpPr>
          <p:nvPr>
            <p:ph type="title"/>
          </p:nvPr>
        </p:nvSpPr>
        <p:spPr>
          <a:xfrm>
            <a:off x="457200" y="1317340"/>
            <a:ext cx="8229600" cy="606029"/>
          </a:xfrm>
        </p:spPr>
        <p:txBody>
          <a:bodyPr/>
          <a:lstStyle/>
          <a:p>
            <a:r>
              <a:rPr lang="en-US" dirty="0"/>
              <a:t>Psychiatric Diagnostic QA Model	</a:t>
            </a:r>
          </a:p>
        </p:txBody>
      </p:sp>
    </p:spTree>
    <p:extLst>
      <p:ext uri="{BB962C8B-B14F-4D97-AF65-F5344CB8AC3E}">
        <p14:creationId xmlns:p14="http://schemas.microsoft.com/office/powerpoint/2010/main" val="244730375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E77E-09C7-46BB-2AAB-3BEA1AB1839D}"/>
              </a:ext>
            </a:extLst>
          </p:cNvPr>
          <p:cNvSpPr>
            <a:spLocks noGrp="1"/>
          </p:cNvSpPr>
          <p:nvPr>
            <p:ph type="title"/>
          </p:nvPr>
        </p:nvSpPr>
        <p:spPr/>
        <p:txBody>
          <a:bodyPr/>
          <a:lstStyle/>
          <a:p>
            <a:r>
              <a:rPr lang="en-US" dirty="0"/>
              <a:t>Model Design</a:t>
            </a:r>
          </a:p>
        </p:txBody>
      </p:sp>
      <p:sp>
        <p:nvSpPr>
          <p:cNvPr id="3" name="Content Placeholder 2">
            <a:extLst>
              <a:ext uri="{FF2B5EF4-FFF2-40B4-BE49-F238E27FC236}">
                <a16:creationId xmlns:a16="http://schemas.microsoft.com/office/drawing/2014/main" id="{80948D06-198B-3AC4-8CA7-5691BFEA290F}"/>
              </a:ext>
            </a:extLst>
          </p:cNvPr>
          <p:cNvSpPr>
            <a:spLocks noGrp="1"/>
          </p:cNvSpPr>
          <p:nvPr>
            <p:ph idx="1"/>
          </p:nvPr>
        </p:nvSpPr>
        <p:spPr>
          <a:xfrm>
            <a:off x="457200" y="1920479"/>
            <a:ext cx="8229600" cy="3400425"/>
          </a:xfrm>
        </p:spPr>
        <p:txBody>
          <a:bodyPr/>
          <a:lstStyle/>
          <a:p>
            <a:pPr algn="l">
              <a:buFont typeface="Arial" panose="020B0604020202020204" pitchFamily="34" charset="0"/>
              <a:buChar char="•"/>
            </a:pPr>
            <a:r>
              <a:rPr lang="en-US" b="1" i="0" dirty="0">
                <a:solidFill>
                  <a:srgbClr val="374151"/>
                </a:solidFill>
                <a:effectLst/>
              </a:rPr>
              <a:t>Objective</a:t>
            </a:r>
            <a:r>
              <a:rPr lang="en-US" b="0" i="0" dirty="0">
                <a:solidFill>
                  <a:srgbClr val="374151"/>
                </a:solidFill>
                <a:effectLst/>
              </a:rPr>
              <a:t>: To create a model proficient in interpreting complex medical texts and providing accurate multi-label diagnoses.</a:t>
            </a:r>
          </a:p>
          <a:p>
            <a:pPr algn="l">
              <a:buFont typeface="Arial" panose="020B0604020202020204" pitchFamily="34" charset="0"/>
              <a:buChar char="•"/>
            </a:pPr>
            <a:r>
              <a:rPr lang="en-US" b="1" i="0" dirty="0">
                <a:solidFill>
                  <a:srgbClr val="374151"/>
                </a:solidFill>
                <a:effectLst/>
              </a:rPr>
              <a:t>Transformer Models Evaluation</a:t>
            </a:r>
            <a:r>
              <a:rPr lang="en-US" b="0" i="0" dirty="0">
                <a:solidFill>
                  <a:srgbClr val="374151"/>
                </a:solidFill>
                <a:effectLst/>
              </a:rPr>
              <a:t>: Examined Bidirectional and Auto-Regressive Transformers (BART) for their generative capabilities and pre-training objectives.</a:t>
            </a:r>
          </a:p>
          <a:p>
            <a:pPr algn="l">
              <a:buFont typeface="Arial" panose="020B0604020202020204" pitchFamily="34" charset="0"/>
              <a:buChar char="•"/>
            </a:pPr>
            <a:r>
              <a:rPr lang="en-US" b="1" i="0" dirty="0">
                <a:solidFill>
                  <a:srgbClr val="374151"/>
                </a:solidFill>
                <a:effectLst/>
              </a:rPr>
              <a:t>Integration of </a:t>
            </a:r>
            <a:r>
              <a:rPr lang="en-US" b="1" i="0" dirty="0" err="1">
                <a:solidFill>
                  <a:srgbClr val="374151"/>
                </a:solidFill>
                <a:effectLst/>
              </a:rPr>
              <a:t>UnifiedQA</a:t>
            </a:r>
            <a:r>
              <a:rPr lang="en-US" b="0" i="0" dirty="0">
                <a:solidFill>
                  <a:srgbClr val="374151"/>
                </a:solidFill>
                <a:effectLst/>
              </a:rPr>
              <a:t>: Incorporated </a:t>
            </a:r>
            <a:r>
              <a:rPr lang="en-US" b="0" i="0" dirty="0" err="1">
                <a:solidFill>
                  <a:srgbClr val="374151"/>
                </a:solidFill>
                <a:effectLst/>
              </a:rPr>
              <a:t>UnifiedQA</a:t>
            </a:r>
            <a:r>
              <a:rPr lang="en-US" b="0" i="0" dirty="0">
                <a:solidFill>
                  <a:srgbClr val="374151"/>
                </a:solidFill>
                <a:effectLst/>
              </a:rPr>
              <a:t> architecture, fine-tuned for QA tasks, to handle diverse medical questions.</a:t>
            </a:r>
          </a:p>
          <a:p>
            <a:pPr algn="l">
              <a:buFont typeface="Arial" panose="020B0604020202020204" pitchFamily="34" charset="0"/>
              <a:buChar char="•"/>
            </a:pPr>
            <a:r>
              <a:rPr lang="en-US" b="1" i="0" dirty="0">
                <a:solidFill>
                  <a:srgbClr val="374151"/>
                </a:solidFill>
                <a:effectLst/>
              </a:rPr>
              <a:t>Model Fine-Tuning</a:t>
            </a:r>
            <a:r>
              <a:rPr lang="en-US" b="0" i="0" dirty="0">
                <a:solidFill>
                  <a:srgbClr val="374151"/>
                </a:solidFill>
                <a:effectLst/>
              </a:rPr>
              <a:t>: Conducted extensive fine-tuning with BART models on a vast dataset of QA pairs, adapting to psychiatric diagnostic terminologies.</a:t>
            </a:r>
          </a:p>
          <a:p>
            <a:pPr algn="l">
              <a:buFont typeface="Arial" panose="020B0604020202020204" pitchFamily="34" charset="0"/>
              <a:buChar char="•"/>
            </a:pPr>
            <a:endParaRPr lang="en-US" b="0" i="0" dirty="0">
              <a:solidFill>
                <a:srgbClr val="374151"/>
              </a:solidFill>
              <a:effectLst/>
            </a:endParaRPr>
          </a:p>
          <a:p>
            <a:endParaRPr lang="en-US" dirty="0"/>
          </a:p>
        </p:txBody>
      </p:sp>
      <p:sp>
        <p:nvSpPr>
          <p:cNvPr id="4" name="Slide Number Placeholder 3">
            <a:extLst>
              <a:ext uri="{FF2B5EF4-FFF2-40B4-BE49-F238E27FC236}">
                <a16:creationId xmlns:a16="http://schemas.microsoft.com/office/drawing/2014/main" id="{6AA401D5-A613-E600-4DE1-627D4050C238}"/>
              </a:ext>
            </a:extLst>
          </p:cNvPr>
          <p:cNvSpPr>
            <a:spLocks noGrp="1"/>
          </p:cNvSpPr>
          <p:nvPr>
            <p:ph type="sldNum" sz="quarter" idx="10"/>
          </p:nvPr>
        </p:nvSpPr>
        <p:spPr/>
        <p:txBody>
          <a:bodyPr/>
          <a:lstStyle/>
          <a:p>
            <a:pPr>
              <a:defRPr/>
            </a:pPr>
            <a:fld id="{45488343-B159-074D-B355-B61FD1A20D53}" type="slidenum">
              <a:rPr lang="en-US" smtClean="0"/>
              <a:pPr>
                <a:defRPr/>
              </a:pPr>
              <a:t>228</a:t>
            </a:fld>
            <a:endParaRPr lang="en-US" dirty="0"/>
          </a:p>
        </p:txBody>
      </p:sp>
    </p:spTree>
    <p:extLst>
      <p:ext uri="{BB962C8B-B14F-4D97-AF65-F5344CB8AC3E}">
        <p14:creationId xmlns:p14="http://schemas.microsoft.com/office/powerpoint/2010/main" val="365312006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390E-1B37-6118-24B9-E18E8AF2D407}"/>
              </a:ext>
            </a:extLst>
          </p:cNvPr>
          <p:cNvSpPr>
            <a:spLocks noGrp="1"/>
          </p:cNvSpPr>
          <p:nvPr>
            <p:ph type="title"/>
          </p:nvPr>
        </p:nvSpPr>
        <p:spPr/>
        <p:txBody>
          <a:bodyPr/>
          <a:lstStyle/>
          <a:p>
            <a:r>
              <a:rPr lang="en-US" dirty="0"/>
              <a:t>Risk Categorization</a:t>
            </a:r>
          </a:p>
        </p:txBody>
      </p:sp>
      <p:pic>
        <p:nvPicPr>
          <p:cNvPr id="6" name="Content Placeholder 5">
            <a:extLst>
              <a:ext uri="{FF2B5EF4-FFF2-40B4-BE49-F238E27FC236}">
                <a16:creationId xmlns:a16="http://schemas.microsoft.com/office/drawing/2014/main" id="{94D5DF61-231D-335B-28A8-A2FBE8FAB071}"/>
              </a:ext>
            </a:extLst>
          </p:cNvPr>
          <p:cNvPicPr>
            <a:picLocks noGrp="1" noChangeAspect="1"/>
          </p:cNvPicPr>
          <p:nvPr>
            <p:ph idx="1"/>
          </p:nvPr>
        </p:nvPicPr>
        <p:blipFill>
          <a:blip r:embed="rId2"/>
          <a:stretch>
            <a:fillRect/>
          </a:stretch>
        </p:blipFill>
        <p:spPr>
          <a:xfrm>
            <a:off x="4435698" y="1452563"/>
            <a:ext cx="4708303" cy="3762375"/>
          </a:xfrm>
        </p:spPr>
      </p:pic>
      <p:sp>
        <p:nvSpPr>
          <p:cNvPr id="4" name="Slide Number Placeholder 3">
            <a:extLst>
              <a:ext uri="{FF2B5EF4-FFF2-40B4-BE49-F238E27FC236}">
                <a16:creationId xmlns:a16="http://schemas.microsoft.com/office/drawing/2014/main" id="{0CEE8F80-79DD-5F81-44F2-C27AD844CFB0}"/>
              </a:ext>
            </a:extLst>
          </p:cNvPr>
          <p:cNvSpPr>
            <a:spLocks noGrp="1"/>
          </p:cNvSpPr>
          <p:nvPr>
            <p:ph type="sldNum" sz="quarter" idx="10"/>
          </p:nvPr>
        </p:nvSpPr>
        <p:spPr/>
        <p:txBody>
          <a:bodyPr/>
          <a:lstStyle/>
          <a:p>
            <a:pPr>
              <a:defRPr/>
            </a:pPr>
            <a:fld id="{45488343-B159-074D-B355-B61FD1A20D53}" type="slidenum">
              <a:rPr lang="en-US" smtClean="0"/>
              <a:pPr>
                <a:defRPr/>
              </a:pPr>
              <a:t>229</a:t>
            </a:fld>
            <a:endParaRPr lang="en-US" dirty="0"/>
          </a:p>
        </p:txBody>
      </p:sp>
      <p:sp>
        <p:nvSpPr>
          <p:cNvPr id="7" name="Content Placeholder 2">
            <a:extLst>
              <a:ext uri="{FF2B5EF4-FFF2-40B4-BE49-F238E27FC236}">
                <a16:creationId xmlns:a16="http://schemas.microsoft.com/office/drawing/2014/main" id="{712CF6C0-0C29-03D5-F52C-4EB4519F2AE5}"/>
              </a:ext>
            </a:extLst>
          </p:cNvPr>
          <p:cNvSpPr txBox="1">
            <a:spLocks/>
          </p:cNvSpPr>
          <p:nvPr/>
        </p:nvSpPr>
        <p:spPr bwMode="auto">
          <a:xfrm>
            <a:off x="457200" y="1920478"/>
            <a:ext cx="4114800" cy="2632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algn="l">
              <a:buFont typeface="Arial" panose="020B0604020202020204" pitchFamily="34" charset="0"/>
              <a:buChar char="•"/>
            </a:pPr>
            <a:r>
              <a:rPr lang="en-US" sz="1650" b="1" dirty="0">
                <a:solidFill>
                  <a:srgbClr val="374151"/>
                </a:solidFill>
                <a:latin typeface="Söhne"/>
              </a:rPr>
              <a:t>Systematic Comparison</a:t>
            </a:r>
            <a:r>
              <a:rPr lang="en-US" sz="1650" dirty="0">
                <a:solidFill>
                  <a:srgbClr val="374151"/>
                </a:solidFill>
                <a:latin typeface="Söhne"/>
              </a:rPr>
              <a:t>: Automated process to compare ML model's diagnostic conclusions with those of treating psychiatrists.</a:t>
            </a:r>
          </a:p>
          <a:p>
            <a:pPr algn="l">
              <a:buFont typeface="Arial" panose="020B0604020202020204" pitchFamily="34" charset="0"/>
              <a:buChar char="•"/>
            </a:pPr>
            <a:r>
              <a:rPr lang="en-US" sz="1650" b="1" dirty="0">
                <a:solidFill>
                  <a:srgbClr val="374151"/>
                </a:solidFill>
                <a:latin typeface="Söhne"/>
              </a:rPr>
              <a:t>Objective of Comparison</a:t>
            </a:r>
            <a:r>
              <a:rPr lang="en-US" sz="1650" dirty="0">
                <a:solidFill>
                  <a:srgbClr val="374151"/>
                </a:solidFill>
                <a:latin typeface="Söhne"/>
              </a:rPr>
              <a:t>: Assessing the concordance between ML model predictions and psychiatrist diagnoses.</a:t>
            </a:r>
          </a:p>
          <a:p>
            <a:pPr algn="l">
              <a:buFont typeface="Arial" panose="020B0604020202020204" pitchFamily="34" charset="0"/>
              <a:buChar char="•"/>
            </a:pPr>
            <a:r>
              <a:rPr lang="en-US" sz="1650" b="1" dirty="0">
                <a:solidFill>
                  <a:srgbClr val="374151"/>
                </a:solidFill>
                <a:latin typeface="Söhne"/>
              </a:rPr>
              <a:t>Risk Level Assignment</a:t>
            </a:r>
            <a:r>
              <a:rPr lang="en-US" sz="1650" dirty="0">
                <a:solidFill>
                  <a:srgbClr val="374151"/>
                </a:solidFill>
                <a:latin typeface="Söhne"/>
              </a:rPr>
              <a:t>: Diagnoses categorized into high, medium, or low-risk based on agreement level.</a:t>
            </a:r>
          </a:p>
          <a:p>
            <a:endParaRPr lang="en-US" sz="1650" kern="0" dirty="0"/>
          </a:p>
        </p:txBody>
      </p:sp>
    </p:spTree>
    <p:extLst>
      <p:ext uri="{BB962C8B-B14F-4D97-AF65-F5344CB8AC3E}">
        <p14:creationId xmlns:p14="http://schemas.microsoft.com/office/powerpoint/2010/main" val="3314795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B0626B-9A95-422D-BBEA-23E4D62A74BF}"/>
              </a:ext>
            </a:extLst>
          </p:cNvPr>
          <p:cNvSpPr>
            <a:spLocks noGrp="1"/>
          </p:cNvSpPr>
          <p:nvPr>
            <p:ph type="title"/>
          </p:nvPr>
        </p:nvSpPr>
        <p:spPr>
          <a:xfrm>
            <a:off x="457200" y="1314451"/>
            <a:ext cx="8229600" cy="606029"/>
          </a:xfrm>
        </p:spPr>
        <p:txBody>
          <a:bodyPr/>
          <a:lstStyle/>
          <a:p>
            <a:r>
              <a:rPr lang="en-US" sz="2000" b="1" dirty="0">
                <a:solidFill>
                  <a:srgbClr val="C00000"/>
                </a:solidFill>
                <a:cs typeface="Times New Roman" panose="02020603050405020304" pitchFamily="18" charset="0"/>
              </a:rPr>
              <a:t>Objective and Contribution</a:t>
            </a:r>
          </a:p>
        </p:txBody>
      </p:sp>
      <p:sp>
        <p:nvSpPr>
          <p:cNvPr id="3" name="内容占位符 2">
            <a:extLst>
              <a:ext uri="{FF2B5EF4-FFF2-40B4-BE49-F238E27FC236}">
                <a16:creationId xmlns:a16="http://schemas.microsoft.com/office/drawing/2014/main" id="{EA2ED4B1-FBB8-4115-BD12-0D9611D5FF45}"/>
              </a:ext>
            </a:extLst>
          </p:cNvPr>
          <p:cNvSpPr>
            <a:spLocks noGrp="1"/>
          </p:cNvSpPr>
          <p:nvPr>
            <p:ph idx="1"/>
          </p:nvPr>
        </p:nvSpPr>
        <p:spPr>
          <a:xfrm>
            <a:off x="457200" y="2000251"/>
            <a:ext cx="8504930" cy="3540918"/>
          </a:xfrm>
        </p:spPr>
        <p:txBody>
          <a:bodyPr/>
          <a:lstStyle/>
          <a:p>
            <a:pPr marL="257175" lvl="1" indent="-257175">
              <a:lnSpc>
                <a:spcPct val="120000"/>
              </a:lnSpc>
              <a:spcAft>
                <a:spcPts val="400"/>
              </a:spcAft>
              <a:buChar char="•"/>
            </a:pPr>
            <a:r>
              <a:rPr lang="en-US" altLang="zh-CN" sz="1400" dirty="0">
                <a:solidFill>
                  <a:schemeClr val="tx1"/>
                </a:solidFill>
                <a:latin typeface="+mj-lt"/>
                <a:ea typeface="ヒラギノ角ゴ Pro W3" panose="020B0300000000000000" charset="-128"/>
                <a:cs typeface="Times New Roman" panose="02020603050405020304" pitchFamily="18" charset="0"/>
              </a:rPr>
              <a:t>This research will explore different social ties between audit partners and client executives. </a:t>
            </a:r>
          </a:p>
          <a:p>
            <a:pPr marL="257175" lvl="1" indent="-257175">
              <a:lnSpc>
                <a:spcPct val="120000"/>
              </a:lnSpc>
              <a:spcAft>
                <a:spcPts val="400"/>
              </a:spcAft>
              <a:buChar char="•"/>
            </a:pPr>
            <a:r>
              <a:rPr lang="en-US" altLang="zh-CN" sz="1400" dirty="0">
                <a:solidFill>
                  <a:schemeClr val="tx1"/>
                </a:solidFill>
                <a:latin typeface="+mj-lt"/>
                <a:ea typeface="ヒラギノ角ゴ Pro W3" panose="020B0300000000000000" charset="-128"/>
                <a:cs typeface="Times New Roman" panose="02020603050405020304" pitchFamily="18" charset="0"/>
              </a:rPr>
              <a:t>This research will contribute to the auditing literature at the partner level in the U.S. setting, and literature using social media in the auditing setting. </a:t>
            </a:r>
          </a:p>
          <a:p>
            <a:pPr marL="257175" lvl="1" indent="-257175">
              <a:lnSpc>
                <a:spcPct val="120000"/>
              </a:lnSpc>
              <a:spcAft>
                <a:spcPts val="400"/>
              </a:spcAft>
              <a:buChar char="•"/>
            </a:pPr>
            <a:r>
              <a:rPr lang="en-US" altLang="zh-CN" sz="1400" dirty="0">
                <a:solidFill>
                  <a:schemeClr val="tx1"/>
                </a:solidFill>
                <a:latin typeface="+mj-lt"/>
                <a:ea typeface="ヒラギノ角ゴ Pro W3" panose="020B0300000000000000" charset="-128"/>
                <a:cs typeface="Times New Roman" panose="02020603050405020304" pitchFamily="18" charset="0"/>
              </a:rPr>
              <a:t>This research will add to the auditor social connection literature by examining different social ties and their impact on audit outcomes.</a:t>
            </a:r>
            <a:endParaRPr lang="en-US" sz="1200" dirty="0">
              <a:solidFill>
                <a:schemeClr val="tx1"/>
              </a:solidFill>
              <a:latin typeface="+mj-lt"/>
              <a:cs typeface="Times New Roman" panose="02020603050405020304" pitchFamily="18" charset="0"/>
            </a:endParaRPr>
          </a:p>
        </p:txBody>
      </p:sp>
      <p:sp>
        <p:nvSpPr>
          <p:cNvPr id="4" name="灯片编号占位符 3">
            <a:extLst>
              <a:ext uri="{FF2B5EF4-FFF2-40B4-BE49-F238E27FC236}">
                <a16:creationId xmlns:a16="http://schemas.microsoft.com/office/drawing/2014/main" id="{4C99B02E-BD15-43DA-91B8-B774BD2E53B3}"/>
              </a:ext>
            </a:extLst>
          </p:cNvPr>
          <p:cNvSpPr>
            <a:spLocks noGrp="1"/>
          </p:cNvSpPr>
          <p:nvPr>
            <p:ph type="sldNum" sz="quarter" idx="10"/>
          </p:nvPr>
        </p:nvSpPr>
        <p:spPr>
          <a:xfrm>
            <a:off x="6553200" y="5541169"/>
            <a:ext cx="2133600" cy="357188"/>
          </a:xfrm>
        </p:spPr>
        <p:txBody>
          <a:bodyPr/>
          <a:lstStyle/>
          <a:p>
            <a:pPr>
              <a:spcBef>
                <a:spcPts val="0"/>
              </a:spcBef>
              <a:spcAft>
                <a:spcPts val="0"/>
              </a:spcAft>
            </a:pPr>
            <a:fld id="{00000000-1234-1234-1234-123412341234}" type="slidenum">
              <a:rPr lang="en-GB" sz="1200">
                <a:latin typeface="+mj-lt"/>
                <a:cs typeface="Times New Roman" panose="02020603050405020304" pitchFamily="18" charset="0"/>
              </a:rPr>
              <a:pPr>
                <a:spcBef>
                  <a:spcPts val="0"/>
                </a:spcBef>
                <a:spcAft>
                  <a:spcPts val="0"/>
                </a:spcAft>
              </a:pPr>
              <a:t>23</a:t>
            </a:fld>
            <a:endParaRPr lang="en-GB" sz="1200" dirty="0">
              <a:latin typeface="+mj-lt"/>
              <a:cs typeface="Times New Roman" panose="02020603050405020304" pitchFamily="18" charset="0"/>
            </a:endParaRPr>
          </a:p>
        </p:txBody>
      </p:sp>
    </p:spTree>
    <p:extLst>
      <p:ext uri="{BB962C8B-B14F-4D97-AF65-F5344CB8AC3E}">
        <p14:creationId xmlns:p14="http://schemas.microsoft.com/office/powerpoint/2010/main" val="51415389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2D4C-6AF5-D786-CC6B-8F19D5821327}"/>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81690A17-369A-E3D7-DD5D-0EAC4A2817A5}"/>
              </a:ext>
            </a:extLst>
          </p:cNvPr>
          <p:cNvSpPr>
            <a:spLocks noGrp="1"/>
          </p:cNvSpPr>
          <p:nvPr>
            <p:ph idx="1"/>
          </p:nvPr>
        </p:nvSpPr>
        <p:spPr>
          <a:xfrm>
            <a:off x="457200" y="2000250"/>
            <a:ext cx="3448050" cy="3067050"/>
          </a:xfrm>
        </p:spPr>
        <p:txBody>
          <a:bodyPr/>
          <a:lstStyle/>
          <a:p>
            <a:r>
              <a:rPr lang="en-US" dirty="0"/>
              <a:t>17 % of cases as High Risk</a:t>
            </a:r>
          </a:p>
          <a:p>
            <a:r>
              <a:rPr lang="en-US" dirty="0"/>
              <a:t>46 % of cases in Medium Risk</a:t>
            </a:r>
          </a:p>
          <a:p>
            <a:r>
              <a:rPr lang="en-US" dirty="0"/>
              <a:t>37% of cases in Low Risk</a:t>
            </a:r>
          </a:p>
        </p:txBody>
      </p:sp>
      <p:sp>
        <p:nvSpPr>
          <p:cNvPr id="4" name="Slide Number Placeholder 3">
            <a:extLst>
              <a:ext uri="{FF2B5EF4-FFF2-40B4-BE49-F238E27FC236}">
                <a16:creationId xmlns:a16="http://schemas.microsoft.com/office/drawing/2014/main" id="{1C677836-06B8-475E-216D-23AD70B45B7C}"/>
              </a:ext>
            </a:extLst>
          </p:cNvPr>
          <p:cNvSpPr>
            <a:spLocks noGrp="1"/>
          </p:cNvSpPr>
          <p:nvPr>
            <p:ph type="sldNum" sz="quarter" idx="10"/>
          </p:nvPr>
        </p:nvSpPr>
        <p:spPr/>
        <p:txBody>
          <a:bodyPr/>
          <a:lstStyle/>
          <a:p>
            <a:pPr>
              <a:defRPr/>
            </a:pPr>
            <a:fld id="{45488343-B159-074D-B355-B61FD1A20D53}" type="slidenum">
              <a:rPr lang="en-US" smtClean="0"/>
              <a:pPr>
                <a:defRPr/>
              </a:pPr>
              <a:t>230</a:t>
            </a:fld>
            <a:endParaRPr lang="en-US" dirty="0"/>
          </a:p>
        </p:txBody>
      </p:sp>
      <p:pic>
        <p:nvPicPr>
          <p:cNvPr id="8" name="Picture 7">
            <a:extLst>
              <a:ext uri="{FF2B5EF4-FFF2-40B4-BE49-F238E27FC236}">
                <a16:creationId xmlns:a16="http://schemas.microsoft.com/office/drawing/2014/main" id="{C0C50EA7-D707-7D77-1F86-E95C5EC1B796}"/>
              </a:ext>
            </a:extLst>
          </p:cNvPr>
          <p:cNvPicPr>
            <a:picLocks noChangeAspect="1"/>
          </p:cNvPicPr>
          <p:nvPr/>
        </p:nvPicPr>
        <p:blipFill>
          <a:blip r:embed="rId2"/>
          <a:stretch>
            <a:fillRect/>
          </a:stretch>
        </p:blipFill>
        <p:spPr>
          <a:xfrm>
            <a:off x="4007644" y="1859757"/>
            <a:ext cx="4900613" cy="3207544"/>
          </a:xfrm>
          <a:prstGeom prst="rect">
            <a:avLst/>
          </a:prstGeom>
        </p:spPr>
      </p:pic>
    </p:spTree>
    <p:extLst>
      <p:ext uri="{BB962C8B-B14F-4D97-AF65-F5344CB8AC3E}">
        <p14:creationId xmlns:p14="http://schemas.microsoft.com/office/powerpoint/2010/main" val="16782628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5CCF4-1082-8718-F730-B530F534E2D2}"/>
              </a:ext>
            </a:extLst>
          </p:cNvPr>
          <p:cNvSpPr>
            <a:spLocks noGrp="1"/>
          </p:cNvSpPr>
          <p:nvPr>
            <p:ph type="title"/>
          </p:nvPr>
        </p:nvSpPr>
        <p:spPr/>
        <p:txBody>
          <a:bodyPr/>
          <a:lstStyle/>
          <a:p>
            <a:r>
              <a:rPr lang="en-US" dirty="0"/>
              <a:t>Model Performance</a:t>
            </a:r>
          </a:p>
        </p:txBody>
      </p:sp>
      <p:sp>
        <p:nvSpPr>
          <p:cNvPr id="3" name="Content Placeholder 2">
            <a:extLst>
              <a:ext uri="{FF2B5EF4-FFF2-40B4-BE49-F238E27FC236}">
                <a16:creationId xmlns:a16="http://schemas.microsoft.com/office/drawing/2014/main" id="{F26270F7-F06F-C753-7244-C44BBDF48124}"/>
              </a:ext>
            </a:extLst>
          </p:cNvPr>
          <p:cNvSpPr>
            <a:spLocks noGrp="1"/>
          </p:cNvSpPr>
          <p:nvPr>
            <p:ph idx="1"/>
          </p:nvPr>
        </p:nvSpPr>
        <p:spPr>
          <a:xfrm>
            <a:off x="457200" y="2000251"/>
            <a:ext cx="8037095" cy="3128210"/>
          </a:xfrm>
        </p:spPr>
        <p:txBody>
          <a:bodyPr/>
          <a:lstStyle/>
          <a:p>
            <a:pPr marL="257175" indent="-257175">
              <a:lnSpc>
                <a:spcPct val="200000"/>
              </a:lnSpc>
              <a:spcBef>
                <a:spcPts val="0"/>
              </a:spcBef>
              <a:spcAft>
                <a:spcPts val="0"/>
              </a:spcAft>
              <a:buFont typeface="Symbol" panose="05050102010706020507" pitchFamily="18" charset="2"/>
              <a:buChar char=""/>
            </a:pPr>
            <a:r>
              <a:rPr lang="en-US" sz="1350" dirty="0">
                <a:solidFill>
                  <a:srgbClr val="000000"/>
                </a:solidFill>
                <a:latin typeface="Times" panose="02020603050405020304" pitchFamily="18" charset="0"/>
                <a:ea typeface="Arial" panose="020B0604020202020204" pitchFamily="34" charset="0"/>
                <a:cs typeface="Times New Roman" panose="02020603050405020304" pitchFamily="18" charset="0"/>
              </a:rPr>
              <a:t>Precision Score: Calculated as the ratio of True Positives to the sum of True Positives and False Positives. This score reflects the accuracy of the model in identifying correct diagnostic labels.</a:t>
            </a:r>
            <a:endParaRPr lang="en-US" sz="1350" kern="100" dirty="0">
              <a:latin typeface="Calibri" panose="020F0502020204030204" pitchFamily="34" charset="0"/>
              <a:ea typeface="DengXian" panose="02010600030101010101" pitchFamily="2" charset="-122"/>
              <a:cs typeface="Times New Roman" panose="02020603050405020304" pitchFamily="18" charset="0"/>
            </a:endParaRPr>
          </a:p>
          <a:p>
            <a:pPr marL="257175" indent="-257175">
              <a:lnSpc>
                <a:spcPct val="200000"/>
              </a:lnSpc>
              <a:spcBef>
                <a:spcPts val="0"/>
              </a:spcBef>
              <a:spcAft>
                <a:spcPts val="0"/>
              </a:spcAft>
              <a:buFont typeface="Symbol" panose="05050102010706020507" pitchFamily="18" charset="2"/>
              <a:buChar char=""/>
            </a:pPr>
            <a:r>
              <a:rPr lang="en-US" sz="1350" dirty="0">
                <a:solidFill>
                  <a:srgbClr val="000000"/>
                </a:solidFill>
                <a:latin typeface="Times" panose="02020603050405020304" pitchFamily="18" charset="0"/>
                <a:ea typeface="Arial" panose="020B0604020202020204" pitchFamily="34" charset="0"/>
                <a:cs typeface="Times New Roman" panose="02020603050405020304" pitchFamily="18" charset="0"/>
              </a:rPr>
              <a:t>Recall Score: Determined by dividing the True Positives by the sum of True Positives and False Negatives. This score assesses the model’s ability to capture all relevant diagnostic labels.</a:t>
            </a:r>
            <a:endParaRPr lang="en-US" sz="1350" kern="100" dirty="0">
              <a:latin typeface="Calibri" panose="020F0502020204030204" pitchFamily="34" charset="0"/>
              <a:ea typeface="DengXian" panose="02010600030101010101" pitchFamily="2" charset="-122"/>
              <a:cs typeface="Times New Roman" panose="02020603050405020304" pitchFamily="18" charset="0"/>
            </a:endParaRPr>
          </a:p>
          <a:p>
            <a:pPr marL="257175" indent="-257175">
              <a:lnSpc>
                <a:spcPct val="200000"/>
              </a:lnSpc>
              <a:spcBef>
                <a:spcPts val="0"/>
              </a:spcBef>
              <a:spcAft>
                <a:spcPts val="0"/>
              </a:spcAft>
              <a:buFont typeface="Symbol" panose="05050102010706020507" pitchFamily="18" charset="2"/>
              <a:buChar char=""/>
            </a:pPr>
            <a:r>
              <a:rPr lang="en-US" sz="1350" dirty="0">
                <a:solidFill>
                  <a:srgbClr val="000000"/>
                </a:solidFill>
                <a:latin typeface="Times" panose="02020603050405020304" pitchFamily="18" charset="0"/>
                <a:ea typeface="Arial" panose="020B0604020202020204" pitchFamily="34" charset="0"/>
                <a:cs typeface="Times New Roman" panose="02020603050405020304" pitchFamily="18" charset="0"/>
              </a:rPr>
              <a:t>F1 Score: Represents the harmonic balance between precision and recall. This score is crucial in providing a single metric that balances both the precision and thoroughness of the model in identifying diagnostic labels.</a:t>
            </a:r>
            <a:endParaRPr lang="en-US" sz="1350" kern="100" dirty="0">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F04701E-AFA9-82BF-61DD-8CDBE7451593}"/>
              </a:ext>
            </a:extLst>
          </p:cNvPr>
          <p:cNvSpPr>
            <a:spLocks noGrp="1"/>
          </p:cNvSpPr>
          <p:nvPr>
            <p:ph type="sldNum" sz="quarter" idx="10"/>
          </p:nvPr>
        </p:nvSpPr>
        <p:spPr/>
        <p:txBody>
          <a:bodyPr/>
          <a:lstStyle/>
          <a:p>
            <a:pPr>
              <a:defRPr/>
            </a:pPr>
            <a:fld id="{45488343-B159-074D-B355-B61FD1A20D53}" type="slidenum">
              <a:rPr lang="en-US" smtClean="0"/>
              <a:pPr>
                <a:defRPr/>
              </a:pPr>
              <a:t>231</a:t>
            </a:fld>
            <a:endParaRPr lang="en-US" dirty="0"/>
          </a:p>
        </p:txBody>
      </p:sp>
      <p:pic>
        <p:nvPicPr>
          <p:cNvPr id="6" name="Picture 5">
            <a:extLst>
              <a:ext uri="{FF2B5EF4-FFF2-40B4-BE49-F238E27FC236}">
                <a16:creationId xmlns:a16="http://schemas.microsoft.com/office/drawing/2014/main" id="{F3AEBEC0-FD3A-5534-AB43-21455008F10D}"/>
              </a:ext>
            </a:extLst>
          </p:cNvPr>
          <p:cNvPicPr>
            <a:picLocks noChangeAspect="1"/>
          </p:cNvPicPr>
          <p:nvPr/>
        </p:nvPicPr>
        <p:blipFill>
          <a:blip r:embed="rId2"/>
          <a:stretch>
            <a:fillRect/>
          </a:stretch>
        </p:blipFill>
        <p:spPr>
          <a:xfrm>
            <a:off x="3860257" y="857250"/>
            <a:ext cx="4965377" cy="1243263"/>
          </a:xfrm>
          <a:prstGeom prst="rect">
            <a:avLst/>
          </a:prstGeom>
        </p:spPr>
      </p:pic>
      <p:sp>
        <p:nvSpPr>
          <p:cNvPr id="5" name="Action Button: Home 4">
            <a:hlinkClick r:id="rId3" action="ppaction://hlinksldjump" highlightClick="1"/>
            <a:extLst>
              <a:ext uri="{FF2B5EF4-FFF2-40B4-BE49-F238E27FC236}">
                <a16:creationId xmlns:a16="http://schemas.microsoft.com/office/drawing/2014/main" id="{0694B501-F4A1-7A4A-8BA7-321E8156285D}"/>
              </a:ext>
            </a:extLst>
          </p:cNvPr>
          <p:cNvSpPr/>
          <p:nvPr/>
        </p:nvSpPr>
        <p:spPr>
          <a:xfrm>
            <a:off x="8343900" y="5829300"/>
            <a:ext cx="481734" cy="4159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21576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
          <p:cNvSpPr txBox="1">
            <a:spLocks noGrp="1"/>
          </p:cNvSpPr>
          <p:nvPr>
            <p:ph type="ctrTitle"/>
          </p:nvPr>
        </p:nvSpPr>
        <p:spPr>
          <a:xfrm>
            <a:off x="375597" y="2871537"/>
            <a:ext cx="8665370" cy="1114928"/>
          </a:xfrm>
          <a:prstGeom prst="rect">
            <a:avLst/>
          </a:prstGeom>
          <a:noFill/>
          <a:ln>
            <a:noFill/>
          </a:ln>
        </p:spPr>
        <p:txBody>
          <a:bodyPr spcFirstLastPara="1" vert="horz" wrap="square" lIns="35861" tIns="17927" rIns="35861" bIns="17927" numCol="1" anchor="ctr" anchorCtr="0" compatLnSpc="1">
            <a:prstTxWarp prst="textNoShape">
              <a:avLst/>
            </a:prstTxWarp>
            <a:noAutofit/>
          </a:bodyPr>
          <a:lstStyle/>
          <a:p>
            <a:r>
              <a:rPr lang="en-US" b="1" dirty="0">
                <a:latin typeface="Arial" panose="020B0604020202020204" pitchFamily="34" charset="0"/>
              </a:rPr>
              <a:t>Connecting the Dots: Auditing in the Age of Foundation Models and Multi-modal Data</a:t>
            </a:r>
            <a:endParaRPr lang="en-US" sz="3375" b="1" dirty="0"/>
          </a:p>
        </p:txBody>
      </p:sp>
      <p:sp>
        <p:nvSpPr>
          <p:cNvPr id="2" name="TextBox 1">
            <a:extLst>
              <a:ext uri="{FF2B5EF4-FFF2-40B4-BE49-F238E27FC236}">
                <a16:creationId xmlns:a16="http://schemas.microsoft.com/office/drawing/2014/main" id="{2B43FB68-DD9C-57F7-2877-FA7AAA10E599}"/>
              </a:ext>
            </a:extLst>
          </p:cNvPr>
          <p:cNvSpPr txBox="1"/>
          <p:nvPr/>
        </p:nvSpPr>
        <p:spPr>
          <a:xfrm>
            <a:off x="2889617" y="4131613"/>
            <a:ext cx="3843670" cy="646331"/>
          </a:xfrm>
          <a:prstGeom prst="rect">
            <a:avLst/>
          </a:prstGeom>
          <a:noFill/>
        </p:spPr>
        <p:txBody>
          <a:bodyPr wrap="square" rtlCol="0">
            <a:spAutoFit/>
          </a:bodyPr>
          <a:lstStyle/>
          <a:p>
            <a:r>
              <a:rPr lang="en-US" sz="1800" dirty="0"/>
              <a:t>Hanchi Gu, Marco Schreyer, Kevin Moffitt</a:t>
            </a:r>
          </a:p>
        </p:txBody>
      </p:sp>
    </p:spTree>
    <p:extLst>
      <p:ext uri="{BB962C8B-B14F-4D97-AF65-F5344CB8AC3E}">
        <p14:creationId xmlns:p14="http://schemas.microsoft.com/office/powerpoint/2010/main" val="335881195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C88F9-78BC-F1D0-19CD-9CF6D7411A0C}"/>
              </a:ext>
            </a:extLst>
          </p:cNvPr>
          <p:cNvSpPr>
            <a:spLocks noGrp="1"/>
          </p:cNvSpPr>
          <p:nvPr>
            <p:ph type="title"/>
          </p:nvPr>
        </p:nvSpPr>
        <p:spPr/>
        <p:txBody>
          <a:bodyPr/>
          <a:lstStyle/>
          <a:p>
            <a:r>
              <a:rPr lang="en-US" dirty="0"/>
              <a:t>Motivation</a:t>
            </a:r>
          </a:p>
        </p:txBody>
      </p:sp>
      <p:sp>
        <p:nvSpPr>
          <p:cNvPr id="3" name="Text Placeholder 2">
            <a:extLst>
              <a:ext uri="{FF2B5EF4-FFF2-40B4-BE49-F238E27FC236}">
                <a16:creationId xmlns:a16="http://schemas.microsoft.com/office/drawing/2014/main" id="{5AA2DC54-04EF-501B-5E9B-A3336D39CE2A}"/>
              </a:ext>
            </a:extLst>
          </p:cNvPr>
          <p:cNvSpPr>
            <a:spLocks noGrp="1"/>
          </p:cNvSpPr>
          <p:nvPr>
            <p:ph type="body" idx="1"/>
          </p:nvPr>
        </p:nvSpPr>
        <p:spPr>
          <a:xfrm>
            <a:off x="457200" y="2250904"/>
            <a:ext cx="8229600" cy="974897"/>
          </a:xfrm>
        </p:spPr>
        <p:txBody>
          <a:bodyPr/>
          <a:lstStyle/>
          <a:p>
            <a:pPr algn="l">
              <a:lnSpc>
                <a:spcPct val="150000"/>
              </a:lnSpc>
              <a:buFont typeface="Arial" panose="020B0604020202020204" pitchFamily="34" charset="0"/>
              <a:buChar char="•"/>
            </a:pPr>
            <a:r>
              <a:rPr lang="en-US" b="1" i="0" dirty="0">
                <a:solidFill>
                  <a:schemeClr val="tx1"/>
                </a:solidFill>
                <a:effectLst/>
                <a:latin typeface="+mn-lt"/>
              </a:rPr>
              <a:t>Role of Auditors</a:t>
            </a:r>
            <a:endParaRPr lang="en-US" b="0" i="0" dirty="0">
              <a:solidFill>
                <a:schemeClr val="tx1"/>
              </a:solidFill>
              <a:effectLst/>
              <a:latin typeface="+mn-lt"/>
            </a:endParaRPr>
          </a:p>
          <a:p>
            <a:pPr marL="464325" lvl="1" indent="-178586">
              <a:lnSpc>
                <a:spcPct val="150000"/>
              </a:lnSpc>
              <a:buFont typeface="Arial" panose="020B0604020202020204" pitchFamily="34" charset="0"/>
              <a:buChar char="•"/>
            </a:pPr>
            <a:r>
              <a:rPr lang="en-US" b="0" i="0" dirty="0">
                <a:solidFill>
                  <a:schemeClr val="tx1"/>
                </a:solidFill>
                <a:effectLst/>
                <a:latin typeface="+mn-lt"/>
              </a:rPr>
              <a:t>Responsible for maintaining accuracy and transparency in financial records.</a:t>
            </a:r>
          </a:p>
          <a:p>
            <a:pPr marL="464325" lvl="1" indent="-178586">
              <a:lnSpc>
                <a:spcPct val="150000"/>
              </a:lnSpc>
              <a:buFont typeface="Arial" panose="020B0604020202020204" pitchFamily="34" charset="0"/>
              <a:buChar char="•"/>
            </a:pPr>
            <a:r>
              <a:rPr lang="en-US" b="0" i="0" dirty="0">
                <a:solidFill>
                  <a:schemeClr val="tx1"/>
                </a:solidFill>
                <a:effectLst/>
                <a:latin typeface="+mn-lt"/>
              </a:rPr>
              <a:t>Review a wide range of audit evidence, from internal records to regulatory documents.</a:t>
            </a:r>
          </a:p>
          <a:p>
            <a:pPr marL="285008" indent="-178586">
              <a:lnSpc>
                <a:spcPct val="150000"/>
              </a:lnSpc>
              <a:buFont typeface="Arial" panose="020B0604020202020204" pitchFamily="34" charset="0"/>
              <a:buChar char="•"/>
            </a:pPr>
            <a:endParaRPr lang="en-US" b="0" i="0" dirty="0">
              <a:solidFill>
                <a:schemeClr val="tx1"/>
              </a:solidFill>
              <a:effectLst/>
              <a:latin typeface="+mn-lt"/>
            </a:endParaRPr>
          </a:p>
          <a:p>
            <a:pPr marL="285739" lvl="1" indent="0">
              <a:lnSpc>
                <a:spcPct val="150000"/>
              </a:lnSpc>
              <a:buNone/>
            </a:pPr>
            <a:endParaRPr lang="en-US" b="0" i="0" dirty="0">
              <a:solidFill>
                <a:schemeClr val="tx1"/>
              </a:solidFill>
              <a:effectLst/>
              <a:latin typeface="+mn-lt"/>
            </a:endParaRPr>
          </a:p>
          <a:p>
            <a:pPr marL="464325" lvl="1" indent="-178586">
              <a:buFont typeface="Arial" panose="020B0604020202020204" pitchFamily="34" charset="0"/>
              <a:buChar char="•"/>
            </a:pPr>
            <a:endParaRPr lang="en-US" b="0" i="0" dirty="0">
              <a:solidFill>
                <a:schemeClr val="tx1"/>
              </a:solidFill>
              <a:effectLst/>
              <a:latin typeface="Söhne"/>
            </a:endParaRPr>
          </a:p>
          <a:p>
            <a:pPr marL="44830" indent="0">
              <a:buNone/>
            </a:pPr>
            <a:endParaRPr lang="en-US" dirty="0"/>
          </a:p>
        </p:txBody>
      </p:sp>
      <p:sp>
        <p:nvSpPr>
          <p:cNvPr id="4" name="Slide Number Placeholder 3">
            <a:extLst>
              <a:ext uri="{FF2B5EF4-FFF2-40B4-BE49-F238E27FC236}">
                <a16:creationId xmlns:a16="http://schemas.microsoft.com/office/drawing/2014/main" id="{3E090BFE-3B5F-DB16-0433-49619128904B}"/>
              </a:ext>
            </a:extLst>
          </p:cNvPr>
          <p:cNvSpPr>
            <a:spLocks noGrp="1"/>
          </p:cNvSpPr>
          <p:nvPr>
            <p:ph type="sldNum" idx="12"/>
          </p:nvPr>
        </p:nvSpPr>
        <p:spPr>
          <a:xfrm>
            <a:off x="8737602" y="6245228"/>
            <a:ext cx="2844800" cy="476251"/>
          </a:xfrm>
          <a:prstGeom prst="rect">
            <a:avLst/>
          </a:prstGeom>
          <a:noFill/>
          <a:ln>
            <a:noFill/>
          </a:ln>
        </p:spPr>
        <p:txBody>
          <a:bodyPr spcFirstLastPara="1" wrap="square" lIns="91425" tIns="45700" rIns="91425" bIns="45700" anchor="t" anchorCtr="0">
            <a:noAutofit/>
          </a:bodyPr>
          <a:lstStyle>
            <a:defPPr>
              <a:defRPr lang="en-US"/>
            </a:defPPr>
            <a:lvl1pPr marL="0" marR="0" lvl="0"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1pPr>
            <a:lvl2pPr marL="0" marR="0" lvl="1"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2pPr>
            <a:lvl3pPr marL="0" marR="0" lvl="2"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3pPr>
            <a:lvl4pPr marL="0" marR="0" lvl="3"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4pPr>
            <a:lvl5pPr marL="0" marR="0" lvl="4"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5pPr>
            <a:lvl6pPr marL="0" marR="0" lvl="5"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6pPr>
            <a:lvl7pPr marL="0" marR="0" lvl="6"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7pPr>
            <a:lvl8pPr marL="0" marR="0" lvl="7"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8pPr>
            <a:lvl9pPr marL="0" marR="0" lvl="8"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9pPr>
          </a:lstStyle>
          <a:p>
            <a:pPr defTabSz="571478">
              <a:buClr>
                <a:srgbClr val="000000"/>
              </a:buClr>
            </a:pPr>
            <a:fld id="{00000000-1234-1234-1234-123412341234}" type="slidenum">
              <a:rPr lang="en-US" smtClean="0"/>
              <a:pPr/>
              <a:t>233</a:t>
            </a:fld>
            <a:endParaRPr lang="en-US" kern="0">
              <a:solidFill>
                <a:srgbClr val="000000"/>
              </a:solidFill>
            </a:endParaRPr>
          </a:p>
        </p:txBody>
      </p:sp>
      <p:pic>
        <p:nvPicPr>
          <p:cNvPr id="8194" name="Picture 2" descr="68,416 Busy Icon Royalty-Free Images, Stock Photos &amp; Pictures | Shutterstock">
            <a:extLst>
              <a:ext uri="{FF2B5EF4-FFF2-40B4-BE49-F238E27FC236}">
                <a16:creationId xmlns:a16="http://schemas.microsoft.com/office/drawing/2014/main" id="{38822BE4-2985-F295-467E-6E3ED0BDAB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87"/>
          <a:stretch/>
        </p:blipFill>
        <p:spPr bwMode="auto">
          <a:xfrm>
            <a:off x="1736725" y="3789463"/>
            <a:ext cx="1285875" cy="12332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CA07C60-A771-F364-21BC-F98BC42AC9A0}"/>
              </a:ext>
            </a:extLst>
          </p:cNvPr>
          <p:cNvPicPr>
            <a:picLocks noChangeAspect="1"/>
          </p:cNvPicPr>
          <p:nvPr/>
        </p:nvPicPr>
        <p:blipFill>
          <a:blip r:embed="rId4"/>
          <a:stretch>
            <a:fillRect/>
          </a:stretch>
        </p:blipFill>
        <p:spPr>
          <a:xfrm>
            <a:off x="1193695" y="3613051"/>
            <a:ext cx="543030" cy="543030"/>
          </a:xfrm>
          <a:prstGeom prst="rect">
            <a:avLst/>
          </a:prstGeom>
        </p:spPr>
      </p:pic>
      <p:pic>
        <p:nvPicPr>
          <p:cNvPr id="7" name="Picture 6">
            <a:extLst>
              <a:ext uri="{FF2B5EF4-FFF2-40B4-BE49-F238E27FC236}">
                <a16:creationId xmlns:a16="http://schemas.microsoft.com/office/drawing/2014/main" id="{C75DB130-B066-7D16-CC6A-E8C446A64247}"/>
              </a:ext>
            </a:extLst>
          </p:cNvPr>
          <p:cNvPicPr>
            <a:picLocks noChangeAspect="1"/>
          </p:cNvPicPr>
          <p:nvPr/>
        </p:nvPicPr>
        <p:blipFill>
          <a:blip r:embed="rId5"/>
          <a:stretch>
            <a:fillRect/>
          </a:stretch>
        </p:blipFill>
        <p:spPr>
          <a:xfrm>
            <a:off x="1434092" y="5000297"/>
            <a:ext cx="605265" cy="605265"/>
          </a:xfrm>
          <a:prstGeom prst="rect">
            <a:avLst/>
          </a:prstGeom>
        </p:spPr>
      </p:pic>
      <p:pic>
        <p:nvPicPr>
          <p:cNvPr id="8" name="Picture 7">
            <a:extLst>
              <a:ext uri="{FF2B5EF4-FFF2-40B4-BE49-F238E27FC236}">
                <a16:creationId xmlns:a16="http://schemas.microsoft.com/office/drawing/2014/main" id="{C3766D6C-668D-4D56-44A1-A0D0FAE55E46}"/>
              </a:ext>
            </a:extLst>
          </p:cNvPr>
          <p:cNvPicPr>
            <a:picLocks noChangeAspect="1"/>
          </p:cNvPicPr>
          <p:nvPr/>
        </p:nvPicPr>
        <p:blipFill>
          <a:blip r:embed="rId6"/>
          <a:stretch>
            <a:fillRect/>
          </a:stretch>
        </p:blipFill>
        <p:spPr>
          <a:xfrm>
            <a:off x="871612" y="4311950"/>
            <a:ext cx="644165" cy="644165"/>
          </a:xfrm>
          <a:prstGeom prst="rect">
            <a:avLst/>
          </a:prstGeom>
        </p:spPr>
      </p:pic>
      <p:pic>
        <p:nvPicPr>
          <p:cNvPr id="12" name="Picture 11">
            <a:extLst>
              <a:ext uri="{FF2B5EF4-FFF2-40B4-BE49-F238E27FC236}">
                <a16:creationId xmlns:a16="http://schemas.microsoft.com/office/drawing/2014/main" id="{D1F4A88F-6CF8-E73B-8A51-2197E4900B48}"/>
              </a:ext>
            </a:extLst>
          </p:cNvPr>
          <p:cNvPicPr>
            <a:picLocks noChangeAspect="1"/>
          </p:cNvPicPr>
          <p:nvPr/>
        </p:nvPicPr>
        <p:blipFill>
          <a:blip r:embed="rId7"/>
          <a:stretch>
            <a:fillRect/>
          </a:stretch>
        </p:blipFill>
        <p:spPr>
          <a:xfrm>
            <a:off x="3035965" y="4812449"/>
            <a:ext cx="595313" cy="595313"/>
          </a:xfrm>
          <a:prstGeom prst="rect">
            <a:avLst/>
          </a:prstGeom>
        </p:spPr>
      </p:pic>
      <p:pic>
        <p:nvPicPr>
          <p:cNvPr id="18" name="Picture 17">
            <a:extLst>
              <a:ext uri="{FF2B5EF4-FFF2-40B4-BE49-F238E27FC236}">
                <a16:creationId xmlns:a16="http://schemas.microsoft.com/office/drawing/2014/main" id="{EE6767AB-10CC-1DCC-E92E-63FC4E4080D4}"/>
              </a:ext>
            </a:extLst>
          </p:cNvPr>
          <p:cNvPicPr>
            <a:picLocks noChangeAspect="1"/>
          </p:cNvPicPr>
          <p:nvPr/>
        </p:nvPicPr>
        <p:blipFill>
          <a:blip r:embed="rId8"/>
          <a:stretch>
            <a:fillRect/>
          </a:stretch>
        </p:blipFill>
        <p:spPr>
          <a:xfrm>
            <a:off x="2297905" y="5193806"/>
            <a:ext cx="595313" cy="595313"/>
          </a:xfrm>
          <a:prstGeom prst="rect">
            <a:avLst/>
          </a:prstGeom>
        </p:spPr>
      </p:pic>
      <p:pic>
        <p:nvPicPr>
          <p:cNvPr id="20" name="Picture 19">
            <a:extLst>
              <a:ext uri="{FF2B5EF4-FFF2-40B4-BE49-F238E27FC236}">
                <a16:creationId xmlns:a16="http://schemas.microsoft.com/office/drawing/2014/main" id="{AAF2A5E5-784A-C432-E347-B041B3E3E998}"/>
              </a:ext>
            </a:extLst>
          </p:cNvPr>
          <p:cNvPicPr>
            <a:picLocks noChangeAspect="1"/>
          </p:cNvPicPr>
          <p:nvPr/>
        </p:nvPicPr>
        <p:blipFill>
          <a:blip r:embed="rId9"/>
          <a:stretch>
            <a:fillRect/>
          </a:stretch>
        </p:blipFill>
        <p:spPr>
          <a:xfrm>
            <a:off x="3051969" y="3928389"/>
            <a:ext cx="705643" cy="705643"/>
          </a:xfrm>
          <a:prstGeom prst="rect">
            <a:avLst/>
          </a:prstGeom>
        </p:spPr>
      </p:pic>
      <p:pic>
        <p:nvPicPr>
          <p:cNvPr id="22" name="Picture 21">
            <a:extLst>
              <a:ext uri="{FF2B5EF4-FFF2-40B4-BE49-F238E27FC236}">
                <a16:creationId xmlns:a16="http://schemas.microsoft.com/office/drawing/2014/main" id="{4956F100-C40D-9C26-B120-8B6F4460CDAF}"/>
              </a:ext>
            </a:extLst>
          </p:cNvPr>
          <p:cNvPicPr>
            <a:picLocks noChangeAspect="1"/>
          </p:cNvPicPr>
          <p:nvPr/>
        </p:nvPicPr>
        <p:blipFill>
          <a:blip r:embed="rId10"/>
          <a:stretch>
            <a:fillRect/>
          </a:stretch>
        </p:blipFill>
        <p:spPr>
          <a:xfrm>
            <a:off x="2590799" y="3283557"/>
            <a:ext cx="595313" cy="595313"/>
          </a:xfrm>
          <a:prstGeom prst="rect">
            <a:avLst/>
          </a:prstGeom>
        </p:spPr>
      </p:pic>
      <p:pic>
        <p:nvPicPr>
          <p:cNvPr id="24" name="Picture 23">
            <a:extLst>
              <a:ext uri="{FF2B5EF4-FFF2-40B4-BE49-F238E27FC236}">
                <a16:creationId xmlns:a16="http://schemas.microsoft.com/office/drawing/2014/main" id="{FC726328-C1CD-95BC-1763-8E0EDA0EB0A9}"/>
              </a:ext>
            </a:extLst>
          </p:cNvPr>
          <p:cNvPicPr>
            <a:picLocks noChangeAspect="1"/>
          </p:cNvPicPr>
          <p:nvPr/>
        </p:nvPicPr>
        <p:blipFill>
          <a:blip r:embed="rId11"/>
          <a:stretch>
            <a:fillRect/>
          </a:stretch>
        </p:blipFill>
        <p:spPr>
          <a:xfrm>
            <a:off x="1831975" y="3200401"/>
            <a:ext cx="595313" cy="595313"/>
          </a:xfrm>
          <a:prstGeom prst="rect">
            <a:avLst/>
          </a:prstGeom>
        </p:spPr>
      </p:pic>
      <p:sp>
        <p:nvSpPr>
          <p:cNvPr id="25" name="TextBox 24">
            <a:extLst>
              <a:ext uri="{FF2B5EF4-FFF2-40B4-BE49-F238E27FC236}">
                <a16:creationId xmlns:a16="http://schemas.microsoft.com/office/drawing/2014/main" id="{5D60C98A-8B19-425A-E467-CA98C701257B}"/>
              </a:ext>
            </a:extLst>
          </p:cNvPr>
          <p:cNvSpPr txBox="1"/>
          <p:nvPr/>
        </p:nvSpPr>
        <p:spPr>
          <a:xfrm>
            <a:off x="4239634" y="3441701"/>
            <a:ext cx="4294766" cy="1848391"/>
          </a:xfrm>
          <a:prstGeom prst="rect">
            <a:avLst/>
          </a:prstGeom>
          <a:noFill/>
        </p:spPr>
        <p:txBody>
          <a:bodyPr wrap="square" rtlCol="0">
            <a:spAutoFit/>
          </a:bodyPr>
          <a:lstStyle/>
          <a:p>
            <a:pPr defTabSz="571478">
              <a:buClr>
                <a:srgbClr val="000000"/>
              </a:buClr>
            </a:pPr>
            <a:r>
              <a:rPr lang="en-US" sz="1268" b="1" kern="0" dirty="0">
                <a:solidFill>
                  <a:srgbClr val="000000"/>
                </a:solidFill>
                <a:latin typeface="Söhne"/>
                <a:cs typeface="Arial"/>
                <a:sym typeface="Arial"/>
              </a:rPr>
              <a:t>Growing Complexity of Audit Data</a:t>
            </a:r>
          </a:p>
          <a:p>
            <a:pPr marL="214304" indent="-214304" defTabSz="571478">
              <a:buClr>
                <a:srgbClr val="000000"/>
              </a:buClr>
              <a:buFont typeface="Arial" panose="020B0604020202020204" pitchFamily="34" charset="0"/>
              <a:buChar char="•"/>
            </a:pPr>
            <a:r>
              <a:rPr lang="en-US" sz="1268" kern="0" dirty="0">
                <a:solidFill>
                  <a:srgbClr val="000000"/>
                </a:solidFill>
                <a:latin typeface="Söhne"/>
                <a:cs typeface="Arial"/>
                <a:sym typeface="Arial"/>
              </a:rPr>
              <a:t>Audit data now encompasses a broader range of formats</a:t>
            </a:r>
          </a:p>
          <a:p>
            <a:pPr marL="214304" indent="-214304" defTabSz="571478">
              <a:buClr>
                <a:srgbClr val="000000"/>
              </a:buClr>
              <a:buFont typeface="Arial" panose="020B0604020202020204" pitchFamily="34" charset="0"/>
              <a:buChar char="•"/>
            </a:pPr>
            <a:r>
              <a:rPr lang="en-US" sz="1268" kern="0" dirty="0">
                <a:solidFill>
                  <a:srgbClr val="000000"/>
                </a:solidFill>
                <a:latin typeface="Söhne"/>
                <a:cs typeface="Arial"/>
                <a:sym typeface="Arial"/>
              </a:rPr>
              <a:t>Integration of diverse data types, like textual, numerical, and multimedia, adds to the complexity.</a:t>
            </a:r>
          </a:p>
          <a:p>
            <a:pPr marL="214304" indent="-214304" defTabSz="571478">
              <a:buClr>
                <a:srgbClr val="000000"/>
              </a:buClr>
              <a:buFont typeface="Arial" panose="020B0604020202020204" pitchFamily="34" charset="0"/>
              <a:buChar char="•"/>
            </a:pPr>
            <a:r>
              <a:rPr lang="en-US" sz="1268" kern="0" dirty="0">
                <a:solidFill>
                  <a:srgbClr val="000000"/>
                </a:solidFill>
                <a:latin typeface="Söhne"/>
                <a:cs typeface="Arial"/>
                <a:sym typeface="Arial"/>
              </a:rPr>
              <a:t>The advent of big data technologies contributes to the complexity</a:t>
            </a:r>
          </a:p>
          <a:p>
            <a:pPr marL="214304" indent="-214304" defTabSz="571478">
              <a:buClr>
                <a:srgbClr val="000000"/>
              </a:buClr>
              <a:buFont typeface="Arial" panose="020B0604020202020204" pitchFamily="34" charset="0"/>
              <a:buChar char="•"/>
            </a:pPr>
            <a:r>
              <a:rPr lang="en-US" sz="1268" kern="0" dirty="0">
                <a:solidFill>
                  <a:srgbClr val="000000"/>
                </a:solidFill>
                <a:latin typeface="Söhne"/>
                <a:cs typeface="Arial"/>
                <a:sym typeface="Arial"/>
              </a:rPr>
              <a:t>Rapid technological advancements introduce new data sources and types, further complicating audit processes</a:t>
            </a:r>
          </a:p>
          <a:p>
            <a:pPr defTabSz="571478">
              <a:buClr>
                <a:srgbClr val="000000"/>
              </a:buClr>
            </a:pPr>
            <a:endParaRPr lang="en-US" sz="1268" kern="0" dirty="0">
              <a:solidFill>
                <a:srgbClr val="000000"/>
              </a:solidFill>
              <a:latin typeface="Arial"/>
              <a:cs typeface="Arial"/>
              <a:sym typeface="Arial"/>
            </a:endParaRPr>
          </a:p>
        </p:txBody>
      </p:sp>
    </p:spTree>
    <p:extLst>
      <p:ext uri="{BB962C8B-B14F-4D97-AF65-F5344CB8AC3E}">
        <p14:creationId xmlns:p14="http://schemas.microsoft.com/office/powerpoint/2010/main" val="115472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343C-DA9F-B113-EA8B-72BF242E2FB7}"/>
              </a:ext>
            </a:extLst>
          </p:cNvPr>
          <p:cNvSpPr>
            <a:spLocks noGrp="1"/>
          </p:cNvSpPr>
          <p:nvPr>
            <p:ph type="title"/>
          </p:nvPr>
        </p:nvSpPr>
        <p:spPr/>
        <p:txBody>
          <a:bodyPr/>
          <a:lstStyle/>
          <a:p>
            <a:r>
              <a:rPr lang="en-US" altLang="zh-CN" dirty="0"/>
              <a:t>Motivation</a:t>
            </a:r>
            <a:endParaRPr lang="en-US" dirty="0"/>
          </a:p>
        </p:txBody>
      </p:sp>
      <p:sp>
        <p:nvSpPr>
          <p:cNvPr id="3" name="Text Placeholder 2">
            <a:extLst>
              <a:ext uri="{FF2B5EF4-FFF2-40B4-BE49-F238E27FC236}">
                <a16:creationId xmlns:a16="http://schemas.microsoft.com/office/drawing/2014/main" id="{5C892B58-35E2-AD1A-CC5E-D8F992C8AD2F}"/>
              </a:ext>
            </a:extLst>
          </p:cNvPr>
          <p:cNvSpPr>
            <a:spLocks noGrp="1"/>
          </p:cNvSpPr>
          <p:nvPr>
            <p:ph type="body" idx="1"/>
          </p:nvPr>
        </p:nvSpPr>
        <p:spPr/>
        <p:txBody>
          <a:bodyPr/>
          <a:lstStyle/>
          <a:p>
            <a:pPr marL="44830" indent="0">
              <a:lnSpc>
                <a:spcPct val="150000"/>
              </a:lnSpc>
              <a:buNone/>
            </a:pPr>
            <a:r>
              <a:rPr lang="en-US" b="1" dirty="0"/>
              <a:t>Foundation model</a:t>
            </a:r>
          </a:p>
          <a:p>
            <a:pPr>
              <a:lnSpc>
                <a:spcPct val="150000"/>
              </a:lnSpc>
            </a:pPr>
            <a:r>
              <a:rPr lang="en-US" sz="1125" dirty="0"/>
              <a:t>A foundation model primarily refers to a large-scale model that has been pre-trained and serves as the basis for fine-tuning across different tasks and fields</a:t>
            </a:r>
          </a:p>
          <a:p>
            <a:pPr marL="44830" indent="0">
              <a:lnSpc>
                <a:spcPct val="150000"/>
              </a:lnSpc>
              <a:buNone/>
            </a:pPr>
            <a:r>
              <a:rPr lang="en-US" b="1" dirty="0"/>
              <a:t>Multi-modal Model Research</a:t>
            </a:r>
          </a:p>
          <a:p>
            <a:pPr>
              <a:lnSpc>
                <a:spcPct val="150000"/>
              </a:lnSpc>
            </a:pPr>
            <a:r>
              <a:rPr lang="en-US" sz="1125" dirty="0"/>
              <a:t>Studies the integration of various data modalities like text, visual, tabular, spatial, and audio for meaning-making</a:t>
            </a:r>
          </a:p>
          <a:p>
            <a:pPr lvl="1">
              <a:lnSpc>
                <a:spcPct val="150000"/>
              </a:lnSpc>
            </a:pPr>
            <a:r>
              <a:rPr lang="en-US" sz="875" dirty="0"/>
              <a:t>matching textual and visual data, generating text from visuals, and creating complex images from text</a:t>
            </a:r>
          </a:p>
          <a:p>
            <a:pPr>
              <a:lnSpc>
                <a:spcPct val="150000"/>
              </a:lnSpc>
            </a:pPr>
            <a:r>
              <a:rPr lang="en-US" sz="1125" dirty="0"/>
              <a:t>Transfer Learning in Multi-modal Models</a:t>
            </a:r>
          </a:p>
          <a:p>
            <a:pPr lvl="1">
              <a:lnSpc>
                <a:spcPct val="150000"/>
              </a:lnSpc>
            </a:pPr>
            <a:r>
              <a:rPr lang="en-US" sz="875" dirty="0"/>
              <a:t>Allows the application of knowledge from one domain to improve performance in another, connecting different data modalities</a:t>
            </a:r>
          </a:p>
          <a:p>
            <a:pPr>
              <a:lnSpc>
                <a:spcPct val="150000"/>
              </a:lnSpc>
            </a:pPr>
            <a:r>
              <a:rPr lang="en-US" sz="1125" dirty="0"/>
              <a:t>Recent Developments</a:t>
            </a:r>
          </a:p>
          <a:p>
            <a:pPr lvl="1">
              <a:lnSpc>
                <a:spcPct val="150000"/>
              </a:lnSpc>
            </a:pPr>
            <a:r>
              <a:rPr lang="en-US" sz="875" dirty="0"/>
              <a:t>GPT-4 Turbo</a:t>
            </a:r>
          </a:p>
          <a:p>
            <a:pPr lvl="1">
              <a:lnSpc>
                <a:spcPct val="150000"/>
              </a:lnSpc>
            </a:pPr>
            <a:r>
              <a:rPr lang="en-US" sz="875" dirty="0"/>
              <a:t>more modalities such as audio, video, and 3D data</a:t>
            </a:r>
          </a:p>
        </p:txBody>
      </p:sp>
      <p:sp>
        <p:nvSpPr>
          <p:cNvPr id="4" name="Slide Number Placeholder 3">
            <a:extLst>
              <a:ext uri="{FF2B5EF4-FFF2-40B4-BE49-F238E27FC236}">
                <a16:creationId xmlns:a16="http://schemas.microsoft.com/office/drawing/2014/main" id="{E6F0526C-88A5-3E75-D30F-22730FDF74A4}"/>
              </a:ext>
            </a:extLst>
          </p:cNvPr>
          <p:cNvSpPr>
            <a:spLocks noGrp="1"/>
          </p:cNvSpPr>
          <p:nvPr>
            <p:ph type="sldNum" idx="12"/>
          </p:nvPr>
        </p:nvSpPr>
        <p:spPr>
          <a:xfrm>
            <a:off x="8737602" y="6245228"/>
            <a:ext cx="2844800" cy="476251"/>
          </a:xfrm>
          <a:prstGeom prst="rect">
            <a:avLst/>
          </a:prstGeom>
          <a:noFill/>
          <a:ln>
            <a:noFill/>
          </a:ln>
        </p:spPr>
        <p:txBody>
          <a:bodyPr spcFirstLastPara="1" wrap="square" lIns="91425" tIns="45700" rIns="91425" bIns="45700" anchor="t" anchorCtr="0">
            <a:noAutofit/>
          </a:bodyPr>
          <a:lstStyle>
            <a:defPPr>
              <a:defRPr lang="en-US"/>
            </a:defPPr>
            <a:lvl1pPr marL="0" marR="0" lvl="0"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1pPr>
            <a:lvl2pPr marL="0" marR="0" lvl="1"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2pPr>
            <a:lvl3pPr marL="0" marR="0" lvl="2"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3pPr>
            <a:lvl4pPr marL="0" marR="0" lvl="3"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4pPr>
            <a:lvl5pPr marL="0" marR="0" lvl="4"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5pPr>
            <a:lvl6pPr marL="0" marR="0" lvl="5"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6pPr>
            <a:lvl7pPr marL="0" marR="0" lvl="6"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7pPr>
            <a:lvl8pPr marL="0" marR="0" lvl="7"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8pPr>
            <a:lvl9pPr marL="0" marR="0" lvl="8"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9pPr>
          </a:lstStyle>
          <a:p>
            <a:fld id="{00000000-1234-1234-1234-123412341234}" type="slidenum">
              <a:rPr lang="en-US" smtClean="0"/>
              <a:pPr/>
              <a:t>234</a:t>
            </a:fld>
            <a:endParaRPr lang="en-US"/>
          </a:p>
        </p:txBody>
      </p:sp>
    </p:spTree>
    <p:extLst>
      <p:ext uri="{BB962C8B-B14F-4D97-AF65-F5344CB8AC3E}">
        <p14:creationId xmlns:p14="http://schemas.microsoft.com/office/powerpoint/2010/main" val="403689623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343C-DA9F-B113-EA8B-72BF242E2FB7}"/>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5C892B58-35E2-AD1A-CC5E-D8F992C8AD2F}"/>
              </a:ext>
            </a:extLst>
          </p:cNvPr>
          <p:cNvSpPr>
            <a:spLocks noGrp="1"/>
          </p:cNvSpPr>
          <p:nvPr>
            <p:ph type="body" idx="1"/>
          </p:nvPr>
        </p:nvSpPr>
        <p:spPr/>
        <p:txBody>
          <a:bodyPr/>
          <a:lstStyle/>
          <a:p>
            <a:pPr>
              <a:lnSpc>
                <a:spcPct val="200000"/>
              </a:lnSpc>
            </a:pPr>
            <a:r>
              <a:rPr lang="en-US" dirty="0"/>
              <a:t>Propose a new framework for future accounting information systems</a:t>
            </a:r>
          </a:p>
          <a:p>
            <a:pPr lvl="1">
              <a:lnSpc>
                <a:spcPct val="200000"/>
              </a:lnSpc>
            </a:pPr>
            <a:r>
              <a:rPr lang="en-US" dirty="0"/>
              <a:t>Integration of audit evidence from diverse data modalities through an automated system</a:t>
            </a:r>
          </a:p>
          <a:p>
            <a:pPr lvl="1">
              <a:lnSpc>
                <a:spcPct val="200000"/>
              </a:lnSpc>
            </a:pPr>
            <a:r>
              <a:rPr lang="en-US" dirty="0"/>
              <a:t>Incorporation of AI, specifically foundation models to overcome data modality barriers for more efficient operations</a:t>
            </a:r>
          </a:p>
          <a:p>
            <a:pPr lvl="1">
              <a:lnSpc>
                <a:spcPct val="200000"/>
              </a:lnSpc>
            </a:pPr>
            <a:r>
              <a:rPr lang="en-US" dirty="0"/>
              <a:t>Utilization of a document-oriented architecture accommodating various data types</a:t>
            </a:r>
          </a:p>
          <a:p>
            <a:pPr>
              <a:lnSpc>
                <a:spcPct val="200000"/>
              </a:lnSpc>
            </a:pPr>
            <a:r>
              <a:rPr lang="en-US" dirty="0"/>
              <a:t>Thorough evaluation of the system's accuracy, consistency, and transparency</a:t>
            </a:r>
          </a:p>
        </p:txBody>
      </p:sp>
      <p:sp>
        <p:nvSpPr>
          <p:cNvPr id="4" name="Slide Number Placeholder 3">
            <a:extLst>
              <a:ext uri="{FF2B5EF4-FFF2-40B4-BE49-F238E27FC236}">
                <a16:creationId xmlns:a16="http://schemas.microsoft.com/office/drawing/2014/main" id="{E6F0526C-88A5-3E75-D30F-22730FDF74A4}"/>
              </a:ext>
            </a:extLst>
          </p:cNvPr>
          <p:cNvSpPr>
            <a:spLocks noGrp="1"/>
          </p:cNvSpPr>
          <p:nvPr>
            <p:ph type="sldNum" idx="12"/>
          </p:nvPr>
        </p:nvSpPr>
        <p:spPr>
          <a:xfrm>
            <a:off x="8737602" y="6245228"/>
            <a:ext cx="2844800" cy="476251"/>
          </a:xfrm>
          <a:prstGeom prst="rect">
            <a:avLst/>
          </a:prstGeom>
          <a:noFill/>
          <a:ln>
            <a:noFill/>
          </a:ln>
        </p:spPr>
        <p:txBody>
          <a:bodyPr spcFirstLastPara="1" wrap="square" lIns="91425" tIns="45700" rIns="91425" bIns="45700" anchor="t" anchorCtr="0">
            <a:noAutofit/>
          </a:bodyPr>
          <a:lstStyle>
            <a:defPPr>
              <a:defRPr lang="en-US"/>
            </a:defPPr>
            <a:lvl1pPr marL="0" marR="0" lvl="0"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1pPr>
            <a:lvl2pPr marL="0" marR="0" lvl="1"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2pPr>
            <a:lvl3pPr marL="0" marR="0" lvl="2"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3pPr>
            <a:lvl4pPr marL="0" marR="0" lvl="3"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4pPr>
            <a:lvl5pPr marL="0" marR="0" lvl="4"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5pPr>
            <a:lvl6pPr marL="0" marR="0" lvl="5"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6pPr>
            <a:lvl7pPr marL="0" marR="0" lvl="6"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7pPr>
            <a:lvl8pPr marL="0" marR="0" lvl="7"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8pPr>
            <a:lvl9pPr marL="0" marR="0" lvl="8"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9pPr>
          </a:lstStyle>
          <a:p>
            <a:pPr defTabSz="571478">
              <a:buClr>
                <a:srgbClr val="000000"/>
              </a:buClr>
            </a:pPr>
            <a:fld id="{00000000-1234-1234-1234-123412341234}" type="slidenum">
              <a:rPr lang="en-US" smtClean="0"/>
              <a:pPr/>
              <a:t>235</a:t>
            </a:fld>
            <a:endParaRPr lang="en-US" kern="0">
              <a:solidFill>
                <a:srgbClr val="000000"/>
              </a:solidFill>
            </a:endParaRPr>
          </a:p>
        </p:txBody>
      </p:sp>
    </p:spTree>
    <p:extLst>
      <p:ext uri="{BB962C8B-B14F-4D97-AF65-F5344CB8AC3E}">
        <p14:creationId xmlns:p14="http://schemas.microsoft.com/office/powerpoint/2010/main" val="15639298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33C944-0FC3-E74D-79B9-A5B0A428B150}"/>
              </a:ext>
            </a:extLst>
          </p:cNvPr>
          <p:cNvSpPr>
            <a:spLocks noGrp="1"/>
          </p:cNvSpPr>
          <p:nvPr>
            <p:ph type="sldNum" idx="12"/>
          </p:nvPr>
        </p:nvSpPr>
        <p:spPr>
          <a:xfrm>
            <a:off x="8737602" y="6245228"/>
            <a:ext cx="2844800" cy="476251"/>
          </a:xfrm>
          <a:prstGeom prst="rect">
            <a:avLst/>
          </a:prstGeom>
          <a:noFill/>
          <a:ln>
            <a:noFill/>
          </a:ln>
        </p:spPr>
        <p:txBody>
          <a:bodyPr spcFirstLastPara="1" wrap="square" lIns="91425" tIns="45700" rIns="91425" bIns="45700" anchor="t" anchorCtr="0">
            <a:noAutofit/>
          </a:bodyPr>
          <a:lstStyle>
            <a:defPPr>
              <a:defRPr lang="en-US"/>
            </a:defPPr>
            <a:lvl1pPr marL="0" marR="0" lvl="0"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1pPr>
            <a:lvl2pPr marL="0" marR="0" lvl="1"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2pPr>
            <a:lvl3pPr marL="0" marR="0" lvl="2"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3pPr>
            <a:lvl4pPr marL="0" marR="0" lvl="3"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4pPr>
            <a:lvl5pPr marL="0" marR="0" lvl="4"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5pPr>
            <a:lvl6pPr marL="0" marR="0" lvl="5"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6pPr>
            <a:lvl7pPr marL="0" marR="0" lvl="6"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7pPr>
            <a:lvl8pPr marL="0" marR="0" lvl="7"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8pPr>
            <a:lvl9pPr marL="0" marR="0" lvl="8"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9pPr>
          </a:lstStyle>
          <a:p>
            <a:fld id="{00000000-1234-1234-1234-123412341234}" type="slidenum">
              <a:rPr lang="en-US" smtClean="0"/>
              <a:pPr/>
              <a:t>236</a:t>
            </a:fld>
            <a:endParaRPr lang="en-US"/>
          </a:p>
        </p:txBody>
      </p:sp>
      <p:pic>
        <p:nvPicPr>
          <p:cNvPr id="6" name="Picture 5">
            <a:extLst>
              <a:ext uri="{FF2B5EF4-FFF2-40B4-BE49-F238E27FC236}">
                <a16:creationId xmlns:a16="http://schemas.microsoft.com/office/drawing/2014/main" id="{45E519B0-BAD6-2A4A-DBD6-394F686561C0}"/>
              </a:ext>
            </a:extLst>
          </p:cNvPr>
          <p:cNvPicPr>
            <a:picLocks noChangeAspect="1"/>
          </p:cNvPicPr>
          <p:nvPr/>
        </p:nvPicPr>
        <p:blipFill>
          <a:blip r:embed="rId2"/>
          <a:stretch>
            <a:fillRect/>
          </a:stretch>
        </p:blipFill>
        <p:spPr>
          <a:xfrm>
            <a:off x="367136" y="2076307"/>
            <a:ext cx="7716415" cy="3464864"/>
          </a:xfrm>
          <a:prstGeom prst="rect">
            <a:avLst/>
          </a:prstGeom>
        </p:spPr>
      </p:pic>
      <p:sp>
        <p:nvSpPr>
          <p:cNvPr id="2" name="Title 1">
            <a:extLst>
              <a:ext uri="{FF2B5EF4-FFF2-40B4-BE49-F238E27FC236}">
                <a16:creationId xmlns:a16="http://schemas.microsoft.com/office/drawing/2014/main" id="{86164933-7680-15E4-3144-A729FAB288B0}"/>
              </a:ext>
            </a:extLst>
          </p:cNvPr>
          <p:cNvSpPr>
            <a:spLocks noGrp="1"/>
          </p:cNvSpPr>
          <p:nvPr>
            <p:ph type="title"/>
          </p:nvPr>
        </p:nvSpPr>
        <p:spPr/>
        <p:txBody>
          <a:bodyPr/>
          <a:lstStyle/>
          <a:p>
            <a:r>
              <a:rPr lang="en-US" b="0" i="0" dirty="0">
                <a:effectLst/>
                <a:latin typeface="Arial" panose="020B0604020202020204" pitchFamily="34" charset="0"/>
              </a:rPr>
              <a:t>Framework Design</a:t>
            </a:r>
            <a:endParaRPr lang="en-US" dirty="0"/>
          </a:p>
        </p:txBody>
      </p:sp>
    </p:spTree>
    <p:extLst>
      <p:ext uri="{BB962C8B-B14F-4D97-AF65-F5344CB8AC3E}">
        <p14:creationId xmlns:p14="http://schemas.microsoft.com/office/powerpoint/2010/main" val="349133215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EFB56F-639D-94B8-1794-ABA79DF217F4}"/>
              </a:ext>
            </a:extLst>
          </p:cNvPr>
          <p:cNvSpPr>
            <a:spLocks noGrp="1"/>
          </p:cNvSpPr>
          <p:nvPr>
            <p:ph type="sldNum" idx="12"/>
          </p:nvPr>
        </p:nvSpPr>
        <p:spPr>
          <a:xfrm>
            <a:off x="8737602" y="6245228"/>
            <a:ext cx="2844800" cy="476251"/>
          </a:xfrm>
          <a:prstGeom prst="rect">
            <a:avLst/>
          </a:prstGeom>
          <a:noFill/>
          <a:ln>
            <a:noFill/>
          </a:ln>
        </p:spPr>
        <p:txBody>
          <a:bodyPr spcFirstLastPara="1" wrap="square" lIns="91425" tIns="45700" rIns="91425" bIns="45700" anchor="t" anchorCtr="0">
            <a:noAutofit/>
          </a:bodyPr>
          <a:lstStyle>
            <a:defPPr>
              <a:defRPr lang="en-US"/>
            </a:defPPr>
            <a:lvl1pPr marL="0" marR="0" lvl="0"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1pPr>
            <a:lvl2pPr marL="0" marR="0" lvl="1"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2pPr>
            <a:lvl3pPr marL="0" marR="0" lvl="2"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3pPr>
            <a:lvl4pPr marL="0" marR="0" lvl="3"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4pPr>
            <a:lvl5pPr marL="0" marR="0" lvl="4"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5pPr>
            <a:lvl6pPr marL="0" marR="0" lvl="5"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6pPr>
            <a:lvl7pPr marL="0" marR="0" lvl="6"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7pPr>
            <a:lvl8pPr marL="0" marR="0" lvl="7"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8pPr>
            <a:lvl9pPr marL="0" marR="0" lvl="8" indent="0" algn="l" defTabSz="914400" rtl="0" eaLnBrk="1" latinLnBrk="0" hangingPunct="1">
              <a:spcBef>
                <a:spcPts val="0"/>
              </a:spcBef>
              <a:spcAft>
                <a:spcPts val="0"/>
              </a:spcAft>
              <a:buNone/>
              <a:defRPr sz="1255" b="0" i="0" u="none" strike="noStrike" kern="1200" cap="none">
                <a:solidFill>
                  <a:schemeClr val="dk1"/>
                </a:solidFill>
                <a:latin typeface="Arial"/>
                <a:ea typeface="Arial"/>
                <a:cs typeface="Arial"/>
                <a:sym typeface="Arial"/>
              </a:defRPr>
            </a:lvl9pPr>
          </a:lstStyle>
          <a:p>
            <a:fld id="{00000000-1234-1234-1234-123412341234}" type="slidenum">
              <a:rPr lang="en-US" smtClean="0"/>
              <a:pPr/>
              <a:t>237</a:t>
            </a:fld>
            <a:endParaRPr lang="en-US"/>
          </a:p>
        </p:txBody>
      </p:sp>
      <p:sp>
        <p:nvSpPr>
          <p:cNvPr id="5" name="Title 1">
            <a:extLst>
              <a:ext uri="{FF2B5EF4-FFF2-40B4-BE49-F238E27FC236}">
                <a16:creationId xmlns:a16="http://schemas.microsoft.com/office/drawing/2014/main" id="{C73FEC21-4BEF-C7D8-6AE5-67828D288BD1}"/>
              </a:ext>
            </a:extLst>
          </p:cNvPr>
          <p:cNvSpPr>
            <a:spLocks noGrp="1"/>
          </p:cNvSpPr>
          <p:nvPr>
            <p:ph type="title"/>
          </p:nvPr>
        </p:nvSpPr>
        <p:spPr>
          <a:xfrm>
            <a:off x="457200" y="1565103"/>
            <a:ext cx="8229600" cy="606029"/>
          </a:xfrm>
        </p:spPr>
        <p:txBody>
          <a:bodyPr/>
          <a:lstStyle/>
          <a:p>
            <a:r>
              <a:rPr lang="en-US" b="0" i="0" dirty="0">
                <a:effectLst/>
                <a:latin typeface="Arial" panose="020B0604020202020204" pitchFamily="34" charset="0"/>
              </a:rPr>
              <a:t>Sandbox Testing</a:t>
            </a:r>
            <a:endParaRPr lang="en-US" dirty="0"/>
          </a:p>
        </p:txBody>
      </p:sp>
      <p:pic>
        <p:nvPicPr>
          <p:cNvPr id="1026" name="Picture 2" descr="Invoice ">
            <a:extLst>
              <a:ext uri="{FF2B5EF4-FFF2-40B4-BE49-F238E27FC236}">
                <a16:creationId xmlns:a16="http://schemas.microsoft.com/office/drawing/2014/main" id="{18CA536D-B8D2-5328-AF5B-1DDD89002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839" y="2912303"/>
            <a:ext cx="795456" cy="7954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per ">
            <a:extLst>
              <a:ext uri="{FF2B5EF4-FFF2-40B4-BE49-F238E27FC236}">
                <a16:creationId xmlns:a16="http://schemas.microsoft.com/office/drawing/2014/main" id="{E8B79862-ED4F-9D0E-6E31-CBBE5E06B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28" y="2902831"/>
            <a:ext cx="899160" cy="899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A8CFEE-4287-DA2A-7E8B-24C5390E3ACB}"/>
              </a:ext>
            </a:extLst>
          </p:cNvPr>
          <p:cNvSpPr txBox="1"/>
          <p:nvPr/>
        </p:nvSpPr>
        <p:spPr>
          <a:xfrm>
            <a:off x="2542358" y="3785175"/>
            <a:ext cx="1251409" cy="923330"/>
          </a:xfrm>
          <a:prstGeom prst="rect">
            <a:avLst/>
          </a:prstGeom>
          <a:noFill/>
        </p:spPr>
        <p:txBody>
          <a:bodyPr wrap="square" rtlCol="0">
            <a:spAutoFit/>
          </a:bodyPr>
          <a:lstStyle/>
          <a:p>
            <a:pPr algn="ctr"/>
            <a:r>
              <a:rPr lang="en-US" sz="1800" dirty="0"/>
              <a:t>SAP Table (Master Table)</a:t>
            </a:r>
          </a:p>
        </p:txBody>
      </p:sp>
      <p:sp>
        <p:nvSpPr>
          <p:cNvPr id="7" name="TextBox 6">
            <a:extLst>
              <a:ext uri="{FF2B5EF4-FFF2-40B4-BE49-F238E27FC236}">
                <a16:creationId xmlns:a16="http://schemas.microsoft.com/office/drawing/2014/main" id="{86CF35EB-EF09-BDAB-5CB1-18C2CE078009}"/>
              </a:ext>
            </a:extLst>
          </p:cNvPr>
          <p:cNvSpPr txBox="1"/>
          <p:nvPr/>
        </p:nvSpPr>
        <p:spPr>
          <a:xfrm>
            <a:off x="1426998" y="3785175"/>
            <a:ext cx="1251409" cy="646331"/>
          </a:xfrm>
          <a:prstGeom prst="rect">
            <a:avLst/>
          </a:prstGeom>
          <a:noFill/>
        </p:spPr>
        <p:txBody>
          <a:bodyPr wrap="square" rtlCol="0">
            <a:spAutoFit/>
          </a:bodyPr>
          <a:lstStyle/>
          <a:p>
            <a:pPr algn="ctr"/>
            <a:r>
              <a:rPr lang="en-US" sz="1800" dirty="0"/>
              <a:t>Purchasing Invoice</a:t>
            </a:r>
          </a:p>
        </p:txBody>
      </p:sp>
      <p:pic>
        <p:nvPicPr>
          <p:cNvPr id="9" name="Picture 8">
            <a:extLst>
              <a:ext uri="{FF2B5EF4-FFF2-40B4-BE49-F238E27FC236}">
                <a16:creationId xmlns:a16="http://schemas.microsoft.com/office/drawing/2014/main" id="{0C79447F-BD40-83A5-D86E-38F24912954F}"/>
              </a:ext>
            </a:extLst>
          </p:cNvPr>
          <p:cNvPicPr>
            <a:picLocks noChangeAspect="1"/>
          </p:cNvPicPr>
          <p:nvPr/>
        </p:nvPicPr>
        <p:blipFill>
          <a:blip r:embed="rId4"/>
          <a:stretch>
            <a:fillRect/>
          </a:stretch>
        </p:blipFill>
        <p:spPr>
          <a:xfrm flipH="1">
            <a:off x="2718482" y="2869198"/>
            <a:ext cx="899160" cy="899160"/>
          </a:xfrm>
          <a:prstGeom prst="rect">
            <a:avLst/>
          </a:prstGeom>
        </p:spPr>
      </p:pic>
      <p:sp>
        <p:nvSpPr>
          <p:cNvPr id="10" name="TextBox 9">
            <a:extLst>
              <a:ext uri="{FF2B5EF4-FFF2-40B4-BE49-F238E27FC236}">
                <a16:creationId xmlns:a16="http://schemas.microsoft.com/office/drawing/2014/main" id="{DBA6DA25-E07E-E445-8D7B-65D671DF4722}"/>
              </a:ext>
            </a:extLst>
          </p:cNvPr>
          <p:cNvSpPr txBox="1"/>
          <p:nvPr/>
        </p:nvSpPr>
        <p:spPr>
          <a:xfrm>
            <a:off x="3705704" y="3801991"/>
            <a:ext cx="1251409" cy="646331"/>
          </a:xfrm>
          <a:prstGeom prst="rect">
            <a:avLst/>
          </a:prstGeom>
          <a:noFill/>
        </p:spPr>
        <p:txBody>
          <a:bodyPr wrap="square" rtlCol="0">
            <a:spAutoFit/>
          </a:bodyPr>
          <a:lstStyle/>
          <a:p>
            <a:pPr algn="ctr"/>
            <a:r>
              <a:rPr lang="en-US" sz="1800" dirty="0"/>
              <a:t>Purchasing Policy</a:t>
            </a:r>
          </a:p>
        </p:txBody>
      </p:sp>
      <p:cxnSp>
        <p:nvCxnSpPr>
          <p:cNvPr id="12" name="Straight Connector 11">
            <a:extLst>
              <a:ext uri="{FF2B5EF4-FFF2-40B4-BE49-F238E27FC236}">
                <a16:creationId xmlns:a16="http://schemas.microsoft.com/office/drawing/2014/main" id="{1FB38160-0BD6-554B-3BDC-24F29F096BC9}"/>
              </a:ext>
            </a:extLst>
          </p:cNvPr>
          <p:cNvCxnSpPr>
            <a:cxnSpLocks/>
          </p:cNvCxnSpPr>
          <p:nvPr/>
        </p:nvCxnSpPr>
        <p:spPr>
          <a:xfrm>
            <a:off x="586819" y="2808599"/>
            <a:ext cx="6391226"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344CF882-773E-8D6B-667B-B4954B9FE22A}"/>
              </a:ext>
            </a:extLst>
          </p:cNvPr>
          <p:cNvSpPr txBox="1"/>
          <p:nvPr/>
        </p:nvSpPr>
        <p:spPr>
          <a:xfrm>
            <a:off x="457201" y="2944252"/>
            <a:ext cx="1049508" cy="1200329"/>
          </a:xfrm>
          <a:prstGeom prst="rect">
            <a:avLst/>
          </a:prstGeom>
          <a:noFill/>
        </p:spPr>
        <p:txBody>
          <a:bodyPr wrap="square" rtlCol="0">
            <a:spAutoFit/>
          </a:bodyPr>
          <a:lstStyle/>
          <a:p>
            <a:r>
              <a:rPr lang="en-US" sz="1800" dirty="0"/>
              <a:t>Synthetic Documents</a:t>
            </a:r>
          </a:p>
        </p:txBody>
      </p:sp>
      <p:sp>
        <p:nvSpPr>
          <p:cNvPr id="14" name="TextBox 13">
            <a:extLst>
              <a:ext uri="{FF2B5EF4-FFF2-40B4-BE49-F238E27FC236}">
                <a16:creationId xmlns:a16="http://schemas.microsoft.com/office/drawing/2014/main" id="{6F2F2C48-C379-E6EF-678B-7E60C2172ED3}"/>
              </a:ext>
            </a:extLst>
          </p:cNvPr>
          <p:cNvSpPr txBox="1"/>
          <p:nvPr/>
        </p:nvSpPr>
        <p:spPr>
          <a:xfrm>
            <a:off x="457200" y="2169925"/>
            <a:ext cx="1049508" cy="1200329"/>
          </a:xfrm>
          <a:prstGeom prst="rect">
            <a:avLst/>
          </a:prstGeom>
          <a:noFill/>
        </p:spPr>
        <p:txBody>
          <a:bodyPr wrap="square" rtlCol="0">
            <a:spAutoFit/>
          </a:bodyPr>
          <a:lstStyle/>
          <a:p>
            <a:r>
              <a:rPr lang="en-US" sz="1800" dirty="0"/>
              <a:t>Synthetic Company</a:t>
            </a:r>
          </a:p>
        </p:txBody>
      </p:sp>
      <p:sp>
        <p:nvSpPr>
          <p:cNvPr id="15" name="TextBox 14">
            <a:extLst>
              <a:ext uri="{FF2B5EF4-FFF2-40B4-BE49-F238E27FC236}">
                <a16:creationId xmlns:a16="http://schemas.microsoft.com/office/drawing/2014/main" id="{B1F7C67E-F7D7-AA55-CBEF-1BCA5F569B79}"/>
              </a:ext>
            </a:extLst>
          </p:cNvPr>
          <p:cNvSpPr txBox="1"/>
          <p:nvPr/>
        </p:nvSpPr>
        <p:spPr>
          <a:xfrm>
            <a:off x="1662401" y="2281786"/>
            <a:ext cx="2776194" cy="577081"/>
          </a:xfrm>
          <a:prstGeom prst="rect">
            <a:avLst/>
          </a:prstGeom>
          <a:noFill/>
        </p:spPr>
        <p:txBody>
          <a:bodyPr wrap="square" rtlCol="0">
            <a:spAutoFit/>
          </a:bodyPr>
          <a:lstStyle/>
          <a:p>
            <a:r>
              <a:rPr lang="en-US" sz="1350" b="1" spc="15" dirty="0">
                <a:latin typeface="Arial" panose="020B0604020202020204" pitchFamily="34" charset="0"/>
                <a:ea typeface="MS PGothic" panose="020B0600070205080204" pitchFamily="34" charset="-128"/>
                <a:cs typeface="Times New Roman" panose="02020603050405020304" pitchFamily="18" charset="0"/>
              </a:rPr>
              <a:t>Bright Future Tech Solutions </a:t>
            </a:r>
            <a:endParaRPr lang="en-US" sz="1350" i="1" spc="15" dirty="0">
              <a:latin typeface="Arial" panose="020B0604020202020204" pitchFamily="34" charset="0"/>
              <a:ea typeface="MS PGothic" panose="020B0600070205080204" pitchFamily="34" charset="-128"/>
              <a:cs typeface="Times New Roman" panose="02020603050405020304" pitchFamily="18" charset="0"/>
            </a:endParaRPr>
          </a:p>
          <a:p>
            <a:endParaRPr lang="en-US" sz="1800" dirty="0"/>
          </a:p>
        </p:txBody>
      </p:sp>
      <p:pic>
        <p:nvPicPr>
          <p:cNvPr id="17" name="Picture 16">
            <a:extLst>
              <a:ext uri="{FF2B5EF4-FFF2-40B4-BE49-F238E27FC236}">
                <a16:creationId xmlns:a16="http://schemas.microsoft.com/office/drawing/2014/main" id="{6BC8EE51-A715-E740-C6DD-14A31DF65854}"/>
              </a:ext>
            </a:extLst>
          </p:cNvPr>
          <p:cNvPicPr>
            <a:picLocks noChangeAspect="1"/>
          </p:cNvPicPr>
          <p:nvPr/>
        </p:nvPicPr>
        <p:blipFill>
          <a:blip r:embed="rId5"/>
          <a:stretch>
            <a:fillRect/>
          </a:stretch>
        </p:blipFill>
        <p:spPr>
          <a:xfrm>
            <a:off x="4997188" y="2886016"/>
            <a:ext cx="899159" cy="899159"/>
          </a:xfrm>
          <a:prstGeom prst="rect">
            <a:avLst/>
          </a:prstGeom>
        </p:spPr>
      </p:pic>
      <p:sp>
        <p:nvSpPr>
          <p:cNvPr id="18" name="TextBox 17">
            <a:extLst>
              <a:ext uri="{FF2B5EF4-FFF2-40B4-BE49-F238E27FC236}">
                <a16:creationId xmlns:a16="http://schemas.microsoft.com/office/drawing/2014/main" id="{92713D52-080E-46ED-DCB1-45141351777A}"/>
              </a:ext>
            </a:extLst>
          </p:cNvPr>
          <p:cNvSpPr txBox="1"/>
          <p:nvPr/>
        </p:nvSpPr>
        <p:spPr>
          <a:xfrm>
            <a:off x="4821063" y="3785174"/>
            <a:ext cx="1251409" cy="646331"/>
          </a:xfrm>
          <a:prstGeom prst="rect">
            <a:avLst/>
          </a:prstGeom>
          <a:noFill/>
        </p:spPr>
        <p:txBody>
          <a:bodyPr wrap="square" rtlCol="0">
            <a:spAutoFit/>
          </a:bodyPr>
          <a:lstStyle/>
          <a:p>
            <a:pPr algn="ctr"/>
            <a:r>
              <a:rPr lang="en-US" sz="1800" dirty="0"/>
              <a:t>Support Document</a:t>
            </a:r>
          </a:p>
        </p:txBody>
      </p:sp>
      <p:pic>
        <p:nvPicPr>
          <p:cNvPr id="20" name="Picture 19">
            <a:extLst>
              <a:ext uri="{FF2B5EF4-FFF2-40B4-BE49-F238E27FC236}">
                <a16:creationId xmlns:a16="http://schemas.microsoft.com/office/drawing/2014/main" id="{CCCED127-6B8B-E03B-6B78-84746B375A47}"/>
              </a:ext>
            </a:extLst>
          </p:cNvPr>
          <p:cNvPicPr>
            <a:picLocks noChangeAspect="1"/>
          </p:cNvPicPr>
          <p:nvPr/>
        </p:nvPicPr>
        <p:blipFill>
          <a:blip r:embed="rId6"/>
          <a:stretch>
            <a:fillRect/>
          </a:stretch>
        </p:blipFill>
        <p:spPr>
          <a:xfrm>
            <a:off x="6112547" y="2869198"/>
            <a:ext cx="865498" cy="865498"/>
          </a:xfrm>
          <a:prstGeom prst="rect">
            <a:avLst/>
          </a:prstGeom>
        </p:spPr>
      </p:pic>
      <p:sp>
        <p:nvSpPr>
          <p:cNvPr id="21" name="TextBox 20">
            <a:extLst>
              <a:ext uri="{FF2B5EF4-FFF2-40B4-BE49-F238E27FC236}">
                <a16:creationId xmlns:a16="http://schemas.microsoft.com/office/drawing/2014/main" id="{090F3ADD-EBC8-0950-9DD9-8F45BD0E2329}"/>
              </a:ext>
            </a:extLst>
          </p:cNvPr>
          <p:cNvSpPr txBox="1"/>
          <p:nvPr/>
        </p:nvSpPr>
        <p:spPr>
          <a:xfrm>
            <a:off x="5927497" y="3785174"/>
            <a:ext cx="1251409" cy="646331"/>
          </a:xfrm>
          <a:prstGeom prst="rect">
            <a:avLst/>
          </a:prstGeom>
          <a:noFill/>
        </p:spPr>
        <p:txBody>
          <a:bodyPr wrap="square" rtlCol="0">
            <a:spAutoFit/>
          </a:bodyPr>
          <a:lstStyle/>
          <a:p>
            <a:pPr algn="ctr"/>
            <a:r>
              <a:rPr lang="en-US" sz="1800" dirty="0"/>
              <a:t>Warehouse Image</a:t>
            </a:r>
          </a:p>
        </p:txBody>
      </p:sp>
      <p:sp>
        <p:nvSpPr>
          <p:cNvPr id="23" name="TextBox 22">
            <a:extLst>
              <a:ext uri="{FF2B5EF4-FFF2-40B4-BE49-F238E27FC236}">
                <a16:creationId xmlns:a16="http://schemas.microsoft.com/office/drawing/2014/main" id="{B31AC44E-EA75-25E3-0661-4B03ED70096A}"/>
              </a:ext>
            </a:extLst>
          </p:cNvPr>
          <p:cNvSpPr txBox="1"/>
          <p:nvPr/>
        </p:nvSpPr>
        <p:spPr>
          <a:xfrm>
            <a:off x="7304874" y="3152001"/>
            <a:ext cx="360575" cy="369332"/>
          </a:xfrm>
          <a:prstGeom prst="rect">
            <a:avLst/>
          </a:prstGeom>
          <a:noFill/>
        </p:spPr>
        <p:txBody>
          <a:bodyPr wrap="square" rtlCol="0">
            <a:spAutoFit/>
          </a:bodyPr>
          <a:lstStyle/>
          <a:p>
            <a:r>
              <a:rPr lang="en-US" sz="1800" b="1" dirty="0"/>
              <a:t>…</a:t>
            </a:r>
          </a:p>
        </p:txBody>
      </p:sp>
      <p:cxnSp>
        <p:nvCxnSpPr>
          <p:cNvPr id="24" name="Straight Connector 23">
            <a:extLst>
              <a:ext uri="{FF2B5EF4-FFF2-40B4-BE49-F238E27FC236}">
                <a16:creationId xmlns:a16="http://schemas.microsoft.com/office/drawing/2014/main" id="{7C32584B-D6A1-8848-345C-6239C444880E}"/>
              </a:ext>
            </a:extLst>
          </p:cNvPr>
          <p:cNvCxnSpPr>
            <a:cxnSpLocks/>
          </p:cNvCxnSpPr>
          <p:nvPr/>
        </p:nvCxnSpPr>
        <p:spPr>
          <a:xfrm>
            <a:off x="586819" y="4351059"/>
            <a:ext cx="6391226"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4330E980-1F7A-60EE-B5F1-B0AACE1742FD}"/>
              </a:ext>
            </a:extLst>
          </p:cNvPr>
          <p:cNvSpPr txBox="1"/>
          <p:nvPr/>
        </p:nvSpPr>
        <p:spPr>
          <a:xfrm>
            <a:off x="457200" y="4543273"/>
            <a:ext cx="1049508" cy="646331"/>
          </a:xfrm>
          <a:prstGeom prst="rect">
            <a:avLst/>
          </a:prstGeom>
          <a:noFill/>
        </p:spPr>
        <p:txBody>
          <a:bodyPr wrap="square" rtlCol="0">
            <a:spAutoFit/>
          </a:bodyPr>
          <a:lstStyle/>
          <a:p>
            <a:r>
              <a:rPr lang="en-US" sz="1800" dirty="0"/>
              <a:t>Audit Tasks</a:t>
            </a:r>
          </a:p>
        </p:txBody>
      </p:sp>
      <p:sp>
        <p:nvSpPr>
          <p:cNvPr id="26" name="TextBox 25">
            <a:extLst>
              <a:ext uri="{FF2B5EF4-FFF2-40B4-BE49-F238E27FC236}">
                <a16:creationId xmlns:a16="http://schemas.microsoft.com/office/drawing/2014/main" id="{C3FC5F8E-6514-E124-3621-E92C35E023D9}"/>
              </a:ext>
            </a:extLst>
          </p:cNvPr>
          <p:cNvSpPr txBox="1"/>
          <p:nvPr/>
        </p:nvSpPr>
        <p:spPr>
          <a:xfrm>
            <a:off x="6372913" y="4890465"/>
            <a:ext cx="360575" cy="369332"/>
          </a:xfrm>
          <a:prstGeom prst="rect">
            <a:avLst/>
          </a:prstGeom>
          <a:noFill/>
        </p:spPr>
        <p:txBody>
          <a:bodyPr wrap="square" rtlCol="0">
            <a:spAutoFit/>
          </a:bodyPr>
          <a:lstStyle/>
          <a:p>
            <a:r>
              <a:rPr lang="en-US" sz="1800" b="1" dirty="0"/>
              <a:t>…</a:t>
            </a:r>
          </a:p>
        </p:txBody>
      </p:sp>
      <p:pic>
        <p:nvPicPr>
          <p:cNvPr id="1030" name="Picture 6" descr="Clipboard ">
            <a:extLst>
              <a:ext uri="{FF2B5EF4-FFF2-40B4-BE49-F238E27FC236}">
                <a16:creationId xmlns:a16="http://schemas.microsoft.com/office/drawing/2014/main" id="{EAF49EA7-80BF-1940-DFC1-F81968AC57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3732" y="4543272"/>
            <a:ext cx="810563" cy="8105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lipboard ">
            <a:extLst>
              <a:ext uri="{FF2B5EF4-FFF2-40B4-BE49-F238E27FC236}">
                <a16:creationId xmlns:a16="http://schemas.microsoft.com/office/drawing/2014/main" id="{97C61D3E-FF68-7DB5-3913-A911A870FF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7079" y="4540834"/>
            <a:ext cx="810563" cy="810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lipboard ">
            <a:extLst>
              <a:ext uri="{FF2B5EF4-FFF2-40B4-BE49-F238E27FC236}">
                <a16:creationId xmlns:a16="http://schemas.microsoft.com/office/drawing/2014/main" id="{BE67E1FC-175F-3B7B-0B5B-57D7B1EBEA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0426" y="4540834"/>
            <a:ext cx="810563" cy="810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lipboard ">
            <a:extLst>
              <a:ext uri="{FF2B5EF4-FFF2-40B4-BE49-F238E27FC236}">
                <a16:creationId xmlns:a16="http://schemas.microsoft.com/office/drawing/2014/main" id="{4E4B3494-9DEF-7AEE-C2B6-567E8077B4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5283" y="4540834"/>
            <a:ext cx="810563" cy="81056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C221ADA-0BEB-EA89-C7E6-7B5E73C4944C}"/>
              </a:ext>
            </a:extLst>
          </p:cNvPr>
          <p:cNvSpPr txBox="1"/>
          <p:nvPr/>
        </p:nvSpPr>
        <p:spPr>
          <a:xfrm>
            <a:off x="1423309" y="5353986"/>
            <a:ext cx="1251409" cy="646331"/>
          </a:xfrm>
          <a:prstGeom prst="rect">
            <a:avLst/>
          </a:prstGeom>
          <a:noFill/>
        </p:spPr>
        <p:txBody>
          <a:bodyPr wrap="square" rtlCol="0">
            <a:spAutoFit/>
          </a:bodyPr>
          <a:lstStyle/>
          <a:p>
            <a:pPr algn="ctr"/>
            <a:r>
              <a:rPr lang="en-US" sz="1800" dirty="0"/>
              <a:t>One-Time Vendor</a:t>
            </a:r>
          </a:p>
        </p:txBody>
      </p:sp>
      <p:sp>
        <p:nvSpPr>
          <p:cNvPr id="31" name="TextBox 30">
            <a:extLst>
              <a:ext uri="{FF2B5EF4-FFF2-40B4-BE49-F238E27FC236}">
                <a16:creationId xmlns:a16="http://schemas.microsoft.com/office/drawing/2014/main" id="{B232D55E-AAE7-185E-18EC-68CDD7A91524}"/>
              </a:ext>
            </a:extLst>
          </p:cNvPr>
          <p:cNvSpPr txBox="1"/>
          <p:nvPr/>
        </p:nvSpPr>
        <p:spPr>
          <a:xfrm>
            <a:off x="2586656" y="5355398"/>
            <a:ext cx="1251409" cy="646331"/>
          </a:xfrm>
          <a:prstGeom prst="rect">
            <a:avLst/>
          </a:prstGeom>
          <a:noFill/>
        </p:spPr>
        <p:txBody>
          <a:bodyPr wrap="square" rtlCol="0">
            <a:spAutoFit/>
          </a:bodyPr>
          <a:lstStyle/>
          <a:p>
            <a:pPr algn="ctr"/>
            <a:r>
              <a:rPr lang="en-US" sz="1800" dirty="0"/>
              <a:t>Missing Invoice</a:t>
            </a:r>
          </a:p>
        </p:txBody>
      </p:sp>
      <p:sp>
        <p:nvSpPr>
          <p:cNvPr id="32" name="TextBox 31">
            <a:extLst>
              <a:ext uri="{FF2B5EF4-FFF2-40B4-BE49-F238E27FC236}">
                <a16:creationId xmlns:a16="http://schemas.microsoft.com/office/drawing/2014/main" id="{918151BF-F1EB-9F29-8F0F-59596001853F}"/>
              </a:ext>
            </a:extLst>
          </p:cNvPr>
          <p:cNvSpPr txBox="1"/>
          <p:nvPr/>
        </p:nvSpPr>
        <p:spPr>
          <a:xfrm>
            <a:off x="3750003" y="5353986"/>
            <a:ext cx="1251409" cy="646331"/>
          </a:xfrm>
          <a:prstGeom prst="rect">
            <a:avLst/>
          </a:prstGeom>
          <a:noFill/>
        </p:spPr>
        <p:txBody>
          <a:bodyPr wrap="square" rtlCol="0">
            <a:spAutoFit/>
          </a:bodyPr>
          <a:lstStyle/>
          <a:p>
            <a:pPr algn="ctr"/>
            <a:r>
              <a:rPr lang="en-US" sz="1800" dirty="0"/>
              <a:t>Unmatched Record</a:t>
            </a:r>
          </a:p>
        </p:txBody>
      </p:sp>
      <p:sp>
        <p:nvSpPr>
          <p:cNvPr id="33" name="TextBox 32">
            <a:extLst>
              <a:ext uri="{FF2B5EF4-FFF2-40B4-BE49-F238E27FC236}">
                <a16:creationId xmlns:a16="http://schemas.microsoft.com/office/drawing/2014/main" id="{28842664-5B8F-59A9-A3FA-E76089769560}"/>
              </a:ext>
            </a:extLst>
          </p:cNvPr>
          <p:cNvSpPr txBox="1"/>
          <p:nvPr/>
        </p:nvSpPr>
        <p:spPr>
          <a:xfrm>
            <a:off x="4894860" y="5353986"/>
            <a:ext cx="1251409" cy="923330"/>
          </a:xfrm>
          <a:prstGeom prst="rect">
            <a:avLst/>
          </a:prstGeom>
          <a:noFill/>
        </p:spPr>
        <p:txBody>
          <a:bodyPr wrap="square" rtlCol="0">
            <a:spAutoFit/>
          </a:bodyPr>
          <a:lstStyle/>
          <a:p>
            <a:pPr algn="ctr"/>
            <a:r>
              <a:rPr lang="en-US" sz="1800" dirty="0"/>
              <a:t>Warehouse Safety Check</a:t>
            </a:r>
          </a:p>
        </p:txBody>
      </p:sp>
      <p:sp>
        <p:nvSpPr>
          <p:cNvPr id="2" name="Action Button: Home 1">
            <a:hlinkClick r:id="rId8" action="ppaction://hlinksldjump" highlightClick="1"/>
            <a:extLst>
              <a:ext uri="{FF2B5EF4-FFF2-40B4-BE49-F238E27FC236}">
                <a16:creationId xmlns:a16="http://schemas.microsoft.com/office/drawing/2014/main" id="{067B9B30-F914-F44B-8914-BE93CBAC5714}"/>
              </a:ext>
            </a:extLst>
          </p:cNvPr>
          <p:cNvSpPr/>
          <p:nvPr/>
        </p:nvSpPr>
        <p:spPr>
          <a:xfrm>
            <a:off x="8140700" y="5778500"/>
            <a:ext cx="546100" cy="46672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83321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1143000" y="2571750"/>
            <a:ext cx="6858000" cy="1714500"/>
          </a:xfrm>
          <a:noFill/>
        </p:spPr>
        <p:txBody>
          <a:bodyPr>
            <a:noAutofit/>
          </a:bodyPr>
          <a:lstStyle/>
          <a:p>
            <a:r>
              <a:rPr lang="en-US" sz="2100" dirty="0">
                <a:latin typeface="Times New Roman" panose="02020603050405020304" pitchFamily="18" charset="0"/>
                <a:cs typeface="Times New Roman" panose="02020603050405020304" pitchFamily="18" charset="0"/>
              </a:rPr>
              <a:t>Employee Insights, Financial Integrity: </a:t>
            </a:r>
            <a:br>
              <a:rPr lang="en-US" sz="2100" dirty="0">
                <a:latin typeface="Times New Roman" panose="02020603050405020304" pitchFamily="18" charset="0"/>
                <a:cs typeface="Times New Roman" panose="02020603050405020304" pitchFamily="18" charset="0"/>
              </a:rPr>
            </a:b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Rethinking Internal Control Effectiveness Measurement</a:t>
            </a:r>
            <a:br>
              <a:rPr lang="en-US" sz="2100" dirty="0">
                <a:latin typeface="Times New Roman" panose="02020603050405020304" pitchFamily="18" charset="0"/>
                <a:cs typeface="Times New Roman" panose="02020603050405020304" pitchFamily="18" charset="0"/>
              </a:rPr>
            </a:br>
            <a:endParaRPr lang="en-US" sz="2100"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DA701064-1872-E912-C339-57E254EB35C0}"/>
              </a:ext>
            </a:extLst>
          </p:cNvPr>
          <p:cNvCxnSpPr/>
          <p:nvPr/>
        </p:nvCxnSpPr>
        <p:spPr>
          <a:xfrm>
            <a:off x="1309956" y="3823912"/>
            <a:ext cx="6526658"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7A7E447-CB3E-83A3-9F97-78E45C99D9A8}"/>
              </a:ext>
            </a:extLst>
          </p:cNvPr>
          <p:cNvSpPr txBox="1"/>
          <p:nvPr/>
        </p:nvSpPr>
        <p:spPr>
          <a:xfrm>
            <a:off x="3028310" y="4001143"/>
            <a:ext cx="3143892" cy="890115"/>
          </a:xfrm>
          <a:prstGeom prst="rect">
            <a:avLst/>
          </a:prstGeom>
          <a:noFill/>
        </p:spPr>
        <p:txBody>
          <a:bodyPr wrap="square" rtlCol="0">
            <a:spAutoFit/>
          </a:bodyPr>
          <a:lstStyle/>
          <a:p>
            <a:pPr algn="ctr">
              <a:lnSpc>
                <a:spcPct val="150000"/>
              </a:lnSpc>
            </a:pPr>
            <a:r>
              <a:rPr lang="en-US" sz="1200" i="1" dirty="0" err="1">
                <a:latin typeface="Times New Roman" panose="02020603050405020304" pitchFamily="18" charset="0"/>
                <a:cs typeface="Times New Roman" panose="02020603050405020304" pitchFamily="18" charset="0"/>
              </a:rPr>
              <a:t>Hanxin</a:t>
            </a:r>
            <a:r>
              <a:rPr lang="en-US" sz="1200" i="1" dirty="0">
                <a:latin typeface="Times New Roman" panose="02020603050405020304" pitchFamily="18" charset="0"/>
                <a:cs typeface="Times New Roman" panose="02020603050405020304" pitchFamily="18" charset="0"/>
              </a:rPr>
              <a:t> Hu, Rutgers Business School</a:t>
            </a:r>
          </a:p>
          <a:p>
            <a:pPr algn="ctr">
              <a:lnSpc>
                <a:spcPct val="150000"/>
              </a:lnSpc>
            </a:pPr>
            <a:r>
              <a:rPr lang="en-US" sz="1200" i="1" dirty="0">
                <a:latin typeface="Times New Roman" panose="02020603050405020304" pitchFamily="18" charset="0"/>
                <a:cs typeface="Times New Roman" panose="02020603050405020304" pitchFamily="18" charset="0"/>
              </a:rPr>
              <a:t>Kelly Duan, Sacred Heart University</a:t>
            </a:r>
          </a:p>
          <a:p>
            <a:pPr algn="ctr">
              <a:lnSpc>
                <a:spcPct val="150000"/>
              </a:lnSpc>
            </a:pPr>
            <a:r>
              <a:rPr lang="en-US" sz="1200" i="1" dirty="0">
                <a:latin typeface="Times New Roman" panose="02020603050405020304" pitchFamily="18" charset="0"/>
                <a:cs typeface="Times New Roman" panose="02020603050405020304" pitchFamily="18" charset="0"/>
              </a:rPr>
              <a:t>Ting Sun, The College of New Jersey</a:t>
            </a:r>
          </a:p>
        </p:txBody>
      </p:sp>
    </p:spTree>
    <p:extLst>
      <p:ext uri="{BB962C8B-B14F-4D97-AF65-F5344CB8AC3E}">
        <p14:creationId xmlns:p14="http://schemas.microsoft.com/office/powerpoint/2010/main" val="150191678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15CE58D-2739-522B-7C3A-6A7C985360C0}"/>
              </a:ext>
            </a:extLst>
          </p:cNvPr>
          <p:cNvSpPr>
            <a:spLocks noGrp="1"/>
          </p:cNvSpPr>
          <p:nvPr>
            <p:ph sz="half" idx="1"/>
          </p:nvPr>
        </p:nvSpPr>
        <p:spPr>
          <a:xfrm>
            <a:off x="605533" y="1444298"/>
            <a:ext cx="7346665" cy="1895354"/>
          </a:xfrm>
          <a:noFill/>
        </p:spPr>
        <p:txBody>
          <a:bodyPr vert="horz" wrap="square" lIns="68580" tIns="34290" rIns="68580" bIns="34290" numCol="1" rtlCol="0" anchor="t" anchorCtr="0" compatLnSpc="1">
            <a:prstTxWarp prst="textNoShape">
              <a:avLst/>
            </a:prstTxWarp>
            <a:normAutofit fontScale="92500" lnSpcReduction="10000"/>
          </a:bodyPr>
          <a:lstStyle/>
          <a:p>
            <a:pPr marL="257175" indent="-257175">
              <a:spcBef>
                <a:spcPts val="300"/>
              </a:spcBef>
              <a:spcAft>
                <a:spcPts val="300"/>
              </a:spcAft>
              <a:buAutoNum type="arabicPeriod"/>
            </a:pPr>
            <a:r>
              <a:rPr lang="en-US" sz="1500" b="1" i="1" dirty="0">
                <a:latin typeface="Times New Roman" panose="02020603050405020304" pitchFamily="18" charset="0"/>
                <a:cs typeface="Times New Roman" panose="02020603050405020304" pitchFamily="18" charset="0"/>
              </a:rPr>
              <a:t>Background and Motivations</a:t>
            </a:r>
          </a:p>
          <a:p>
            <a:pPr marL="385763" lvl="1" indent="-214313">
              <a:spcBef>
                <a:spcPts val="300"/>
              </a:spcBef>
              <a:spcAft>
                <a:spcPts val="300"/>
              </a:spcAft>
              <a:buFont typeface="Wingdings" pitchFamily="2" charset="2"/>
              <a:buChar char="v"/>
            </a:pPr>
            <a:r>
              <a:rPr lang="en-US" sz="1200" dirty="0">
                <a:latin typeface="Times New Roman" panose="02020603050405020304" pitchFamily="18" charset="0"/>
                <a:cs typeface="Times New Roman" panose="02020603050405020304" pitchFamily="18" charset="0"/>
              </a:rPr>
              <a:t>In response to accounting scandals earlier this century, SOX 404 was implemented to provide an early warning signal of impending accounting problems.</a:t>
            </a:r>
          </a:p>
          <a:p>
            <a:pPr marL="385763" lvl="1" indent="-214313">
              <a:spcBef>
                <a:spcPts val="300"/>
              </a:spcBef>
              <a:spcAft>
                <a:spcPts val="300"/>
              </a:spcAft>
              <a:buFont typeface="Wingdings" pitchFamily="2" charset="2"/>
              <a:buChar char="v"/>
            </a:pPr>
            <a:r>
              <a:rPr lang="en-US" sz="1200" dirty="0">
                <a:latin typeface="Times New Roman" panose="02020603050405020304" pitchFamily="18" charset="0"/>
                <a:cs typeface="Times New Roman" panose="02020603050405020304" pitchFamily="18" charset="0"/>
              </a:rPr>
              <a:t>The effectiveness of SOX has faced skeptics</a:t>
            </a:r>
          </a:p>
          <a:p>
            <a:pPr marL="728663" lvl="2" indent="-214313">
              <a:spcBef>
                <a:spcPts val="300"/>
              </a:spcBef>
              <a:spcAft>
                <a:spcPts val="30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Common incidence of Type II errors - the underreporting or </a:t>
            </a:r>
            <a:r>
              <a:rPr lang="en-US" sz="1200" dirty="0" err="1">
                <a:latin typeface="Times New Roman" panose="02020603050405020304" pitchFamily="18" charset="0"/>
                <a:cs typeface="Times New Roman" panose="02020603050405020304" pitchFamily="18" charset="0"/>
              </a:rPr>
              <a:t>undetection</a:t>
            </a:r>
            <a:r>
              <a:rPr lang="en-US" sz="1200" dirty="0">
                <a:latin typeface="Times New Roman" panose="02020603050405020304" pitchFamily="18" charset="0"/>
                <a:cs typeface="Times New Roman" panose="02020603050405020304" pitchFamily="18" charset="0"/>
              </a:rPr>
              <a:t> of adverse ICOs (Plumlee and </a:t>
            </a:r>
            <a:r>
              <a:rPr lang="en-US" sz="1200" dirty="0" err="1">
                <a:latin typeface="Times New Roman" panose="02020603050405020304" pitchFamily="18" charset="0"/>
                <a:cs typeface="Times New Roman" panose="02020603050405020304" pitchFamily="18" charset="0"/>
              </a:rPr>
              <a:t>Yohn</a:t>
            </a:r>
            <a:r>
              <a:rPr lang="en-US" sz="1200" dirty="0">
                <a:latin typeface="Times New Roman" panose="02020603050405020304" pitchFamily="18" charset="0"/>
                <a:cs typeface="Times New Roman" panose="02020603050405020304" pitchFamily="18" charset="0"/>
              </a:rPr>
              <a:t> 2010; Rice and Weber 2012; Rice et al., 2015);</a:t>
            </a:r>
          </a:p>
          <a:p>
            <a:pPr marL="728663" lvl="2" indent="-214313">
              <a:spcBef>
                <a:spcPts val="300"/>
              </a:spcBef>
              <a:spcAft>
                <a:spcPts val="30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Binary nature of audit reports (Christensen et al., 2019)</a:t>
            </a:r>
          </a:p>
          <a:p>
            <a:pPr marL="385763" lvl="1" indent="-214313">
              <a:spcBef>
                <a:spcPts val="300"/>
              </a:spcBef>
              <a:spcAft>
                <a:spcPts val="300"/>
              </a:spcAft>
              <a:buFont typeface="Wingdings" pitchFamily="2" charset="2"/>
              <a:buChar char="v"/>
            </a:pPr>
            <a:r>
              <a:rPr lang="en-US" sz="1200" dirty="0">
                <a:latin typeface="Times New Roman" panose="02020603050405020304" pitchFamily="18" charset="0"/>
                <a:cs typeface="Times New Roman" panose="02020603050405020304" pitchFamily="18" charset="0"/>
              </a:rPr>
              <a:t>Employee perceptions </a:t>
            </a:r>
            <a:r>
              <a:rPr lang="en-US" sz="1200" i="1" u="sng" dirty="0">
                <a:latin typeface="Times New Roman" panose="02020603050405020304" pitchFamily="18" charset="0"/>
                <a:cs typeface="Times New Roman" panose="02020603050405020304" pitchFamily="18" charset="0"/>
              </a:rPr>
              <a:t>offer implicit insights into organizational culture and operations </a:t>
            </a:r>
            <a:r>
              <a:rPr lang="en-US" sz="1200" dirty="0">
                <a:latin typeface="Times New Roman" panose="02020603050405020304" pitchFamily="18" charset="0"/>
                <a:cs typeface="Times New Roman" panose="02020603050405020304" pitchFamily="18" charset="0"/>
              </a:rPr>
              <a:t>potentially related to internal control effectiveness (Ji et al. 2017; Campbell and Shang 2022) </a:t>
            </a:r>
            <a:endParaRPr lang="en-US" sz="1200" b="1" dirty="0">
              <a:latin typeface="Times New Roman" panose="02020603050405020304" pitchFamily="18" charset="0"/>
              <a:cs typeface="Times New Roman" panose="02020603050405020304" pitchFamily="18" charset="0"/>
            </a:endParaRPr>
          </a:p>
          <a:p>
            <a:pPr marL="385763" lvl="1" indent="-214313">
              <a:spcBef>
                <a:spcPts val="300"/>
              </a:spcBef>
              <a:spcAft>
                <a:spcPts val="300"/>
              </a:spcAft>
              <a:buFont typeface="Wingdings" pitchFamily="2" charset="2"/>
              <a:buChar char="v"/>
            </a:pPr>
            <a:endParaRPr lang="en-US" sz="1200" dirty="0">
              <a:latin typeface="Times New Roman" panose="02020603050405020304" pitchFamily="18" charset="0"/>
              <a:cs typeface="Times New Roman" panose="02020603050405020304" pitchFamily="18" charset="0"/>
            </a:endParaRPr>
          </a:p>
        </p:txBody>
      </p:sp>
      <p:sp>
        <p:nvSpPr>
          <p:cNvPr id="11" name="Content Placeholder 7">
            <a:extLst>
              <a:ext uri="{FF2B5EF4-FFF2-40B4-BE49-F238E27FC236}">
                <a16:creationId xmlns:a16="http://schemas.microsoft.com/office/drawing/2014/main" id="{7EBC9DD1-ADEE-40E4-6075-BC91E8A6F59E}"/>
              </a:ext>
            </a:extLst>
          </p:cNvPr>
          <p:cNvSpPr txBox="1">
            <a:spLocks/>
          </p:cNvSpPr>
          <p:nvPr/>
        </p:nvSpPr>
        <p:spPr>
          <a:xfrm>
            <a:off x="605533" y="3504919"/>
            <a:ext cx="7346665" cy="1895354"/>
          </a:xfrm>
          <a:prstGeom prst="rect">
            <a:avLst/>
          </a:prstGeom>
          <a:noFill/>
        </p:spPr>
        <p:txBody>
          <a:bodyPr vert="horz" lIns="68580" tIns="34290" rIns="68580" bIns="34290" rtlCol="0" anchor="t">
            <a:norm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1pPr>
            <a:lvl2pPr marL="22860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2pPr>
            <a:lvl3pPr marL="68580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3pPr>
            <a:lvl4pPr marL="114300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4pPr>
            <a:lvl5pPr marL="160020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300"/>
              </a:spcBef>
              <a:spcAft>
                <a:spcPts val="300"/>
              </a:spcAft>
            </a:pPr>
            <a:r>
              <a:rPr lang="en-US" sz="1500" b="1" i="1" dirty="0">
                <a:latin typeface="Times New Roman" panose="02020603050405020304" pitchFamily="18" charset="0"/>
                <a:cs typeface="Times New Roman" panose="02020603050405020304" pitchFamily="18" charset="0"/>
              </a:rPr>
              <a:t>2. Research design and results</a:t>
            </a:r>
          </a:p>
          <a:p>
            <a:pPr marL="385763" lvl="1" indent="-214313">
              <a:spcBef>
                <a:spcPts val="300"/>
              </a:spcBef>
              <a:spcAft>
                <a:spcPts val="300"/>
              </a:spcAft>
              <a:buFont typeface="Wingdings" pitchFamily="2" charset="2"/>
              <a:buChar char="v"/>
            </a:pPr>
            <a:r>
              <a:rPr lang="en-US" sz="1200" u="sng" dirty="0">
                <a:latin typeface="Times New Roman" panose="02020603050405020304" pitchFamily="18" charset="0"/>
                <a:cs typeface="Times New Roman" panose="02020603050405020304" pitchFamily="18" charset="0"/>
              </a:rPr>
              <a:t>To assess internal control effectiveness where the presence of residual risk remains unknown, </a:t>
            </a:r>
            <a:r>
              <a:rPr lang="en-US" sz="1200" dirty="0">
                <a:latin typeface="Times New Roman" panose="02020603050405020304" pitchFamily="18" charset="0"/>
                <a:cs typeface="Times New Roman" panose="02020603050405020304" pitchFamily="18" charset="0"/>
              </a:rPr>
              <a:t>we introduce a novel measure of internal control </a:t>
            </a:r>
            <a:r>
              <a:rPr lang="en-US" sz="1200" i="1" dirty="0" err="1">
                <a:latin typeface="Times New Roman" panose="02020603050405020304" pitchFamily="18" charset="0"/>
                <a:cs typeface="Times New Roman" panose="02020603050405020304" pitchFamily="18" charset="0"/>
              </a:rPr>
              <a:t>Employee_Insights_index</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based on crowdsourced employee insights that are gathered from the Glassdoor website. </a:t>
            </a:r>
          </a:p>
          <a:p>
            <a:pPr marL="385763" lvl="1" indent="-214313">
              <a:spcBef>
                <a:spcPts val="300"/>
              </a:spcBef>
              <a:spcAft>
                <a:spcPts val="300"/>
              </a:spcAft>
              <a:buFont typeface="Wingdings" pitchFamily="2" charset="2"/>
              <a:buChar char="v"/>
            </a:pPr>
            <a:r>
              <a:rPr lang="en-US" sz="1200" dirty="0">
                <a:latin typeface="Times New Roman" panose="02020603050405020304" pitchFamily="18" charset="0"/>
                <a:cs typeface="Times New Roman" panose="02020603050405020304" pitchFamily="18" charset="0"/>
              </a:rPr>
              <a:t>Topic modelling and Machine Learning.</a:t>
            </a:r>
          </a:p>
          <a:p>
            <a:pPr marL="385763" lvl="1" indent="-214313">
              <a:spcBef>
                <a:spcPts val="300"/>
              </a:spcBef>
              <a:spcAft>
                <a:spcPts val="300"/>
              </a:spcAft>
              <a:buFont typeface="Wingdings" pitchFamily="2" charset="2"/>
              <a:buChar char="v"/>
            </a:pPr>
            <a:r>
              <a:rPr lang="en-US" sz="1200" dirty="0">
                <a:latin typeface="Times New Roman" panose="02020603050405020304" pitchFamily="18" charset="0"/>
                <a:cs typeface="Times New Roman" panose="02020603050405020304" pitchFamily="18" charset="0"/>
              </a:rPr>
              <a:t>Validation results</a:t>
            </a:r>
          </a:p>
          <a:p>
            <a:pPr marL="728663" lvl="2" indent="-214313">
              <a:spcBef>
                <a:spcPts val="300"/>
              </a:spcBef>
              <a:spcAft>
                <a:spcPts val="300"/>
              </a:spcAft>
              <a:buFont typeface="Arial" panose="020B0604020202020204" pitchFamily="34" charset="0"/>
              <a:buChar char="•"/>
            </a:pPr>
            <a:r>
              <a:rPr lang="en-US" sz="1200" i="1" dirty="0" err="1">
                <a:latin typeface="Times New Roman" panose="02020603050405020304" pitchFamily="18" charset="0"/>
                <a:cs typeface="Times New Roman" panose="02020603050405020304" pitchFamily="18" charset="0"/>
              </a:rPr>
              <a:t>Employee_Insights_index</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has been validated through the subsequent restatement and abnormal accrual quality.</a:t>
            </a:r>
          </a:p>
        </p:txBody>
      </p:sp>
    </p:spTree>
    <p:extLst>
      <p:ext uri="{BB962C8B-B14F-4D97-AF65-F5344CB8AC3E}">
        <p14:creationId xmlns:p14="http://schemas.microsoft.com/office/powerpoint/2010/main" val="4266395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B0626B-9A95-422D-BBEA-23E4D62A74BF}"/>
              </a:ext>
            </a:extLst>
          </p:cNvPr>
          <p:cNvSpPr>
            <a:spLocks noGrp="1"/>
          </p:cNvSpPr>
          <p:nvPr>
            <p:ph type="title"/>
          </p:nvPr>
        </p:nvSpPr>
        <p:spPr>
          <a:xfrm>
            <a:off x="457200" y="1314451"/>
            <a:ext cx="8229600" cy="606029"/>
          </a:xfrm>
        </p:spPr>
        <p:txBody>
          <a:bodyPr/>
          <a:lstStyle/>
          <a:p>
            <a:r>
              <a:rPr lang="en-US" altLang="zh-CN" sz="2000" b="1" dirty="0">
                <a:solidFill>
                  <a:srgbClr val="C00000"/>
                </a:solidFill>
                <a:cs typeface="Times New Roman" panose="02020603050405020304" pitchFamily="18" charset="0"/>
              </a:rPr>
              <a:t>Progress</a:t>
            </a:r>
            <a:endParaRPr lang="en-US" sz="2000" b="1" dirty="0">
              <a:solidFill>
                <a:srgbClr val="C00000"/>
              </a:solidFill>
              <a:cs typeface="Times New Roman" panose="02020603050405020304" pitchFamily="18" charset="0"/>
            </a:endParaRPr>
          </a:p>
        </p:txBody>
      </p:sp>
      <p:sp>
        <p:nvSpPr>
          <p:cNvPr id="3" name="内容占位符 2">
            <a:extLst>
              <a:ext uri="{FF2B5EF4-FFF2-40B4-BE49-F238E27FC236}">
                <a16:creationId xmlns:a16="http://schemas.microsoft.com/office/drawing/2014/main" id="{EA2ED4B1-FBB8-4115-BD12-0D9611D5FF45}"/>
              </a:ext>
            </a:extLst>
          </p:cNvPr>
          <p:cNvSpPr>
            <a:spLocks noGrp="1"/>
          </p:cNvSpPr>
          <p:nvPr>
            <p:ph idx="1"/>
          </p:nvPr>
        </p:nvSpPr>
        <p:spPr>
          <a:xfrm>
            <a:off x="457200" y="2000251"/>
            <a:ext cx="8504930" cy="3540918"/>
          </a:xfrm>
        </p:spPr>
        <p:txBody>
          <a:bodyPr/>
          <a:lstStyle/>
          <a:p>
            <a:pPr marL="285750" lvl="1">
              <a:lnSpc>
                <a:spcPct val="120000"/>
              </a:lnSpc>
              <a:spcAft>
                <a:spcPts val="400"/>
              </a:spcAft>
              <a:buFont typeface="Wingdings" panose="05000000000000000000" pitchFamily="2" charset="2"/>
              <a:buChar char="p"/>
            </a:pPr>
            <a:r>
              <a:rPr lang="en-US" altLang="zh-CN" sz="1400" dirty="0">
                <a:solidFill>
                  <a:schemeClr val="tx1"/>
                </a:solidFill>
                <a:latin typeface="+mj-lt"/>
                <a:ea typeface="ヒラギノ角ゴ Pro W3" panose="020B0300000000000000" charset="-128"/>
                <a:cs typeface="Times New Roman" panose="02020603050405020304" pitchFamily="18" charset="0"/>
              </a:rPr>
              <a:t>Literature review</a:t>
            </a:r>
          </a:p>
          <a:p>
            <a:pPr marL="285750" lvl="1">
              <a:lnSpc>
                <a:spcPct val="120000"/>
              </a:lnSpc>
              <a:spcAft>
                <a:spcPts val="400"/>
              </a:spcAft>
              <a:buFont typeface="Wingdings" panose="05000000000000000000" pitchFamily="2" charset="2"/>
              <a:buChar char="p"/>
            </a:pPr>
            <a:r>
              <a:rPr lang="en-US" altLang="zh-CN" sz="1400" dirty="0">
                <a:solidFill>
                  <a:schemeClr val="tx1"/>
                </a:solidFill>
                <a:latin typeface="+mj-lt"/>
                <a:ea typeface="ヒラギノ角ゴ Pro W3" panose="020B0300000000000000" charset="-128"/>
                <a:cs typeface="Times New Roman" panose="02020603050405020304" pitchFamily="18" charset="0"/>
              </a:rPr>
              <a:t>Data collection</a:t>
            </a:r>
          </a:p>
          <a:p>
            <a:pPr marL="556895" lvl="2" indent="-257175">
              <a:lnSpc>
                <a:spcPct val="90000"/>
              </a:lnSpc>
              <a:spcAft>
                <a:spcPts val="400"/>
              </a:spcAft>
              <a:buFont typeface="Wingdings" panose="05000000000000000000" pitchFamily="2" charset="2"/>
              <a:buChar char="p"/>
            </a:pPr>
            <a:r>
              <a:rPr lang="en-US" altLang="zh-CN" dirty="0">
                <a:solidFill>
                  <a:schemeClr val="tx1"/>
                </a:solidFill>
                <a:latin typeface="+mj-lt"/>
                <a:ea typeface="ヒラギノ角ゴ Pro W3" panose="020B0300000000000000" charset="-128"/>
                <a:cs typeface="Times New Roman" panose="02020603050405020304" pitchFamily="18" charset="0"/>
              </a:rPr>
              <a:t>Audit partner names from PCAOB </a:t>
            </a:r>
            <a:r>
              <a:rPr lang="en-US" altLang="zh-CN" dirty="0" err="1">
                <a:solidFill>
                  <a:schemeClr val="tx1"/>
                </a:solidFill>
                <a:latin typeface="+mj-lt"/>
                <a:ea typeface="ヒラギノ角ゴ Pro W3" panose="020B0300000000000000" charset="-128"/>
                <a:cs typeface="Times New Roman" panose="02020603050405020304" pitchFamily="18" charset="0"/>
              </a:rPr>
              <a:t>AuditorSearch</a:t>
            </a:r>
            <a:r>
              <a:rPr lang="en-US" altLang="zh-CN" dirty="0">
                <a:solidFill>
                  <a:schemeClr val="tx1"/>
                </a:solidFill>
                <a:latin typeface="+mj-lt"/>
                <a:ea typeface="ヒラギノ角ゴ Pro W3" panose="020B0300000000000000" charset="-128"/>
                <a:cs typeface="Times New Roman" panose="02020603050405020304" pitchFamily="18" charset="0"/>
              </a:rPr>
              <a:t> Form AP database since 2017 </a:t>
            </a:r>
          </a:p>
          <a:p>
            <a:pPr marL="556895" lvl="2" indent="-257175">
              <a:lnSpc>
                <a:spcPct val="90000"/>
              </a:lnSpc>
              <a:spcAft>
                <a:spcPts val="400"/>
              </a:spcAft>
              <a:buFont typeface="Wingdings" panose="05000000000000000000" pitchFamily="2" charset="2"/>
              <a:buChar char="p"/>
            </a:pPr>
            <a:r>
              <a:rPr lang="en-US" altLang="zh-CN" dirty="0">
                <a:solidFill>
                  <a:schemeClr val="tx1"/>
                </a:solidFill>
                <a:latin typeface="+mj-lt"/>
                <a:ea typeface="ヒラギノ角ゴ Pro W3" panose="020B0300000000000000" charset="-128"/>
                <a:cs typeface="Times New Roman" panose="02020603050405020304" pitchFamily="18" charset="0"/>
              </a:rPr>
              <a:t>Audit partner personal information from LinkedIn</a:t>
            </a:r>
          </a:p>
          <a:p>
            <a:pPr marL="556895" lvl="2" indent="-257175">
              <a:lnSpc>
                <a:spcPct val="90000"/>
              </a:lnSpc>
              <a:spcAft>
                <a:spcPts val="400"/>
              </a:spcAft>
              <a:buFont typeface="Wingdings" panose="05000000000000000000" pitchFamily="2" charset="2"/>
              <a:buChar char="p"/>
            </a:pPr>
            <a:r>
              <a:rPr lang="en-US" altLang="zh-CN" dirty="0">
                <a:solidFill>
                  <a:schemeClr val="tx1"/>
                </a:solidFill>
                <a:latin typeface="+mj-lt"/>
                <a:ea typeface="ヒラギノ角ゴ Pro W3" panose="020B0300000000000000" charset="-128"/>
                <a:cs typeface="Times New Roman" panose="02020603050405020304" pitchFamily="18" charset="0"/>
              </a:rPr>
              <a:t>Executive information from </a:t>
            </a:r>
            <a:r>
              <a:rPr lang="en-US" altLang="zh-CN" dirty="0" err="1">
                <a:solidFill>
                  <a:schemeClr val="tx1"/>
                </a:solidFill>
                <a:latin typeface="+mj-lt"/>
                <a:ea typeface="ヒラギノ角ゴ Pro W3" panose="020B0300000000000000" charset="-128"/>
                <a:cs typeface="Times New Roman" panose="02020603050405020304" pitchFamily="18" charset="0"/>
              </a:rPr>
              <a:t>BoardEx</a:t>
            </a:r>
            <a:endParaRPr lang="en-US" altLang="zh-CN" dirty="0">
              <a:solidFill>
                <a:schemeClr val="tx1"/>
              </a:solidFill>
              <a:latin typeface="+mj-lt"/>
              <a:ea typeface="ヒラギノ角ゴ Pro W3" panose="020B0300000000000000" charset="-128"/>
              <a:cs typeface="Times New Roman" panose="02020603050405020304" pitchFamily="18" charset="0"/>
            </a:endParaRPr>
          </a:p>
          <a:p>
            <a:pPr marL="556895" lvl="2" indent="-257175">
              <a:lnSpc>
                <a:spcPct val="90000"/>
              </a:lnSpc>
              <a:spcAft>
                <a:spcPts val="400"/>
              </a:spcAft>
              <a:buFont typeface="Wingdings" panose="05000000000000000000" pitchFamily="2" charset="2"/>
              <a:buChar char="p"/>
            </a:pPr>
            <a:r>
              <a:rPr lang="en-US" altLang="zh-CN" dirty="0">
                <a:solidFill>
                  <a:schemeClr val="tx1"/>
                </a:solidFill>
                <a:latin typeface="+mj-lt"/>
                <a:ea typeface="ヒラギノ角ゴ Pro W3" panose="020B0300000000000000" charset="-128"/>
                <a:cs typeface="Times New Roman" panose="02020603050405020304" pitchFamily="18" charset="0"/>
              </a:rPr>
              <a:t>Audit outcomes (restatement, going concern opinions, discretional accruals) from </a:t>
            </a:r>
            <a:r>
              <a:rPr lang="en-US" altLang="zh-CN" dirty="0" err="1">
                <a:solidFill>
                  <a:schemeClr val="tx1"/>
                </a:solidFill>
                <a:latin typeface="+mj-lt"/>
                <a:ea typeface="ヒラギノ角ゴ Pro W3" panose="020B0300000000000000" charset="-128"/>
                <a:cs typeface="Times New Roman" panose="02020603050405020304" pitchFamily="18" charset="0"/>
              </a:rPr>
              <a:t>Compustat</a:t>
            </a:r>
            <a:r>
              <a:rPr lang="en-US" altLang="zh-CN" dirty="0">
                <a:solidFill>
                  <a:schemeClr val="tx1"/>
                </a:solidFill>
                <a:latin typeface="+mj-lt"/>
                <a:ea typeface="ヒラギノ角ゴ Pro W3" panose="020B0300000000000000" charset="-128"/>
                <a:cs typeface="Times New Roman" panose="02020603050405020304" pitchFamily="18" charset="0"/>
              </a:rPr>
              <a:t> and Audit Analytics</a:t>
            </a:r>
          </a:p>
          <a:p>
            <a:pPr marL="285750" lvl="1">
              <a:lnSpc>
                <a:spcPct val="120000"/>
              </a:lnSpc>
              <a:spcAft>
                <a:spcPts val="400"/>
              </a:spcAft>
              <a:buFont typeface="Wingdings" panose="05000000000000000000" pitchFamily="2" charset="2"/>
              <a:buChar char="p"/>
            </a:pPr>
            <a:r>
              <a:rPr lang="en-US" altLang="zh-CN" sz="1400" dirty="0">
                <a:solidFill>
                  <a:schemeClr val="tx1"/>
                </a:solidFill>
                <a:latin typeface="+mj-lt"/>
                <a:ea typeface="ヒラギノ角ゴ Pro W3" panose="020B0300000000000000" charset="-128"/>
                <a:cs typeface="Times New Roman" panose="02020603050405020304" pitchFamily="18" charset="0"/>
              </a:rPr>
              <a:t>Construct social tie measures</a:t>
            </a:r>
          </a:p>
          <a:p>
            <a:pPr marL="556895" lvl="2" indent="-257175">
              <a:lnSpc>
                <a:spcPct val="90000"/>
              </a:lnSpc>
              <a:spcAft>
                <a:spcPts val="400"/>
              </a:spcAft>
              <a:buFont typeface="Wingdings" panose="05000000000000000000" pitchFamily="2" charset="2"/>
              <a:buChar char="p"/>
            </a:pPr>
            <a:r>
              <a:rPr lang="en-US" altLang="zh-CN" dirty="0">
                <a:solidFill>
                  <a:schemeClr val="tx1"/>
                </a:solidFill>
                <a:latin typeface="+mj-lt"/>
                <a:ea typeface="ヒラギノ角ゴ Pro W3" panose="020B0300000000000000" charset="-128"/>
                <a:cs typeface="Times New Roman" panose="02020603050405020304" pitchFamily="18" charset="0"/>
              </a:rPr>
              <a:t>employment affiliation connections </a:t>
            </a:r>
            <a:r>
              <a:rPr lang="en-US" altLang="zh-CN" sz="900" dirty="0">
                <a:solidFill>
                  <a:schemeClr val="bg2"/>
                </a:solidFill>
                <a:latin typeface="+mj-lt"/>
                <a:ea typeface="ヒラギノ角ゴ Pro W3" panose="020B0300000000000000" charset="-128"/>
                <a:cs typeface="Times New Roman" panose="02020603050405020304" pitchFamily="18" charset="0"/>
              </a:rPr>
              <a:t>(He et al. 2017)</a:t>
            </a:r>
          </a:p>
          <a:p>
            <a:pPr marL="556895" lvl="2" indent="-257175">
              <a:lnSpc>
                <a:spcPct val="90000"/>
              </a:lnSpc>
              <a:spcAft>
                <a:spcPts val="400"/>
              </a:spcAft>
              <a:buFont typeface="Wingdings" panose="05000000000000000000" pitchFamily="2" charset="2"/>
              <a:buChar char="p"/>
            </a:pPr>
            <a:r>
              <a:rPr lang="en-US" altLang="zh-CN" dirty="0">
                <a:solidFill>
                  <a:schemeClr val="tx1"/>
                </a:solidFill>
                <a:latin typeface="+mj-lt"/>
                <a:ea typeface="ヒラギノ角ゴ Pro W3" panose="020B0300000000000000" charset="-128"/>
                <a:cs typeface="Times New Roman" panose="02020603050405020304" pitchFamily="18" charset="0"/>
              </a:rPr>
              <a:t>school ties </a:t>
            </a:r>
            <a:r>
              <a:rPr lang="en-US" altLang="zh-CN" sz="900" dirty="0">
                <a:solidFill>
                  <a:schemeClr val="bg2"/>
                </a:solidFill>
                <a:latin typeface="+mj-lt"/>
                <a:ea typeface="ヒラギノ角ゴ Pro W3" panose="020B0300000000000000" charset="-128"/>
                <a:cs typeface="Times New Roman" panose="02020603050405020304" pitchFamily="18" charset="0"/>
              </a:rPr>
              <a:t>(Guan et al. 2016)</a:t>
            </a:r>
          </a:p>
          <a:p>
            <a:pPr marL="556895" lvl="2" indent="-257175">
              <a:lnSpc>
                <a:spcPct val="90000"/>
              </a:lnSpc>
              <a:spcAft>
                <a:spcPts val="400"/>
              </a:spcAft>
              <a:buFont typeface="Wingdings" panose="05000000000000000000" pitchFamily="2" charset="2"/>
              <a:buChar char="p"/>
            </a:pPr>
            <a:r>
              <a:rPr lang="en-US" altLang="zh-CN" dirty="0">
                <a:solidFill>
                  <a:schemeClr val="tx1"/>
                </a:solidFill>
                <a:latin typeface="+mj-lt"/>
                <a:ea typeface="ヒラギノ角ゴ Pro W3" panose="020B0300000000000000" charset="-128"/>
                <a:cs typeface="Times New Roman" panose="02020603050405020304" pitchFamily="18" charset="0"/>
              </a:rPr>
              <a:t>other social tie measures, e.g., membership, GNN centrality, link strength, neighborhood overlaps</a:t>
            </a:r>
          </a:p>
          <a:p>
            <a:pPr marL="285750" lvl="1">
              <a:lnSpc>
                <a:spcPct val="120000"/>
              </a:lnSpc>
              <a:spcAft>
                <a:spcPts val="400"/>
              </a:spcAft>
              <a:buFont typeface="Wingdings" panose="05000000000000000000" pitchFamily="2" charset="2"/>
              <a:buChar char="p"/>
            </a:pPr>
            <a:r>
              <a:rPr lang="en-US" altLang="zh-CN" sz="1400" dirty="0">
                <a:solidFill>
                  <a:schemeClr val="tx1"/>
                </a:solidFill>
                <a:latin typeface="+mj-lt"/>
                <a:ea typeface="ヒラギノ角ゴ Pro W3" panose="020B0300000000000000" charset="-128"/>
                <a:cs typeface="Times New Roman" panose="02020603050405020304" pitchFamily="18" charset="0"/>
              </a:rPr>
              <a:t>Examine their impact on audit outcomes and relative importance</a:t>
            </a:r>
          </a:p>
          <a:p>
            <a:pPr marL="285750" lvl="1">
              <a:lnSpc>
                <a:spcPct val="120000"/>
              </a:lnSpc>
              <a:spcAft>
                <a:spcPts val="400"/>
              </a:spcAft>
              <a:buFont typeface="Wingdings" panose="05000000000000000000" pitchFamily="2" charset="2"/>
              <a:buChar char="p"/>
            </a:pPr>
            <a:r>
              <a:rPr lang="en-US" altLang="zh-CN" sz="1400" dirty="0">
                <a:solidFill>
                  <a:schemeClr val="tx1"/>
                </a:solidFill>
                <a:latin typeface="+mj-lt"/>
                <a:ea typeface="ヒラギノ角ゴ Pro W3" panose="020B0300000000000000" charset="-128"/>
                <a:cs typeface="Times New Roman" panose="02020603050405020304" pitchFamily="18" charset="0"/>
              </a:rPr>
              <a:t>Additional analysis </a:t>
            </a:r>
          </a:p>
          <a:p>
            <a:pPr marL="585470" lvl="2" indent="-285750">
              <a:lnSpc>
                <a:spcPct val="120000"/>
              </a:lnSpc>
              <a:spcAft>
                <a:spcPts val="400"/>
              </a:spcAft>
              <a:buFont typeface="Wingdings" panose="05000000000000000000" pitchFamily="2" charset="2"/>
              <a:buChar char="p"/>
            </a:pPr>
            <a:r>
              <a:rPr lang="en-US" altLang="zh-CN" dirty="0">
                <a:solidFill>
                  <a:schemeClr val="tx1"/>
                </a:solidFill>
                <a:latin typeface="+mj-lt"/>
                <a:ea typeface="ヒラギノ角ゴ Pro W3" panose="020B0300000000000000" charset="-128"/>
                <a:cs typeface="Times New Roman" panose="02020603050405020304" pitchFamily="18" charset="0"/>
              </a:rPr>
              <a:t>Examine the interaction between partner’s innate characteristics (e.g., gender, conservatism) with the social ties</a:t>
            </a:r>
          </a:p>
        </p:txBody>
      </p:sp>
      <p:sp>
        <p:nvSpPr>
          <p:cNvPr id="4" name="灯片编号占位符 3">
            <a:extLst>
              <a:ext uri="{FF2B5EF4-FFF2-40B4-BE49-F238E27FC236}">
                <a16:creationId xmlns:a16="http://schemas.microsoft.com/office/drawing/2014/main" id="{4C99B02E-BD15-43DA-91B8-B774BD2E53B3}"/>
              </a:ext>
            </a:extLst>
          </p:cNvPr>
          <p:cNvSpPr>
            <a:spLocks noGrp="1"/>
          </p:cNvSpPr>
          <p:nvPr>
            <p:ph type="sldNum" sz="quarter" idx="10"/>
          </p:nvPr>
        </p:nvSpPr>
        <p:spPr>
          <a:xfrm>
            <a:off x="6553200" y="5541169"/>
            <a:ext cx="2133600" cy="357188"/>
          </a:xfrm>
        </p:spPr>
        <p:txBody>
          <a:bodyPr/>
          <a:lstStyle/>
          <a:p>
            <a:pPr>
              <a:spcBef>
                <a:spcPts val="0"/>
              </a:spcBef>
              <a:spcAft>
                <a:spcPts val="0"/>
              </a:spcAft>
            </a:pPr>
            <a:fld id="{00000000-1234-1234-1234-123412341234}" type="slidenum">
              <a:rPr lang="en-GB" sz="1200">
                <a:latin typeface="+mj-lt"/>
                <a:cs typeface="Times New Roman" panose="02020603050405020304" pitchFamily="18" charset="0"/>
              </a:rPr>
              <a:pPr>
                <a:spcBef>
                  <a:spcPts val="0"/>
                </a:spcBef>
                <a:spcAft>
                  <a:spcPts val="0"/>
                </a:spcAft>
              </a:pPr>
              <a:t>24</a:t>
            </a:fld>
            <a:endParaRPr lang="en-GB" sz="1200" dirty="0">
              <a:latin typeface="+mj-lt"/>
              <a:cs typeface="Times New Roman" panose="02020603050405020304" pitchFamily="18" charset="0"/>
            </a:endParaRPr>
          </a:p>
        </p:txBody>
      </p:sp>
      <p:pic>
        <p:nvPicPr>
          <p:cNvPr id="6" name="Graphic 5" descr="Checkmark">
            <a:extLst>
              <a:ext uri="{FF2B5EF4-FFF2-40B4-BE49-F238E27FC236}">
                <a16:creationId xmlns:a16="http://schemas.microsoft.com/office/drawing/2014/main" id="{C1C54D4E-0865-503A-7E92-74FFB5682B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058" y="1920480"/>
            <a:ext cx="248530" cy="405559"/>
          </a:xfrm>
          <a:prstGeom prst="rect">
            <a:avLst/>
          </a:prstGeom>
        </p:spPr>
      </p:pic>
      <p:pic>
        <p:nvPicPr>
          <p:cNvPr id="7" name="Graphic 6" descr="Checkmark">
            <a:extLst>
              <a:ext uri="{FF2B5EF4-FFF2-40B4-BE49-F238E27FC236}">
                <a16:creationId xmlns:a16="http://schemas.microsoft.com/office/drawing/2014/main" id="{0AB2948A-74E3-8ACB-9454-0232CFEF6E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513" y="2551181"/>
            <a:ext cx="248530" cy="405559"/>
          </a:xfrm>
          <a:prstGeom prst="rect">
            <a:avLst/>
          </a:prstGeom>
        </p:spPr>
      </p:pic>
      <p:pic>
        <p:nvPicPr>
          <p:cNvPr id="8" name="Graphic 7" descr="Checkmark">
            <a:extLst>
              <a:ext uri="{FF2B5EF4-FFF2-40B4-BE49-F238E27FC236}">
                <a16:creationId xmlns:a16="http://schemas.microsoft.com/office/drawing/2014/main" id="{2C779F6C-A29F-F4F6-6C64-033E7842B6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513" y="3053244"/>
            <a:ext cx="248530" cy="405559"/>
          </a:xfrm>
          <a:prstGeom prst="rect">
            <a:avLst/>
          </a:prstGeom>
        </p:spPr>
      </p:pic>
      <p:pic>
        <p:nvPicPr>
          <p:cNvPr id="9" name="Graphic 8" descr="Checkmark">
            <a:extLst>
              <a:ext uri="{FF2B5EF4-FFF2-40B4-BE49-F238E27FC236}">
                <a16:creationId xmlns:a16="http://schemas.microsoft.com/office/drawing/2014/main" id="{E4E72DFB-05EE-1022-D9C5-2BC797562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513" y="3304889"/>
            <a:ext cx="248530" cy="405559"/>
          </a:xfrm>
          <a:prstGeom prst="rect">
            <a:avLst/>
          </a:prstGeom>
        </p:spPr>
      </p:pic>
      <p:sp>
        <p:nvSpPr>
          <p:cNvPr id="5" name="Action Button: Home 4">
            <a:hlinkClick r:id="rId5" action="ppaction://hlinksldjump" highlightClick="1"/>
            <a:extLst>
              <a:ext uri="{FF2B5EF4-FFF2-40B4-BE49-F238E27FC236}">
                <a16:creationId xmlns:a16="http://schemas.microsoft.com/office/drawing/2014/main" id="{4AAA4FF7-CB30-D049-B343-1B59DE0DBB5C}"/>
              </a:ext>
            </a:extLst>
          </p:cNvPr>
          <p:cNvSpPr/>
          <p:nvPr/>
        </p:nvSpPr>
        <p:spPr>
          <a:xfrm>
            <a:off x="8513805" y="6314303"/>
            <a:ext cx="448325"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36903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3107531" y="926698"/>
            <a:ext cx="2928938" cy="2274425"/>
          </a:xfrm>
          <a:noFill/>
        </p:spPr>
        <p:txBody>
          <a:bodyPr anchor="b"/>
          <a:lstStyle/>
          <a:p>
            <a:r>
              <a:rPr lang="en-US"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type="body" sz="quarter" idx="10"/>
          </p:nvPr>
        </p:nvSpPr>
        <p:spPr>
          <a:xfrm>
            <a:off x="3107531" y="3860491"/>
            <a:ext cx="2928938" cy="2057400"/>
          </a:xfrm>
          <a:noFill/>
        </p:spPr>
        <p:txBody>
          <a:bodyPr anchor="t">
            <a:normAutofit/>
          </a:bodyPr>
          <a:lstStyle/>
          <a:p>
            <a:r>
              <a:rPr lang="en-US" i="1" dirty="0" err="1"/>
              <a:t>Hanxin</a:t>
            </a:r>
            <a:r>
              <a:rPr lang="en-US" i="1" dirty="0"/>
              <a:t> Hu</a:t>
            </a:r>
          </a:p>
          <a:p>
            <a:r>
              <a:rPr lang="en-US" i="1" dirty="0"/>
              <a:t>hh497@scarletmail.rutgers.edu</a:t>
            </a:r>
          </a:p>
        </p:txBody>
      </p:sp>
      <p:sp>
        <p:nvSpPr>
          <p:cNvPr id="4" name="Action Button: Home 3">
            <a:hlinkClick r:id="rId2" action="ppaction://hlinksldjump" highlightClick="1"/>
            <a:extLst>
              <a:ext uri="{FF2B5EF4-FFF2-40B4-BE49-F238E27FC236}">
                <a16:creationId xmlns:a16="http://schemas.microsoft.com/office/drawing/2014/main" id="{61316282-0382-7E46-BB89-D2939014B5BF}"/>
              </a:ext>
            </a:extLst>
          </p:cNvPr>
          <p:cNvSpPr/>
          <p:nvPr/>
        </p:nvSpPr>
        <p:spPr>
          <a:xfrm>
            <a:off x="8407400" y="6350000"/>
            <a:ext cx="406400" cy="3048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45007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065F-21C5-BBCB-2BE2-7A5B59E2D4CE}"/>
              </a:ext>
            </a:extLst>
          </p:cNvPr>
          <p:cNvSpPr>
            <a:spLocks noGrp="1"/>
          </p:cNvSpPr>
          <p:nvPr>
            <p:ph type="ctrTitle"/>
          </p:nvPr>
        </p:nvSpPr>
        <p:spPr>
          <a:xfrm>
            <a:off x="979170" y="1979057"/>
            <a:ext cx="6858000" cy="1790700"/>
          </a:xfrm>
        </p:spPr>
        <p:txBody>
          <a:bodyPr/>
          <a:lstStyle/>
          <a:p>
            <a:r>
              <a:rPr lang="en-US" dirty="0"/>
              <a:t>ESG violation and insider trading</a:t>
            </a:r>
          </a:p>
        </p:txBody>
      </p:sp>
      <p:sp>
        <p:nvSpPr>
          <p:cNvPr id="3" name="Subtitle 2">
            <a:extLst>
              <a:ext uri="{FF2B5EF4-FFF2-40B4-BE49-F238E27FC236}">
                <a16:creationId xmlns:a16="http://schemas.microsoft.com/office/drawing/2014/main" id="{8380EFD7-5FEB-6B90-42E1-1A2E9D6270AB}"/>
              </a:ext>
            </a:extLst>
          </p:cNvPr>
          <p:cNvSpPr>
            <a:spLocks noGrp="1"/>
          </p:cNvSpPr>
          <p:nvPr>
            <p:ph type="subTitle" idx="1"/>
          </p:nvPr>
        </p:nvSpPr>
        <p:spPr>
          <a:xfrm>
            <a:off x="655320" y="4338042"/>
            <a:ext cx="7505700" cy="2739152"/>
          </a:xfrm>
        </p:spPr>
        <p:txBody>
          <a:bodyPr>
            <a:normAutofit/>
          </a:bodyPr>
          <a:lstStyle/>
          <a:p>
            <a:r>
              <a:rPr lang="en-US" dirty="0"/>
              <a:t>Presented by: Nichole Li</a:t>
            </a:r>
            <a:endParaRPr lang="en-US" sz="1050" dirty="0"/>
          </a:p>
        </p:txBody>
      </p:sp>
    </p:spTree>
    <p:extLst>
      <p:ext uri="{BB962C8B-B14F-4D97-AF65-F5344CB8AC3E}">
        <p14:creationId xmlns:p14="http://schemas.microsoft.com/office/powerpoint/2010/main" val="349909278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9FE-8869-7E9E-6537-1D8F672629F5}"/>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AA8C6436-68D2-6976-4A3B-0DDC2460D591}"/>
              </a:ext>
            </a:extLst>
          </p:cNvPr>
          <p:cNvSpPr>
            <a:spLocks noGrp="1"/>
          </p:cNvSpPr>
          <p:nvPr>
            <p:ph idx="1"/>
          </p:nvPr>
        </p:nvSpPr>
        <p:spPr/>
        <p:txBody>
          <a:bodyPr>
            <a:normAutofit/>
          </a:bodyPr>
          <a:lstStyle/>
          <a:p>
            <a:r>
              <a:rPr lang="en-US" sz="2100" dirty="0"/>
              <a:t>The general public and investment community rely heavily on ESG scores/ratings provided by third-party commercial data vendors to identify ESG-friendly firms</a:t>
            </a:r>
          </a:p>
          <a:p>
            <a:endParaRPr lang="en-US" sz="2100" dirty="0"/>
          </a:p>
          <a:p>
            <a:r>
              <a:rPr lang="en-US" sz="2100" dirty="0"/>
              <a:t>Growing evidence suggests that due to information asymmetry and the lack of assurance, having a decent ESG reputation does not translate into socially responsible practices.</a:t>
            </a:r>
          </a:p>
        </p:txBody>
      </p:sp>
    </p:spTree>
    <p:extLst>
      <p:ext uri="{BB962C8B-B14F-4D97-AF65-F5344CB8AC3E}">
        <p14:creationId xmlns:p14="http://schemas.microsoft.com/office/powerpoint/2010/main" val="107200961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9FE-8869-7E9E-6537-1D8F672629F5}"/>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AA8C6436-68D2-6976-4A3B-0DDC2460D591}"/>
              </a:ext>
            </a:extLst>
          </p:cNvPr>
          <p:cNvSpPr>
            <a:spLocks noGrp="1"/>
          </p:cNvSpPr>
          <p:nvPr>
            <p:ph idx="1"/>
          </p:nvPr>
        </p:nvSpPr>
        <p:spPr>
          <a:xfrm>
            <a:off x="358194" y="2236128"/>
            <a:ext cx="7886700" cy="3263504"/>
          </a:xfrm>
        </p:spPr>
        <p:txBody>
          <a:bodyPr>
            <a:normAutofit/>
          </a:bodyPr>
          <a:lstStyle/>
          <a:p>
            <a:pPr lvl="1"/>
            <a:r>
              <a:rPr lang="en-US" sz="2100" dirty="0"/>
              <a:t>Stock market participants want to know if insider trading is widespread because it affects investors' willingness to trade, and consequently affects the liquidity of the stock. </a:t>
            </a:r>
          </a:p>
          <a:p>
            <a:endParaRPr lang="en-US" sz="2400" dirty="0"/>
          </a:p>
          <a:p>
            <a:pPr lvl="1"/>
            <a:r>
              <a:rPr lang="en-US" sz="2100" dirty="0"/>
              <a:t>Policy makers and regulators concerned about the effectiveness of existing insider trading regulations. </a:t>
            </a:r>
          </a:p>
          <a:p>
            <a:endParaRPr lang="en-US" dirty="0"/>
          </a:p>
        </p:txBody>
      </p:sp>
    </p:spTree>
    <p:extLst>
      <p:ext uri="{BB962C8B-B14F-4D97-AF65-F5344CB8AC3E}">
        <p14:creationId xmlns:p14="http://schemas.microsoft.com/office/powerpoint/2010/main" val="415072673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932D-5D43-8B32-22A9-4011FBB7FC89}"/>
              </a:ext>
            </a:extLst>
          </p:cNvPr>
          <p:cNvSpPr>
            <a:spLocks noGrp="1"/>
          </p:cNvSpPr>
          <p:nvPr>
            <p:ph type="title"/>
          </p:nvPr>
        </p:nvSpPr>
        <p:spPr/>
        <p:txBody>
          <a:bodyPr/>
          <a:lstStyle/>
          <a:p>
            <a:r>
              <a:rPr lang="en-US" dirty="0"/>
              <a:t>Research questions</a:t>
            </a:r>
          </a:p>
        </p:txBody>
      </p:sp>
      <p:sp>
        <p:nvSpPr>
          <p:cNvPr id="3" name="Content Placeholder 2">
            <a:extLst>
              <a:ext uri="{FF2B5EF4-FFF2-40B4-BE49-F238E27FC236}">
                <a16:creationId xmlns:a16="http://schemas.microsoft.com/office/drawing/2014/main" id="{2DF3F781-CAE9-75D0-EC9E-AB486E3AC097}"/>
              </a:ext>
            </a:extLst>
          </p:cNvPr>
          <p:cNvSpPr>
            <a:spLocks noGrp="1"/>
          </p:cNvSpPr>
          <p:nvPr>
            <p:ph idx="1"/>
          </p:nvPr>
        </p:nvSpPr>
        <p:spPr/>
        <p:txBody>
          <a:bodyPr>
            <a:normAutofit/>
          </a:bodyPr>
          <a:lstStyle/>
          <a:p>
            <a:r>
              <a:rPr lang="en-US" sz="2100" dirty="0"/>
              <a:t>1. Whether a firm’s ESG violations impact its stock prices. </a:t>
            </a:r>
          </a:p>
          <a:p>
            <a:pPr marL="0" indent="0">
              <a:buNone/>
            </a:pPr>
            <a:endParaRPr lang="en-US" sz="2100" dirty="0"/>
          </a:p>
          <a:p>
            <a:r>
              <a:rPr lang="en-US" sz="2100" dirty="0"/>
              <a:t>2. Whether insiders sell ESG violation firms’ shares before the news of the violation is announced to the general public.</a:t>
            </a:r>
          </a:p>
          <a:p>
            <a:endParaRPr lang="en-US" dirty="0"/>
          </a:p>
          <a:p>
            <a:endParaRPr lang="en-US" dirty="0"/>
          </a:p>
        </p:txBody>
      </p:sp>
    </p:spTree>
    <p:extLst>
      <p:ext uri="{BB962C8B-B14F-4D97-AF65-F5344CB8AC3E}">
        <p14:creationId xmlns:p14="http://schemas.microsoft.com/office/powerpoint/2010/main" val="368256896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2807-AD7C-122E-3C24-D570C3BF470A}"/>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3151C052-F781-690F-BCBA-3991138F0047}"/>
              </a:ext>
            </a:extLst>
          </p:cNvPr>
          <p:cNvSpPr>
            <a:spLocks noGrp="1"/>
          </p:cNvSpPr>
          <p:nvPr>
            <p:ph idx="1"/>
          </p:nvPr>
        </p:nvSpPr>
        <p:spPr/>
        <p:txBody>
          <a:bodyPr/>
          <a:lstStyle/>
          <a:p>
            <a:r>
              <a:rPr lang="en-US" sz="2100" dirty="0"/>
              <a:t>Violation tracker</a:t>
            </a:r>
          </a:p>
          <a:p>
            <a:endParaRPr lang="en-US" sz="2100" dirty="0"/>
          </a:p>
          <a:p>
            <a:r>
              <a:rPr lang="en-US" sz="2100" dirty="0"/>
              <a:t>MSCI KLD</a:t>
            </a:r>
          </a:p>
          <a:p>
            <a:endParaRPr lang="en-US" sz="2100" dirty="0"/>
          </a:p>
          <a:p>
            <a:r>
              <a:rPr lang="en-US" sz="2100" dirty="0"/>
              <a:t>CRSP </a:t>
            </a:r>
          </a:p>
          <a:p>
            <a:endParaRPr lang="en-US" sz="2100" dirty="0"/>
          </a:p>
          <a:p>
            <a:r>
              <a:rPr lang="en-US" sz="2100" dirty="0"/>
              <a:t>Refinitiv</a:t>
            </a:r>
          </a:p>
          <a:p>
            <a:endParaRPr lang="en-US" dirty="0"/>
          </a:p>
          <a:p>
            <a:endParaRPr lang="en-US" dirty="0"/>
          </a:p>
        </p:txBody>
      </p:sp>
    </p:spTree>
    <p:extLst>
      <p:ext uri="{BB962C8B-B14F-4D97-AF65-F5344CB8AC3E}">
        <p14:creationId xmlns:p14="http://schemas.microsoft.com/office/powerpoint/2010/main" val="57110316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DE76-59E4-17E4-732D-51112A568C3D}"/>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B062639B-55BE-3C47-E720-3248F0AB7D10}"/>
              </a:ext>
            </a:extLst>
          </p:cNvPr>
          <p:cNvSpPr>
            <a:spLocks noGrp="1"/>
          </p:cNvSpPr>
          <p:nvPr>
            <p:ph idx="1"/>
          </p:nvPr>
        </p:nvSpPr>
        <p:spPr/>
        <p:txBody>
          <a:bodyPr/>
          <a:lstStyle/>
          <a:p>
            <a:r>
              <a:rPr lang="en-US" sz="1800" dirty="0"/>
              <a:t>2020/01/01-2022/03/22</a:t>
            </a:r>
          </a:p>
          <a:p>
            <a:endParaRPr lang="en-US" dirty="0"/>
          </a:p>
          <a:p>
            <a:endParaRPr lang="en-US" dirty="0"/>
          </a:p>
          <a:p>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06FC6365-E39B-E645-A32B-CE548078A67E}"/>
              </a:ext>
            </a:extLst>
          </p:cNvPr>
          <p:cNvGraphicFramePr>
            <a:graphicFrameLocks noGrp="1"/>
          </p:cNvGraphicFramePr>
          <p:nvPr>
            <p:extLst>
              <p:ext uri="{D42A27DB-BD31-4B8C-83A1-F6EECF244321}">
                <p14:modId xmlns:p14="http://schemas.microsoft.com/office/powerpoint/2010/main" val="2541170754"/>
              </p:ext>
            </p:extLst>
          </p:nvPr>
        </p:nvGraphicFramePr>
        <p:xfrm>
          <a:off x="816428" y="2771200"/>
          <a:ext cx="5845628" cy="2448794"/>
        </p:xfrm>
        <a:graphic>
          <a:graphicData uri="http://schemas.openxmlformats.org/drawingml/2006/table">
            <a:tbl>
              <a:tblPr>
                <a:tableStyleId>{073A0DAA-6AF3-43AB-8588-CEC1D06C72B9}</a:tableStyleId>
              </a:tblPr>
              <a:tblGrid>
                <a:gridCol w="4178125">
                  <a:extLst>
                    <a:ext uri="{9D8B030D-6E8A-4147-A177-3AD203B41FA5}">
                      <a16:colId xmlns:a16="http://schemas.microsoft.com/office/drawing/2014/main" val="283001985"/>
                    </a:ext>
                  </a:extLst>
                </a:gridCol>
                <a:gridCol w="1667504">
                  <a:extLst>
                    <a:ext uri="{9D8B030D-6E8A-4147-A177-3AD203B41FA5}">
                      <a16:colId xmlns:a16="http://schemas.microsoft.com/office/drawing/2014/main" val="2456543790"/>
                    </a:ext>
                  </a:extLst>
                </a:gridCol>
              </a:tblGrid>
              <a:tr h="663885">
                <a:tc>
                  <a:txBody>
                    <a:bodyPr/>
                    <a:lstStyle/>
                    <a:p>
                      <a:pPr algn="l" fontAlgn="ctr"/>
                      <a:r>
                        <a:rPr lang="en-US" sz="2100" u="none" strike="noStrike" dirty="0">
                          <a:effectLst/>
                        </a:rPr>
                        <a:t>Number of records in total</a:t>
                      </a:r>
                      <a:endParaRPr lang="en-US" sz="2100" b="0" i="0" u="none" strike="noStrike" dirty="0">
                        <a:solidFill>
                          <a:srgbClr val="000000"/>
                        </a:solidFill>
                        <a:effectLst/>
                        <a:latin typeface="Times New Roman" panose="02020603050405020304" pitchFamily="18" charset="0"/>
                      </a:endParaRPr>
                    </a:p>
                  </a:txBody>
                  <a:tcPr marL="7144" marR="7144" marT="7144" marB="0" anchor="ctr"/>
                </a:tc>
                <a:tc>
                  <a:txBody>
                    <a:bodyPr/>
                    <a:lstStyle/>
                    <a:p>
                      <a:pPr algn="l" fontAlgn="ctr"/>
                      <a:r>
                        <a:rPr lang="en-US" sz="2100" u="none" strike="noStrike" dirty="0">
                          <a:effectLst/>
                        </a:rPr>
                        <a:t>512,627</a:t>
                      </a:r>
                      <a:endParaRPr lang="en-US" sz="2100" b="0" i="0" u="none" strike="noStrike" dirty="0">
                        <a:solidFill>
                          <a:srgbClr val="FF0000"/>
                        </a:solidFill>
                        <a:effectLst/>
                        <a:latin typeface="Times New Roman" panose="02020603050405020304" pitchFamily="18" charset="0"/>
                      </a:endParaRPr>
                    </a:p>
                  </a:txBody>
                  <a:tcPr marL="7144" marR="7144" marT="7144" marB="0" anchor="ctr"/>
                </a:tc>
                <a:extLst>
                  <a:ext uri="{0D108BD9-81ED-4DB2-BD59-A6C34878D82A}">
                    <a16:rowId xmlns:a16="http://schemas.microsoft.com/office/drawing/2014/main" val="1274993202"/>
                  </a:ext>
                </a:extLst>
              </a:tr>
              <a:tr h="490462">
                <a:tc>
                  <a:txBody>
                    <a:bodyPr/>
                    <a:lstStyle/>
                    <a:p>
                      <a:pPr algn="l" fontAlgn="ctr"/>
                      <a:r>
                        <a:rPr lang="en-US" sz="2100" u="none" strike="noStrike" dirty="0">
                          <a:effectLst/>
                        </a:rPr>
                        <a:t>Number of records have ticker</a:t>
                      </a:r>
                      <a:endParaRPr lang="en-US" sz="2100" b="0" i="0" u="none" strike="noStrike" dirty="0">
                        <a:solidFill>
                          <a:srgbClr val="000000"/>
                        </a:solidFill>
                        <a:effectLst/>
                        <a:latin typeface="Var(--jp-code-font-family)"/>
                      </a:endParaRPr>
                    </a:p>
                  </a:txBody>
                  <a:tcPr marL="7144" marR="7144" marT="7144" marB="0" anchor="ctr"/>
                </a:tc>
                <a:tc>
                  <a:txBody>
                    <a:bodyPr/>
                    <a:lstStyle/>
                    <a:p>
                      <a:pPr algn="l" fontAlgn="ctr"/>
                      <a:r>
                        <a:rPr lang="en-US" sz="2100" u="none" strike="noStrike" dirty="0">
                          <a:effectLst/>
                        </a:rPr>
                        <a:t>67,633</a:t>
                      </a:r>
                      <a:endParaRPr lang="en-US" sz="2100" b="0" i="0" u="none" strike="noStrike" dirty="0">
                        <a:solidFill>
                          <a:srgbClr val="FF0000"/>
                        </a:solidFill>
                        <a:effectLst/>
                        <a:latin typeface="Var(--jp-code-font-family)"/>
                      </a:endParaRPr>
                    </a:p>
                  </a:txBody>
                  <a:tcPr marL="7144" marR="7144" marT="7144" marB="0" anchor="ctr"/>
                </a:tc>
                <a:extLst>
                  <a:ext uri="{0D108BD9-81ED-4DB2-BD59-A6C34878D82A}">
                    <a16:rowId xmlns:a16="http://schemas.microsoft.com/office/drawing/2014/main" val="1265443929"/>
                  </a:ext>
                </a:extLst>
              </a:tr>
              <a:tr h="647224">
                <a:tc>
                  <a:txBody>
                    <a:bodyPr/>
                    <a:lstStyle/>
                    <a:p>
                      <a:pPr algn="l" fontAlgn="b"/>
                      <a:r>
                        <a:rPr lang="en-US" sz="2100" u="none" strike="noStrike" dirty="0">
                          <a:effectLst/>
                        </a:rPr>
                        <a:t>Number of records have ticker and Total asset</a:t>
                      </a:r>
                      <a:endParaRPr lang="en-US" sz="21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2100" u="none" strike="noStrike" dirty="0">
                          <a:effectLst/>
                        </a:rPr>
                        <a:t>62,824</a:t>
                      </a:r>
                      <a:endParaRPr lang="en-US" sz="21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754148895"/>
                  </a:ext>
                </a:extLst>
              </a:tr>
              <a:tr h="647224">
                <a:tc>
                  <a:txBody>
                    <a:bodyPr/>
                    <a:lstStyle/>
                    <a:p>
                      <a:pPr algn="l" fontAlgn="b"/>
                      <a:r>
                        <a:rPr lang="en-US" sz="2100" u="none" strike="noStrike" dirty="0">
                          <a:effectLst/>
                        </a:rPr>
                        <a:t>Number of records after aggregation</a:t>
                      </a:r>
                      <a:endParaRPr lang="en-US" sz="21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2100" u="none" strike="noStrike" dirty="0">
                          <a:effectLst/>
                        </a:rPr>
                        <a:t>46,363</a:t>
                      </a:r>
                    </a:p>
                  </a:txBody>
                  <a:tcPr marL="7144" marR="7144" marT="7144" marB="0" anchor="b"/>
                </a:tc>
                <a:extLst>
                  <a:ext uri="{0D108BD9-81ED-4DB2-BD59-A6C34878D82A}">
                    <a16:rowId xmlns:a16="http://schemas.microsoft.com/office/drawing/2014/main" val="153037293"/>
                  </a:ext>
                </a:extLst>
              </a:tr>
            </a:tbl>
          </a:graphicData>
        </a:graphic>
      </p:graphicFrame>
    </p:spTree>
    <p:extLst>
      <p:ext uri="{BB962C8B-B14F-4D97-AF65-F5344CB8AC3E}">
        <p14:creationId xmlns:p14="http://schemas.microsoft.com/office/powerpoint/2010/main" val="27201316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3711-A64A-5E4C-882E-F1762BB7E405}"/>
              </a:ext>
            </a:extLst>
          </p:cNvPr>
          <p:cNvSpPr>
            <a:spLocks noGrp="1"/>
          </p:cNvSpPr>
          <p:nvPr>
            <p:ph type="title"/>
          </p:nvPr>
        </p:nvSpPr>
        <p:spPr>
          <a:xfrm>
            <a:off x="463793" y="968650"/>
            <a:ext cx="7886700" cy="994172"/>
          </a:xfrm>
        </p:spPr>
        <p:txBody>
          <a:bodyPr>
            <a:normAutofit/>
          </a:bodyPr>
          <a:lstStyle/>
          <a:p>
            <a:r>
              <a:rPr lang="en-US" dirty="0"/>
              <a:t>Descriptive statistics</a:t>
            </a:r>
          </a:p>
        </p:txBody>
      </p:sp>
      <p:graphicFrame>
        <p:nvGraphicFramePr>
          <p:cNvPr id="4" name="Content Placeholder 3">
            <a:extLst>
              <a:ext uri="{FF2B5EF4-FFF2-40B4-BE49-F238E27FC236}">
                <a16:creationId xmlns:a16="http://schemas.microsoft.com/office/drawing/2014/main" id="{077DC1A7-393C-6549-A126-522F9756F447}"/>
              </a:ext>
            </a:extLst>
          </p:cNvPr>
          <p:cNvGraphicFramePr>
            <a:graphicFrameLocks noGrp="1"/>
          </p:cNvGraphicFramePr>
          <p:nvPr>
            <p:ph idx="1"/>
            <p:extLst>
              <p:ext uri="{D42A27DB-BD31-4B8C-83A1-F6EECF244321}">
                <p14:modId xmlns:p14="http://schemas.microsoft.com/office/powerpoint/2010/main" val="2327079451"/>
              </p:ext>
            </p:extLst>
          </p:nvPr>
        </p:nvGraphicFramePr>
        <p:xfrm>
          <a:off x="231897" y="1691420"/>
          <a:ext cx="8680207" cy="4186238"/>
        </p:xfrm>
        <a:graphic>
          <a:graphicData uri="http://schemas.openxmlformats.org/drawingml/2006/table">
            <a:tbl>
              <a:tblPr>
                <a:tableStyleId>{073A0DAA-6AF3-43AB-8588-CEC1D06C72B9}</a:tableStyleId>
              </a:tblPr>
              <a:tblGrid>
                <a:gridCol w="2657270">
                  <a:extLst>
                    <a:ext uri="{9D8B030D-6E8A-4147-A177-3AD203B41FA5}">
                      <a16:colId xmlns:a16="http://schemas.microsoft.com/office/drawing/2014/main" val="1317254618"/>
                    </a:ext>
                  </a:extLst>
                </a:gridCol>
                <a:gridCol w="1388456">
                  <a:extLst>
                    <a:ext uri="{9D8B030D-6E8A-4147-A177-3AD203B41FA5}">
                      <a16:colId xmlns:a16="http://schemas.microsoft.com/office/drawing/2014/main" val="1760650718"/>
                    </a:ext>
                  </a:extLst>
                </a:gridCol>
                <a:gridCol w="1712744">
                  <a:extLst>
                    <a:ext uri="{9D8B030D-6E8A-4147-A177-3AD203B41FA5}">
                      <a16:colId xmlns:a16="http://schemas.microsoft.com/office/drawing/2014/main" val="351023318"/>
                    </a:ext>
                  </a:extLst>
                </a:gridCol>
                <a:gridCol w="1284557">
                  <a:extLst>
                    <a:ext uri="{9D8B030D-6E8A-4147-A177-3AD203B41FA5}">
                      <a16:colId xmlns:a16="http://schemas.microsoft.com/office/drawing/2014/main" val="330752766"/>
                    </a:ext>
                  </a:extLst>
                </a:gridCol>
                <a:gridCol w="1637180">
                  <a:extLst>
                    <a:ext uri="{9D8B030D-6E8A-4147-A177-3AD203B41FA5}">
                      <a16:colId xmlns:a16="http://schemas.microsoft.com/office/drawing/2014/main" val="200395053"/>
                    </a:ext>
                  </a:extLst>
                </a:gridCol>
              </a:tblGrid>
              <a:tr h="418624">
                <a:tc>
                  <a:txBody>
                    <a:bodyPr/>
                    <a:lstStyle/>
                    <a:p>
                      <a:pPr algn="r" fontAlgn="b" hangingPunct="1">
                        <a:lnSpc>
                          <a:spcPct val="100000"/>
                        </a:lnSpc>
                        <a:spcBef>
                          <a:spcPts val="0"/>
                        </a:spcBef>
                      </a:pPr>
                      <a:r>
                        <a:rPr lang="en-US" sz="1400" u="none" strike="noStrike" dirty="0" err="1">
                          <a:effectLst/>
                        </a:rPr>
                        <a:t>offense_group</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sum_of_penalty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percentage_of_total_x</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count_of_records</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percentage_of_total_y</a:t>
                      </a:r>
                      <a:endParaRPr lang="en-US"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17341092"/>
                  </a:ext>
                </a:extLst>
              </a:tr>
              <a:tr h="418624">
                <a:tc>
                  <a:txBody>
                    <a:bodyPr/>
                    <a:lstStyle/>
                    <a:p>
                      <a:pPr algn="r" fontAlgn="b" hangingPunct="1">
                        <a:lnSpc>
                          <a:spcPct val="100000"/>
                        </a:lnSpc>
                        <a:spcBef>
                          <a:spcPts val="0"/>
                        </a:spcBef>
                      </a:pPr>
                      <a:r>
                        <a:rPr lang="en-US" sz="1400" u="none" strike="noStrike" dirty="0">
                          <a:effectLst/>
                        </a:rPr>
                        <a:t>competition-related offenses</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         88,209,860,913 </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11.22</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2,834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0.55</a:t>
                      </a:r>
                      <a:endParaRPr lang="en-US"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23859281"/>
                  </a:ext>
                </a:extLst>
              </a:tr>
              <a:tr h="418624">
                <a:tc>
                  <a:txBody>
                    <a:bodyPr/>
                    <a:lstStyle/>
                    <a:p>
                      <a:pPr algn="r" fontAlgn="b" hangingPunct="1">
                        <a:lnSpc>
                          <a:spcPct val="100000"/>
                        </a:lnSpc>
                        <a:spcBef>
                          <a:spcPts val="0"/>
                        </a:spcBef>
                      </a:pPr>
                      <a:r>
                        <a:rPr lang="en-US" sz="1400" u="none" strike="noStrike">
                          <a:effectLst/>
                        </a:rPr>
                        <a:t>consumer-protection-related offenses</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       107,995,124,538 </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13.74</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21,014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4.10</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5361986"/>
                  </a:ext>
                </a:extLst>
              </a:tr>
              <a:tr h="418624">
                <a:tc>
                  <a:txBody>
                    <a:bodyPr/>
                    <a:lstStyle/>
                    <a:p>
                      <a:pPr algn="r" fontAlgn="b" hangingPunct="1">
                        <a:lnSpc>
                          <a:spcPct val="100000"/>
                        </a:lnSpc>
                        <a:spcBef>
                          <a:spcPts val="0"/>
                        </a:spcBef>
                      </a:pPr>
                      <a:r>
                        <a:rPr lang="en-US" sz="1400" u="none" strike="noStrike">
                          <a:effectLst/>
                        </a:rPr>
                        <a:t>employment-related offenses</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31,884,636,060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4.06</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                  117,128 </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22.85</a:t>
                      </a:r>
                      <a:endParaRPr lang="en-US"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56767296"/>
                  </a:ext>
                </a:extLst>
              </a:tr>
              <a:tr h="418624">
                <a:tc>
                  <a:txBody>
                    <a:bodyPr/>
                    <a:lstStyle/>
                    <a:p>
                      <a:pPr algn="r" fontAlgn="b" hangingPunct="1">
                        <a:lnSpc>
                          <a:spcPct val="100000"/>
                        </a:lnSpc>
                        <a:spcBef>
                          <a:spcPts val="0"/>
                        </a:spcBef>
                      </a:pPr>
                      <a:r>
                        <a:rPr lang="en-US" sz="1400" u="none" strike="noStrike">
                          <a:effectLst/>
                        </a:rPr>
                        <a:t>environment-related offenses</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116,708,463,764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14.85</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                    76,680 </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14.96</a:t>
                      </a:r>
                      <a:endParaRPr lang="en-US" sz="1400" b="0" i="0" u="none" strike="noStrike" dirty="0">
                        <a:solidFill>
                          <a:srgbClr val="FF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50448630"/>
                  </a:ext>
                </a:extLst>
              </a:tr>
              <a:tr h="418624">
                <a:tc>
                  <a:txBody>
                    <a:bodyPr/>
                    <a:lstStyle/>
                    <a:p>
                      <a:pPr algn="r" fontAlgn="b" hangingPunct="1">
                        <a:lnSpc>
                          <a:spcPct val="100000"/>
                        </a:lnSpc>
                        <a:spcBef>
                          <a:spcPts val="0"/>
                        </a:spcBef>
                      </a:pPr>
                      <a:r>
                        <a:rPr lang="en-US" sz="1400" u="none" strike="noStrike" dirty="0">
                          <a:effectLst/>
                        </a:rPr>
                        <a:t>financial offenses</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ctr" hangingPunct="1">
                        <a:lnSpc>
                          <a:spcPct val="100000"/>
                        </a:lnSpc>
                        <a:spcBef>
                          <a:spcPts val="0"/>
                        </a:spcBef>
                      </a:pPr>
                      <a:r>
                        <a:rPr lang="en-US" sz="1400" u="none" strike="noStrike">
                          <a:effectLst/>
                        </a:rPr>
                        <a:t>       262,957,251,001 </a:t>
                      </a:r>
                      <a:endParaRPr lang="en-US" sz="1400" b="0" i="0" u="none" strike="noStrike">
                        <a:solidFill>
                          <a:srgbClr val="FF0000"/>
                        </a:solidFill>
                        <a:effectLst/>
                        <a:latin typeface="Calibri" panose="020F0502020204030204" pitchFamily="34" charset="0"/>
                      </a:endParaRPr>
                    </a:p>
                  </a:txBody>
                  <a:tcPr marL="7144" marR="7144" marT="7144" marB="0" anchor="ctr"/>
                </a:tc>
                <a:tc>
                  <a:txBody>
                    <a:bodyPr/>
                    <a:lstStyle/>
                    <a:p>
                      <a:pPr algn="r" fontAlgn="b" hangingPunct="1">
                        <a:lnSpc>
                          <a:spcPct val="100000"/>
                        </a:lnSpc>
                        <a:spcBef>
                          <a:spcPts val="0"/>
                        </a:spcBef>
                      </a:pPr>
                      <a:r>
                        <a:rPr lang="en-US" sz="1400" u="none" strike="noStrike">
                          <a:effectLst/>
                        </a:rPr>
                        <a:t>33.46</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9,930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1.94</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808837645"/>
                  </a:ext>
                </a:extLst>
              </a:tr>
              <a:tr h="418624">
                <a:tc>
                  <a:txBody>
                    <a:bodyPr/>
                    <a:lstStyle/>
                    <a:p>
                      <a:pPr algn="r" fontAlgn="b" hangingPunct="1">
                        <a:lnSpc>
                          <a:spcPct val="100000"/>
                        </a:lnSpc>
                        <a:spcBef>
                          <a:spcPts val="0"/>
                        </a:spcBef>
                      </a:pPr>
                      <a:r>
                        <a:rPr lang="en-US" sz="1400" u="none" strike="noStrike">
                          <a:effectLst/>
                        </a:rPr>
                        <a:t>government-contracting-related offenses</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50,474,480,449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6.42</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3,350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0.65</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662463972"/>
                  </a:ext>
                </a:extLst>
              </a:tr>
              <a:tr h="418624">
                <a:tc>
                  <a:txBody>
                    <a:bodyPr/>
                    <a:lstStyle/>
                    <a:p>
                      <a:pPr algn="r" fontAlgn="b" hangingPunct="1">
                        <a:lnSpc>
                          <a:spcPct val="100000"/>
                        </a:lnSpc>
                        <a:spcBef>
                          <a:spcPts val="0"/>
                        </a:spcBef>
                      </a:pPr>
                      <a:r>
                        <a:rPr lang="en-US" sz="1400" u="none" strike="noStrike">
                          <a:effectLst/>
                        </a:rPr>
                        <a:t>healthcare-related offenses</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52,053,242,030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6.62</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1,201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0.23</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41158043"/>
                  </a:ext>
                </a:extLst>
              </a:tr>
              <a:tr h="418624">
                <a:tc>
                  <a:txBody>
                    <a:bodyPr/>
                    <a:lstStyle/>
                    <a:p>
                      <a:pPr algn="r" fontAlgn="b" hangingPunct="1">
                        <a:lnSpc>
                          <a:spcPct val="100000"/>
                        </a:lnSpc>
                        <a:spcBef>
                          <a:spcPts val="0"/>
                        </a:spcBef>
                      </a:pPr>
                      <a:r>
                        <a:rPr lang="en-US" sz="1400" u="none" strike="noStrike">
                          <a:effectLst/>
                        </a:rPr>
                        <a:t>miscellaneous offenses</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1,881,046,442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0.24</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547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0.11</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908084051"/>
                  </a:ext>
                </a:extLst>
              </a:tr>
              <a:tr h="418624">
                <a:tc>
                  <a:txBody>
                    <a:bodyPr/>
                    <a:lstStyle/>
                    <a:p>
                      <a:pPr algn="r" fontAlgn="b" hangingPunct="1">
                        <a:lnSpc>
                          <a:spcPct val="100000"/>
                        </a:lnSpc>
                        <a:spcBef>
                          <a:spcPts val="0"/>
                        </a:spcBef>
                      </a:pPr>
                      <a:r>
                        <a:rPr lang="en-US" sz="1400" u="none" strike="noStrike">
                          <a:effectLst/>
                        </a:rPr>
                        <a:t>safety-related offenses</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73,747,102,043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9.38</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a:effectLst/>
                        </a:rPr>
                        <a:t>                  279,943 </a:t>
                      </a:r>
                      <a:endParaRPr lang="en-US"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hangingPunct="1">
                        <a:lnSpc>
                          <a:spcPct val="100000"/>
                        </a:lnSpc>
                        <a:spcBef>
                          <a:spcPts val="0"/>
                        </a:spcBef>
                      </a:pPr>
                      <a:r>
                        <a:rPr lang="en-US" sz="1400" u="none" strike="noStrike" dirty="0">
                          <a:effectLst/>
                        </a:rPr>
                        <a:t>54.61</a:t>
                      </a:r>
                      <a:endParaRPr lang="en-US" sz="1400" b="0" i="0" u="none" strike="noStrike" dirty="0">
                        <a:solidFill>
                          <a:srgbClr val="FF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927152895"/>
                  </a:ext>
                </a:extLst>
              </a:tr>
            </a:tbl>
          </a:graphicData>
        </a:graphic>
      </p:graphicFrame>
    </p:spTree>
    <p:extLst>
      <p:ext uri="{BB962C8B-B14F-4D97-AF65-F5344CB8AC3E}">
        <p14:creationId xmlns:p14="http://schemas.microsoft.com/office/powerpoint/2010/main" val="278709605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92504-F75F-B079-CE7B-C0C83D95BE5A}"/>
              </a:ext>
            </a:extLst>
          </p:cNvPr>
          <p:cNvPicPr>
            <a:picLocks noChangeAspect="1"/>
          </p:cNvPicPr>
          <p:nvPr/>
        </p:nvPicPr>
        <p:blipFill>
          <a:blip r:embed="rId2"/>
          <a:stretch>
            <a:fillRect/>
          </a:stretch>
        </p:blipFill>
        <p:spPr>
          <a:xfrm>
            <a:off x="1076164" y="981465"/>
            <a:ext cx="6558714" cy="4618266"/>
          </a:xfrm>
          <a:prstGeom prst="rect">
            <a:avLst/>
          </a:prstGeom>
        </p:spPr>
      </p:pic>
    </p:spTree>
    <p:extLst>
      <p:ext uri="{BB962C8B-B14F-4D97-AF65-F5344CB8AC3E}">
        <p14:creationId xmlns:p14="http://schemas.microsoft.com/office/powerpoint/2010/main" val="349725670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63EC8-E843-E344-9FBE-E907CFD95494}"/>
              </a:ext>
            </a:extLst>
          </p:cNvPr>
          <p:cNvSpPr>
            <a:spLocks noGrp="1"/>
          </p:cNvSpPr>
          <p:nvPr>
            <p:ph type="title"/>
          </p:nvPr>
        </p:nvSpPr>
        <p:spPr/>
        <p:txBody>
          <a:bodyPr/>
          <a:lstStyle/>
          <a:p>
            <a:r>
              <a:rPr lang="en-US" dirty="0"/>
              <a:t>Event study</a:t>
            </a:r>
          </a:p>
        </p:txBody>
      </p:sp>
      <p:sp>
        <p:nvSpPr>
          <p:cNvPr id="9" name="Content Placeholder 8">
            <a:extLst>
              <a:ext uri="{FF2B5EF4-FFF2-40B4-BE49-F238E27FC236}">
                <a16:creationId xmlns:a16="http://schemas.microsoft.com/office/drawing/2014/main" id="{1F75CBB5-D2EA-2A43-99F1-1E7867B45505}"/>
              </a:ext>
            </a:extLst>
          </p:cNvPr>
          <p:cNvSpPr>
            <a:spLocks noGrp="1"/>
          </p:cNvSpPr>
          <p:nvPr>
            <p:ph idx="1"/>
          </p:nvPr>
        </p:nvSpPr>
        <p:spPr/>
        <p:txBody>
          <a:bodyPr/>
          <a:lstStyle/>
          <a:p>
            <a:r>
              <a:rPr lang="en-US" sz="2100" dirty="0"/>
              <a:t>Penalty amount scaled by the total assets</a:t>
            </a:r>
          </a:p>
          <a:p>
            <a:r>
              <a:rPr lang="en-US" sz="2100" dirty="0"/>
              <a:t>10 profiles </a:t>
            </a:r>
          </a:p>
          <a:p>
            <a:endParaRPr lang="en-US" dirty="0"/>
          </a:p>
        </p:txBody>
      </p:sp>
    </p:spTree>
    <p:extLst>
      <p:ext uri="{BB962C8B-B14F-4D97-AF65-F5344CB8AC3E}">
        <p14:creationId xmlns:p14="http://schemas.microsoft.com/office/powerpoint/2010/main" val="3267634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EE88-BE7E-496D-A8AF-866EBF4F47DC}"/>
              </a:ext>
            </a:extLst>
          </p:cNvPr>
          <p:cNvSpPr>
            <a:spLocks noGrp="1"/>
          </p:cNvSpPr>
          <p:nvPr>
            <p:ph type="ctrTitle"/>
          </p:nvPr>
        </p:nvSpPr>
        <p:spPr>
          <a:xfrm>
            <a:off x="685800" y="2130427"/>
            <a:ext cx="7696200" cy="2929253"/>
          </a:xfrm>
        </p:spPr>
        <p:txBody>
          <a:bodyPr/>
          <a:lstStyle/>
          <a:p>
            <a:pPr algn="ctr" rtl="0">
              <a:spcBef>
                <a:spcPts val="0"/>
              </a:spcBef>
              <a:spcAft>
                <a:spcPts val="0"/>
              </a:spcAft>
            </a:pP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Governance and Donations: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Evidence from Small Nonprofit Organizations </a:t>
            </a:r>
            <a:br>
              <a:rPr lang="en-US" sz="2800" b="0" dirty="0">
                <a:effectLst/>
              </a:rPr>
            </a:br>
            <a:br>
              <a:rPr lang="en-US" sz="2800" dirty="0"/>
            </a:br>
            <a:endParaRPr lang="en-US" sz="2800" dirty="0"/>
          </a:p>
        </p:txBody>
      </p:sp>
      <p:sp>
        <p:nvSpPr>
          <p:cNvPr id="3" name="Subtitle 2">
            <a:extLst>
              <a:ext uri="{FF2B5EF4-FFF2-40B4-BE49-F238E27FC236}">
                <a16:creationId xmlns:a16="http://schemas.microsoft.com/office/drawing/2014/main" id="{FF6556EF-1F00-4EC6-B78F-957C5E656E78}"/>
              </a:ext>
            </a:extLst>
          </p:cNvPr>
          <p:cNvSpPr>
            <a:spLocks noGrp="1"/>
          </p:cNvSpPr>
          <p:nvPr>
            <p:ph type="subTitle" idx="1"/>
          </p:nvPr>
        </p:nvSpPr>
        <p:spPr>
          <a:xfrm>
            <a:off x="1371600" y="4663440"/>
            <a:ext cx="6400800" cy="1752600"/>
          </a:xfrm>
        </p:spPr>
        <p:txBody>
          <a:bodyPr/>
          <a:lstStyle/>
          <a:p>
            <a:endParaRPr lang="en-US" dirty="0">
              <a:latin typeface="Times New Roman" panose="02020603050405020304" pitchFamily="18" charset="0"/>
              <a:cs typeface="Times New Roman" panose="02020603050405020304" pitchFamily="18" charset="0"/>
            </a:endParaRPr>
          </a:p>
          <a:p>
            <a:pPr marL="0" indent="0">
              <a:buNone/>
            </a:pPr>
            <a:r>
              <a:rPr lang="en-US" altLang="zh-CN" dirty="0">
                <a:latin typeface="Times New Roman" panose="02020603050405020304" pitchFamily="18" charset="0"/>
                <a:cs typeface="Times New Roman" panose="02020603050405020304" pitchFamily="18" charset="0"/>
              </a:rPr>
              <a:t>Katerina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Liu,</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Rutgers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University</a:t>
            </a:r>
            <a:r>
              <a:rPr lang="en-US" dirty="0">
                <a:latin typeface="Times New Roman" panose="02020603050405020304" pitchFamily="18" charset="0"/>
                <a:cs typeface="Times New Roman" panose="02020603050405020304" pitchFamily="18" charset="0"/>
              </a:rPr>
              <a:t> </a:t>
            </a:r>
          </a:p>
          <a:p>
            <a:r>
              <a:rPr lang="en-US" dirty="0" err="1">
                <a:latin typeface="Times New Roman" panose="02020603050405020304" pitchFamily="18" charset="0"/>
                <a:cs typeface="Times New Roman" panose="02020603050405020304" pitchFamily="18" charset="0"/>
              </a:rPr>
              <a:t>GeDong</a:t>
            </a:r>
            <a:r>
              <a:rPr lang="en-US" dirty="0">
                <a:latin typeface="Times New Roman" panose="02020603050405020304" pitchFamily="18" charset="0"/>
                <a:cs typeface="Times New Roman" panose="02020603050405020304" pitchFamily="18" charset="0"/>
              </a:rPr>
              <a:t>, City University of New York </a:t>
            </a:r>
          </a:p>
          <a:p>
            <a:r>
              <a:rPr lang="en-US" altLang="zh-CN" dirty="0" err="1">
                <a:latin typeface="Times New Roman" panose="02020603050405020304" pitchFamily="18" charset="0"/>
                <a:cs typeface="Times New Roman" panose="02020603050405020304" pitchFamily="18" charset="0"/>
              </a:rPr>
              <a:t>Chengzhang</a:t>
            </a:r>
            <a:r>
              <a:rPr lang="en-US" altLang="zh-CN" dirty="0">
                <a:latin typeface="Times New Roman" panose="02020603050405020304" pitchFamily="18" charset="0"/>
                <a:cs typeface="Times New Roman" panose="02020603050405020304" pitchFamily="18" charset="0"/>
              </a:rPr>
              <a:t> Wu, Marist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College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62936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BB1B55-543D-6F4B-9807-9EDB470911A5}"/>
              </a:ext>
            </a:extLst>
          </p:cNvPr>
          <p:cNvPicPr>
            <a:picLocks noChangeAspect="1"/>
          </p:cNvPicPr>
          <p:nvPr/>
        </p:nvPicPr>
        <p:blipFill>
          <a:blip r:embed="rId3"/>
          <a:stretch>
            <a:fillRect/>
          </a:stretch>
        </p:blipFill>
        <p:spPr>
          <a:xfrm>
            <a:off x="198961" y="981942"/>
            <a:ext cx="4015047" cy="5018809"/>
          </a:xfrm>
          <a:prstGeom prst="rect">
            <a:avLst/>
          </a:prstGeom>
        </p:spPr>
      </p:pic>
      <p:pic>
        <p:nvPicPr>
          <p:cNvPr id="5" name="Picture 4">
            <a:extLst>
              <a:ext uri="{FF2B5EF4-FFF2-40B4-BE49-F238E27FC236}">
                <a16:creationId xmlns:a16="http://schemas.microsoft.com/office/drawing/2014/main" id="{69203DCD-0DEF-124F-A130-66DF7EF7B3B2}"/>
              </a:ext>
            </a:extLst>
          </p:cNvPr>
          <p:cNvPicPr>
            <a:picLocks noChangeAspect="1"/>
          </p:cNvPicPr>
          <p:nvPr/>
        </p:nvPicPr>
        <p:blipFill>
          <a:blip r:embed="rId4"/>
          <a:stretch>
            <a:fillRect/>
          </a:stretch>
        </p:blipFill>
        <p:spPr>
          <a:xfrm>
            <a:off x="4439016" y="965597"/>
            <a:ext cx="4076335" cy="4894876"/>
          </a:xfrm>
          <a:prstGeom prst="rect">
            <a:avLst/>
          </a:prstGeom>
        </p:spPr>
      </p:pic>
    </p:spTree>
    <p:extLst>
      <p:ext uri="{BB962C8B-B14F-4D97-AF65-F5344CB8AC3E}">
        <p14:creationId xmlns:p14="http://schemas.microsoft.com/office/powerpoint/2010/main" val="36338862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E236-49CE-414E-A4EC-B876C3B7BE0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59198EF-049B-AB4D-9251-5064C57EC062}"/>
              </a:ext>
            </a:extLst>
          </p:cNvPr>
          <p:cNvPicPr>
            <a:picLocks noChangeAspect="1"/>
          </p:cNvPicPr>
          <p:nvPr/>
        </p:nvPicPr>
        <p:blipFill>
          <a:blip r:embed="rId2"/>
          <a:stretch>
            <a:fillRect/>
          </a:stretch>
        </p:blipFill>
        <p:spPr>
          <a:xfrm>
            <a:off x="132619" y="873216"/>
            <a:ext cx="4439381" cy="5143500"/>
          </a:xfrm>
          <a:prstGeom prst="rect">
            <a:avLst/>
          </a:prstGeom>
        </p:spPr>
      </p:pic>
      <p:pic>
        <p:nvPicPr>
          <p:cNvPr id="6" name="Picture 5">
            <a:extLst>
              <a:ext uri="{FF2B5EF4-FFF2-40B4-BE49-F238E27FC236}">
                <a16:creationId xmlns:a16="http://schemas.microsoft.com/office/drawing/2014/main" id="{F483856A-5230-4642-B7EF-E6D07AB364A4}"/>
              </a:ext>
            </a:extLst>
          </p:cNvPr>
          <p:cNvPicPr>
            <a:picLocks noChangeAspect="1"/>
          </p:cNvPicPr>
          <p:nvPr/>
        </p:nvPicPr>
        <p:blipFill>
          <a:blip r:embed="rId2"/>
          <a:stretch>
            <a:fillRect/>
          </a:stretch>
        </p:blipFill>
        <p:spPr>
          <a:xfrm>
            <a:off x="4370474" y="873216"/>
            <a:ext cx="4439381" cy="5143500"/>
          </a:xfrm>
          <a:prstGeom prst="rect">
            <a:avLst/>
          </a:prstGeom>
        </p:spPr>
      </p:pic>
    </p:spTree>
    <p:extLst>
      <p:ext uri="{BB962C8B-B14F-4D97-AF65-F5344CB8AC3E}">
        <p14:creationId xmlns:p14="http://schemas.microsoft.com/office/powerpoint/2010/main" val="61948671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CC320-8221-4A4A-A46B-4E4B5D18FB61}"/>
              </a:ext>
            </a:extLst>
          </p:cNvPr>
          <p:cNvPicPr>
            <a:picLocks noChangeAspect="1"/>
          </p:cNvPicPr>
          <p:nvPr/>
        </p:nvPicPr>
        <p:blipFill>
          <a:blip r:embed="rId2"/>
          <a:stretch>
            <a:fillRect/>
          </a:stretch>
        </p:blipFill>
        <p:spPr>
          <a:xfrm>
            <a:off x="616056" y="857250"/>
            <a:ext cx="4295852" cy="5143500"/>
          </a:xfrm>
          <a:prstGeom prst="rect">
            <a:avLst/>
          </a:prstGeom>
        </p:spPr>
      </p:pic>
    </p:spTree>
    <p:extLst>
      <p:ext uri="{BB962C8B-B14F-4D97-AF65-F5344CB8AC3E}">
        <p14:creationId xmlns:p14="http://schemas.microsoft.com/office/powerpoint/2010/main" val="409219630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7E216F-A14B-1446-8F1A-572D1110F206}"/>
              </a:ext>
            </a:extLst>
          </p:cNvPr>
          <p:cNvSpPr>
            <a:spLocks noGrp="1"/>
          </p:cNvSpPr>
          <p:nvPr>
            <p:ph idx="1"/>
          </p:nvPr>
        </p:nvSpPr>
        <p:spPr/>
        <p:txBody>
          <a:bodyPr/>
          <a:lstStyle/>
          <a:p>
            <a:r>
              <a:rPr lang="en-US" dirty="0"/>
              <a:t>√</a:t>
            </a:r>
          </a:p>
        </p:txBody>
      </p:sp>
      <p:pic>
        <p:nvPicPr>
          <p:cNvPr id="4" name="Picture 3">
            <a:extLst>
              <a:ext uri="{FF2B5EF4-FFF2-40B4-BE49-F238E27FC236}">
                <a16:creationId xmlns:a16="http://schemas.microsoft.com/office/drawing/2014/main" id="{27118425-7B33-3847-A35F-812E2AD2BE57}"/>
              </a:ext>
            </a:extLst>
          </p:cNvPr>
          <p:cNvPicPr>
            <a:picLocks noChangeAspect="1"/>
          </p:cNvPicPr>
          <p:nvPr/>
        </p:nvPicPr>
        <p:blipFill>
          <a:blip r:embed="rId3"/>
          <a:stretch>
            <a:fillRect/>
          </a:stretch>
        </p:blipFill>
        <p:spPr>
          <a:xfrm>
            <a:off x="-14288" y="914400"/>
            <a:ext cx="4057650" cy="5120063"/>
          </a:xfrm>
          <a:prstGeom prst="rect">
            <a:avLst/>
          </a:prstGeom>
        </p:spPr>
      </p:pic>
      <p:pic>
        <p:nvPicPr>
          <p:cNvPr id="7" name="Picture 6">
            <a:extLst>
              <a:ext uri="{FF2B5EF4-FFF2-40B4-BE49-F238E27FC236}">
                <a16:creationId xmlns:a16="http://schemas.microsoft.com/office/drawing/2014/main" id="{9EDA2DB7-0A4F-8E4A-B88B-A60A727F0540}"/>
              </a:ext>
            </a:extLst>
          </p:cNvPr>
          <p:cNvPicPr>
            <a:picLocks noChangeAspect="1"/>
          </p:cNvPicPr>
          <p:nvPr/>
        </p:nvPicPr>
        <p:blipFill>
          <a:blip r:embed="rId4"/>
          <a:stretch>
            <a:fillRect/>
          </a:stretch>
        </p:blipFill>
        <p:spPr>
          <a:xfrm>
            <a:off x="4193381" y="885300"/>
            <a:ext cx="4171950" cy="5149163"/>
          </a:xfrm>
          <a:prstGeom prst="rect">
            <a:avLst/>
          </a:prstGeom>
        </p:spPr>
      </p:pic>
    </p:spTree>
    <p:extLst>
      <p:ext uri="{BB962C8B-B14F-4D97-AF65-F5344CB8AC3E}">
        <p14:creationId xmlns:p14="http://schemas.microsoft.com/office/powerpoint/2010/main" val="373910462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7B710F-AAC6-7F48-9E4E-A3D210237E9B}"/>
              </a:ext>
            </a:extLst>
          </p:cNvPr>
          <p:cNvPicPr>
            <a:picLocks noChangeAspect="1"/>
          </p:cNvPicPr>
          <p:nvPr/>
        </p:nvPicPr>
        <p:blipFill>
          <a:blip r:embed="rId2"/>
          <a:stretch>
            <a:fillRect/>
          </a:stretch>
        </p:blipFill>
        <p:spPr>
          <a:xfrm>
            <a:off x="242887" y="857250"/>
            <a:ext cx="4002815" cy="4972050"/>
          </a:xfrm>
          <a:prstGeom prst="rect">
            <a:avLst/>
          </a:prstGeom>
        </p:spPr>
      </p:pic>
      <p:pic>
        <p:nvPicPr>
          <p:cNvPr id="8" name="Picture 7">
            <a:extLst>
              <a:ext uri="{FF2B5EF4-FFF2-40B4-BE49-F238E27FC236}">
                <a16:creationId xmlns:a16="http://schemas.microsoft.com/office/drawing/2014/main" id="{D84A0370-4903-FA4A-9016-1393E68046A8}"/>
              </a:ext>
            </a:extLst>
          </p:cNvPr>
          <p:cNvPicPr>
            <a:picLocks noChangeAspect="1"/>
          </p:cNvPicPr>
          <p:nvPr/>
        </p:nvPicPr>
        <p:blipFill>
          <a:blip r:embed="rId3"/>
          <a:stretch>
            <a:fillRect/>
          </a:stretch>
        </p:blipFill>
        <p:spPr>
          <a:xfrm>
            <a:off x="4367212" y="957263"/>
            <a:ext cx="4388663" cy="4972050"/>
          </a:xfrm>
          <a:prstGeom prst="rect">
            <a:avLst/>
          </a:prstGeom>
        </p:spPr>
      </p:pic>
    </p:spTree>
    <p:extLst>
      <p:ext uri="{BB962C8B-B14F-4D97-AF65-F5344CB8AC3E}">
        <p14:creationId xmlns:p14="http://schemas.microsoft.com/office/powerpoint/2010/main" val="52443824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B17BBB-91A5-9941-BB96-EF38EA2537A3}"/>
              </a:ext>
            </a:extLst>
          </p:cNvPr>
          <p:cNvPicPr>
            <a:picLocks noChangeAspect="1"/>
          </p:cNvPicPr>
          <p:nvPr/>
        </p:nvPicPr>
        <p:blipFill>
          <a:blip r:embed="rId2"/>
          <a:stretch>
            <a:fillRect/>
          </a:stretch>
        </p:blipFill>
        <p:spPr>
          <a:xfrm>
            <a:off x="547688" y="857250"/>
            <a:ext cx="3838575" cy="4946099"/>
          </a:xfrm>
          <a:prstGeom prst="rect">
            <a:avLst/>
          </a:prstGeom>
        </p:spPr>
      </p:pic>
    </p:spTree>
    <p:extLst>
      <p:ext uri="{BB962C8B-B14F-4D97-AF65-F5344CB8AC3E}">
        <p14:creationId xmlns:p14="http://schemas.microsoft.com/office/powerpoint/2010/main" val="119240915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8319C-F0ED-4147-932F-93CAE44C27FD}"/>
              </a:ext>
            </a:extLst>
          </p:cNvPr>
          <p:cNvPicPr>
            <a:picLocks noChangeAspect="1"/>
          </p:cNvPicPr>
          <p:nvPr/>
        </p:nvPicPr>
        <p:blipFill>
          <a:blip r:embed="rId3"/>
          <a:stretch>
            <a:fillRect/>
          </a:stretch>
        </p:blipFill>
        <p:spPr>
          <a:xfrm>
            <a:off x="581025" y="857250"/>
            <a:ext cx="3990975" cy="4988719"/>
          </a:xfrm>
          <a:prstGeom prst="rect">
            <a:avLst/>
          </a:prstGeom>
        </p:spPr>
      </p:pic>
      <p:pic>
        <p:nvPicPr>
          <p:cNvPr id="4" name="Picture 3">
            <a:extLst>
              <a:ext uri="{FF2B5EF4-FFF2-40B4-BE49-F238E27FC236}">
                <a16:creationId xmlns:a16="http://schemas.microsoft.com/office/drawing/2014/main" id="{C60223AE-08AA-7440-AF7C-3DF15A3C153D}"/>
              </a:ext>
            </a:extLst>
          </p:cNvPr>
          <p:cNvPicPr>
            <a:picLocks noChangeAspect="1"/>
          </p:cNvPicPr>
          <p:nvPr/>
        </p:nvPicPr>
        <p:blipFill>
          <a:blip r:embed="rId4"/>
          <a:stretch>
            <a:fillRect/>
          </a:stretch>
        </p:blipFill>
        <p:spPr>
          <a:xfrm>
            <a:off x="4852987" y="1057469"/>
            <a:ext cx="3862388" cy="4743062"/>
          </a:xfrm>
          <a:prstGeom prst="rect">
            <a:avLst/>
          </a:prstGeom>
        </p:spPr>
      </p:pic>
    </p:spTree>
    <p:extLst>
      <p:ext uri="{BB962C8B-B14F-4D97-AF65-F5344CB8AC3E}">
        <p14:creationId xmlns:p14="http://schemas.microsoft.com/office/powerpoint/2010/main" val="187222190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81E1B-69F0-1249-AA3A-6C89DC7DF900}"/>
              </a:ext>
            </a:extLst>
          </p:cNvPr>
          <p:cNvPicPr>
            <a:picLocks noChangeAspect="1"/>
          </p:cNvPicPr>
          <p:nvPr/>
        </p:nvPicPr>
        <p:blipFill>
          <a:blip r:embed="rId2"/>
          <a:stretch>
            <a:fillRect/>
          </a:stretch>
        </p:blipFill>
        <p:spPr>
          <a:xfrm>
            <a:off x="428626" y="766549"/>
            <a:ext cx="3862388" cy="5234201"/>
          </a:xfrm>
          <a:prstGeom prst="rect">
            <a:avLst/>
          </a:prstGeom>
        </p:spPr>
      </p:pic>
      <p:pic>
        <p:nvPicPr>
          <p:cNvPr id="5" name="Picture 4">
            <a:extLst>
              <a:ext uri="{FF2B5EF4-FFF2-40B4-BE49-F238E27FC236}">
                <a16:creationId xmlns:a16="http://schemas.microsoft.com/office/drawing/2014/main" id="{F5D43EDC-BD91-E646-8747-258645EB6CEC}"/>
              </a:ext>
            </a:extLst>
          </p:cNvPr>
          <p:cNvPicPr>
            <a:picLocks noChangeAspect="1"/>
          </p:cNvPicPr>
          <p:nvPr/>
        </p:nvPicPr>
        <p:blipFill>
          <a:blip r:embed="rId3"/>
          <a:stretch>
            <a:fillRect/>
          </a:stretch>
        </p:blipFill>
        <p:spPr>
          <a:xfrm>
            <a:off x="4695825" y="857250"/>
            <a:ext cx="3862387" cy="4898938"/>
          </a:xfrm>
          <a:prstGeom prst="rect">
            <a:avLst/>
          </a:prstGeom>
        </p:spPr>
      </p:pic>
    </p:spTree>
    <p:extLst>
      <p:ext uri="{BB962C8B-B14F-4D97-AF65-F5344CB8AC3E}">
        <p14:creationId xmlns:p14="http://schemas.microsoft.com/office/powerpoint/2010/main" val="196262550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58947-8755-4244-B848-244D4EB0343B}"/>
              </a:ext>
            </a:extLst>
          </p:cNvPr>
          <p:cNvPicPr>
            <a:picLocks noChangeAspect="1"/>
          </p:cNvPicPr>
          <p:nvPr/>
        </p:nvPicPr>
        <p:blipFill>
          <a:blip r:embed="rId2"/>
          <a:stretch>
            <a:fillRect/>
          </a:stretch>
        </p:blipFill>
        <p:spPr>
          <a:xfrm>
            <a:off x="738187" y="857250"/>
            <a:ext cx="3797633" cy="4772025"/>
          </a:xfrm>
          <a:prstGeom prst="rect">
            <a:avLst/>
          </a:prstGeom>
        </p:spPr>
      </p:pic>
      <p:pic>
        <p:nvPicPr>
          <p:cNvPr id="4" name="Picture 3">
            <a:extLst>
              <a:ext uri="{FF2B5EF4-FFF2-40B4-BE49-F238E27FC236}">
                <a16:creationId xmlns:a16="http://schemas.microsoft.com/office/drawing/2014/main" id="{86A61506-10A0-554F-A973-CFAFF324AAA4}"/>
              </a:ext>
            </a:extLst>
          </p:cNvPr>
          <p:cNvPicPr>
            <a:picLocks noChangeAspect="1"/>
          </p:cNvPicPr>
          <p:nvPr/>
        </p:nvPicPr>
        <p:blipFill>
          <a:blip r:embed="rId3"/>
          <a:stretch>
            <a:fillRect/>
          </a:stretch>
        </p:blipFill>
        <p:spPr>
          <a:xfrm>
            <a:off x="4608181" y="1128712"/>
            <a:ext cx="3804527" cy="2443163"/>
          </a:xfrm>
          <a:prstGeom prst="rect">
            <a:avLst/>
          </a:prstGeom>
        </p:spPr>
      </p:pic>
      <p:sp>
        <p:nvSpPr>
          <p:cNvPr id="2" name="Action Button: Home 1">
            <a:hlinkClick r:id="rId4" action="ppaction://hlinksldjump" highlightClick="1"/>
            <a:extLst>
              <a:ext uri="{FF2B5EF4-FFF2-40B4-BE49-F238E27FC236}">
                <a16:creationId xmlns:a16="http://schemas.microsoft.com/office/drawing/2014/main" id="{3D09B798-EA30-FD45-B801-6612B1DC7482}"/>
              </a:ext>
            </a:extLst>
          </p:cNvPr>
          <p:cNvSpPr/>
          <p:nvPr/>
        </p:nvSpPr>
        <p:spPr>
          <a:xfrm>
            <a:off x="8293100" y="6172200"/>
            <a:ext cx="406400" cy="3429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229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11AA-A540-40ED-A97E-4E2BAB6694CF}"/>
              </a:ext>
            </a:extLst>
          </p:cNvPr>
          <p:cNvSpPr>
            <a:spLocks noGrp="1"/>
          </p:cNvSpPr>
          <p:nvPr>
            <p:ph type="title"/>
          </p:nvPr>
        </p:nvSpPr>
        <p:spPr/>
        <p:txBody>
          <a:bodyPr/>
          <a:lstStyle/>
          <a:p>
            <a:r>
              <a:rPr lang="en-US" dirty="0"/>
              <a:t>Contribution </a:t>
            </a:r>
          </a:p>
        </p:txBody>
      </p:sp>
      <p:sp>
        <p:nvSpPr>
          <p:cNvPr id="3" name="Content Placeholder 2">
            <a:extLst>
              <a:ext uri="{FF2B5EF4-FFF2-40B4-BE49-F238E27FC236}">
                <a16:creationId xmlns:a16="http://schemas.microsoft.com/office/drawing/2014/main" id="{4A94D16F-CCD9-4A35-9339-BE57B91B9FB1}"/>
              </a:ext>
            </a:extLst>
          </p:cNvPr>
          <p:cNvSpPr>
            <a:spLocks noGrp="1"/>
          </p:cNvSpPr>
          <p:nvPr>
            <p:ph idx="1"/>
          </p:nvPr>
        </p:nvSpPr>
        <p:spPr>
          <a:xfrm>
            <a:off x="247337" y="824346"/>
            <a:ext cx="8229600" cy="5209308"/>
          </a:xfrm>
        </p:spPr>
        <p:txBody>
          <a:bodyPr/>
          <a:lstStyle/>
          <a:p>
            <a:pPr marL="257175" lvl="1" indent="-257175">
              <a:spcBef>
                <a:spcPts val="2000"/>
              </a:spcBef>
              <a:spcAft>
                <a:spcPts val="600"/>
              </a:spcAft>
              <a:buChar char="•"/>
            </a:pPr>
            <a:endParaRPr lang="en-US" sz="2000" dirty="0">
              <a:solidFill>
                <a:srgbClr val="000000"/>
              </a:solidFill>
              <a:latin typeface="Arial" panose="020B0604020202020204" pitchFamily="34" charset="0"/>
              <a:ea typeface="+mn-ea"/>
              <a:cs typeface="+mn-cs"/>
            </a:endParaRPr>
          </a:p>
          <a:p>
            <a:pPr>
              <a:spcBef>
                <a:spcPts val="2000"/>
              </a:spcBef>
              <a:spcAft>
                <a:spcPts val="600"/>
              </a:spcAft>
            </a:pPr>
            <a:r>
              <a:rPr lang="en-US" dirty="0">
                <a:solidFill>
                  <a:srgbClr val="000000"/>
                </a:solidFill>
                <a:latin typeface="Arial" panose="020B0604020202020204" pitchFamily="34" charset="0"/>
                <a:cs typeface="Arial" panose="020B0604020202020204" pitchFamily="34" charset="0"/>
              </a:rPr>
              <a:t>It is the first empirical study that examines the relation between governance and donations for Form 990-EZ filers.</a:t>
            </a:r>
          </a:p>
          <a:p>
            <a:pPr>
              <a:spcBef>
                <a:spcPts val="2000"/>
              </a:spcBef>
              <a:spcAft>
                <a:spcPts val="600"/>
              </a:spcAft>
            </a:pPr>
            <a:r>
              <a:rPr lang="en-US" dirty="0">
                <a:solidFill>
                  <a:srgbClr val="000000"/>
                </a:solidFill>
                <a:latin typeface="Arial" panose="020B0604020202020204" pitchFamily="34" charset="0"/>
                <a:cs typeface="Arial" panose="020B0604020202020204" pitchFamily="34" charset="0"/>
              </a:rPr>
              <a:t>The development of the governance construct and the multiple conceptual layers of governance dimensions contributes to the agency theory approach in nonprofit literature. </a:t>
            </a:r>
          </a:p>
          <a:p>
            <a:pPr>
              <a:spcBef>
                <a:spcPts val="2000"/>
              </a:spcBef>
              <a:spcAft>
                <a:spcPts val="600"/>
              </a:spcAft>
              <a:buFont typeface="Courier New" panose="02070309020205020404" pitchFamily="49" charset="0"/>
              <a:buChar char="o"/>
            </a:pPr>
            <a:r>
              <a:rPr lang="en-US" dirty="0">
                <a:solidFill>
                  <a:srgbClr val="000000"/>
                </a:solidFill>
                <a:latin typeface="Arial" panose="020B0604020202020204" pitchFamily="34" charset="0"/>
                <a:cs typeface="Arial" panose="020B0604020202020204" pitchFamily="34" charset="0"/>
              </a:rPr>
              <a:t>The operationalization of governance as a second-order construct makes it possible to measure the effect of governance on donations for Form 990-EZ filers. </a:t>
            </a:r>
          </a:p>
          <a:p>
            <a:pPr>
              <a:spcBef>
                <a:spcPts val="2000"/>
              </a:spcBef>
              <a:spcAft>
                <a:spcPts val="600"/>
              </a:spcAft>
            </a:pPr>
            <a:r>
              <a:rPr lang="en-US" dirty="0">
                <a:solidFill>
                  <a:srgbClr val="000000"/>
                </a:solidFill>
                <a:latin typeface="Arial" panose="020B0604020202020204" pitchFamily="34" charset="0"/>
                <a:cs typeface="Arial" panose="020B0604020202020204" pitchFamily="34" charset="0"/>
              </a:rPr>
              <a:t> It sheds some light on regulatory oversight in the nonprofit sector for relevant stakeholders (Watchdog agencies and the general public).  </a:t>
            </a:r>
            <a:endParaRPr lang="en-US" b="1" dirty="0">
              <a:effectLst/>
              <a:latin typeface="Arial" panose="020B0604020202020204" pitchFamily="34" charset="0"/>
              <a:cs typeface="Arial" panose="020B0604020202020204" pitchFamily="34" charset="0"/>
            </a:endParaRPr>
          </a:p>
          <a:p>
            <a:pPr marL="0" indent="0" rtl="0">
              <a:spcBef>
                <a:spcPts val="0"/>
              </a:spcBef>
              <a:spcAft>
                <a:spcPts val="0"/>
              </a:spcAft>
              <a:buNone/>
            </a:pPr>
            <a:endParaRPr lang="en-US" kern="1200" dirty="0"/>
          </a:p>
        </p:txBody>
      </p:sp>
      <p:cxnSp>
        <p:nvCxnSpPr>
          <p:cNvPr id="9" name="Straight Arrow Connector 8">
            <a:extLst>
              <a:ext uri="{FF2B5EF4-FFF2-40B4-BE49-F238E27FC236}">
                <a16:creationId xmlns:a16="http://schemas.microsoft.com/office/drawing/2014/main" id="{E0271A54-9D97-4A35-ACCE-BCE728A5EC69}"/>
              </a:ext>
            </a:extLst>
          </p:cNvPr>
          <p:cNvCxnSpPr/>
          <p:nvPr/>
        </p:nvCxnSpPr>
        <p:spPr>
          <a:xfrm>
            <a:off x="2851484" y="4126830"/>
            <a:ext cx="836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85CB55C-95E2-4C65-9400-5D0057A3AE3F}"/>
              </a:ext>
            </a:extLst>
          </p:cNvPr>
          <p:cNvCxnSpPr/>
          <p:nvPr/>
        </p:nvCxnSpPr>
        <p:spPr>
          <a:xfrm>
            <a:off x="5456321" y="4148888"/>
            <a:ext cx="836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61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E4E8-2343-45C8-B836-7B8D36DED37A}"/>
              </a:ext>
            </a:extLst>
          </p:cNvPr>
          <p:cNvSpPr>
            <a:spLocks noGrp="1"/>
          </p:cNvSpPr>
          <p:nvPr>
            <p:ph type="title"/>
          </p:nvPr>
        </p:nvSpPr>
        <p:spPr/>
        <p:txBody>
          <a:bodyPr/>
          <a:lstStyle/>
          <a:p>
            <a:r>
              <a:rPr lang="en-US" dirty="0"/>
              <a:t>Research Question and Key Findings</a:t>
            </a:r>
          </a:p>
        </p:txBody>
      </p:sp>
      <p:sp>
        <p:nvSpPr>
          <p:cNvPr id="3" name="Content Placeholder 2">
            <a:extLst>
              <a:ext uri="{FF2B5EF4-FFF2-40B4-BE49-F238E27FC236}">
                <a16:creationId xmlns:a16="http://schemas.microsoft.com/office/drawing/2014/main" id="{00CAF97F-5BD8-487D-AE64-72C9A89A4DCC}"/>
              </a:ext>
            </a:extLst>
          </p:cNvPr>
          <p:cNvSpPr>
            <a:spLocks noGrp="1"/>
          </p:cNvSpPr>
          <p:nvPr>
            <p:ph idx="1"/>
          </p:nvPr>
        </p:nvSpPr>
        <p:spPr>
          <a:xfrm>
            <a:off x="292100" y="1417637"/>
            <a:ext cx="8229600" cy="5275263"/>
          </a:xfrm>
        </p:spPr>
        <p:txBody>
          <a:bodyPr/>
          <a:lstStyle/>
          <a:p>
            <a:r>
              <a:rPr lang="en-US" dirty="0">
                <a:latin typeface="Arial" panose="020B0604020202020204" pitchFamily="34" charset="0"/>
                <a:cs typeface="Arial" panose="020B0604020202020204" pitchFamily="34" charset="0"/>
              </a:rPr>
              <a:t>Research Question: we study the governance and donations of Form 990-EZ filers.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Key Findings</a:t>
            </a:r>
          </a:p>
          <a:p>
            <a:endParaRPr lang="en-US" dirty="0">
              <a:latin typeface="Arial" panose="020B0604020202020204" pitchFamily="34" charset="0"/>
              <a:cs typeface="Arial" panose="020B0604020202020204" pitchFamily="34" charset="0"/>
            </a:endParaRPr>
          </a:p>
          <a:p>
            <a:pPr>
              <a:buFont typeface="Wingdings" pitchFamily="2" charset="2"/>
              <a:buChar char="§"/>
            </a:pPr>
            <a:r>
              <a:rPr lang="en-US" dirty="0">
                <a:latin typeface="Arial" panose="020B0604020202020204" pitchFamily="34" charset="0"/>
                <a:cs typeface="Arial" panose="020B0604020202020204" pitchFamily="34" charset="0"/>
              </a:rPr>
              <a:t>Among four governance constructs, three constructs (management, public access, and board) are positively associated with donations and one policy construct is negatively linked with donations. </a:t>
            </a:r>
          </a:p>
          <a:p>
            <a:pPr>
              <a:buFont typeface="Wingdings" pitchFamily="2" charset="2"/>
              <a:buChar char="§"/>
            </a:pPr>
            <a:r>
              <a:rPr lang="en-US" dirty="0">
                <a:latin typeface="Arial" panose="020B0604020202020204" pitchFamily="34" charset="0"/>
                <a:cs typeface="Arial" panose="020B0604020202020204" pitchFamily="34" charset="0"/>
              </a:rPr>
              <a:t>Our results support the assertion that good governance disclosed by Form 990-EZ is value-added to donations that small charities receive, independent of other variables such as age, asset, wealth, program ratio, and fundraising expenditures.</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endParaRPr lang="en-US" dirty="0"/>
          </a:p>
          <a:p>
            <a:endParaRPr lang="en-US" dirty="0"/>
          </a:p>
          <a:p>
            <a:pPr marL="0" indent="0">
              <a:buNone/>
            </a:pPr>
            <a:br>
              <a:rPr lang="en-US" dirty="0"/>
            </a:br>
            <a:endParaRPr lang="en-US" dirty="0"/>
          </a:p>
        </p:txBody>
      </p:sp>
    </p:spTree>
    <p:extLst>
      <p:ext uri="{BB962C8B-B14F-4D97-AF65-F5344CB8AC3E}">
        <p14:creationId xmlns:p14="http://schemas.microsoft.com/office/powerpoint/2010/main" val="1541159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F06B2-23D6-4EF0-9ED5-D4B188D85B43}"/>
              </a:ext>
            </a:extLst>
          </p:cNvPr>
          <p:cNvSpPr>
            <a:spLocks noGrp="1"/>
          </p:cNvSpPr>
          <p:nvPr>
            <p:ph type="title"/>
          </p:nvPr>
        </p:nvSpPr>
        <p:spPr/>
        <p:txBody>
          <a:bodyPr/>
          <a:lstStyle/>
          <a:p>
            <a:r>
              <a:rPr lang="en-US" dirty="0"/>
              <a:t>Theoretical Model</a:t>
            </a:r>
          </a:p>
        </p:txBody>
      </p:sp>
      <p:sp>
        <p:nvSpPr>
          <p:cNvPr id="3" name="Content Placeholder 2">
            <a:extLst>
              <a:ext uri="{FF2B5EF4-FFF2-40B4-BE49-F238E27FC236}">
                <a16:creationId xmlns:a16="http://schemas.microsoft.com/office/drawing/2014/main" id="{14B42878-E80B-4CFA-9A86-67E90C57AEB0}"/>
              </a:ext>
            </a:extLst>
          </p:cNvPr>
          <p:cNvSpPr>
            <a:spLocks noGrp="1"/>
          </p:cNvSpPr>
          <p:nvPr>
            <p:ph idx="1"/>
          </p:nvPr>
        </p:nvSpPr>
        <p:spPr/>
        <p:txBody>
          <a:bodyPr/>
          <a:lstStyle/>
          <a:p>
            <a:pPr marL="0" indent="0">
              <a:buNone/>
            </a:pPr>
            <a:r>
              <a:rPr lang="en-US" b="1" dirty="0">
                <a:solidFill>
                  <a:srgbClr val="000000"/>
                </a:solidFill>
                <a:effectLst/>
              </a:rPr>
              <a:t>A reflective-reflective model (</a:t>
            </a:r>
            <a:r>
              <a:rPr lang="en-US" b="1" dirty="0" err="1">
                <a:solidFill>
                  <a:srgbClr val="000000"/>
                </a:solidFill>
                <a:effectLst/>
              </a:rPr>
              <a:t>Wetzels</a:t>
            </a:r>
            <a:r>
              <a:rPr lang="en-US" b="1" dirty="0">
                <a:solidFill>
                  <a:srgbClr val="000000"/>
                </a:solidFill>
                <a:effectLst/>
              </a:rPr>
              <a:t> </a:t>
            </a:r>
            <a:r>
              <a:rPr lang="en-US" b="1" i="1" dirty="0">
                <a:solidFill>
                  <a:srgbClr val="000000"/>
                </a:solidFill>
                <a:effectLst/>
              </a:rPr>
              <a:t>et al</a:t>
            </a:r>
            <a:r>
              <a:rPr lang="en-US" b="1" dirty="0">
                <a:solidFill>
                  <a:srgbClr val="000000"/>
                </a:solidFill>
                <a:effectLst/>
              </a:rPr>
              <a:t>. 2009) </a:t>
            </a:r>
            <a:r>
              <a:rPr lang="en-US" dirty="0"/>
              <a:t>      </a:t>
            </a:r>
          </a:p>
          <a:p>
            <a:pPr marL="0" indent="0">
              <a:buNone/>
            </a:pPr>
            <a:br>
              <a:rPr lang="en-US" dirty="0"/>
            </a:br>
            <a:endParaRPr lang="en-US" dirty="0"/>
          </a:p>
        </p:txBody>
      </p:sp>
      <p:pic>
        <p:nvPicPr>
          <p:cNvPr id="5" name="Picture 4" descr="A picture containing text, screenshot, diagram, font&#10;&#10;Description automatically generated">
            <a:extLst>
              <a:ext uri="{FF2B5EF4-FFF2-40B4-BE49-F238E27FC236}">
                <a16:creationId xmlns:a16="http://schemas.microsoft.com/office/drawing/2014/main" id="{37834C97-B65A-E7F3-D98C-82D52992E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0630"/>
            <a:ext cx="7772400" cy="6587370"/>
          </a:xfrm>
          <a:prstGeom prst="rect">
            <a:avLst/>
          </a:prstGeom>
        </p:spPr>
      </p:pic>
      <p:sp>
        <p:nvSpPr>
          <p:cNvPr id="4" name="Action Button: Home 3">
            <a:hlinkClick r:id="rId4" action="ppaction://hlinksldjump" highlightClick="1"/>
            <a:extLst>
              <a:ext uri="{FF2B5EF4-FFF2-40B4-BE49-F238E27FC236}">
                <a16:creationId xmlns:a16="http://schemas.microsoft.com/office/drawing/2014/main" id="{AC424A22-EAC2-5B49-9F78-5142D6D0C3C3}"/>
              </a:ext>
            </a:extLst>
          </p:cNvPr>
          <p:cNvSpPr/>
          <p:nvPr/>
        </p:nvSpPr>
        <p:spPr>
          <a:xfrm>
            <a:off x="8452022" y="6277232"/>
            <a:ext cx="506627" cy="46955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3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sp>
          <p:nvSpPr>
            <p:cNvPr id="4" name="object 4"/>
            <p:cNvSpPr/>
            <p:nvPr/>
          </p:nvSpPr>
          <p:spPr>
            <a:xfrm>
              <a:off x="1728385" y="5994158"/>
              <a:ext cx="45720" cy="45720"/>
            </a:xfrm>
            <a:custGeom>
              <a:avLst/>
              <a:gdLst/>
              <a:ahLst/>
              <a:cxnLst/>
              <a:rect l="l" t="t" r="r" b="b"/>
              <a:pathLst>
                <a:path w="45719" h="45720">
                  <a:moveTo>
                    <a:pt x="22825" y="0"/>
                  </a:moveTo>
                  <a:lnTo>
                    <a:pt x="13936" y="1789"/>
                  </a:lnTo>
                  <a:lnTo>
                    <a:pt x="6681" y="6647"/>
                  </a:lnTo>
                  <a:lnTo>
                    <a:pt x="1792" y="13806"/>
                  </a:lnTo>
                  <a:lnTo>
                    <a:pt x="0" y="22501"/>
                  </a:lnTo>
                  <a:lnTo>
                    <a:pt x="1792" y="31391"/>
                  </a:lnTo>
                  <a:lnTo>
                    <a:pt x="6681" y="38652"/>
                  </a:lnTo>
                  <a:lnTo>
                    <a:pt x="13936" y="43548"/>
                  </a:lnTo>
                  <a:lnTo>
                    <a:pt x="22825" y="45344"/>
                  </a:lnTo>
                  <a:lnTo>
                    <a:pt x="31687" y="43548"/>
                  </a:lnTo>
                  <a:lnTo>
                    <a:pt x="38928" y="38652"/>
                  </a:lnTo>
                  <a:lnTo>
                    <a:pt x="43812" y="31391"/>
                  </a:lnTo>
                  <a:lnTo>
                    <a:pt x="45604" y="22501"/>
                  </a:lnTo>
                  <a:lnTo>
                    <a:pt x="43812" y="13806"/>
                  </a:lnTo>
                  <a:lnTo>
                    <a:pt x="38928" y="6647"/>
                  </a:lnTo>
                  <a:lnTo>
                    <a:pt x="31687" y="1789"/>
                  </a:lnTo>
                  <a:lnTo>
                    <a:pt x="22825" y="0"/>
                  </a:lnTo>
                  <a:close/>
                </a:path>
              </a:pathLst>
            </a:custGeom>
            <a:solidFill>
              <a:srgbClr val="75C72C"/>
            </a:solidFill>
          </p:spPr>
          <p:txBody>
            <a:bodyPr wrap="square" lIns="0" tIns="0" rIns="0" bIns="0" rtlCol="0"/>
            <a:lstStyle/>
            <a:p>
              <a:endParaRPr sz="1800"/>
            </a:p>
          </p:txBody>
        </p:sp>
        <p:sp>
          <p:nvSpPr>
            <p:cNvPr id="5" name="object 5"/>
            <p:cNvSpPr/>
            <p:nvPr/>
          </p:nvSpPr>
          <p:spPr>
            <a:xfrm>
              <a:off x="914387" y="5878588"/>
              <a:ext cx="804545" cy="160655"/>
            </a:xfrm>
            <a:custGeom>
              <a:avLst/>
              <a:gdLst/>
              <a:ahLst/>
              <a:cxnLst/>
              <a:rect l="l" t="t" r="r" b="b"/>
              <a:pathLst>
                <a:path w="804544" h="160654">
                  <a:moveTo>
                    <a:pt x="130390" y="76377"/>
                  </a:moveTo>
                  <a:lnTo>
                    <a:pt x="121081" y="35115"/>
                  </a:lnTo>
                  <a:lnTo>
                    <a:pt x="87160" y="6172"/>
                  </a:lnTo>
                  <a:lnTo>
                    <a:pt x="87160" y="77736"/>
                  </a:lnTo>
                  <a:lnTo>
                    <a:pt x="86639" y="88671"/>
                  </a:lnTo>
                  <a:lnTo>
                    <a:pt x="59537" y="122707"/>
                  </a:lnTo>
                  <a:lnTo>
                    <a:pt x="50736" y="123418"/>
                  </a:lnTo>
                  <a:lnTo>
                    <a:pt x="41541" y="123418"/>
                  </a:lnTo>
                  <a:lnTo>
                    <a:pt x="41541" y="35115"/>
                  </a:lnTo>
                  <a:lnTo>
                    <a:pt x="53454" y="35115"/>
                  </a:lnTo>
                  <a:lnTo>
                    <a:pt x="85115" y="58902"/>
                  </a:lnTo>
                  <a:lnTo>
                    <a:pt x="87160" y="77736"/>
                  </a:lnTo>
                  <a:lnTo>
                    <a:pt x="87160" y="6172"/>
                  </a:lnTo>
                  <a:lnTo>
                    <a:pt x="85801" y="5549"/>
                  </a:lnTo>
                  <a:lnTo>
                    <a:pt x="70472" y="1905"/>
                  </a:lnTo>
                  <a:lnTo>
                    <a:pt x="53111" y="685"/>
                  </a:lnTo>
                  <a:lnTo>
                    <a:pt x="0" y="685"/>
                  </a:lnTo>
                  <a:lnTo>
                    <a:pt x="0" y="158534"/>
                  </a:lnTo>
                  <a:lnTo>
                    <a:pt x="49707" y="158534"/>
                  </a:lnTo>
                  <a:lnTo>
                    <a:pt x="97536" y="146456"/>
                  </a:lnTo>
                  <a:lnTo>
                    <a:pt x="125082" y="111315"/>
                  </a:lnTo>
                  <a:lnTo>
                    <a:pt x="129057" y="94957"/>
                  </a:lnTo>
                  <a:lnTo>
                    <a:pt x="130390" y="76377"/>
                  </a:lnTo>
                  <a:close/>
                </a:path>
                <a:path w="804544" h="160654">
                  <a:moveTo>
                    <a:pt x="252958" y="92735"/>
                  </a:moveTo>
                  <a:lnTo>
                    <a:pt x="252412" y="85229"/>
                  </a:lnTo>
                  <a:lnTo>
                    <a:pt x="252069" y="80403"/>
                  </a:lnTo>
                  <a:lnTo>
                    <a:pt x="249428" y="69557"/>
                  </a:lnTo>
                  <a:lnTo>
                    <a:pt x="247980" y="66484"/>
                  </a:lnTo>
                  <a:lnTo>
                    <a:pt x="245059" y="60236"/>
                  </a:lnTo>
                  <a:lnTo>
                    <a:pt x="239001" y="52501"/>
                  </a:lnTo>
                  <a:lnTo>
                    <a:pt x="231140" y="46494"/>
                  </a:lnTo>
                  <a:lnTo>
                    <a:pt x="221843" y="42240"/>
                  </a:lnTo>
                  <a:lnTo>
                    <a:pt x="217208" y="41148"/>
                  </a:lnTo>
                  <a:lnTo>
                    <a:pt x="217208" y="85229"/>
                  </a:lnTo>
                  <a:lnTo>
                    <a:pt x="183159" y="85229"/>
                  </a:lnTo>
                  <a:lnTo>
                    <a:pt x="183502" y="78752"/>
                  </a:lnTo>
                  <a:lnTo>
                    <a:pt x="185547" y="73990"/>
                  </a:lnTo>
                  <a:lnTo>
                    <a:pt x="191668" y="67843"/>
                  </a:lnTo>
                  <a:lnTo>
                    <a:pt x="195414" y="66484"/>
                  </a:lnTo>
                  <a:lnTo>
                    <a:pt x="205295" y="66484"/>
                  </a:lnTo>
                  <a:lnTo>
                    <a:pt x="209384" y="68186"/>
                  </a:lnTo>
                  <a:lnTo>
                    <a:pt x="215506" y="75006"/>
                  </a:lnTo>
                  <a:lnTo>
                    <a:pt x="216865" y="79438"/>
                  </a:lnTo>
                  <a:lnTo>
                    <a:pt x="217208" y="85229"/>
                  </a:lnTo>
                  <a:lnTo>
                    <a:pt x="217208" y="41148"/>
                  </a:lnTo>
                  <a:lnTo>
                    <a:pt x="211086" y="39700"/>
                  </a:lnTo>
                  <a:lnTo>
                    <a:pt x="198818" y="38862"/>
                  </a:lnTo>
                  <a:lnTo>
                    <a:pt x="186055" y="39827"/>
                  </a:lnTo>
                  <a:lnTo>
                    <a:pt x="150495" y="63512"/>
                  </a:lnTo>
                  <a:lnTo>
                    <a:pt x="142316" y="100584"/>
                  </a:lnTo>
                  <a:lnTo>
                    <a:pt x="143268" y="114122"/>
                  </a:lnTo>
                  <a:lnTo>
                    <a:pt x="166712" y="151803"/>
                  </a:lnTo>
                  <a:lnTo>
                    <a:pt x="202565" y="160578"/>
                  </a:lnTo>
                  <a:lnTo>
                    <a:pt x="211759" y="160578"/>
                  </a:lnTo>
                  <a:lnTo>
                    <a:pt x="245465" y="152057"/>
                  </a:lnTo>
                  <a:lnTo>
                    <a:pt x="240753" y="131597"/>
                  </a:lnTo>
                  <a:lnTo>
                    <a:pt x="239331" y="125463"/>
                  </a:lnTo>
                  <a:lnTo>
                    <a:pt x="234911" y="127508"/>
                  </a:lnTo>
                  <a:lnTo>
                    <a:pt x="230479" y="128879"/>
                  </a:lnTo>
                  <a:lnTo>
                    <a:pt x="226402" y="129552"/>
                  </a:lnTo>
                  <a:lnTo>
                    <a:pt x="220611" y="130924"/>
                  </a:lnTo>
                  <a:lnTo>
                    <a:pt x="214147" y="131597"/>
                  </a:lnTo>
                  <a:lnTo>
                    <a:pt x="199847" y="131597"/>
                  </a:lnTo>
                  <a:lnTo>
                    <a:pt x="193713" y="129895"/>
                  </a:lnTo>
                  <a:lnTo>
                    <a:pt x="184861" y="122389"/>
                  </a:lnTo>
                  <a:lnTo>
                    <a:pt x="182486" y="117284"/>
                  </a:lnTo>
                  <a:lnTo>
                    <a:pt x="182143" y="110807"/>
                  </a:lnTo>
                  <a:lnTo>
                    <a:pt x="252958" y="110807"/>
                  </a:lnTo>
                  <a:lnTo>
                    <a:pt x="252958" y="92735"/>
                  </a:lnTo>
                  <a:close/>
                </a:path>
                <a:path w="804544" h="160654">
                  <a:moveTo>
                    <a:pt x="307759" y="0"/>
                  </a:moveTo>
                  <a:lnTo>
                    <a:pt x="268274" y="0"/>
                  </a:lnTo>
                  <a:lnTo>
                    <a:pt x="268274" y="158534"/>
                  </a:lnTo>
                  <a:lnTo>
                    <a:pt x="307759" y="158534"/>
                  </a:lnTo>
                  <a:lnTo>
                    <a:pt x="307759" y="0"/>
                  </a:lnTo>
                  <a:close/>
                </a:path>
                <a:path w="804544" h="160654">
                  <a:moveTo>
                    <a:pt x="437819" y="99555"/>
                  </a:moveTo>
                  <a:lnTo>
                    <a:pt x="427050" y="60693"/>
                  </a:lnTo>
                  <a:lnTo>
                    <a:pt x="397637" y="40906"/>
                  </a:lnTo>
                  <a:lnTo>
                    <a:pt x="397637" y="89319"/>
                  </a:lnTo>
                  <a:lnTo>
                    <a:pt x="397637" y="109435"/>
                  </a:lnTo>
                  <a:lnTo>
                    <a:pt x="396278" y="117284"/>
                  </a:lnTo>
                  <a:lnTo>
                    <a:pt x="393890" y="122389"/>
                  </a:lnTo>
                  <a:lnTo>
                    <a:pt x="391172" y="127850"/>
                  </a:lnTo>
                  <a:lnTo>
                    <a:pt x="387083" y="130581"/>
                  </a:lnTo>
                  <a:lnTo>
                    <a:pt x="374484" y="130581"/>
                  </a:lnTo>
                  <a:lnTo>
                    <a:pt x="370065" y="127850"/>
                  </a:lnTo>
                  <a:lnTo>
                    <a:pt x="367677" y="122389"/>
                  </a:lnTo>
                  <a:lnTo>
                    <a:pt x="364959" y="117284"/>
                  </a:lnTo>
                  <a:lnTo>
                    <a:pt x="363601" y="109435"/>
                  </a:lnTo>
                  <a:lnTo>
                    <a:pt x="363601" y="89319"/>
                  </a:lnTo>
                  <a:lnTo>
                    <a:pt x="364959" y="81826"/>
                  </a:lnTo>
                  <a:lnTo>
                    <a:pt x="367677" y="76708"/>
                  </a:lnTo>
                  <a:lnTo>
                    <a:pt x="370065" y="71589"/>
                  </a:lnTo>
                  <a:lnTo>
                    <a:pt x="374484" y="68872"/>
                  </a:lnTo>
                  <a:lnTo>
                    <a:pt x="386753" y="68872"/>
                  </a:lnTo>
                  <a:lnTo>
                    <a:pt x="391172" y="71589"/>
                  </a:lnTo>
                  <a:lnTo>
                    <a:pt x="393890" y="76708"/>
                  </a:lnTo>
                  <a:lnTo>
                    <a:pt x="396278" y="81826"/>
                  </a:lnTo>
                  <a:lnTo>
                    <a:pt x="397637" y="89319"/>
                  </a:lnTo>
                  <a:lnTo>
                    <a:pt x="397637" y="40906"/>
                  </a:lnTo>
                  <a:lnTo>
                    <a:pt x="396836" y="40652"/>
                  </a:lnTo>
                  <a:lnTo>
                    <a:pt x="389140" y="39319"/>
                  </a:lnTo>
                  <a:lnTo>
                    <a:pt x="380961" y="38862"/>
                  </a:lnTo>
                  <a:lnTo>
                    <a:pt x="368134" y="39827"/>
                  </a:lnTo>
                  <a:lnTo>
                    <a:pt x="331901" y="63449"/>
                  </a:lnTo>
                  <a:lnTo>
                    <a:pt x="323430" y="99555"/>
                  </a:lnTo>
                  <a:lnTo>
                    <a:pt x="324383" y="112864"/>
                  </a:lnTo>
                  <a:lnTo>
                    <a:pt x="347103" y="151371"/>
                  </a:lnTo>
                  <a:lnTo>
                    <a:pt x="380276" y="160578"/>
                  </a:lnTo>
                  <a:lnTo>
                    <a:pt x="393268" y="159562"/>
                  </a:lnTo>
                  <a:lnTo>
                    <a:pt x="429336" y="135610"/>
                  </a:lnTo>
                  <a:lnTo>
                    <a:pt x="436867" y="113106"/>
                  </a:lnTo>
                  <a:lnTo>
                    <a:pt x="437819" y="99555"/>
                  </a:lnTo>
                  <a:close/>
                </a:path>
                <a:path w="804544" h="160654">
                  <a:moveTo>
                    <a:pt x="493306" y="40919"/>
                  </a:moveTo>
                  <a:lnTo>
                    <a:pt x="453478" y="40919"/>
                  </a:lnTo>
                  <a:lnTo>
                    <a:pt x="453478" y="158534"/>
                  </a:lnTo>
                  <a:lnTo>
                    <a:pt x="493306" y="158534"/>
                  </a:lnTo>
                  <a:lnTo>
                    <a:pt x="493306" y="40919"/>
                  </a:lnTo>
                  <a:close/>
                </a:path>
                <a:path w="804544" h="160654">
                  <a:moveTo>
                    <a:pt x="493306" y="0"/>
                  </a:moveTo>
                  <a:lnTo>
                    <a:pt x="453478" y="0"/>
                  </a:lnTo>
                  <a:lnTo>
                    <a:pt x="453478" y="26593"/>
                  </a:lnTo>
                  <a:lnTo>
                    <a:pt x="493306" y="26593"/>
                  </a:lnTo>
                  <a:lnTo>
                    <a:pt x="493306" y="0"/>
                  </a:lnTo>
                  <a:close/>
                </a:path>
                <a:path w="804544" h="160654">
                  <a:moveTo>
                    <a:pt x="592734" y="124434"/>
                  </a:moveTo>
                  <a:lnTo>
                    <a:pt x="585241" y="127165"/>
                  </a:lnTo>
                  <a:lnTo>
                    <a:pt x="578751" y="128536"/>
                  </a:lnTo>
                  <a:lnTo>
                    <a:pt x="573671" y="128536"/>
                  </a:lnTo>
                  <a:lnTo>
                    <a:pt x="566496" y="128536"/>
                  </a:lnTo>
                  <a:lnTo>
                    <a:pt x="562737" y="124777"/>
                  </a:lnTo>
                  <a:lnTo>
                    <a:pt x="562737" y="71259"/>
                  </a:lnTo>
                  <a:lnTo>
                    <a:pt x="587971" y="71259"/>
                  </a:lnTo>
                  <a:lnTo>
                    <a:pt x="587971" y="40919"/>
                  </a:lnTo>
                  <a:lnTo>
                    <a:pt x="562737" y="40919"/>
                  </a:lnTo>
                  <a:lnTo>
                    <a:pt x="562737" y="3759"/>
                  </a:lnTo>
                  <a:lnTo>
                    <a:pt x="522935" y="10909"/>
                  </a:lnTo>
                  <a:lnTo>
                    <a:pt x="522935" y="40919"/>
                  </a:lnTo>
                  <a:lnTo>
                    <a:pt x="508965" y="40919"/>
                  </a:lnTo>
                  <a:lnTo>
                    <a:pt x="508965" y="71259"/>
                  </a:lnTo>
                  <a:lnTo>
                    <a:pt x="522935" y="71259"/>
                  </a:lnTo>
                  <a:lnTo>
                    <a:pt x="522935" y="119672"/>
                  </a:lnTo>
                  <a:lnTo>
                    <a:pt x="523455" y="129451"/>
                  </a:lnTo>
                  <a:lnTo>
                    <a:pt x="551116" y="159943"/>
                  </a:lnTo>
                  <a:lnTo>
                    <a:pt x="560374" y="160578"/>
                  </a:lnTo>
                  <a:lnTo>
                    <a:pt x="566813" y="160578"/>
                  </a:lnTo>
                  <a:lnTo>
                    <a:pt x="572630" y="160235"/>
                  </a:lnTo>
                  <a:lnTo>
                    <a:pt x="582155" y="158191"/>
                  </a:lnTo>
                  <a:lnTo>
                    <a:pt x="587286" y="156489"/>
                  </a:lnTo>
                  <a:lnTo>
                    <a:pt x="592734" y="154101"/>
                  </a:lnTo>
                  <a:lnTo>
                    <a:pt x="592734" y="124434"/>
                  </a:lnTo>
                  <a:close/>
                </a:path>
                <a:path w="804544" h="160654">
                  <a:moveTo>
                    <a:pt x="684301" y="124434"/>
                  </a:moveTo>
                  <a:lnTo>
                    <a:pt x="676821" y="127165"/>
                  </a:lnTo>
                  <a:lnTo>
                    <a:pt x="670687" y="128536"/>
                  </a:lnTo>
                  <a:lnTo>
                    <a:pt x="665238" y="128536"/>
                  </a:lnTo>
                  <a:lnTo>
                    <a:pt x="658075" y="128536"/>
                  </a:lnTo>
                  <a:lnTo>
                    <a:pt x="654354" y="124777"/>
                  </a:lnTo>
                  <a:lnTo>
                    <a:pt x="654354" y="71259"/>
                  </a:lnTo>
                  <a:lnTo>
                    <a:pt x="679856" y="71259"/>
                  </a:lnTo>
                  <a:lnTo>
                    <a:pt x="679856" y="40919"/>
                  </a:lnTo>
                  <a:lnTo>
                    <a:pt x="654354" y="40919"/>
                  </a:lnTo>
                  <a:lnTo>
                    <a:pt x="654354" y="3759"/>
                  </a:lnTo>
                  <a:lnTo>
                    <a:pt x="614514" y="10236"/>
                  </a:lnTo>
                  <a:lnTo>
                    <a:pt x="614514" y="40919"/>
                  </a:lnTo>
                  <a:lnTo>
                    <a:pt x="600532" y="40919"/>
                  </a:lnTo>
                  <a:lnTo>
                    <a:pt x="600532" y="71259"/>
                  </a:lnTo>
                  <a:lnTo>
                    <a:pt x="614514" y="71259"/>
                  </a:lnTo>
                  <a:lnTo>
                    <a:pt x="614514" y="119672"/>
                  </a:lnTo>
                  <a:lnTo>
                    <a:pt x="615073" y="129451"/>
                  </a:lnTo>
                  <a:lnTo>
                    <a:pt x="642835" y="159943"/>
                  </a:lnTo>
                  <a:lnTo>
                    <a:pt x="652310" y="160578"/>
                  </a:lnTo>
                  <a:lnTo>
                    <a:pt x="658749" y="160578"/>
                  </a:lnTo>
                  <a:lnTo>
                    <a:pt x="664197" y="160235"/>
                  </a:lnTo>
                  <a:lnTo>
                    <a:pt x="674090" y="158191"/>
                  </a:lnTo>
                  <a:lnTo>
                    <a:pt x="678853" y="156489"/>
                  </a:lnTo>
                  <a:lnTo>
                    <a:pt x="684301" y="154101"/>
                  </a:lnTo>
                  <a:lnTo>
                    <a:pt x="684301" y="124434"/>
                  </a:lnTo>
                  <a:close/>
                </a:path>
                <a:path w="804544" h="160654">
                  <a:moveTo>
                    <a:pt x="804468" y="92735"/>
                  </a:moveTo>
                  <a:lnTo>
                    <a:pt x="790168" y="52501"/>
                  </a:lnTo>
                  <a:lnTo>
                    <a:pt x="768388" y="41160"/>
                  </a:lnTo>
                  <a:lnTo>
                    <a:pt x="768388" y="79438"/>
                  </a:lnTo>
                  <a:lnTo>
                    <a:pt x="768388" y="85229"/>
                  </a:lnTo>
                  <a:lnTo>
                    <a:pt x="734352" y="85229"/>
                  </a:lnTo>
                  <a:lnTo>
                    <a:pt x="735037" y="78752"/>
                  </a:lnTo>
                  <a:lnTo>
                    <a:pt x="736714" y="73990"/>
                  </a:lnTo>
                  <a:lnTo>
                    <a:pt x="739800" y="70916"/>
                  </a:lnTo>
                  <a:lnTo>
                    <a:pt x="742835" y="67843"/>
                  </a:lnTo>
                  <a:lnTo>
                    <a:pt x="746925" y="66484"/>
                  </a:lnTo>
                  <a:lnTo>
                    <a:pt x="756450" y="66484"/>
                  </a:lnTo>
                  <a:lnTo>
                    <a:pt x="760539" y="68186"/>
                  </a:lnTo>
                  <a:lnTo>
                    <a:pt x="763625" y="71589"/>
                  </a:lnTo>
                  <a:lnTo>
                    <a:pt x="766660" y="75006"/>
                  </a:lnTo>
                  <a:lnTo>
                    <a:pt x="768388" y="79438"/>
                  </a:lnTo>
                  <a:lnTo>
                    <a:pt x="768388" y="41160"/>
                  </a:lnTo>
                  <a:lnTo>
                    <a:pt x="762254" y="39700"/>
                  </a:lnTo>
                  <a:lnTo>
                    <a:pt x="750011" y="38862"/>
                  </a:lnTo>
                  <a:lnTo>
                    <a:pt x="737235" y="39827"/>
                  </a:lnTo>
                  <a:lnTo>
                    <a:pt x="701662" y="63512"/>
                  </a:lnTo>
                  <a:lnTo>
                    <a:pt x="693470" y="100584"/>
                  </a:lnTo>
                  <a:lnTo>
                    <a:pt x="694486" y="114122"/>
                  </a:lnTo>
                  <a:lnTo>
                    <a:pt x="718185" y="151803"/>
                  </a:lnTo>
                  <a:lnTo>
                    <a:pt x="753732" y="160578"/>
                  </a:lnTo>
                  <a:lnTo>
                    <a:pt x="762939" y="160578"/>
                  </a:lnTo>
                  <a:lnTo>
                    <a:pt x="796658" y="152057"/>
                  </a:lnTo>
                  <a:lnTo>
                    <a:pt x="791946" y="131597"/>
                  </a:lnTo>
                  <a:lnTo>
                    <a:pt x="790536" y="125463"/>
                  </a:lnTo>
                  <a:lnTo>
                    <a:pt x="786079" y="127508"/>
                  </a:lnTo>
                  <a:lnTo>
                    <a:pt x="782002" y="128879"/>
                  </a:lnTo>
                  <a:lnTo>
                    <a:pt x="777913" y="129552"/>
                  </a:lnTo>
                  <a:lnTo>
                    <a:pt x="772109" y="130924"/>
                  </a:lnTo>
                  <a:lnTo>
                    <a:pt x="765670" y="131597"/>
                  </a:lnTo>
                  <a:lnTo>
                    <a:pt x="751001" y="131597"/>
                  </a:lnTo>
                  <a:lnTo>
                    <a:pt x="744880" y="129895"/>
                  </a:lnTo>
                  <a:lnTo>
                    <a:pt x="736028" y="122389"/>
                  </a:lnTo>
                  <a:lnTo>
                    <a:pt x="733679" y="117284"/>
                  </a:lnTo>
                  <a:lnTo>
                    <a:pt x="733679" y="110807"/>
                  </a:lnTo>
                  <a:lnTo>
                    <a:pt x="804468" y="110807"/>
                  </a:lnTo>
                  <a:lnTo>
                    <a:pt x="804468" y="92735"/>
                  </a:lnTo>
                  <a:close/>
                </a:path>
              </a:pathLst>
            </a:custGeom>
            <a:solidFill>
              <a:srgbClr val="040507"/>
            </a:solidFill>
          </p:spPr>
          <p:txBody>
            <a:bodyPr wrap="square" lIns="0" tIns="0" rIns="0" bIns="0" rtlCol="0"/>
            <a:lstStyle/>
            <a:p>
              <a:endParaRPr sz="1800"/>
            </a:p>
          </p:txBody>
        </p:sp>
        <p:pic>
          <p:nvPicPr>
            <p:cNvPr id="6" name="object 6"/>
            <p:cNvPicPr/>
            <p:nvPr/>
          </p:nvPicPr>
          <p:blipFill>
            <a:blip r:embed="rId3" cstate="print"/>
            <a:stretch>
              <a:fillRect/>
            </a:stretch>
          </p:blipFill>
          <p:spPr>
            <a:xfrm>
              <a:off x="914399" y="6076320"/>
              <a:ext cx="112686" cy="148985"/>
            </a:xfrm>
            <a:prstGeom prst="rect">
              <a:avLst/>
            </a:prstGeom>
          </p:spPr>
        </p:pic>
        <p:sp>
          <p:nvSpPr>
            <p:cNvPr id="7" name="object 7"/>
            <p:cNvSpPr/>
            <p:nvPr/>
          </p:nvSpPr>
          <p:spPr>
            <a:xfrm>
              <a:off x="1047165" y="6066777"/>
              <a:ext cx="357505" cy="209550"/>
            </a:xfrm>
            <a:custGeom>
              <a:avLst/>
              <a:gdLst/>
              <a:ahLst/>
              <a:cxnLst/>
              <a:rect l="l" t="t" r="r" b="b"/>
              <a:pathLst>
                <a:path w="357505" h="209550">
                  <a:moveTo>
                    <a:pt x="9867" y="47739"/>
                  </a:moveTo>
                  <a:lnTo>
                    <a:pt x="0" y="47739"/>
                  </a:lnTo>
                  <a:lnTo>
                    <a:pt x="0" y="158534"/>
                  </a:lnTo>
                  <a:lnTo>
                    <a:pt x="9867" y="158534"/>
                  </a:lnTo>
                  <a:lnTo>
                    <a:pt x="9867" y="47739"/>
                  </a:lnTo>
                  <a:close/>
                </a:path>
                <a:path w="357505" h="209550">
                  <a:moveTo>
                    <a:pt x="9867" y="21145"/>
                  </a:moveTo>
                  <a:lnTo>
                    <a:pt x="0" y="21145"/>
                  </a:lnTo>
                  <a:lnTo>
                    <a:pt x="0" y="35115"/>
                  </a:lnTo>
                  <a:lnTo>
                    <a:pt x="9867" y="35115"/>
                  </a:lnTo>
                  <a:lnTo>
                    <a:pt x="9867" y="21145"/>
                  </a:lnTo>
                  <a:close/>
                </a:path>
                <a:path w="357505" h="209550">
                  <a:moveTo>
                    <a:pt x="121196" y="47739"/>
                  </a:moveTo>
                  <a:lnTo>
                    <a:pt x="97370" y="47739"/>
                  </a:lnTo>
                  <a:lnTo>
                    <a:pt x="97370" y="72618"/>
                  </a:lnTo>
                  <a:lnTo>
                    <a:pt x="97370" y="91033"/>
                  </a:lnTo>
                  <a:lnTo>
                    <a:pt x="94983" y="97853"/>
                  </a:lnTo>
                  <a:lnTo>
                    <a:pt x="89877" y="102285"/>
                  </a:lnTo>
                  <a:lnTo>
                    <a:pt x="85115" y="107061"/>
                  </a:lnTo>
                  <a:lnTo>
                    <a:pt x="77965" y="109435"/>
                  </a:lnTo>
                  <a:lnTo>
                    <a:pt x="59918" y="109435"/>
                  </a:lnTo>
                  <a:lnTo>
                    <a:pt x="53111" y="107061"/>
                  </a:lnTo>
                  <a:lnTo>
                    <a:pt x="42887" y="97510"/>
                  </a:lnTo>
                  <a:lnTo>
                    <a:pt x="40170" y="91033"/>
                  </a:lnTo>
                  <a:lnTo>
                    <a:pt x="40170" y="73304"/>
                  </a:lnTo>
                  <a:lnTo>
                    <a:pt x="42557" y="66484"/>
                  </a:lnTo>
                  <a:lnTo>
                    <a:pt x="52768" y="56261"/>
                  </a:lnTo>
                  <a:lnTo>
                    <a:pt x="59575" y="53530"/>
                  </a:lnTo>
                  <a:lnTo>
                    <a:pt x="77622" y="53530"/>
                  </a:lnTo>
                  <a:lnTo>
                    <a:pt x="84772" y="55918"/>
                  </a:lnTo>
                  <a:lnTo>
                    <a:pt x="94983" y="65455"/>
                  </a:lnTo>
                  <a:lnTo>
                    <a:pt x="97370" y="72618"/>
                  </a:lnTo>
                  <a:lnTo>
                    <a:pt x="97370" y="47739"/>
                  </a:lnTo>
                  <a:lnTo>
                    <a:pt x="85788" y="47739"/>
                  </a:lnTo>
                  <a:lnTo>
                    <a:pt x="81711" y="46367"/>
                  </a:lnTo>
                  <a:lnTo>
                    <a:pt x="76263" y="45694"/>
                  </a:lnTo>
                  <a:lnTo>
                    <a:pt x="69113" y="45694"/>
                  </a:lnTo>
                  <a:lnTo>
                    <a:pt x="60477" y="46329"/>
                  </a:lnTo>
                  <a:lnTo>
                    <a:pt x="30607" y="74523"/>
                  </a:lnTo>
                  <a:lnTo>
                    <a:pt x="29959" y="89662"/>
                  </a:lnTo>
                  <a:lnTo>
                    <a:pt x="31661" y="96139"/>
                  </a:lnTo>
                  <a:lnTo>
                    <a:pt x="35420" y="101955"/>
                  </a:lnTo>
                  <a:lnTo>
                    <a:pt x="38811" y="107734"/>
                  </a:lnTo>
                  <a:lnTo>
                    <a:pt x="43916" y="111823"/>
                  </a:lnTo>
                  <a:lnTo>
                    <a:pt x="50380" y="114554"/>
                  </a:lnTo>
                  <a:lnTo>
                    <a:pt x="40855" y="120015"/>
                  </a:lnTo>
                  <a:lnTo>
                    <a:pt x="36423" y="126492"/>
                  </a:lnTo>
                  <a:lnTo>
                    <a:pt x="36423" y="137401"/>
                  </a:lnTo>
                  <a:lnTo>
                    <a:pt x="47320" y="148983"/>
                  </a:lnTo>
                  <a:lnTo>
                    <a:pt x="39154" y="151041"/>
                  </a:lnTo>
                  <a:lnTo>
                    <a:pt x="32689" y="154444"/>
                  </a:lnTo>
                  <a:lnTo>
                    <a:pt x="27914" y="159219"/>
                  </a:lnTo>
                  <a:lnTo>
                    <a:pt x="23495" y="164325"/>
                  </a:lnTo>
                  <a:lnTo>
                    <a:pt x="21107" y="170802"/>
                  </a:lnTo>
                  <a:lnTo>
                    <a:pt x="21107" y="187858"/>
                  </a:lnTo>
                  <a:lnTo>
                    <a:pt x="54838" y="208483"/>
                  </a:lnTo>
                  <a:lnTo>
                    <a:pt x="64681" y="208991"/>
                  </a:lnTo>
                  <a:lnTo>
                    <a:pt x="77139" y="208368"/>
                  </a:lnTo>
                  <a:lnTo>
                    <a:pt x="115925" y="187731"/>
                  </a:lnTo>
                  <a:lnTo>
                    <a:pt x="119494" y="162623"/>
                  </a:lnTo>
                  <a:lnTo>
                    <a:pt x="116090" y="155473"/>
                  </a:lnTo>
                  <a:lnTo>
                    <a:pt x="113461" y="153428"/>
                  </a:lnTo>
                  <a:lnTo>
                    <a:pt x="109956" y="150698"/>
                  </a:lnTo>
                  <a:lnTo>
                    <a:pt x="109283" y="150304"/>
                  </a:lnTo>
                  <a:lnTo>
                    <a:pt x="109283" y="165696"/>
                  </a:lnTo>
                  <a:lnTo>
                    <a:pt x="109283" y="172516"/>
                  </a:lnTo>
                  <a:lnTo>
                    <a:pt x="106540" y="184594"/>
                  </a:lnTo>
                  <a:lnTo>
                    <a:pt x="98348" y="193217"/>
                  </a:lnTo>
                  <a:lnTo>
                    <a:pt x="84721" y="198399"/>
                  </a:lnTo>
                  <a:lnTo>
                    <a:pt x="65709" y="200126"/>
                  </a:lnTo>
                  <a:lnTo>
                    <a:pt x="50761" y="198716"/>
                  </a:lnTo>
                  <a:lnTo>
                    <a:pt x="40132" y="194462"/>
                  </a:lnTo>
                  <a:lnTo>
                    <a:pt x="33769" y="187325"/>
                  </a:lnTo>
                  <a:lnTo>
                    <a:pt x="31661" y="177279"/>
                  </a:lnTo>
                  <a:lnTo>
                    <a:pt x="33578" y="166941"/>
                  </a:lnTo>
                  <a:lnTo>
                    <a:pt x="39319" y="159473"/>
                  </a:lnTo>
                  <a:lnTo>
                    <a:pt x="48895" y="154940"/>
                  </a:lnTo>
                  <a:lnTo>
                    <a:pt x="62306" y="153428"/>
                  </a:lnTo>
                  <a:lnTo>
                    <a:pt x="90563" y="153428"/>
                  </a:lnTo>
                  <a:lnTo>
                    <a:pt x="97701" y="155130"/>
                  </a:lnTo>
                  <a:lnTo>
                    <a:pt x="102476" y="157848"/>
                  </a:lnTo>
                  <a:lnTo>
                    <a:pt x="106895" y="160921"/>
                  </a:lnTo>
                  <a:lnTo>
                    <a:pt x="109283" y="165696"/>
                  </a:lnTo>
                  <a:lnTo>
                    <a:pt x="109283" y="150304"/>
                  </a:lnTo>
                  <a:lnTo>
                    <a:pt x="104597" y="147561"/>
                  </a:lnTo>
                  <a:lnTo>
                    <a:pt x="98221" y="145326"/>
                  </a:lnTo>
                  <a:lnTo>
                    <a:pt x="90817" y="143979"/>
                  </a:lnTo>
                  <a:lnTo>
                    <a:pt x="82384" y="143535"/>
                  </a:lnTo>
                  <a:lnTo>
                    <a:pt x="56515" y="143535"/>
                  </a:lnTo>
                  <a:lnTo>
                    <a:pt x="52082" y="142506"/>
                  </a:lnTo>
                  <a:lnTo>
                    <a:pt x="49364" y="140804"/>
                  </a:lnTo>
                  <a:lnTo>
                    <a:pt x="46647" y="139446"/>
                  </a:lnTo>
                  <a:lnTo>
                    <a:pt x="45275" y="136715"/>
                  </a:lnTo>
                  <a:lnTo>
                    <a:pt x="45275" y="129895"/>
                  </a:lnTo>
                  <a:lnTo>
                    <a:pt x="46647" y="126834"/>
                  </a:lnTo>
                  <a:lnTo>
                    <a:pt x="50723" y="121373"/>
                  </a:lnTo>
                  <a:lnTo>
                    <a:pt x="53784" y="118643"/>
                  </a:lnTo>
                  <a:lnTo>
                    <a:pt x="57873" y="116598"/>
                  </a:lnTo>
                  <a:lnTo>
                    <a:pt x="59918" y="116941"/>
                  </a:lnTo>
                  <a:lnTo>
                    <a:pt x="63322" y="117284"/>
                  </a:lnTo>
                  <a:lnTo>
                    <a:pt x="68427" y="117284"/>
                  </a:lnTo>
                  <a:lnTo>
                    <a:pt x="76923" y="116649"/>
                  </a:lnTo>
                  <a:lnTo>
                    <a:pt x="77114" y="116598"/>
                  </a:lnTo>
                  <a:lnTo>
                    <a:pt x="84518" y="114769"/>
                  </a:lnTo>
                  <a:lnTo>
                    <a:pt x="91211" y="111671"/>
                  </a:lnTo>
                  <a:lnTo>
                    <a:pt x="94246" y="109435"/>
                  </a:lnTo>
                  <a:lnTo>
                    <a:pt x="97028" y="107391"/>
                  </a:lnTo>
                  <a:lnTo>
                    <a:pt x="101561" y="101942"/>
                  </a:lnTo>
                  <a:lnTo>
                    <a:pt x="104851" y="95846"/>
                  </a:lnTo>
                  <a:lnTo>
                    <a:pt x="106883" y="89039"/>
                  </a:lnTo>
                  <a:lnTo>
                    <a:pt x="107581" y="81483"/>
                  </a:lnTo>
                  <a:lnTo>
                    <a:pt x="107010" y="74764"/>
                  </a:lnTo>
                  <a:lnTo>
                    <a:pt x="105283" y="68364"/>
                  </a:lnTo>
                  <a:lnTo>
                    <a:pt x="102412" y="62217"/>
                  </a:lnTo>
                  <a:lnTo>
                    <a:pt x="98386" y="56261"/>
                  </a:lnTo>
                  <a:lnTo>
                    <a:pt x="121196" y="54889"/>
                  </a:lnTo>
                  <a:lnTo>
                    <a:pt x="121196" y="53530"/>
                  </a:lnTo>
                  <a:lnTo>
                    <a:pt x="121196" y="47739"/>
                  </a:lnTo>
                  <a:close/>
                </a:path>
                <a:path w="357505" h="209550">
                  <a:moveTo>
                    <a:pt x="149110" y="47739"/>
                  </a:moveTo>
                  <a:lnTo>
                    <a:pt x="138899" y="47739"/>
                  </a:lnTo>
                  <a:lnTo>
                    <a:pt x="138899" y="158534"/>
                  </a:lnTo>
                  <a:lnTo>
                    <a:pt x="149110" y="158534"/>
                  </a:lnTo>
                  <a:lnTo>
                    <a:pt x="149110" y="47739"/>
                  </a:lnTo>
                  <a:close/>
                </a:path>
                <a:path w="357505" h="209550">
                  <a:moveTo>
                    <a:pt x="149110" y="21145"/>
                  </a:moveTo>
                  <a:lnTo>
                    <a:pt x="138899" y="21145"/>
                  </a:lnTo>
                  <a:lnTo>
                    <a:pt x="138899" y="35115"/>
                  </a:lnTo>
                  <a:lnTo>
                    <a:pt x="149110" y="35115"/>
                  </a:lnTo>
                  <a:lnTo>
                    <a:pt x="149110" y="21145"/>
                  </a:lnTo>
                  <a:close/>
                </a:path>
                <a:path w="357505" h="209550">
                  <a:moveTo>
                    <a:pt x="225717" y="150012"/>
                  </a:moveTo>
                  <a:lnTo>
                    <a:pt x="220941" y="151041"/>
                  </a:lnTo>
                  <a:lnTo>
                    <a:pt x="215493" y="151714"/>
                  </a:lnTo>
                  <a:lnTo>
                    <a:pt x="209029" y="151714"/>
                  </a:lnTo>
                  <a:lnTo>
                    <a:pt x="202565" y="151714"/>
                  </a:lnTo>
                  <a:lnTo>
                    <a:pt x="198132" y="149669"/>
                  </a:lnTo>
                  <a:lnTo>
                    <a:pt x="192011" y="141490"/>
                  </a:lnTo>
                  <a:lnTo>
                    <a:pt x="190652" y="135356"/>
                  </a:lnTo>
                  <a:lnTo>
                    <a:pt x="190652" y="56603"/>
                  </a:lnTo>
                  <a:lnTo>
                    <a:pt x="222986" y="56603"/>
                  </a:lnTo>
                  <a:lnTo>
                    <a:pt x="222986" y="47739"/>
                  </a:lnTo>
                  <a:lnTo>
                    <a:pt x="190652" y="47739"/>
                  </a:lnTo>
                  <a:lnTo>
                    <a:pt x="190652" y="21145"/>
                  </a:lnTo>
                  <a:lnTo>
                    <a:pt x="180098" y="22847"/>
                  </a:lnTo>
                  <a:lnTo>
                    <a:pt x="180098" y="47739"/>
                  </a:lnTo>
                  <a:lnTo>
                    <a:pt x="163753" y="47739"/>
                  </a:lnTo>
                  <a:lnTo>
                    <a:pt x="163753" y="56603"/>
                  </a:lnTo>
                  <a:lnTo>
                    <a:pt x="180098" y="56603"/>
                  </a:lnTo>
                  <a:lnTo>
                    <a:pt x="180098" y="128193"/>
                  </a:lnTo>
                  <a:lnTo>
                    <a:pt x="180543" y="136055"/>
                  </a:lnTo>
                  <a:lnTo>
                    <a:pt x="199161" y="160578"/>
                  </a:lnTo>
                  <a:lnTo>
                    <a:pt x="215163" y="160578"/>
                  </a:lnTo>
                  <a:lnTo>
                    <a:pt x="220941" y="159893"/>
                  </a:lnTo>
                  <a:lnTo>
                    <a:pt x="225717" y="158191"/>
                  </a:lnTo>
                  <a:lnTo>
                    <a:pt x="225717" y="150012"/>
                  </a:lnTo>
                  <a:close/>
                </a:path>
                <a:path w="357505" h="209550">
                  <a:moveTo>
                    <a:pt x="318998" y="84899"/>
                  </a:moveTo>
                  <a:lnTo>
                    <a:pt x="308597" y="54559"/>
                  </a:lnTo>
                  <a:lnTo>
                    <a:pt x="304825" y="51358"/>
                  </a:lnTo>
                  <a:lnTo>
                    <a:pt x="298602" y="48374"/>
                  </a:lnTo>
                  <a:lnTo>
                    <a:pt x="291172" y="46609"/>
                  </a:lnTo>
                  <a:lnTo>
                    <a:pt x="282562" y="46037"/>
                  </a:lnTo>
                  <a:lnTo>
                    <a:pt x="273621" y="46545"/>
                  </a:lnTo>
                  <a:lnTo>
                    <a:pt x="264642" y="48120"/>
                  </a:lnTo>
                  <a:lnTo>
                    <a:pt x="255612" y="50774"/>
                  </a:lnTo>
                  <a:lnTo>
                    <a:pt x="246481" y="54559"/>
                  </a:lnTo>
                  <a:lnTo>
                    <a:pt x="250228" y="63411"/>
                  </a:lnTo>
                  <a:lnTo>
                    <a:pt x="258533" y="59588"/>
                  </a:lnTo>
                  <a:lnTo>
                    <a:pt x="266611" y="56807"/>
                  </a:lnTo>
                  <a:lnTo>
                    <a:pt x="274497" y="55118"/>
                  </a:lnTo>
                  <a:lnTo>
                    <a:pt x="282219" y="54559"/>
                  </a:lnTo>
                  <a:lnTo>
                    <a:pt x="291757" y="54559"/>
                  </a:lnTo>
                  <a:lnTo>
                    <a:pt x="298564" y="57277"/>
                  </a:lnTo>
                  <a:lnTo>
                    <a:pt x="302996" y="62738"/>
                  </a:lnTo>
                  <a:lnTo>
                    <a:pt x="307073" y="68186"/>
                  </a:lnTo>
                  <a:lnTo>
                    <a:pt x="309460" y="76034"/>
                  </a:lnTo>
                  <a:lnTo>
                    <a:pt x="309460" y="94094"/>
                  </a:lnTo>
                  <a:lnTo>
                    <a:pt x="308775" y="94107"/>
                  </a:lnTo>
                  <a:lnTo>
                    <a:pt x="308775" y="102285"/>
                  </a:lnTo>
                  <a:lnTo>
                    <a:pt x="298564" y="141490"/>
                  </a:lnTo>
                  <a:lnTo>
                    <a:pt x="270649" y="151371"/>
                  </a:lnTo>
                  <a:lnTo>
                    <a:pt x="262826" y="151371"/>
                  </a:lnTo>
                  <a:lnTo>
                    <a:pt x="257035" y="149669"/>
                  </a:lnTo>
                  <a:lnTo>
                    <a:pt x="252603" y="145910"/>
                  </a:lnTo>
                  <a:lnTo>
                    <a:pt x="248526" y="141833"/>
                  </a:lnTo>
                  <a:lnTo>
                    <a:pt x="246481" y="136715"/>
                  </a:lnTo>
                  <a:lnTo>
                    <a:pt x="246481" y="121031"/>
                  </a:lnTo>
                  <a:lnTo>
                    <a:pt x="289712" y="102971"/>
                  </a:lnTo>
                  <a:lnTo>
                    <a:pt x="308775" y="102285"/>
                  </a:lnTo>
                  <a:lnTo>
                    <a:pt x="308775" y="94107"/>
                  </a:lnTo>
                  <a:lnTo>
                    <a:pt x="265709" y="97167"/>
                  </a:lnTo>
                  <a:lnTo>
                    <a:pt x="235585" y="129222"/>
                  </a:lnTo>
                  <a:lnTo>
                    <a:pt x="235585" y="139103"/>
                  </a:lnTo>
                  <a:lnTo>
                    <a:pt x="269963" y="160578"/>
                  </a:lnTo>
                  <a:lnTo>
                    <a:pt x="278142" y="160578"/>
                  </a:lnTo>
                  <a:lnTo>
                    <a:pt x="284949" y="159219"/>
                  </a:lnTo>
                  <a:lnTo>
                    <a:pt x="291084" y="156146"/>
                  </a:lnTo>
                  <a:lnTo>
                    <a:pt x="296862" y="153428"/>
                  </a:lnTo>
                  <a:lnTo>
                    <a:pt x="299173" y="151371"/>
                  </a:lnTo>
                  <a:lnTo>
                    <a:pt x="302653" y="148310"/>
                  </a:lnTo>
                  <a:lnTo>
                    <a:pt x="308102" y="141147"/>
                  </a:lnTo>
                  <a:lnTo>
                    <a:pt x="308775" y="141147"/>
                  </a:lnTo>
                  <a:lnTo>
                    <a:pt x="311505" y="158534"/>
                  </a:lnTo>
                  <a:lnTo>
                    <a:pt x="318998" y="158534"/>
                  </a:lnTo>
                  <a:lnTo>
                    <a:pt x="318998" y="141147"/>
                  </a:lnTo>
                  <a:lnTo>
                    <a:pt x="318998" y="102285"/>
                  </a:lnTo>
                  <a:lnTo>
                    <a:pt x="318998" y="84899"/>
                  </a:lnTo>
                  <a:close/>
                </a:path>
                <a:path w="357505" h="209550">
                  <a:moveTo>
                    <a:pt x="357124" y="0"/>
                  </a:moveTo>
                  <a:lnTo>
                    <a:pt x="347230" y="0"/>
                  </a:lnTo>
                  <a:lnTo>
                    <a:pt x="347230" y="158534"/>
                  </a:lnTo>
                  <a:lnTo>
                    <a:pt x="357124" y="158534"/>
                  </a:lnTo>
                  <a:lnTo>
                    <a:pt x="357124" y="0"/>
                  </a:lnTo>
                  <a:close/>
                </a:path>
              </a:pathLst>
            </a:custGeom>
            <a:solidFill>
              <a:srgbClr val="040507"/>
            </a:solidFill>
          </p:spPr>
          <p:txBody>
            <a:bodyPr wrap="square" lIns="0" tIns="0" rIns="0" bIns="0" rtlCol="0"/>
            <a:lstStyle/>
            <a:p>
              <a:endParaRPr sz="1800"/>
            </a:p>
          </p:txBody>
        </p:sp>
      </p:grpSp>
      <p:sp>
        <p:nvSpPr>
          <p:cNvPr id="8" name="object 8"/>
          <p:cNvSpPr txBox="1">
            <a:spLocks noGrp="1"/>
          </p:cNvSpPr>
          <p:nvPr>
            <p:ph type="title"/>
          </p:nvPr>
        </p:nvSpPr>
        <p:spPr>
          <a:xfrm>
            <a:off x="676275" y="2921310"/>
            <a:ext cx="2578894" cy="2036135"/>
          </a:xfrm>
          <a:prstGeom prst="rect">
            <a:avLst/>
          </a:prstGeom>
        </p:spPr>
        <p:txBody>
          <a:bodyPr vert="horz" wrap="square" lIns="0" tIns="9525" rIns="0" bIns="0" numCol="1" rtlCol="0" anchor="ctr" anchorCtr="0" compatLnSpc="1">
            <a:prstTxWarp prst="textNoShape">
              <a:avLst/>
            </a:prstTxWarp>
            <a:spAutoFit/>
          </a:bodyPr>
          <a:lstStyle/>
          <a:p>
            <a:pPr marL="9525" marR="3810">
              <a:lnSpc>
                <a:spcPct val="111900"/>
              </a:lnSpc>
              <a:spcBef>
                <a:spcPts val="75"/>
              </a:spcBef>
            </a:pPr>
            <a:r>
              <a:rPr spc="-38" dirty="0">
                <a:solidFill>
                  <a:srgbClr val="FFFFFF"/>
                </a:solidFill>
              </a:rPr>
              <a:t>Tiny</a:t>
            </a:r>
            <a:r>
              <a:rPr spc="-131" dirty="0">
                <a:solidFill>
                  <a:srgbClr val="FFFFFF"/>
                </a:solidFill>
              </a:rPr>
              <a:t> </a:t>
            </a:r>
            <a:r>
              <a:rPr spc="-26" dirty="0">
                <a:solidFill>
                  <a:srgbClr val="FFFFFF"/>
                </a:solidFill>
              </a:rPr>
              <a:t>Totos</a:t>
            </a:r>
            <a:r>
              <a:rPr spc="-109" dirty="0">
                <a:solidFill>
                  <a:srgbClr val="FFFFFF"/>
                </a:solidFill>
              </a:rPr>
              <a:t> </a:t>
            </a:r>
            <a:r>
              <a:rPr spc="-139" dirty="0">
                <a:solidFill>
                  <a:srgbClr val="FFFFFF"/>
                </a:solidFill>
              </a:rPr>
              <a:t>–</a:t>
            </a:r>
            <a:r>
              <a:rPr spc="-45" dirty="0">
                <a:solidFill>
                  <a:srgbClr val="FFFFFF"/>
                </a:solidFill>
              </a:rPr>
              <a:t> </a:t>
            </a:r>
            <a:r>
              <a:rPr spc="-165" dirty="0">
                <a:solidFill>
                  <a:srgbClr val="FFFFFF"/>
                </a:solidFill>
              </a:rPr>
              <a:t>A</a:t>
            </a:r>
            <a:r>
              <a:rPr spc="-38" dirty="0">
                <a:solidFill>
                  <a:srgbClr val="FFFFFF"/>
                </a:solidFill>
              </a:rPr>
              <a:t> </a:t>
            </a:r>
            <a:r>
              <a:rPr spc="-49" dirty="0">
                <a:solidFill>
                  <a:srgbClr val="FFFFFF"/>
                </a:solidFill>
              </a:rPr>
              <a:t>case </a:t>
            </a:r>
            <a:r>
              <a:rPr spc="83" dirty="0">
                <a:solidFill>
                  <a:srgbClr val="FFFFFF"/>
                </a:solidFill>
              </a:rPr>
              <a:t>for</a:t>
            </a:r>
            <a:r>
              <a:rPr spc="-38" dirty="0">
                <a:solidFill>
                  <a:srgbClr val="FFFFFF"/>
                </a:solidFill>
              </a:rPr>
              <a:t> </a:t>
            </a:r>
            <a:r>
              <a:rPr spc="75" dirty="0">
                <a:solidFill>
                  <a:srgbClr val="FFFFFF"/>
                </a:solidFill>
              </a:rPr>
              <a:t>proper</a:t>
            </a:r>
            <a:r>
              <a:rPr spc="-34" dirty="0">
                <a:solidFill>
                  <a:srgbClr val="FFFFFF"/>
                </a:solidFill>
              </a:rPr>
              <a:t> </a:t>
            </a:r>
            <a:r>
              <a:rPr spc="-270" dirty="0">
                <a:solidFill>
                  <a:srgbClr val="FFFFFF"/>
                </a:solidFill>
              </a:rPr>
              <a:t>E</a:t>
            </a:r>
            <a:r>
              <a:rPr spc="-270" dirty="0">
                <a:solidFill>
                  <a:srgbClr val="85BB24"/>
                </a:solidFill>
              </a:rPr>
              <a:t>S</a:t>
            </a:r>
            <a:r>
              <a:rPr spc="-270" dirty="0">
                <a:solidFill>
                  <a:srgbClr val="FFFFFF"/>
                </a:solidFill>
              </a:rPr>
              <a:t>G </a:t>
            </a:r>
            <a:r>
              <a:rPr spc="45" dirty="0">
                <a:solidFill>
                  <a:srgbClr val="FFFFFF"/>
                </a:solidFill>
              </a:rPr>
              <a:t>reporting</a:t>
            </a:r>
          </a:p>
        </p:txBody>
      </p:sp>
      <p:sp>
        <p:nvSpPr>
          <p:cNvPr id="9" name="object 9"/>
          <p:cNvSpPr txBox="1"/>
          <p:nvPr/>
        </p:nvSpPr>
        <p:spPr>
          <a:xfrm>
            <a:off x="676275" y="4768177"/>
            <a:ext cx="1569720" cy="148117"/>
          </a:xfrm>
          <a:prstGeom prst="rect">
            <a:avLst/>
          </a:prstGeom>
        </p:spPr>
        <p:txBody>
          <a:bodyPr vert="horz" wrap="square" lIns="0" tIns="9525" rIns="0" bIns="0" rtlCol="0">
            <a:spAutoFit/>
          </a:bodyPr>
          <a:lstStyle/>
          <a:p>
            <a:pPr marL="9525">
              <a:spcBef>
                <a:spcPts val="75"/>
              </a:spcBef>
            </a:pPr>
            <a:r>
              <a:rPr sz="900" spc="-53" dirty="0">
                <a:latin typeface="Arial"/>
                <a:cs typeface="Arial"/>
              </a:rPr>
              <a:t>Jonas</a:t>
            </a:r>
            <a:r>
              <a:rPr sz="900" spc="-8" dirty="0">
                <a:latin typeface="Arial"/>
                <a:cs typeface="Arial"/>
              </a:rPr>
              <a:t> Sveistrup</a:t>
            </a:r>
            <a:r>
              <a:rPr sz="900" spc="-11" dirty="0">
                <a:latin typeface="Arial"/>
                <a:cs typeface="Arial"/>
              </a:rPr>
              <a:t> </a:t>
            </a:r>
            <a:r>
              <a:rPr sz="900" spc="-26" dirty="0">
                <a:latin typeface="Arial"/>
                <a:cs typeface="Arial"/>
              </a:rPr>
              <a:t>Søgaard,</a:t>
            </a:r>
            <a:r>
              <a:rPr sz="900" spc="-8" dirty="0">
                <a:latin typeface="Arial"/>
                <a:cs typeface="Arial"/>
              </a:rPr>
              <a:t> </a:t>
            </a:r>
            <a:r>
              <a:rPr sz="900" spc="-15" dirty="0">
                <a:latin typeface="Arial"/>
                <a:cs typeface="Arial"/>
              </a:rPr>
              <a:t>Ph.D.</a:t>
            </a:r>
            <a:endParaRPr sz="900">
              <a:latin typeface="Arial"/>
              <a:cs typeface="Arial"/>
            </a:endParaRPr>
          </a:p>
        </p:txBody>
      </p:sp>
      <p:sp>
        <p:nvSpPr>
          <p:cNvPr id="10" name="object 10"/>
          <p:cNvSpPr txBox="1"/>
          <p:nvPr/>
        </p:nvSpPr>
        <p:spPr>
          <a:xfrm>
            <a:off x="667816" y="2813266"/>
            <a:ext cx="343853" cy="171681"/>
          </a:xfrm>
          <a:prstGeom prst="rect">
            <a:avLst/>
          </a:prstGeom>
        </p:spPr>
        <p:txBody>
          <a:bodyPr vert="horz" wrap="square" lIns="0" tIns="10001" rIns="0" bIns="0" rtlCol="0">
            <a:spAutoFit/>
          </a:bodyPr>
          <a:lstStyle/>
          <a:p>
            <a:pPr marL="9525">
              <a:spcBef>
                <a:spcPts val="79"/>
              </a:spcBef>
            </a:pPr>
            <a:r>
              <a:rPr sz="1050" spc="34" dirty="0">
                <a:latin typeface="Arial"/>
                <a:cs typeface="Arial"/>
              </a:rPr>
              <a:t>2023</a:t>
            </a:r>
            <a:endParaRPr sz="1050">
              <a:latin typeface="Arial"/>
              <a:cs typeface="Arial"/>
            </a:endParaRPr>
          </a:p>
        </p:txBody>
      </p:sp>
    </p:spTree>
    <p:extLst>
      <p:ext uri="{BB962C8B-B14F-4D97-AF65-F5344CB8AC3E}">
        <p14:creationId xmlns:p14="http://schemas.microsoft.com/office/powerpoint/2010/main" val="2483138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p:txBody>
          <a:bodyPr/>
          <a:lstStyle/>
          <a:p>
            <a:pPr eaLnBrk="1" hangingPunct="1"/>
            <a:r>
              <a:rPr lang="en-US" altLang="en-US" sz="6000" dirty="0">
                <a:solidFill>
                  <a:schemeClr val="tx1">
                    <a:lumMod val="75000"/>
                    <a:lumOff val="25000"/>
                  </a:schemeClr>
                </a:solidFill>
              </a:rPr>
              <a:t>The </a:t>
            </a:r>
            <a:r>
              <a:rPr lang="en-US" altLang="en-US" sz="6000" dirty="0" err="1">
                <a:solidFill>
                  <a:schemeClr val="tx1">
                    <a:lumMod val="75000"/>
                    <a:lumOff val="25000"/>
                  </a:schemeClr>
                </a:solidFill>
              </a:rPr>
              <a:t>CarLab</a:t>
            </a:r>
            <a:endParaRPr lang="en-US" altLang="en-US" sz="6000" dirty="0">
              <a:solidFill>
                <a:schemeClr val="tx1">
                  <a:lumMod val="75000"/>
                  <a:lumOff val="25000"/>
                </a:schemeClr>
              </a:solidFill>
            </a:endParaRPr>
          </a:p>
        </p:txBody>
      </p:sp>
      <p:sp>
        <p:nvSpPr>
          <p:cNvPr id="17412" name="Rectangle 3"/>
          <p:cNvSpPr>
            <a:spLocks noGrp="1" noChangeArrowheads="1"/>
          </p:cNvSpPr>
          <p:nvPr>
            <p:ph type="subTitle" idx="1"/>
          </p:nvPr>
        </p:nvSpPr>
        <p:spPr/>
        <p:txBody>
          <a:bodyPr>
            <a:normAutofit/>
          </a:bodyPr>
          <a:lstStyle/>
          <a:p>
            <a:pPr eaLnBrk="1" hangingPunct="1">
              <a:lnSpc>
                <a:spcPct val="80000"/>
              </a:lnSpc>
            </a:pPr>
            <a:r>
              <a:rPr lang="en-US" altLang="en-US" sz="2400" dirty="0">
                <a:solidFill>
                  <a:schemeClr val="tx1">
                    <a:lumMod val="75000"/>
                    <a:lumOff val="25000"/>
                  </a:schemeClr>
                </a:solidFill>
              </a:rPr>
              <a:t>Continuous Audit and Reporting Laboratory</a:t>
            </a:r>
          </a:p>
          <a:p>
            <a:pPr lvl="1" indent="10716">
              <a:lnSpc>
                <a:spcPct val="80000"/>
              </a:lnSpc>
            </a:pPr>
            <a:r>
              <a:rPr lang="en-US" altLang="en-US" dirty="0">
                <a:solidFill>
                  <a:schemeClr val="tx1">
                    <a:lumMod val="75000"/>
                    <a:lumOff val="25000"/>
                  </a:schemeClr>
                </a:solidFill>
              </a:rPr>
              <a:t>Graduate School of Management</a:t>
            </a:r>
          </a:p>
          <a:p>
            <a:pPr lvl="1" indent="10716">
              <a:lnSpc>
                <a:spcPct val="80000"/>
              </a:lnSpc>
            </a:pPr>
            <a:r>
              <a:rPr lang="en-US" altLang="en-US" dirty="0">
                <a:solidFill>
                  <a:schemeClr val="tx1">
                    <a:lumMod val="75000"/>
                    <a:lumOff val="25000"/>
                  </a:schemeClr>
                </a:solidFill>
              </a:rPr>
              <a:t>Rutgers University</a:t>
            </a:r>
          </a:p>
        </p:txBody>
      </p:sp>
    </p:spTree>
    <p:extLst>
      <p:ext uri="{BB962C8B-B14F-4D97-AF65-F5344CB8AC3E}">
        <p14:creationId xmlns:p14="http://schemas.microsoft.com/office/powerpoint/2010/main" val="3735703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15946" y="5700903"/>
            <a:ext cx="62865" cy="113493"/>
          </a:xfrm>
          <a:prstGeom prst="rect">
            <a:avLst/>
          </a:prstGeom>
        </p:spPr>
        <p:txBody>
          <a:bodyPr vert="horz" wrap="square" lIns="0" tIns="9525" rIns="0" bIns="0" rtlCol="0">
            <a:spAutoFit/>
          </a:bodyPr>
          <a:lstStyle/>
          <a:p>
            <a:pPr marL="9525">
              <a:spcBef>
                <a:spcPts val="75"/>
              </a:spcBef>
            </a:pPr>
            <a:r>
              <a:rPr sz="675" spc="-34" dirty="0">
                <a:latin typeface="Arial"/>
                <a:cs typeface="Arial"/>
              </a:rPr>
              <a:t>2</a:t>
            </a:r>
            <a:endParaRPr sz="675">
              <a:latin typeface="Arial"/>
              <a:cs typeface="Arial"/>
            </a:endParaRPr>
          </a:p>
        </p:txBody>
      </p:sp>
      <p:sp>
        <p:nvSpPr>
          <p:cNvPr id="3" name="object 3"/>
          <p:cNvSpPr txBox="1">
            <a:spLocks noGrp="1"/>
          </p:cNvSpPr>
          <p:nvPr>
            <p:ph type="title"/>
          </p:nvPr>
        </p:nvSpPr>
        <p:spPr>
          <a:xfrm>
            <a:off x="342900" y="1150751"/>
            <a:ext cx="6172200" cy="933428"/>
          </a:xfrm>
          <a:prstGeom prst="rect">
            <a:avLst/>
          </a:prstGeom>
        </p:spPr>
        <p:txBody>
          <a:bodyPr vert="horz" wrap="square" lIns="0" tIns="10001" rIns="0" bIns="0" numCol="1" rtlCol="0" anchor="ctr" anchorCtr="0" compatLnSpc="1">
            <a:prstTxWarp prst="textNoShape">
              <a:avLst/>
            </a:prstTxWarp>
            <a:spAutoFit/>
          </a:bodyPr>
          <a:lstStyle/>
          <a:p>
            <a:pPr marL="9525" marR="3810">
              <a:spcBef>
                <a:spcPts val="79"/>
              </a:spcBef>
            </a:pPr>
            <a:r>
              <a:rPr spc="-94" dirty="0"/>
              <a:t>I</a:t>
            </a:r>
            <a:r>
              <a:rPr spc="-113" dirty="0"/>
              <a:t> </a:t>
            </a:r>
            <a:r>
              <a:rPr spc="-184" dirty="0"/>
              <a:t>seek</a:t>
            </a:r>
            <a:r>
              <a:rPr spc="-113" dirty="0"/>
              <a:t> </a:t>
            </a:r>
            <a:r>
              <a:rPr spc="-131" dirty="0"/>
              <a:t>co-</a:t>
            </a:r>
            <a:r>
              <a:rPr spc="-90" dirty="0"/>
              <a:t>author(s)</a:t>
            </a:r>
            <a:r>
              <a:rPr spc="-124" dirty="0"/>
              <a:t> </a:t>
            </a:r>
            <a:r>
              <a:rPr spc="-19" dirty="0"/>
              <a:t>for</a:t>
            </a:r>
            <a:r>
              <a:rPr spc="-116" dirty="0"/>
              <a:t> </a:t>
            </a:r>
            <a:r>
              <a:rPr spc="-214" dirty="0"/>
              <a:t>a</a:t>
            </a:r>
            <a:r>
              <a:rPr spc="-116" dirty="0"/>
              <a:t> </a:t>
            </a:r>
            <a:r>
              <a:rPr spc="-217" dirty="0"/>
              <a:t>case</a:t>
            </a:r>
            <a:r>
              <a:rPr spc="-109" dirty="0"/>
              <a:t> </a:t>
            </a:r>
            <a:r>
              <a:rPr spc="-113" dirty="0"/>
              <a:t>study</a:t>
            </a:r>
            <a:r>
              <a:rPr spc="-124" dirty="0"/>
              <a:t> </a:t>
            </a:r>
            <a:r>
              <a:rPr spc="-19" dirty="0"/>
              <a:t>for</a:t>
            </a:r>
            <a:r>
              <a:rPr spc="-116" dirty="0"/>
              <a:t> </a:t>
            </a:r>
            <a:r>
              <a:rPr spc="-49" dirty="0"/>
              <a:t>the</a:t>
            </a:r>
            <a:r>
              <a:rPr spc="-116" dirty="0"/>
              <a:t> </a:t>
            </a:r>
            <a:r>
              <a:rPr spc="-135" dirty="0"/>
              <a:t>social</a:t>
            </a:r>
            <a:r>
              <a:rPr spc="-105" dirty="0"/>
              <a:t> </a:t>
            </a:r>
            <a:r>
              <a:rPr spc="-135" dirty="0"/>
              <a:t>aspect</a:t>
            </a:r>
            <a:r>
              <a:rPr spc="-116" dirty="0"/>
              <a:t> </a:t>
            </a:r>
            <a:r>
              <a:rPr spc="-15" dirty="0"/>
              <a:t>of</a:t>
            </a:r>
            <a:r>
              <a:rPr spc="-113" dirty="0"/>
              <a:t> </a:t>
            </a:r>
            <a:r>
              <a:rPr spc="-472" dirty="0"/>
              <a:t>ESG </a:t>
            </a:r>
            <a:r>
              <a:rPr spc="-8" dirty="0"/>
              <a:t>reporting</a:t>
            </a:r>
          </a:p>
        </p:txBody>
      </p:sp>
      <p:pic>
        <p:nvPicPr>
          <p:cNvPr id="4" name="object 4"/>
          <p:cNvPicPr/>
          <p:nvPr/>
        </p:nvPicPr>
        <p:blipFill>
          <a:blip r:embed="rId2" cstate="print"/>
          <a:stretch>
            <a:fillRect/>
          </a:stretch>
        </p:blipFill>
        <p:spPr>
          <a:xfrm>
            <a:off x="685800" y="2996945"/>
            <a:ext cx="4107942" cy="2311146"/>
          </a:xfrm>
          <a:prstGeom prst="rect">
            <a:avLst/>
          </a:prstGeom>
        </p:spPr>
      </p:pic>
      <p:sp>
        <p:nvSpPr>
          <p:cNvPr id="5" name="object 5"/>
          <p:cNvSpPr txBox="1"/>
          <p:nvPr/>
        </p:nvSpPr>
        <p:spPr>
          <a:xfrm>
            <a:off x="676275" y="2401253"/>
            <a:ext cx="3379470" cy="333264"/>
          </a:xfrm>
          <a:prstGeom prst="rect">
            <a:avLst/>
          </a:prstGeom>
        </p:spPr>
        <p:txBody>
          <a:bodyPr vert="horz" wrap="square" lIns="0" tIns="10001" rIns="0" bIns="0" rtlCol="0">
            <a:spAutoFit/>
          </a:bodyPr>
          <a:lstStyle/>
          <a:p>
            <a:pPr marL="9525">
              <a:spcBef>
                <a:spcPts val="79"/>
              </a:spcBef>
            </a:pPr>
            <a:r>
              <a:rPr sz="1050" spc="-41" dirty="0">
                <a:latin typeface="Arial"/>
                <a:cs typeface="Arial"/>
              </a:rPr>
              <a:t>I</a:t>
            </a:r>
            <a:r>
              <a:rPr sz="1050" spc="-45" dirty="0">
                <a:latin typeface="Arial"/>
                <a:cs typeface="Arial"/>
              </a:rPr>
              <a:t> </a:t>
            </a:r>
            <a:r>
              <a:rPr sz="1050" spc="-79" dirty="0">
                <a:latin typeface="Arial"/>
                <a:cs typeface="Arial"/>
              </a:rPr>
              <a:t>have</a:t>
            </a:r>
            <a:r>
              <a:rPr sz="1050" spc="-86" dirty="0">
                <a:latin typeface="Arial"/>
                <a:cs typeface="Arial"/>
              </a:rPr>
              <a:t> </a:t>
            </a:r>
            <a:r>
              <a:rPr sz="1050" spc="-101" dirty="0">
                <a:latin typeface="Arial"/>
                <a:cs typeface="Arial"/>
              </a:rPr>
              <a:t>access</a:t>
            </a:r>
            <a:r>
              <a:rPr sz="1050" spc="-75" dirty="0">
                <a:latin typeface="Arial"/>
                <a:cs typeface="Arial"/>
              </a:rPr>
              <a:t> </a:t>
            </a:r>
            <a:r>
              <a:rPr sz="1050" dirty="0">
                <a:latin typeface="Arial"/>
                <a:cs typeface="Arial"/>
              </a:rPr>
              <a:t>to</a:t>
            </a:r>
            <a:r>
              <a:rPr sz="1050" spc="-68" dirty="0">
                <a:latin typeface="Arial"/>
                <a:cs typeface="Arial"/>
              </a:rPr>
              <a:t> </a:t>
            </a:r>
            <a:r>
              <a:rPr sz="1050" spc="-15" dirty="0">
                <a:latin typeface="Arial"/>
                <a:cs typeface="Arial"/>
              </a:rPr>
              <a:t>data…</a:t>
            </a:r>
            <a:endParaRPr sz="1050">
              <a:latin typeface="Arial"/>
              <a:cs typeface="Arial"/>
            </a:endParaRPr>
          </a:p>
          <a:p>
            <a:pPr marL="9525"/>
            <a:r>
              <a:rPr sz="1050" spc="-338" dirty="0">
                <a:latin typeface="Arial"/>
                <a:cs typeface="Arial"/>
              </a:rPr>
              <a:t>…</a:t>
            </a:r>
            <a:r>
              <a:rPr sz="1050" spc="-41" dirty="0">
                <a:latin typeface="Arial"/>
                <a:cs typeface="Arial"/>
              </a:rPr>
              <a:t> I </a:t>
            </a:r>
            <a:r>
              <a:rPr sz="1050" spc="-60" dirty="0">
                <a:latin typeface="Arial"/>
                <a:cs typeface="Arial"/>
              </a:rPr>
              <a:t>need</a:t>
            </a:r>
            <a:r>
              <a:rPr sz="1050" spc="-53" dirty="0">
                <a:latin typeface="Arial"/>
                <a:cs typeface="Arial"/>
              </a:rPr>
              <a:t> </a:t>
            </a:r>
            <a:r>
              <a:rPr sz="1050" spc="-60" dirty="0">
                <a:latin typeface="Arial"/>
                <a:cs typeface="Arial"/>
              </a:rPr>
              <a:t>co-</a:t>
            </a:r>
            <a:r>
              <a:rPr sz="1050" spc="-45" dirty="0">
                <a:latin typeface="Arial"/>
                <a:cs typeface="Arial"/>
              </a:rPr>
              <a:t>author(s)</a:t>
            </a:r>
            <a:r>
              <a:rPr sz="1050" spc="-68" dirty="0">
                <a:latin typeface="Arial"/>
                <a:cs typeface="Arial"/>
              </a:rPr>
              <a:t> </a:t>
            </a:r>
            <a:r>
              <a:rPr sz="1050" spc="-38" dirty="0">
                <a:latin typeface="Arial"/>
                <a:cs typeface="Arial"/>
              </a:rPr>
              <a:t>who</a:t>
            </a:r>
            <a:r>
              <a:rPr sz="1050" spc="-60" dirty="0">
                <a:latin typeface="Arial"/>
                <a:cs typeface="Arial"/>
              </a:rPr>
              <a:t> </a:t>
            </a:r>
            <a:r>
              <a:rPr sz="1050" spc="-56" dirty="0">
                <a:latin typeface="Arial"/>
                <a:cs typeface="Arial"/>
              </a:rPr>
              <a:t>wants</a:t>
            </a:r>
            <a:r>
              <a:rPr sz="1050" spc="-45" dirty="0">
                <a:latin typeface="Arial"/>
                <a:cs typeface="Arial"/>
              </a:rPr>
              <a:t> </a:t>
            </a:r>
            <a:r>
              <a:rPr sz="1050" dirty="0">
                <a:latin typeface="Arial"/>
                <a:cs typeface="Arial"/>
              </a:rPr>
              <a:t>to</a:t>
            </a:r>
            <a:r>
              <a:rPr sz="1050" spc="-45" dirty="0">
                <a:latin typeface="Arial"/>
                <a:cs typeface="Arial"/>
              </a:rPr>
              <a:t> </a:t>
            </a:r>
            <a:r>
              <a:rPr sz="1050" spc="-56" dirty="0">
                <a:latin typeface="Arial"/>
                <a:cs typeface="Arial"/>
              </a:rPr>
              <a:t>develop</a:t>
            </a:r>
            <a:r>
              <a:rPr sz="1050" spc="-53" dirty="0">
                <a:latin typeface="Arial"/>
                <a:cs typeface="Arial"/>
              </a:rPr>
              <a:t> </a:t>
            </a:r>
            <a:r>
              <a:rPr sz="1050" spc="-23" dirty="0">
                <a:latin typeface="Arial"/>
                <a:cs typeface="Arial"/>
              </a:rPr>
              <a:t>the</a:t>
            </a:r>
            <a:r>
              <a:rPr sz="1050" spc="-45" dirty="0">
                <a:latin typeface="Arial"/>
                <a:cs typeface="Arial"/>
              </a:rPr>
              <a:t> </a:t>
            </a:r>
            <a:r>
              <a:rPr sz="1050" spc="-49" dirty="0">
                <a:latin typeface="Arial"/>
                <a:cs typeface="Arial"/>
              </a:rPr>
              <a:t>paper </a:t>
            </a:r>
            <a:r>
              <a:rPr sz="1050" spc="-8" dirty="0">
                <a:latin typeface="Arial"/>
                <a:cs typeface="Arial"/>
              </a:rPr>
              <a:t>with</a:t>
            </a:r>
            <a:r>
              <a:rPr sz="1050" spc="-45" dirty="0">
                <a:latin typeface="Arial"/>
                <a:cs typeface="Arial"/>
              </a:rPr>
              <a:t> </a:t>
            </a:r>
            <a:r>
              <a:rPr sz="1050" spc="-19" dirty="0">
                <a:latin typeface="Arial"/>
                <a:cs typeface="Arial"/>
              </a:rPr>
              <a:t>me</a:t>
            </a:r>
            <a:endParaRPr sz="1050">
              <a:latin typeface="Arial"/>
              <a:cs typeface="Arial"/>
            </a:endParaRPr>
          </a:p>
        </p:txBody>
      </p:sp>
      <p:grpSp>
        <p:nvGrpSpPr>
          <p:cNvPr id="6" name="object 6"/>
          <p:cNvGrpSpPr/>
          <p:nvPr/>
        </p:nvGrpSpPr>
        <p:grpSpPr>
          <a:xfrm>
            <a:off x="5303187" y="2989801"/>
            <a:ext cx="3330416" cy="2911793"/>
            <a:chOff x="7070915" y="2843402"/>
            <a:chExt cx="4440555" cy="3882390"/>
          </a:xfrm>
        </p:grpSpPr>
        <p:pic>
          <p:nvPicPr>
            <p:cNvPr id="7" name="object 7"/>
            <p:cNvPicPr/>
            <p:nvPr/>
          </p:nvPicPr>
          <p:blipFill>
            <a:blip r:embed="rId3" cstate="print"/>
            <a:stretch>
              <a:fillRect/>
            </a:stretch>
          </p:blipFill>
          <p:spPr>
            <a:xfrm>
              <a:off x="7126557" y="2852927"/>
              <a:ext cx="4375070" cy="3863340"/>
            </a:xfrm>
            <a:prstGeom prst="rect">
              <a:avLst/>
            </a:prstGeom>
          </p:spPr>
        </p:pic>
        <p:sp>
          <p:nvSpPr>
            <p:cNvPr id="8" name="object 8"/>
            <p:cNvSpPr/>
            <p:nvPr/>
          </p:nvSpPr>
          <p:spPr>
            <a:xfrm>
              <a:off x="7075678" y="2848165"/>
              <a:ext cx="4431030" cy="3872865"/>
            </a:xfrm>
            <a:custGeom>
              <a:avLst/>
              <a:gdLst/>
              <a:ahLst/>
              <a:cxnLst/>
              <a:rect l="l" t="t" r="r" b="b"/>
              <a:pathLst>
                <a:path w="4431030" h="3872865">
                  <a:moveTo>
                    <a:pt x="0" y="3872865"/>
                  </a:moveTo>
                  <a:lnTo>
                    <a:pt x="4430649" y="3872865"/>
                  </a:lnTo>
                  <a:lnTo>
                    <a:pt x="4430649" y="0"/>
                  </a:lnTo>
                  <a:lnTo>
                    <a:pt x="0" y="0"/>
                  </a:lnTo>
                  <a:lnTo>
                    <a:pt x="0" y="3872865"/>
                  </a:lnTo>
                  <a:close/>
                </a:path>
              </a:pathLst>
            </a:custGeom>
            <a:ln w="9525">
              <a:solidFill>
                <a:srgbClr val="000000"/>
              </a:solidFill>
            </a:ln>
          </p:spPr>
          <p:txBody>
            <a:bodyPr wrap="square" lIns="0" tIns="0" rIns="0" bIns="0" rtlCol="0"/>
            <a:lstStyle/>
            <a:p>
              <a:endParaRPr sz="1800"/>
            </a:p>
          </p:txBody>
        </p:sp>
      </p:grpSp>
      <p:sp>
        <p:nvSpPr>
          <p:cNvPr id="9" name="object 9"/>
          <p:cNvSpPr txBox="1"/>
          <p:nvPr/>
        </p:nvSpPr>
        <p:spPr>
          <a:xfrm>
            <a:off x="5302186" y="2401253"/>
            <a:ext cx="3474244" cy="333264"/>
          </a:xfrm>
          <a:prstGeom prst="rect">
            <a:avLst/>
          </a:prstGeom>
        </p:spPr>
        <p:txBody>
          <a:bodyPr vert="horz" wrap="square" lIns="0" tIns="10001" rIns="0" bIns="0" rtlCol="0">
            <a:spAutoFit/>
          </a:bodyPr>
          <a:lstStyle/>
          <a:p>
            <a:pPr marL="9525">
              <a:spcBef>
                <a:spcPts val="79"/>
              </a:spcBef>
            </a:pPr>
            <a:r>
              <a:rPr sz="1050" spc="-34" dirty="0">
                <a:latin typeface="Arial"/>
                <a:cs typeface="Arial"/>
              </a:rPr>
              <a:t>I’m</a:t>
            </a:r>
            <a:r>
              <a:rPr sz="1050" spc="-60" dirty="0">
                <a:latin typeface="Arial"/>
                <a:cs typeface="Arial"/>
              </a:rPr>
              <a:t> </a:t>
            </a:r>
            <a:r>
              <a:rPr sz="1050" spc="-56" dirty="0">
                <a:latin typeface="Arial"/>
                <a:cs typeface="Arial"/>
              </a:rPr>
              <a:t>aiming</a:t>
            </a:r>
            <a:r>
              <a:rPr sz="1050" spc="-60" dirty="0">
                <a:latin typeface="Arial"/>
                <a:cs typeface="Arial"/>
              </a:rPr>
              <a:t> </a:t>
            </a:r>
            <a:r>
              <a:rPr sz="1050" spc="-19" dirty="0">
                <a:latin typeface="Arial"/>
                <a:cs typeface="Arial"/>
              </a:rPr>
              <a:t>for</a:t>
            </a:r>
            <a:r>
              <a:rPr sz="1050" spc="-53" dirty="0">
                <a:latin typeface="Arial"/>
                <a:cs typeface="Arial"/>
              </a:rPr>
              <a:t> </a:t>
            </a:r>
            <a:r>
              <a:rPr sz="1050" spc="-83" dirty="0">
                <a:latin typeface="Arial"/>
                <a:cs typeface="Arial"/>
              </a:rPr>
              <a:t>Special</a:t>
            </a:r>
            <a:r>
              <a:rPr sz="1050" spc="-60" dirty="0">
                <a:latin typeface="Arial"/>
                <a:cs typeface="Arial"/>
              </a:rPr>
              <a:t> </a:t>
            </a:r>
            <a:r>
              <a:rPr sz="1050" spc="-86" dirty="0">
                <a:latin typeface="Arial"/>
                <a:cs typeface="Arial"/>
              </a:rPr>
              <a:t>Issue</a:t>
            </a:r>
            <a:r>
              <a:rPr sz="1050" spc="-64" dirty="0">
                <a:latin typeface="Arial"/>
                <a:cs typeface="Arial"/>
              </a:rPr>
              <a:t> </a:t>
            </a:r>
            <a:r>
              <a:rPr sz="1050" spc="-71" dirty="0">
                <a:latin typeface="Arial"/>
                <a:cs typeface="Arial"/>
              </a:rPr>
              <a:t>Conference;</a:t>
            </a:r>
            <a:r>
              <a:rPr sz="1050" spc="-60" dirty="0">
                <a:latin typeface="Arial"/>
                <a:cs typeface="Arial"/>
              </a:rPr>
              <a:t> </a:t>
            </a:r>
            <a:r>
              <a:rPr sz="1050" spc="-68" dirty="0">
                <a:latin typeface="Arial"/>
                <a:cs typeface="Arial"/>
              </a:rPr>
              <a:t>Deadline</a:t>
            </a:r>
            <a:r>
              <a:rPr sz="1050" spc="-71" dirty="0">
                <a:latin typeface="Arial"/>
                <a:cs typeface="Arial"/>
              </a:rPr>
              <a:t> </a:t>
            </a:r>
            <a:r>
              <a:rPr sz="1050" spc="-30" dirty="0">
                <a:latin typeface="Arial"/>
                <a:cs typeface="Arial"/>
              </a:rPr>
              <a:t>15th</a:t>
            </a:r>
            <a:r>
              <a:rPr sz="1050" spc="-64" dirty="0">
                <a:latin typeface="Arial"/>
                <a:cs typeface="Arial"/>
              </a:rPr>
              <a:t> </a:t>
            </a:r>
            <a:r>
              <a:rPr sz="1050" spc="-26" dirty="0">
                <a:latin typeface="Arial"/>
                <a:cs typeface="Arial"/>
              </a:rPr>
              <a:t>september</a:t>
            </a:r>
            <a:endParaRPr sz="1050">
              <a:latin typeface="Arial"/>
              <a:cs typeface="Arial"/>
            </a:endParaRPr>
          </a:p>
          <a:p>
            <a:pPr marL="9525"/>
            <a:r>
              <a:rPr sz="1050" spc="-338" dirty="0">
                <a:latin typeface="Arial"/>
                <a:cs typeface="Arial"/>
              </a:rPr>
              <a:t>…</a:t>
            </a:r>
            <a:r>
              <a:rPr sz="1050" spc="-45" dirty="0">
                <a:latin typeface="Arial"/>
                <a:cs typeface="Arial"/>
              </a:rPr>
              <a:t> </a:t>
            </a:r>
            <a:r>
              <a:rPr sz="1050" spc="-64" dirty="0">
                <a:latin typeface="Arial"/>
                <a:cs typeface="Arial"/>
              </a:rPr>
              <a:t>however, </a:t>
            </a:r>
            <a:r>
              <a:rPr sz="1050" spc="-15" dirty="0">
                <a:latin typeface="Arial"/>
                <a:cs typeface="Arial"/>
              </a:rPr>
              <a:t>not</a:t>
            </a:r>
            <a:r>
              <a:rPr sz="1050" spc="-41" dirty="0">
                <a:latin typeface="Arial"/>
                <a:cs typeface="Arial"/>
              </a:rPr>
              <a:t> </a:t>
            </a:r>
            <a:r>
              <a:rPr sz="1050" spc="-23" dirty="0">
                <a:latin typeface="Arial"/>
                <a:cs typeface="Arial"/>
              </a:rPr>
              <a:t>limited</a:t>
            </a:r>
            <a:r>
              <a:rPr sz="1050" spc="-45" dirty="0">
                <a:latin typeface="Arial"/>
                <a:cs typeface="Arial"/>
              </a:rPr>
              <a:t> </a:t>
            </a:r>
            <a:r>
              <a:rPr sz="1050" dirty="0">
                <a:latin typeface="Arial"/>
                <a:cs typeface="Arial"/>
              </a:rPr>
              <a:t>to</a:t>
            </a:r>
            <a:r>
              <a:rPr sz="1050" spc="-38" dirty="0">
                <a:latin typeface="Arial"/>
                <a:cs typeface="Arial"/>
              </a:rPr>
              <a:t> </a:t>
            </a:r>
            <a:r>
              <a:rPr sz="1050" spc="-15" dirty="0">
                <a:latin typeface="Arial"/>
                <a:cs typeface="Arial"/>
              </a:rPr>
              <a:t>that</a:t>
            </a:r>
            <a:endParaRPr sz="1050">
              <a:latin typeface="Arial"/>
              <a:cs typeface="Arial"/>
            </a:endParaRPr>
          </a:p>
        </p:txBody>
      </p:sp>
    </p:spTree>
    <p:extLst>
      <p:ext uri="{BB962C8B-B14F-4D97-AF65-F5344CB8AC3E}">
        <p14:creationId xmlns:p14="http://schemas.microsoft.com/office/powerpoint/2010/main" val="1755672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sz="1800"/>
          </a:p>
        </p:txBody>
      </p:sp>
      <p:pic>
        <p:nvPicPr>
          <p:cNvPr id="3" name="object 3"/>
          <p:cNvPicPr/>
          <p:nvPr/>
        </p:nvPicPr>
        <p:blipFill>
          <a:blip r:embed="rId2" cstate="print"/>
          <a:stretch>
            <a:fillRect/>
          </a:stretch>
        </p:blipFill>
        <p:spPr>
          <a:xfrm>
            <a:off x="778383" y="857250"/>
            <a:ext cx="7272909" cy="5143499"/>
          </a:xfrm>
          <a:prstGeom prst="rect">
            <a:avLst/>
          </a:prstGeom>
        </p:spPr>
      </p:pic>
    </p:spTree>
    <p:extLst>
      <p:ext uri="{BB962C8B-B14F-4D97-AF65-F5344CB8AC3E}">
        <p14:creationId xmlns:p14="http://schemas.microsoft.com/office/powerpoint/2010/main" val="1922683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15946" y="5700903"/>
            <a:ext cx="62865" cy="113493"/>
          </a:xfrm>
          <a:prstGeom prst="rect">
            <a:avLst/>
          </a:prstGeom>
        </p:spPr>
        <p:txBody>
          <a:bodyPr vert="horz" wrap="square" lIns="0" tIns="9525" rIns="0" bIns="0" rtlCol="0">
            <a:spAutoFit/>
          </a:bodyPr>
          <a:lstStyle/>
          <a:p>
            <a:pPr marL="9525">
              <a:spcBef>
                <a:spcPts val="75"/>
              </a:spcBef>
            </a:pPr>
            <a:r>
              <a:rPr sz="675" spc="-34" dirty="0">
                <a:latin typeface="Arial"/>
                <a:cs typeface="Arial"/>
              </a:rPr>
              <a:t>4</a:t>
            </a:r>
            <a:endParaRPr sz="675">
              <a:latin typeface="Arial"/>
              <a:cs typeface="Arial"/>
            </a:endParaRPr>
          </a:p>
        </p:txBody>
      </p:sp>
      <p:sp>
        <p:nvSpPr>
          <p:cNvPr id="3" name="object 3"/>
          <p:cNvSpPr txBox="1">
            <a:spLocks noGrp="1"/>
          </p:cNvSpPr>
          <p:nvPr>
            <p:ph type="title"/>
          </p:nvPr>
        </p:nvSpPr>
        <p:spPr>
          <a:xfrm>
            <a:off x="342900" y="1150750"/>
            <a:ext cx="6172200" cy="933428"/>
          </a:xfrm>
          <a:prstGeom prst="rect">
            <a:avLst/>
          </a:prstGeom>
        </p:spPr>
        <p:txBody>
          <a:bodyPr vert="horz" wrap="square" lIns="0" tIns="10001" rIns="0" bIns="0" numCol="1" rtlCol="0" anchor="ctr" anchorCtr="0" compatLnSpc="1">
            <a:prstTxWarp prst="textNoShape">
              <a:avLst/>
            </a:prstTxWarp>
            <a:spAutoFit/>
          </a:bodyPr>
          <a:lstStyle/>
          <a:p>
            <a:pPr marL="9525">
              <a:spcBef>
                <a:spcPts val="79"/>
              </a:spcBef>
            </a:pPr>
            <a:r>
              <a:rPr spc="-153" dirty="0"/>
              <a:t>Tiny</a:t>
            </a:r>
            <a:r>
              <a:rPr spc="-101" dirty="0"/>
              <a:t> </a:t>
            </a:r>
            <a:r>
              <a:rPr spc="-188" dirty="0"/>
              <a:t>Totos</a:t>
            </a:r>
            <a:r>
              <a:rPr spc="-90" dirty="0"/>
              <a:t> </a:t>
            </a:r>
            <a:r>
              <a:rPr spc="-124" dirty="0"/>
              <a:t>connects</a:t>
            </a:r>
            <a:r>
              <a:rPr spc="-113" dirty="0"/>
              <a:t> </a:t>
            </a:r>
            <a:r>
              <a:rPr spc="-158" dirty="0"/>
              <a:t>daycare</a:t>
            </a:r>
            <a:r>
              <a:rPr spc="-116" dirty="0"/>
              <a:t> </a:t>
            </a:r>
            <a:r>
              <a:rPr spc="-172" dirty="0"/>
              <a:t>managers</a:t>
            </a:r>
            <a:r>
              <a:rPr spc="-101" dirty="0"/>
              <a:t> </a:t>
            </a:r>
            <a:r>
              <a:rPr spc="-8" dirty="0"/>
              <a:t>with</a:t>
            </a:r>
            <a:r>
              <a:rPr spc="-120" dirty="0"/>
              <a:t> </a:t>
            </a:r>
            <a:r>
              <a:rPr spc="-60" dirty="0"/>
              <a:t>parents</a:t>
            </a:r>
          </a:p>
        </p:txBody>
      </p:sp>
      <p:pic>
        <p:nvPicPr>
          <p:cNvPr id="4" name="object 4"/>
          <p:cNvPicPr/>
          <p:nvPr/>
        </p:nvPicPr>
        <p:blipFill>
          <a:blip r:embed="rId2" cstate="print"/>
          <a:stretch>
            <a:fillRect/>
          </a:stretch>
        </p:blipFill>
        <p:spPr>
          <a:xfrm>
            <a:off x="688638" y="3794950"/>
            <a:ext cx="397021" cy="942404"/>
          </a:xfrm>
          <a:prstGeom prst="rect">
            <a:avLst/>
          </a:prstGeom>
        </p:spPr>
      </p:pic>
      <p:pic>
        <p:nvPicPr>
          <p:cNvPr id="5" name="object 5"/>
          <p:cNvPicPr/>
          <p:nvPr/>
        </p:nvPicPr>
        <p:blipFill>
          <a:blip r:embed="rId3" cstate="print"/>
          <a:stretch>
            <a:fillRect/>
          </a:stretch>
        </p:blipFill>
        <p:spPr>
          <a:xfrm>
            <a:off x="1260444" y="3794569"/>
            <a:ext cx="317563" cy="846011"/>
          </a:xfrm>
          <a:prstGeom prst="rect">
            <a:avLst/>
          </a:prstGeom>
        </p:spPr>
      </p:pic>
      <p:pic>
        <p:nvPicPr>
          <p:cNvPr id="6" name="object 6"/>
          <p:cNvPicPr/>
          <p:nvPr/>
        </p:nvPicPr>
        <p:blipFill>
          <a:blip r:embed="rId4" cstate="print"/>
          <a:stretch>
            <a:fillRect/>
          </a:stretch>
        </p:blipFill>
        <p:spPr>
          <a:xfrm>
            <a:off x="1628142" y="3664362"/>
            <a:ext cx="611280" cy="1190625"/>
          </a:xfrm>
          <a:prstGeom prst="rect">
            <a:avLst/>
          </a:prstGeom>
        </p:spPr>
      </p:pic>
      <p:pic>
        <p:nvPicPr>
          <p:cNvPr id="7" name="object 7"/>
          <p:cNvPicPr/>
          <p:nvPr/>
        </p:nvPicPr>
        <p:blipFill>
          <a:blip r:embed="rId5" cstate="print"/>
          <a:stretch>
            <a:fillRect/>
          </a:stretch>
        </p:blipFill>
        <p:spPr>
          <a:xfrm>
            <a:off x="2387345" y="4040791"/>
            <a:ext cx="589979" cy="211169"/>
          </a:xfrm>
          <a:prstGeom prst="rect">
            <a:avLst/>
          </a:prstGeom>
        </p:spPr>
      </p:pic>
      <p:grpSp>
        <p:nvGrpSpPr>
          <p:cNvPr id="8" name="object 8"/>
          <p:cNvGrpSpPr/>
          <p:nvPr/>
        </p:nvGrpSpPr>
        <p:grpSpPr>
          <a:xfrm>
            <a:off x="2789777" y="3292316"/>
            <a:ext cx="4071938" cy="2481739"/>
            <a:chOff x="3719703" y="3246754"/>
            <a:chExt cx="5429250" cy="3308985"/>
          </a:xfrm>
        </p:grpSpPr>
        <p:pic>
          <p:nvPicPr>
            <p:cNvPr id="9" name="object 9"/>
            <p:cNvPicPr/>
            <p:nvPr/>
          </p:nvPicPr>
          <p:blipFill>
            <a:blip r:embed="rId6" cstate="print"/>
            <a:stretch>
              <a:fillRect/>
            </a:stretch>
          </p:blipFill>
          <p:spPr>
            <a:xfrm>
              <a:off x="6640322" y="3601719"/>
              <a:ext cx="453008" cy="977391"/>
            </a:xfrm>
            <a:prstGeom prst="rect">
              <a:avLst/>
            </a:prstGeom>
          </p:spPr>
        </p:pic>
        <p:pic>
          <p:nvPicPr>
            <p:cNvPr id="10" name="object 10"/>
            <p:cNvPicPr/>
            <p:nvPr/>
          </p:nvPicPr>
          <p:blipFill>
            <a:blip r:embed="rId7" cstate="print"/>
            <a:stretch>
              <a:fillRect/>
            </a:stretch>
          </p:blipFill>
          <p:spPr>
            <a:xfrm>
              <a:off x="4110355" y="3458082"/>
              <a:ext cx="5038217" cy="2692882"/>
            </a:xfrm>
            <a:prstGeom prst="rect">
              <a:avLst/>
            </a:prstGeom>
          </p:spPr>
        </p:pic>
        <p:sp>
          <p:nvSpPr>
            <p:cNvPr id="11" name="object 11"/>
            <p:cNvSpPr/>
            <p:nvPr/>
          </p:nvSpPr>
          <p:spPr>
            <a:xfrm>
              <a:off x="7391082" y="3541775"/>
              <a:ext cx="75565" cy="955040"/>
            </a:xfrm>
            <a:custGeom>
              <a:avLst/>
              <a:gdLst/>
              <a:ahLst/>
              <a:cxnLst/>
              <a:rect l="l" t="t" r="r" b="b"/>
              <a:pathLst>
                <a:path w="75565" h="955039">
                  <a:moveTo>
                    <a:pt x="16065" y="929640"/>
                  </a:moveTo>
                  <a:lnTo>
                    <a:pt x="15684" y="926846"/>
                  </a:lnTo>
                  <a:lnTo>
                    <a:pt x="15443" y="926592"/>
                  </a:lnTo>
                  <a:lnTo>
                    <a:pt x="15430" y="926084"/>
                  </a:lnTo>
                  <a:lnTo>
                    <a:pt x="13398" y="923544"/>
                  </a:lnTo>
                  <a:lnTo>
                    <a:pt x="12496" y="923315"/>
                  </a:lnTo>
                  <a:lnTo>
                    <a:pt x="12128" y="922909"/>
                  </a:lnTo>
                  <a:lnTo>
                    <a:pt x="9334" y="922147"/>
                  </a:lnTo>
                  <a:lnTo>
                    <a:pt x="8648" y="922388"/>
                  </a:lnTo>
                  <a:lnTo>
                    <a:pt x="7810" y="922210"/>
                  </a:lnTo>
                  <a:lnTo>
                    <a:pt x="7810" y="936498"/>
                  </a:lnTo>
                  <a:lnTo>
                    <a:pt x="5664" y="935291"/>
                  </a:lnTo>
                  <a:lnTo>
                    <a:pt x="7810" y="936498"/>
                  </a:lnTo>
                  <a:lnTo>
                    <a:pt x="7810" y="922210"/>
                  </a:lnTo>
                  <a:lnTo>
                    <a:pt x="7556" y="922147"/>
                  </a:lnTo>
                  <a:lnTo>
                    <a:pt x="4635" y="923671"/>
                  </a:lnTo>
                  <a:lnTo>
                    <a:pt x="4445" y="924026"/>
                  </a:lnTo>
                  <a:lnTo>
                    <a:pt x="2730" y="926338"/>
                  </a:lnTo>
                  <a:lnTo>
                    <a:pt x="2667" y="927468"/>
                  </a:lnTo>
                  <a:lnTo>
                    <a:pt x="1460" y="929894"/>
                  </a:lnTo>
                  <a:lnTo>
                    <a:pt x="1079" y="931291"/>
                  </a:lnTo>
                  <a:lnTo>
                    <a:pt x="114" y="935355"/>
                  </a:lnTo>
                  <a:lnTo>
                    <a:pt x="0" y="939038"/>
                  </a:lnTo>
                  <a:lnTo>
                    <a:pt x="190" y="943991"/>
                  </a:lnTo>
                  <a:lnTo>
                    <a:pt x="1968" y="950976"/>
                  </a:lnTo>
                  <a:lnTo>
                    <a:pt x="2603" y="953389"/>
                  </a:lnTo>
                  <a:lnTo>
                    <a:pt x="5016" y="955040"/>
                  </a:lnTo>
                  <a:lnTo>
                    <a:pt x="10096" y="954024"/>
                  </a:lnTo>
                  <a:lnTo>
                    <a:pt x="11874" y="951611"/>
                  </a:lnTo>
                  <a:lnTo>
                    <a:pt x="10883" y="944880"/>
                  </a:lnTo>
                  <a:lnTo>
                    <a:pt x="10718" y="943825"/>
                  </a:lnTo>
                  <a:lnTo>
                    <a:pt x="10680" y="943991"/>
                  </a:lnTo>
                  <a:lnTo>
                    <a:pt x="10604" y="942975"/>
                  </a:lnTo>
                  <a:lnTo>
                    <a:pt x="10718" y="943825"/>
                  </a:lnTo>
                  <a:lnTo>
                    <a:pt x="10922" y="942975"/>
                  </a:lnTo>
                  <a:lnTo>
                    <a:pt x="12001" y="938403"/>
                  </a:lnTo>
                  <a:lnTo>
                    <a:pt x="11874" y="939038"/>
                  </a:lnTo>
                  <a:lnTo>
                    <a:pt x="12077" y="938403"/>
                  </a:lnTo>
                  <a:lnTo>
                    <a:pt x="12712" y="936498"/>
                  </a:lnTo>
                  <a:lnTo>
                    <a:pt x="12966" y="935736"/>
                  </a:lnTo>
                  <a:lnTo>
                    <a:pt x="13119" y="935291"/>
                  </a:lnTo>
                  <a:lnTo>
                    <a:pt x="13347" y="934847"/>
                  </a:lnTo>
                  <a:lnTo>
                    <a:pt x="13462" y="934643"/>
                  </a:lnTo>
                  <a:lnTo>
                    <a:pt x="14287" y="934085"/>
                  </a:lnTo>
                  <a:lnTo>
                    <a:pt x="15557" y="931926"/>
                  </a:lnTo>
                  <a:lnTo>
                    <a:pt x="15557" y="930617"/>
                  </a:lnTo>
                  <a:lnTo>
                    <a:pt x="16065" y="929640"/>
                  </a:lnTo>
                  <a:close/>
                </a:path>
                <a:path w="75565" h="955039">
                  <a:moveTo>
                    <a:pt x="63309" y="559435"/>
                  </a:moveTo>
                  <a:lnTo>
                    <a:pt x="63119" y="557657"/>
                  </a:lnTo>
                  <a:lnTo>
                    <a:pt x="63055" y="557022"/>
                  </a:lnTo>
                  <a:lnTo>
                    <a:pt x="62839" y="556768"/>
                  </a:lnTo>
                  <a:lnTo>
                    <a:pt x="61658" y="555371"/>
                  </a:lnTo>
                  <a:lnTo>
                    <a:pt x="58737" y="552450"/>
                  </a:lnTo>
                  <a:lnTo>
                    <a:pt x="58610" y="552196"/>
                  </a:lnTo>
                  <a:lnTo>
                    <a:pt x="57467" y="551053"/>
                  </a:lnTo>
                  <a:lnTo>
                    <a:pt x="54419" y="548005"/>
                  </a:lnTo>
                  <a:lnTo>
                    <a:pt x="54038" y="547624"/>
                  </a:lnTo>
                  <a:lnTo>
                    <a:pt x="54292" y="548005"/>
                  </a:lnTo>
                  <a:lnTo>
                    <a:pt x="51117" y="544195"/>
                  </a:lnTo>
                  <a:lnTo>
                    <a:pt x="49339" y="542671"/>
                  </a:lnTo>
                  <a:lnTo>
                    <a:pt x="46418" y="540766"/>
                  </a:lnTo>
                  <a:lnTo>
                    <a:pt x="44932" y="540385"/>
                  </a:lnTo>
                  <a:lnTo>
                    <a:pt x="44932" y="553872"/>
                  </a:lnTo>
                  <a:lnTo>
                    <a:pt x="44843" y="554355"/>
                  </a:lnTo>
                  <a:lnTo>
                    <a:pt x="44792" y="555117"/>
                  </a:lnTo>
                  <a:lnTo>
                    <a:pt x="44856" y="554126"/>
                  </a:lnTo>
                  <a:lnTo>
                    <a:pt x="44932" y="553872"/>
                  </a:lnTo>
                  <a:lnTo>
                    <a:pt x="44932" y="540385"/>
                  </a:lnTo>
                  <a:lnTo>
                    <a:pt x="41973" y="539623"/>
                  </a:lnTo>
                  <a:lnTo>
                    <a:pt x="40068" y="539750"/>
                  </a:lnTo>
                  <a:lnTo>
                    <a:pt x="37274" y="540004"/>
                  </a:lnTo>
                  <a:lnTo>
                    <a:pt x="34734" y="541782"/>
                  </a:lnTo>
                  <a:lnTo>
                    <a:pt x="33718" y="544576"/>
                  </a:lnTo>
                  <a:lnTo>
                    <a:pt x="32956" y="546481"/>
                  </a:lnTo>
                  <a:lnTo>
                    <a:pt x="32791" y="547624"/>
                  </a:lnTo>
                  <a:lnTo>
                    <a:pt x="32702" y="553339"/>
                  </a:lnTo>
                  <a:lnTo>
                    <a:pt x="33210" y="562483"/>
                  </a:lnTo>
                  <a:lnTo>
                    <a:pt x="33337" y="565531"/>
                  </a:lnTo>
                  <a:lnTo>
                    <a:pt x="35750" y="567944"/>
                  </a:lnTo>
                  <a:lnTo>
                    <a:pt x="41846" y="567944"/>
                  </a:lnTo>
                  <a:lnTo>
                    <a:pt x="44259" y="565531"/>
                  </a:lnTo>
                  <a:lnTo>
                    <a:pt x="44386" y="562483"/>
                  </a:lnTo>
                  <a:lnTo>
                    <a:pt x="44716" y="556564"/>
                  </a:lnTo>
                  <a:lnTo>
                    <a:pt x="46901" y="557453"/>
                  </a:lnTo>
                  <a:lnTo>
                    <a:pt x="51117" y="560705"/>
                  </a:lnTo>
                  <a:lnTo>
                    <a:pt x="52514" y="561467"/>
                  </a:lnTo>
                  <a:lnTo>
                    <a:pt x="56451" y="562991"/>
                  </a:lnTo>
                  <a:lnTo>
                    <a:pt x="58610" y="563753"/>
                  </a:lnTo>
                  <a:lnTo>
                    <a:pt x="60896" y="563118"/>
                  </a:lnTo>
                  <a:lnTo>
                    <a:pt x="62039" y="561213"/>
                  </a:lnTo>
                  <a:lnTo>
                    <a:pt x="63309" y="559435"/>
                  </a:lnTo>
                  <a:close/>
                </a:path>
                <a:path w="75565" h="955039">
                  <a:moveTo>
                    <a:pt x="64071" y="10160"/>
                  </a:moveTo>
                  <a:lnTo>
                    <a:pt x="63563" y="6604"/>
                  </a:lnTo>
                  <a:lnTo>
                    <a:pt x="59410" y="3695"/>
                  </a:lnTo>
                  <a:lnTo>
                    <a:pt x="56705" y="1778"/>
                  </a:lnTo>
                  <a:lnTo>
                    <a:pt x="55994" y="1397"/>
                  </a:lnTo>
                  <a:lnTo>
                    <a:pt x="55054" y="889"/>
                  </a:lnTo>
                  <a:lnTo>
                    <a:pt x="52641" y="127"/>
                  </a:lnTo>
                  <a:lnTo>
                    <a:pt x="50609" y="0"/>
                  </a:lnTo>
                  <a:lnTo>
                    <a:pt x="48196" y="127"/>
                  </a:lnTo>
                  <a:lnTo>
                    <a:pt x="46291" y="127"/>
                  </a:lnTo>
                  <a:lnTo>
                    <a:pt x="44513" y="1282"/>
                  </a:lnTo>
                  <a:lnTo>
                    <a:pt x="44094" y="2044"/>
                  </a:lnTo>
                  <a:lnTo>
                    <a:pt x="43243" y="2413"/>
                  </a:lnTo>
                  <a:lnTo>
                    <a:pt x="41973" y="4330"/>
                  </a:lnTo>
                  <a:lnTo>
                    <a:pt x="41973" y="8509"/>
                  </a:lnTo>
                  <a:lnTo>
                    <a:pt x="43243" y="10414"/>
                  </a:lnTo>
                  <a:lnTo>
                    <a:pt x="45275" y="11303"/>
                  </a:lnTo>
                  <a:lnTo>
                    <a:pt x="45783" y="11569"/>
                  </a:lnTo>
                  <a:lnTo>
                    <a:pt x="49250" y="11303"/>
                  </a:lnTo>
                  <a:lnTo>
                    <a:pt x="50152" y="11226"/>
                  </a:lnTo>
                  <a:lnTo>
                    <a:pt x="50279" y="11303"/>
                  </a:lnTo>
                  <a:lnTo>
                    <a:pt x="50647" y="11569"/>
                  </a:lnTo>
                  <a:lnTo>
                    <a:pt x="50152" y="11226"/>
                  </a:lnTo>
                  <a:lnTo>
                    <a:pt x="49250" y="11303"/>
                  </a:lnTo>
                  <a:lnTo>
                    <a:pt x="48196" y="11569"/>
                  </a:lnTo>
                  <a:lnTo>
                    <a:pt x="50253" y="11671"/>
                  </a:lnTo>
                  <a:lnTo>
                    <a:pt x="50507" y="11671"/>
                  </a:lnTo>
                  <a:lnTo>
                    <a:pt x="50800" y="11671"/>
                  </a:lnTo>
                  <a:lnTo>
                    <a:pt x="50609" y="11684"/>
                  </a:lnTo>
                  <a:lnTo>
                    <a:pt x="50342" y="11684"/>
                  </a:lnTo>
                  <a:lnTo>
                    <a:pt x="51015" y="11823"/>
                  </a:lnTo>
                  <a:lnTo>
                    <a:pt x="54292" y="14097"/>
                  </a:lnTo>
                  <a:lnTo>
                    <a:pt x="56959" y="16002"/>
                  </a:lnTo>
                  <a:lnTo>
                    <a:pt x="60515" y="15367"/>
                  </a:lnTo>
                  <a:lnTo>
                    <a:pt x="62293" y="12827"/>
                  </a:lnTo>
                  <a:lnTo>
                    <a:pt x="62801" y="12065"/>
                  </a:lnTo>
                  <a:lnTo>
                    <a:pt x="63639" y="10807"/>
                  </a:lnTo>
                  <a:lnTo>
                    <a:pt x="64071" y="10160"/>
                  </a:lnTo>
                  <a:close/>
                </a:path>
                <a:path w="75565" h="955039">
                  <a:moveTo>
                    <a:pt x="75120" y="170561"/>
                  </a:moveTo>
                  <a:lnTo>
                    <a:pt x="74104" y="167513"/>
                  </a:lnTo>
                  <a:lnTo>
                    <a:pt x="73215" y="164465"/>
                  </a:lnTo>
                  <a:lnTo>
                    <a:pt x="69913" y="162814"/>
                  </a:lnTo>
                  <a:lnTo>
                    <a:pt x="35877" y="188468"/>
                  </a:lnTo>
                  <a:lnTo>
                    <a:pt x="34607" y="199009"/>
                  </a:lnTo>
                  <a:lnTo>
                    <a:pt x="34632" y="200406"/>
                  </a:lnTo>
                  <a:lnTo>
                    <a:pt x="36004" y="211709"/>
                  </a:lnTo>
                  <a:lnTo>
                    <a:pt x="36258" y="214630"/>
                  </a:lnTo>
                  <a:lnTo>
                    <a:pt x="38925" y="216789"/>
                  </a:lnTo>
                  <a:lnTo>
                    <a:pt x="41846" y="216408"/>
                  </a:lnTo>
                  <a:lnTo>
                    <a:pt x="44767" y="216154"/>
                  </a:lnTo>
                  <a:lnTo>
                    <a:pt x="46926" y="213487"/>
                  </a:lnTo>
                  <a:lnTo>
                    <a:pt x="46545" y="210566"/>
                  </a:lnTo>
                  <a:lnTo>
                    <a:pt x="45643" y="200406"/>
                  </a:lnTo>
                  <a:lnTo>
                    <a:pt x="45554" y="199440"/>
                  </a:lnTo>
                  <a:lnTo>
                    <a:pt x="45440" y="200152"/>
                  </a:lnTo>
                  <a:lnTo>
                    <a:pt x="45529" y="199009"/>
                  </a:lnTo>
                  <a:lnTo>
                    <a:pt x="45554" y="199440"/>
                  </a:lnTo>
                  <a:lnTo>
                    <a:pt x="45631" y="199009"/>
                  </a:lnTo>
                  <a:lnTo>
                    <a:pt x="46710" y="192659"/>
                  </a:lnTo>
                  <a:lnTo>
                    <a:pt x="46824" y="191960"/>
                  </a:lnTo>
                  <a:lnTo>
                    <a:pt x="47053" y="191389"/>
                  </a:lnTo>
                  <a:lnTo>
                    <a:pt x="48895" y="186817"/>
                  </a:lnTo>
                  <a:lnTo>
                    <a:pt x="49199" y="186067"/>
                  </a:lnTo>
                  <a:lnTo>
                    <a:pt x="50469" y="184785"/>
                  </a:lnTo>
                  <a:lnTo>
                    <a:pt x="53403" y="181864"/>
                  </a:lnTo>
                  <a:lnTo>
                    <a:pt x="53784" y="181483"/>
                  </a:lnTo>
                  <a:lnTo>
                    <a:pt x="55270" y="180721"/>
                  </a:lnTo>
                  <a:lnTo>
                    <a:pt x="60769" y="177927"/>
                  </a:lnTo>
                  <a:lnTo>
                    <a:pt x="61023" y="177800"/>
                  </a:lnTo>
                  <a:lnTo>
                    <a:pt x="61798" y="177546"/>
                  </a:lnTo>
                  <a:lnTo>
                    <a:pt x="70294" y="174752"/>
                  </a:lnTo>
                  <a:lnTo>
                    <a:pt x="73342" y="173863"/>
                  </a:lnTo>
                  <a:lnTo>
                    <a:pt x="75120" y="170561"/>
                  </a:lnTo>
                  <a:close/>
                </a:path>
              </a:pathLst>
            </a:custGeom>
            <a:solidFill>
              <a:srgbClr val="000000"/>
            </a:solidFill>
          </p:spPr>
          <p:txBody>
            <a:bodyPr wrap="square" lIns="0" tIns="0" rIns="0" bIns="0" rtlCol="0"/>
            <a:lstStyle/>
            <a:p>
              <a:endParaRPr sz="1800"/>
            </a:p>
          </p:txBody>
        </p:sp>
        <p:pic>
          <p:nvPicPr>
            <p:cNvPr id="12" name="object 12"/>
            <p:cNvPicPr/>
            <p:nvPr/>
          </p:nvPicPr>
          <p:blipFill>
            <a:blip r:embed="rId8" cstate="print"/>
            <a:stretch>
              <a:fillRect/>
            </a:stretch>
          </p:blipFill>
          <p:spPr>
            <a:xfrm>
              <a:off x="7952090" y="4804409"/>
              <a:ext cx="86374" cy="85978"/>
            </a:xfrm>
            <a:prstGeom prst="rect">
              <a:avLst/>
            </a:prstGeom>
          </p:spPr>
        </p:pic>
        <p:sp>
          <p:nvSpPr>
            <p:cNvPr id="13" name="object 13"/>
            <p:cNvSpPr/>
            <p:nvPr/>
          </p:nvSpPr>
          <p:spPr>
            <a:xfrm>
              <a:off x="8199755" y="3389248"/>
              <a:ext cx="300355" cy="1409065"/>
            </a:xfrm>
            <a:custGeom>
              <a:avLst/>
              <a:gdLst/>
              <a:ahLst/>
              <a:cxnLst/>
              <a:rect l="l" t="t" r="r" b="b"/>
              <a:pathLst>
                <a:path w="300354" h="1409064">
                  <a:moveTo>
                    <a:pt x="5334" y="1392605"/>
                  </a:moveTo>
                  <a:lnTo>
                    <a:pt x="4953" y="1394079"/>
                  </a:lnTo>
                  <a:lnTo>
                    <a:pt x="5334" y="1394917"/>
                  </a:lnTo>
                  <a:lnTo>
                    <a:pt x="5334" y="1392605"/>
                  </a:lnTo>
                  <a:close/>
                </a:path>
                <a:path w="300354" h="1409064">
                  <a:moveTo>
                    <a:pt x="82804" y="1397000"/>
                  </a:moveTo>
                  <a:lnTo>
                    <a:pt x="79883" y="1394079"/>
                  </a:lnTo>
                  <a:lnTo>
                    <a:pt x="76200" y="1393952"/>
                  </a:lnTo>
                  <a:lnTo>
                    <a:pt x="53086" y="1393571"/>
                  </a:lnTo>
                  <a:lnTo>
                    <a:pt x="53340" y="1393571"/>
                  </a:lnTo>
                  <a:lnTo>
                    <a:pt x="39801" y="1392809"/>
                  </a:lnTo>
                  <a:lnTo>
                    <a:pt x="35979" y="1392605"/>
                  </a:lnTo>
                  <a:lnTo>
                    <a:pt x="35826" y="1392555"/>
                  </a:lnTo>
                  <a:lnTo>
                    <a:pt x="30607" y="1391221"/>
                  </a:lnTo>
                  <a:lnTo>
                    <a:pt x="29743" y="1390015"/>
                  </a:lnTo>
                  <a:lnTo>
                    <a:pt x="28575" y="1388364"/>
                  </a:lnTo>
                  <a:lnTo>
                    <a:pt x="24892" y="1387475"/>
                  </a:lnTo>
                  <a:lnTo>
                    <a:pt x="20701" y="1386586"/>
                  </a:lnTo>
                  <a:lnTo>
                    <a:pt x="20320" y="1386459"/>
                  </a:lnTo>
                  <a:lnTo>
                    <a:pt x="17272" y="1385951"/>
                  </a:lnTo>
                  <a:lnTo>
                    <a:pt x="17145" y="1385951"/>
                  </a:lnTo>
                  <a:lnTo>
                    <a:pt x="16192" y="1385316"/>
                  </a:lnTo>
                  <a:lnTo>
                    <a:pt x="15621" y="1384935"/>
                  </a:lnTo>
                  <a:lnTo>
                    <a:pt x="11557" y="1385316"/>
                  </a:lnTo>
                  <a:lnTo>
                    <a:pt x="11074" y="1385735"/>
                  </a:lnTo>
                  <a:lnTo>
                    <a:pt x="8763" y="1386840"/>
                  </a:lnTo>
                  <a:lnTo>
                    <a:pt x="7683" y="1388656"/>
                  </a:lnTo>
                  <a:lnTo>
                    <a:pt x="5969" y="1390142"/>
                  </a:lnTo>
                  <a:lnTo>
                    <a:pt x="5448" y="1392123"/>
                  </a:lnTo>
                  <a:lnTo>
                    <a:pt x="7175" y="1389507"/>
                  </a:lnTo>
                  <a:lnTo>
                    <a:pt x="7112" y="1389634"/>
                  </a:lnTo>
                  <a:lnTo>
                    <a:pt x="5448" y="1392123"/>
                  </a:lnTo>
                  <a:lnTo>
                    <a:pt x="5334" y="1394917"/>
                  </a:lnTo>
                  <a:lnTo>
                    <a:pt x="5334" y="1395857"/>
                  </a:lnTo>
                  <a:lnTo>
                    <a:pt x="6718" y="1397952"/>
                  </a:lnTo>
                  <a:lnTo>
                    <a:pt x="8001" y="1400810"/>
                  </a:lnTo>
                  <a:lnTo>
                    <a:pt x="10909" y="1402473"/>
                  </a:lnTo>
                  <a:lnTo>
                    <a:pt x="11811" y="1403223"/>
                  </a:lnTo>
                  <a:lnTo>
                    <a:pt x="15113" y="1404874"/>
                  </a:lnTo>
                  <a:lnTo>
                    <a:pt x="21844" y="1406525"/>
                  </a:lnTo>
                  <a:lnTo>
                    <a:pt x="22225" y="1406652"/>
                  </a:lnTo>
                  <a:lnTo>
                    <a:pt x="33274" y="1408684"/>
                  </a:lnTo>
                  <a:lnTo>
                    <a:pt x="35306" y="1408938"/>
                  </a:lnTo>
                  <a:lnTo>
                    <a:pt x="53340" y="1407922"/>
                  </a:lnTo>
                  <a:lnTo>
                    <a:pt x="76200" y="1407414"/>
                  </a:lnTo>
                  <a:lnTo>
                    <a:pt x="79883" y="1407414"/>
                  </a:lnTo>
                  <a:lnTo>
                    <a:pt x="82804" y="1404366"/>
                  </a:lnTo>
                  <a:lnTo>
                    <a:pt x="82804" y="1402842"/>
                  </a:lnTo>
                  <a:lnTo>
                    <a:pt x="82804" y="1402207"/>
                  </a:lnTo>
                  <a:lnTo>
                    <a:pt x="82804" y="1397000"/>
                  </a:lnTo>
                  <a:close/>
                </a:path>
                <a:path w="300354" h="1409064">
                  <a:moveTo>
                    <a:pt x="158242" y="29083"/>
                  </a:moveTo>
                  <a:lnTo>
                    <a:pt x="154940" y="25400"/>
                  </a:lnTo>
                  <a:lnTo>
                    <a:pt x="150622" y="25273"/>
                  </a:lnTo>
                  <a:lnTo>
                    <a:pt x="131191" y="24257"/>
                  </a:lnTo>
                  <a:lnTo>
                    <a:pt x="131445" y="24257"/>
                  </a:lnTo>
                  <a:lnTo>
                    <a:pt x="63373" y="19812"/>
                  </a:lnTo>
                  <a:lnTo>
                    <a:pt x="46570" y="18669"/>
                  </a:lnTo>
                  <a:lnTo>
                    <a:pt x="44704" y="18542"/>
                  </a:lnTo>
                  <a:lnTo>
                    <a:pt x="45339" y="18669"/>
                  </a:lnTo>
                  <a:lnTo>
                    <a:pt x="33540" y="17018"/>
                  </a:lnTo>
                  <a:lnTo>
                    <a:pt x="33172" y="16967"/>
                  </a:lnTo>
                  <a:lnTo>
                    <a:pt x="32842" y="16891"/>
                  </a:lnTo>
                  <a:lnTo>
                    <a:pt x="27368" y="15621"/>
                  </a:lnTo>
                  <a:lnTo>
                    <a:pt x="24282" y="14909"/>
                  </a:lnTo>
                  <a:lnTo>
                    <a:pt x="23761" y="14605"/>
                  </a:lnTo>
                  <a:lnTo>
                    <a:pt x="22440" y="13843"/>
                  </a:lnTo>
                  <a:lnTo>
                    <a:pt x="20777" y="12890"/>
                  </a:lnTo>
                  <a:lnTo>
                    <a:pt x="20231" y="12319"/>
                  </a:lnTo>
                  <a:lnTo>
                    <a:pt x="18757" y="10795"/>
                  </a:lnTo>
                  <a:lnTo>
                    <a:pt x="18148" y="10185"/>
                  </a:lnTo>
                  <a:lnTo>
                    <a:pt x="17754" y="9525"/>
                  </a:lnTo>
                  <a:lnTo>
                    <a:pt x="14605" y="4445"/>
                  </a:lnTo>
                  <a:lnTo>
                    <a:pt x="12446" y="1143"/>
                  </a:lnTo>
                  <a:lnTo>
                    <a:pt x="8255" y="0"/>
                  </a:lnTo>
                  <a:lnTo>
                    <a:pt x="4826" y="1778"/>
                  </a:lnTo>
                  <a:lnTo>
                    <a:pt x="1397" y="3683"/>
                  </a:lnTo>
                  <a:lnTo>
                    <a:pt x="0" y="7874"/>
                  </a:lnTo>
                  <a:lnTo>
                    <a:pt x="1778" y="11430"/>
                  </a:lnTo>
                  <a:lnTo>
                    <a:pt x="4953" y="18288"/>
                  </a:lnTo>
                  <a:lnTo>
                    <a:pt x="5207" y="18669"/>
                  </a:lnTo>
                  <a:lnTo>
                    <a:pt x="8128" y="23876"/>
                  </a:lnTo>
                  <a:lnTo>
                    <a:pt x="10414" y="26416"/>
                  </a:lnTo>
                  <a:lnTo>
                    <a:pt x="15494" y="30480"/>
                  </a:lnTo>
                  <a:lnTo>
                    <a:pt x="18923" y="32131"/>
                  </a:lnTo>
                  <a:lnTo>
                    <a:pt x="29210" y="34671"/>
                  </a:lnTo>
                  <a:lnTo>
                    <a:pt x="42799" y="36576"/>
                  </a:lnTo>
                  <a:lnTo>
                    <a:pt x="43561" y="36703"/>
                  </a:lnTo>
                  <a:lnTo>
                    <a:pt x="62357" y="37846"/>
                  </a:lnTo>
                  <a:lnTo>
                    <a:pt x="108077" y="39878"/>
                  </a:lnTo>
                  <a:lnTo>
                    <a:pt x="130556" y="40640"/>
                  </a:lnTo>
                  <a:lnTo>
                    <a:pt x="150114" y="41021"/>
                  </a:lnTo>
                  <a:lnTo>
                    <a:pt x="154432" y="41021"/>
                  </a:lnTo>
                  <a:lnTo>
                    <a:pt x="157988" y="37592"/>
                  </a:lnTo>
                  <a:lnTo>
                    <a:pt x="158242" y="29083"/>
                  </a:lnTo>
                  <a:close/>
                </a:path>
                <a:path w="300354" h="1409064">
                  <a:moveTo>
                    <a:pt x="232029" y="340995"/>
                  </a:moveTo>
                  <a:lnTo>
                    <a:pt x="231267" y="338201"/>
                  </a:lnTo>
                  <a:lnTo>
                    <a:pt x="226949" y="333883"/>
                  </a:lnTo>
                  <a:lnTo>
                    <a:pt x="224307" y="331343"/>
                  </a:lnTo>
                  <a:lnTo>
                    <a:pt x="223570" y="330327"/>
                  </a:lnTo>
                  <a:lnTo>
                    <a:pt x="221297" y="327025"/>
                  </a:lnTo>
                  <a:lnTo>
                    <a:pt x="220751" y="326250"/>
                  </a:lnTo>
                  <a:lnTo>
                    <a:pt x="220649" y="326009"/>
                  </a:lnTo>
                  <a:lnTo>
                    <a:pt x="219367" y="323088"/>
                  </a:lnTo>
                  <a:lnTo>
                    <a:pt x="219024" y="322338"/>
                  </a:lnTo>
                  <a:lnTo>
                    <a:pt x="218859" y="321564"/>
                  </a:lnTo>
                  <a:lnTo>
                    <a:pt x="217297" y="314579"/>
                  </a:lnTo>
                  <a:lnTo>
                    <a:pt x="217131" y="313880"/>
                  </a:lnTo>
                  <a:lnTo>
                    <a:pt x="217106" y="313436"/>
                  </a:lnTo>
                  <a:lnTo>
                    <a:pt x="216674" y="304165"/>
                  </a:lnTo>
                  <a:lnTo>
                    <a:pt x="216662" y="303974"/>
                  </a:lnTo>
                  <a:lnTo>
                    <a:pt x="216662" y="303834"/>
                  </a:lnTo>
                  <a:lnTo>
                    <a:pt x="217043" y="288417"/>
                  </a:lnTo>
                  <a:lnTo>
                    <a:pt x="217043" y="284988"/>
                  </a:lnTo>
                  <a:lnTo>
                    <a:pt x="214376" y="282067"/>
                  </a:lnTo>
                  <a:lnTo>
                    <a:pt x="207518" y="281813"/>
                  </a:lnTo>
                  <a:lnTo>
                    <a:pt x="204724" y="284480"/>
                  </a:lnTo>
                  <a:lnTo>
                    <a:pt x="204431" y="288417"/>
                  </a:lnTo>
                  <a:lnTo>
                    <a:pt x="203555" y="304165"/>
                  </a:lnTo>
                  <a:lnTo>
                    <a:pt x="203123" y="313436"/>
                  </a:lnTo>
                  <a:lnTo>
                    <a:pt x="203200" y="315976"/>
                  </a:lnTo>
                  <a:lnTo>
                    <a:pt x="216408" y="344424"/>
                  </a:lnTo>
                  <a:lnTo>
                    <a:pt x="218821" y="346964"/>
                  </a:lnTo>
                  <a:lnTo>
                    <a:pt x="220726" y="348869"/>
                  </a:lnTo>
                  <a:lnTo>
                    <a:pt x="223393" y="349504"/>
                  </a:lnTo>
                  <a:lnTo>
                    <a:pt x="226060" y="348869"/>
                  </a:lnTo>
                  <a:lnTo>
                    <a:pt x="228600" y="348107"/>
                  </a:lnTo>
                  <a:lnTo>
                    <a:pt x="230632" y="346202"/>
                  </a:lnTo>
                  <a:lnTo>
                    <a:pt x="231267" y="343535"/>
                  </a:lnTo>
                  <a:lnTo>
                    <a:pt x="232029" y="340995"/>
                  </a:lnTo>
                  <a:close/>
                </a:path>
                <a:path w="300354" h="1409064">
                  <a:moveTo>
                    <a:pt x="240144" y="1274457"/>
                  </a:moveTo>
                  <a:lnTo>
                    <a:pt x="240030" y="1275207"/>
                  </a:lnTo>
                  <a:lnTo>
                    <a:pt x="240144" y="1274457"/>
                  </a:lnTo>
                  <a:close/>
                </a:path>
                <a:path w="300354" h="1409064">
                  <a:moveTo>
                    <a:pt x="258953" y="1223518"/>
                  </a:moveTo>
                  <a:lnTo>
                    <a:pt x="257175" y="1219581"/>
                  </a:lnTo>
                  <a:lnTo>
                    <a:pt x="253619" y="1218438"/>
                  </a:lnTo>
                  <a:lnTo>
                    <a:pt x="250063" y="1217168"/>
                  </a:lnTo>
                  <a:lnTo>
                    <a:pt x="246126" y="1218946"/>
                  </a:lnTo>
                  <a:lnTo>
                    <a:pt x="244856" y="1222502"/>
                  </a:lnTo>
                  <a:lnTo>
                    <a:pt x="237998" y="1241298"/>
                  </a:lnTo>
                  <a:lnTo>
                    <a:pt x="238252" y="1240409"/>
                  </a:lnTo>
                  <a:lnTo>
                    <a:pt x="231902" y="1252982"/>
                  </a:lnTo>
                  <a:lnTo>
                    <a:pt x="231775" y="1253109"/>
                  </a:lnTo>
                  <a:lnTo>
                    <a:pt x="226822" y="1263396"/>
                  </a:lnTo>
                  <a:lnTo>
                    <a:pt x="226060" y="1265428"/>
                  </a:lnTo>
                  <a:lnTo>
                    <a:pt x="224917" y="1272794"/>
                  </a:lnTo>
                  <a:lnTo>
                    <a:pt x="224878" y="1278458"/>
                  </a:lnTo>
                  <a:lnTo>
                    <a:pt x="224980" y="1280388"/>
                  </a:lnTo>
                  <a:lnTo>
                    <a:pt x="242951" y="1299718"/>
                  </a:lnTo>
                  <a:lnTo>
                    <a:pt x="246761" y="1298829"/>
                  </a:lnTo>
                  <a:lnTo>
                    <a:pt x="250825" y="1293241"/>
                  </a:lnTo>
                  <a:lnTo>
                    <a:pt x="250317" y="1289304"/>
                  </a:lnTo>
                  <a:lnTo>
                    <a:pt x="247650" y="1287018"/>
                  </a:lnTo>
                  <a:lnTo>
                    <a:pt x="244767" y="1284605"/>
                  </a:lnTo>
                  <a:lnTo>
                    <a:pt x="244182" y="1284122"/>
                  </a:lnTo>
                  <a:lnTo>
                    <a:pt x="243840" y="1283716"/>
                  </a:lnTo>
                  <a:lnTo>
                    <a:pt x="241693" y="1281176"/>
                  </a:lnTo>
                  <a:lnTo>
                    <a:pt x="241020" y="1280388"/>
                  </a:lnTo>
                  <a:lnTo>
                    <a:pt x="240665" y="1279652"/>
                  </a:lnTo>
                  <a:lnTo>
                    <a:pt x="240055" y="1278458"/>
                  </a:lnTo>
                  <a:lnTo>
                    <a:pt x="240093" y="1276858"/>
                  </a:lnTo>
                  <a:lnTo>
                    <a:pt x="240030" y="1275207"/>
                  </a:lnTo>
                  <a:lnTo>
                    <a:pt x="240157" y="1274064"/>
                  </a:lnTo>
                  <a:lnTo>
                    <a:pt x="240144" y="1274457"/>
                  </a:lnTo>
                  <a:lnTo>
                    <a:pt x="240207" y="1274064"/>
                  </a:lnTo>
                  <a:lnTo>
                    <a:pt x="240868" y="1269873"/>
                  </a:lnTo>
                  <a:lnTo>
                    <a:pt x="240982" y="1269174"/>
                  </a:lnTo>
                  <a:lnTo>
                    <a:pt x="241515" y="1267968"/>
                  </a:lnTo>
                  <a:lnTo>
                    <a:pt x="245364" y="1259459"/>
                  </a:lnTo>
                  <a:lnTo>
                    <a:pt x="251079" y="1246505"/>
                  </a:lnTo>
                  <a:lnTo>
                    <a:pt x="251206" y="1245997"/>
                  </a:lnTo>
                  <a:lnTo>
                    <a:pt x="252844" y="1241298"/>
                  </a:lnTo>
                  <a:lnTo>
                    <a:pt x="257810" y="1227074"/>
                  </a:lnTo>
                  <a:lnTo>
                    <a:pt x="258953" y="1223518"/>
                  </a:lnTo>
                  <a:close/>
                </a:path>
                <a:path w="300354" h="1409064">
                  <a:moveTo>
                    <a:pt x="300355" y="802513"/>
                  </a:moveTo>
                  <a:lnTo>
                    <a:pt x="297865" y="798957"/>
                  </a:lnTo>
                  <a:lnTo>
                    <a:pt x="297434" y="798322"/>
                  </a:lnTo>
                  <a:lnTo>
                    <a:pt x="292011" y="797077"/>
                  </a:lnTo>
                  <a:lnTo>
                    <a:pt x="292125" y="797217"/>
                  </a:lnTo>
                  <a:lnTo>
                    <a:pt x="292722" y="797814"/>
                  </a:lnTo>
                  <a:lnTo>
                    <a:pt x="292125" y="797217"/>
                  </a:lnTo>
                  <a:lnTo>
                    <a:pt x="292608" y="797814"/>
                  </a:lnTo>
                  <a:lnTo>
                    <a:pt x="292011" y="797077"/>
                  </a:lnTo>
                  <a:lnTo>
                    <a:pt x="291630" y="796594"/>
                  </a:lnTo>
                  <a:lnTo>
                    <a:pt x="291693" y="797013"/>
                  </a:lnTo>
                  <a:lnTo>
                    <a:pt x="291592" y="796556"/>
                  </a:lnTo>
                  <a:lnTo>
                    <a:pt x="291401" y="795159"/>
                  </a:lnTo>
                  <a:lnTo>
                    <a:pt x="291249" y="796112"/>
                  </a:lnTo>
                  <a:lnTo>
                    <a:pt x="291211" y="796417"/>
                  </a:lnTo>
                  <a:lnTo>
                    <a:pt x="291198" y="796048"/>
                  </a:lnTo>
                  <a:lnTo>
                    <a:pt x="291211" y="794766"/>
                  </a:lnTo>
                  <a:lnTo>
                    <a:pt x="291211" y="793877"/>
                  </a:lnTo>
                  <a:lnTo>
                    <a:pt x="291249" y="796112"/>
                  </a:lnTo>
                  <a:lnTo>
                    <a:pt x="291338" y="794804"/>
                  </a:lnTo>
                  <a:lnTo>
                    <a:pt x="291401" y="795159"/>
                  </a:lnTo>
                  <a:lnTo>
                    <a:pt x="291604" y="793877"/>
                  </a:lnTo>
                  <a:lnTo>
                    <a:pt x="292455" y="788543"/>
                  </a:lnTo>
                  <a:lnTo>
                    <a:pt x="292493" y="788416"/>
                  </a:lnTo>
                  <a:lnTo>
                    <a:pt x="294322" y="777240"/>
                  </a:lnTo>
                  <a:lnTo>
                    <a:pt x="294386" y="776859"/>
                  </a:lnTo>
                  <a:lnTo>
                    <a:pt x="294259" y="777240"/>
                  </a:lnTo>
                  <a:lnTo>
                    <a:pt x="298577" y="757047"/>
                  </a:lnTo>
                  <a:lnTo>
                    <a:pt x="299339" y="753745"/>
                  </a:lnTo>
                  <a:lnTo>
                    <a:pt x="297307" y="750570"/>
                  </a:lnTo>
                  <a:lnTo>
                    <a:pt x="290830" y="749046"/>
                  </a:lnTo>
                  <a:lnTo>
                    <a:pt x="287528" y="750951"/>
                  </a:lnTo>
                  <a:lnTo>
                    <a:pt x="286639" y="754126"/>
                  </a:lnTo>
                  <a:lnTo>
                    <a:pt x="281305" y="774065"/>
                  </a:lnTo>
                  <a:lnTo>
                    <a:pt x="281432" y="773430"/>
                  </a:lnTo>
                  <a:lnTo>
                    <a:pt x="274688" y="797623"/>
                  </a:lnTo>
                  <a:lnTo>
                    <a:pt x="274955" y="800862"/>
                  </a:lnTo>
                  <a:lnTo>
                    <a:pt x="276860" y="805434"/>
                  </a:lnTo>
                  <a:lnTo>
                    <a:pt x="279273" y="808482"/>
                  </a:lnTo>
                  <a:lnTo>
                    <a:pt x="280035" y="809244"/>
                  </a:lnTo>
                  <a:lnTo>
                    <a:pt x="281940" y="811022"/>
                  </a:lnTo>
                  <a:lnTo>
                    <a:pt x="283210" y="812292"/>
                  </a:lnTo>
                  <a:lnTo>
                    <a:pt x="284861" y="813054"/>
                  </a:lnTo>
                  <a:lnTo>
                    <a:pt x="286766" y="813308"/>
                  </a:lnTo>
                  <a:lnTo>
                    <a:pt x="290449" y="813689"/>
                  </a:lnTo>
                  <a:lnTo>
                    <a:pt x="294767" y="814324"/>
                  </a:lnTo>
                  <a:lnTo>
                    <a:pt x="298831" y="811276"/>
                  </a:lnTo>
                  <a:lnTo>
                    <a:pt x="300355" y="802513"/>
                  </a:lnTo>
                  <a:close/>
                </a:path>
              </a:pathLst>
            </a:custGeom>
            <a:solidFill>
              <a:srgbClr val="000000"/>
            </a:solidFill>
          </p:spPr>
          <p:txBody>
            <a:bodyPr wrap="square" lIns="0" tIns="0" rIns="0" bIns="0" rtlCol="0"/>
            <a:lstStyle/>
            <a:p>
              <a:endParaRPr sz="1800"/>
            </a:p>
          </p:txBody>
        </p:sp>
        <p:pic>
          <p:nvPicPr>
            <p:cNvPr id="14" name="object 14"/>
            <p:cNvPicPr/>
            <p:nvPr/>
          </p:nvPicPr>
          <p:blipFill>
            <a:blip r:embed="rId9" cstate="print"/>
            <a:stretch>
              <a:fillRect/>
            </a:stretch>
          </p:blipFill>
          <p:spPr>
            <a:xfrm>
              <a:off x="7783068" y="3304793"/>
              <a:ext cx="135127" cy="98805"/>
            </a:xfrm>
            <a:prstGeom prst="rect">
              <a:avLst/>
            </a:prstGeom>
          </p:spPr>
        </p:pic>
        <p:sp>
          <p:nvSpPr>
            <p:cNvPr id="15" name="object 15"/>
            <p:cNvSpPr/>
            <p:nvPr/>
          </p:nvSpPr>
          <p:spPr>
            <a:xfrm>
              <a:off x="6338532" y="3286124"/>
              <a:ext cx="1174115" cy="116205"/>
            </a:xfrm>
            <a:custGeom>
              <a:avLst/>
              <a:gdLst/>
              <a:ahLst/>
              <a:cxnLst/>
              <a:rect l="l" t="t" r="r" b="b"/>
              <a:pathLst>
                <a:path w="1174115" h="116204">
                  <a:moveTo>
                    <a:pt x="61760" y="37211"/>
                  </a:moveTo>
                  <a:lnTo>
                    <a:pt x="58839" y="34290"/>
                  </a:lnTo>
                  <a:lnTo>
                    <a:pt x="55029" y="34290"/>
                  </a:lnTo>
                  <a:lnTo>
                    <a:pt x="39281" y="34163"/>
                  </a:lnTo>
                  <a:lnTo>
                    <a:pt x="12966" y="45859"/>
                  </a:lnTo>
                  <a:lnTo>
                    <a:pt x="12966" y="66776"/>
                  </a:lnTo>
                  <a:lnTo>
                    <a:pt x="12966" y="67373"/>
                  </a:lnTo>
                  <a:lnTo>
                    <a:pt x="12915" y="66865"/>
                  </a:lnTo>
                  <a:lnTo>
                    <a:pt x="12865" y="66421"/>
                  </a:lnTo>
                  <a:lnTo>
                    <a:pt x="12966" y="66776"/>
                  </a:lnTo>
                  <a:lnTo>
                    <a:pt x="12966" y="45859"/>
                  </a:lnTo>
                  <a:lnTo>
                    <a:pt x="8674" y="49784"/>
                  </a:lnTo>
                  <a:lnTo>
                    <a:pt x="0" y="67424"/>
                  </a:lnTo>
                  <a:lnTo>
                    <a:pt x="114" y="68821"/>
                  </a:lnTo>
                  <a:lnTo>
                    <a:pt x="673" y="71247"/>
                  </a:lnTo>
                  <a:lnTo>
                    <a:pt x="2197" y="74168"/>
                  </a:lnTo>
                  <a:lnTo>
                    <a:pt x="2959" y="75311"/>
                  </a:lnTo>
                  <a:lnTo>
                    <a:pt x="6261" y="79248"/>
                  </a:lnTo>
                  <a:lnTo>
                    <a:pt x="6642" y="79756"/>
                  </a:lnTo>
                  <a:lnTo>
                    <a:pt x="36233" y="97028"/>
                  </a:lnTo>
                  <a:lnTo>
                    <a:pt x="37884" y="97409"/>
                  </a:lnTo>
                  <a:lnTo>
                    <a:pt x="39662" y="96393"/>
                  </a:lnTo>
                  <a:lnTo>
                    <a:pt x="40170" y="94615"/>
                  </a:lnTo>
                  <a:lnTo>
                    <a:pt x="40678" y="92964"/>
                  </a:lnTo>
                  <a:lnTo>
                    <a:pt x="39789" y="91059"/>
                  </a:lnTo>
                  <a:lnTo>
                    <a:pt x="38011" y="90424"/>
                  </a:lnTo>
                  <a:lnTo>
                    <a:pt x="34950" y="89281"/>
                  </a:lnTo>
                  <a:lnTo>
                    <a:pt x="33997" y="88938"/>
                  </a:lnTo>
                  <a:lnTo>
                    <a:pt x="28930" y="85852"/>
                  </a:lnTo>
                  <a:lnTo>
                    <a:pt x="28371" y="85521"/>
                  </a:lnTo>
                  <a:lnTo>
                    <a:pt x="28194" y="85344"/>
                  </a:lnTo>
                  <a:lnTo>
                    <a:pt x="23787" y="81153"/>
                  </a:lnTo>
                  <a:lnTo>
                    <a:pt x="19519" y="77216"/>
                  </a:lnTo>
                  <a:lnTo>
                    <a:pt x="18935" y="76682"/>
                  </a:lnTo>
                  <a:lnTo>
                    <a:pt x="18783" y="76454"/>
                  </a:lnTo>
                  <a:lnTo>
                    <a:pt x="15900" y="72517"/>
                  </a:lnTo>
                  <a:lnTo>
                    <a:pt x="15532" y="72009"/>
                  </a:lnTo>
                  <a:lnTo>
                    <a:pt x="15786" y="72517"/>
                  </a:lnTo>
                  <a:lnTo>
                    <a:pt x="13944" y="69469"/>
                  </a:lnTo>
                  <a:lnTo>
                    <a:pt x="13550" y="68821"/>
                  </a:lnTo>
                  <a:lnTo>
                    <a:pt x="13284" y="67906"/>
                  </a:lnTo>
                  <a:lnTo>
                    <a:pt x="13284" y="68453"/>
                  </a:lnTo>
                  <a:lnTo>
                    <a:pt x="13119" y="68110"/>
                  </a:lnTo>
                  <a:lnTo>
                    <a:pt x="13284" y="68453"/>
                  </a:lnTo>
                  <a:lnTo>
                    <a:pt x="13284" y="67906"/>
                  </a:lnTo>
                  <a:lnTo>
                    <a:pt x="13144" y="67424"/>
                  </a:lnTo>
                  <a:lnTo>
                    <a:pt x="13182" y="66344"/>
                  </a:lnTo>
                  <a:lnTo>
                    <a:pt x="13246" y="64897"/>
                  </a:lnTo>
                  <a:lnTo>
                    <a:pt x="13182" y="66344"/>
                  </a:lnTo>
                  <a:lnTo>
                    <a:pt x="13944" y="64897"/>
                  </a:lnTo>
                  <a:lnTo>
                    <a:pt x="14287" y="64262"/>
                  </a:lnTo>
                  <a:lnTo>
                    <a:pt x="14516" y="63817"/>
                  </a:lnTo>
                  <a:lnTo>
                    <a:pt x="15341" y="62865"/>
                  </a:lnTo>
                  <a:lnTo>
                    <a:pt x="17881" y="59944"/>
                  </a:lnTo>
                  <a:lnTo>
                    <a:pt x="18084" y="59702"/>
                  </a:lnTo>
                  <a:lnTo>
                    <a:pt x="18389" y="59436"/>
                  </a:lnTo>
                  <a:lnTo>
                    <a:pt x="40284" y="47752"/>
                  </a:lnTo>
                  <a:lnTo>
                    <a:pt x="58839" y="47625"/>
                  </a:lnTo>
                  <a:lnTo>
                    <a:pt x="59093" y="47371"/>
                  </a:lnTo>
                  <a:lnTo>
                    <a:pt x="61760" y="44704"/>
                  </a:lnTo>
                  <a:lnTo>
                    <a:pt x="61760" y="37211"/>
                  </a:lnTo>
                  <a:close/>
                </a:path>
                <a:path w="1174115" h="116204">
                  <a:moveTo>
                    <a:pt x="386372" y="32004"/>
                  </a:moveTo>
                  <a:lnTo>
                    <a:pt x="386092" y="30226"/>
                  </a:lnTo>
                  <a:lnTo>
                    <a:pt x="385356" y="25527"/>
                  </a:lnTo>
                  <a:lnTo>
                    <a:pt x="382308" y="23368"/>
                  </a:lnTo>
                  <a:lnTo>
                    <a:pt x="339217" y="30099"/>
                  </a:lnTo>
                  <a:lnTo>
                    <a:pt x="311061" y="29464"/>
                  </a:lnTo>
                  <a:lnTo>
                    <a:pt x="311696" y="29464"/>
                  </a:lnTo>
                  <a:lnTo>
                    <a:pt x="299808" y="28067"/>
                  </a:lnTo>
                  <a:lnTo>
                    <a:pt x="293598" y="27343"/>
                  </a:lnTo>
                  <a:lnTo>
                    <a:pt x="293306" y="27178"/>
                  </a:lnTo>
                  <a:lnTo>
                    <a:pt x="287769" y="24130"/>
                  </a:lnTo>
                  <a:lnTo>
                    <a:pt x="285838" y="23075"/>
                  </a:lnTo>
                  <a:lnTo>
                    <a:pt x="282740" y="19646"/>
                  </a:lnTo>
                  <a:lnTo>
                    <a:pt x="282740" y="18415"/>
                  </a:lnTo>
                  <a:lnTo>
                    <a:pt x="282740" y="17106"/>
                  </a:lnTo>
                  <a:lnTo>
                    <a:pt x="282232" y="18415"/>
                  </a:lnTo>
                  <a:lnTo>
                    <a:pt x="282613" y="17399"/>
                  </a:lnTo>
                  <a:lnTo>
                    <a:pt x="282740" y="15748"/>
                  </a:lnTo>
                  <a:lnTo>
                    <a:pt x="282740" y="17106"/>
                  </a:lnTo>
                  <a:lnTo>
                    <a:pt x="283248" y="15748"/>
                  </a:lnTo>
                  <a:lnTo>
                    <a:pt x="283362" y="15481"/>
                  </a:lnTo>
                  <a:lnTo>
                    <a:pt x="287007" y="14478"/>
                  </a:lnTo>
                  <a:lnTo>
                    <a:pt x="295821" y="14224"/>
                  </a:lnTo>
                  <a:lnTo>
                    <a:pt x="299631" y="14097"/>
                  </a:lnTo>
                  <a:lnTo>
                    <a:pt x="301917" y="11811"/>
                  </a:lnTo>
                  <a:lnTo>
                    <a:pt x="302666" y="11049"/>
                  </a:lnTo>
                  <a:lnTo>
                    <a:pt x="302666" y="3429"/>
                  </a:lnTo>
                  <a:lnTo>
                    <a:pt x="299631" y="381"/>
                  </a:lnTo>
                  <a:lnTo>
                    <a:pt x="286169" y="0"/>
                  </a:lnTo>
                  <a:lnTo>
                    <a:pt x="284899" y="127"/>
                  </a:lnTo>
                  <a:lnTo>
                    <a:pt x="276263" y="1524"/>
                  </a:lnTo>
                  <a:lnTo>
                    <a:pt x="273469" y="1905"/>
                  </a:lnTo>
                  <a:lnTo>
                    <a:pt x="271183" y="3810"/>
                  </a:lnTo>
                  <a:lnTo>
                    <a:pt x="270294" y="6477"/>
                  </a:lnTo>
                  <a:lnTo>
                    <a:pt x="267881" y="13208"/>
                  </a:lnTo>
                  <a:lnTo>
                    <a:pt x="267423" y="15481"/>
                  </a:lnTo>
                  <a:lnTo>
                    <a:pt x="267487" y="24384"/>
                  </a:lnTo>
                  <a:lnTo>
                    <a:pt x="268262" y="26162"/>
                  </a:lnTo>
                  <a:lnTo>
                    <a:pt x="310299" y="43307"/>
                  </a:lnTo>
                  <a:lnTo>
                    <a:pt x="311061" y="43307"/>
                  </a:lnTo>
                  <a:lnTo>
                    <a:pt x="339509" y="42545"/>
                  </a:lnTo>
                  <a:lnTo>
                    <a:pt x="340398" y="42545"/>
                  </a:lnTo>
                  <a:lnTo>
                    <a:pt x="381038" y="35560"/>
                  </a:lnTo>
                  <a:lnTo>
                    <a:pt x="384213" y="34925"/>
                  </a:lnTo>
                  <a:lnTo>
                    <a:pt x="386372" y="32004"/>
                  </a:lnTo>
                  <a:close/>
                </a:path>
                <a:path w="1174115" h="116204">
                  <a:moveTo>
                    <a:pt x="1173518" y="83312"/>
                  </a:moveTo>
                  <a:lnTo>
                    <a:pt x="1172756" y="80010"/>
                  </a:lnTo>
                  <a:lnTo>
                    <a:pt x="1172121" y="76708"/>
                  </a:lnTo>
                  <a:lnTo>
                    <a:pt x="1168819" y="74676"/>
                  </a:lnTo>
                  <a:lnTo>
                    <a:pt x="1165517" y="75311"/>
                  </a:lnTo>
                  <a:lnTo>
                    <a:pt x="1133386" y="82423"/>
                  </a:lnTo>
                  <a:lnTo>
                    <a:pt x="1133005" y="82550"/>
                  </a:lnTo>
                  <a:lnTo>
                    <a:pt x="1108113" y="89535"/>
                  </a:lnTo>
                  <a:lnTo>
                    <a:pt x="1107605" y="89789"/>
                  </a:lnTo>
                  <a:lnTo>
                    <a:pt x="1088809" y="96393"/>
                  </a:lnTo>
                  <a:lnTo>
                    <a:pt x="1087412" y="97155"/>
                  </a:lnTo>
                  <a:lnTo>
                    <a:pt x="1079284" y="102616"/>
                  </a:lnTo>
                  <a:lnTo>
                    <a:pt x="1079792" y="102362"/>
                  </a:lnTo>
                  <a:lnTo>
                    <a:pt x="1074966" y="104902"/>
                  </a:lnTo>
                  <a:lnTo>
                    <a:pt x="1072299" y="106426"/>
                  </a:lnTo>
                  <a:lnTo>
                    <a:pt x="1071283" y="109601"/>
                  </a:lnTo>
                  <a:lnTo>
                    <a:pt x="1072680" y="112395"/>
                  </a:lnTo>
                  <a:lnTo>
                    <a:pt x="1074077" y="115062"/>
                  </a:lnTo>
                  <a:lnTo>
                    <a:pt x="1077252" y="116205"/>
                  </a:lnTo>
                  <a:lnTo>
                    <a:pt x="1084999" y="112649"/>
                  </a:lnTo>
                  <a:lnTo>
                    <a:pt x="1093343" y="108712"/>
                  </a:lnTo>
                  <a:lnTo>
                    <a:pt x="1093622" y="108585"/>
                  </a:lnTo>
                  <a:lnTo>
                    <a:pt x="1093965" y="108458"/>
                  </a:lnTo>
                  <a:lnTo>
                    <a:pt x="1111326" y="102362"/>
                  </a:lnTo>
                  <a:lnTo>
                    <a:pt x="1112050" y="102108"/>
                  </a:lnTo>
                  <a:lnTo>
                    <a:pt x="1111796" y="102108"/>
                  </a:lnTo>
                  <a:lnTo>
                    <a:pt x="1136129" y="94742"/>
                  </a:lnTo>
                  <a:lnTo>
                    <a:pt x="1136408" y="94665"/>
                  </a:lnTo>
                  <a:lnTo>
                    <a:pt x="1171486" y="86614"/>
                  </a:lnTo>
                  <a:lnTo>
                    <a:pt x="1173518" y="83312"/>
                  </a:lnTo>
                  <a:close/>
                </a:path>
              </a:pathLst>
            </a:custGeom>
            <a:solidFill>
              <a:srgbClr val="000000"/>
            </a:solidFill>
          </p:spPr>
          <p:txBody>
            <a:bodyPr wrap="square" lIns="0" tIns="0" rIns="0" bIns="0" rtlCol="0"/>
            <a:lstStyle/>
            <a:p>
              <a:endParaRPr sz="1800"/>
            </a:p>
          </p:txBody>
        </p:sp>
        <p:pic>
          <p:nvPicPr>
            <p:cNvPr id="16" name="object 16"/>
            <p:cNvPicPr/>
            <p:nvPr/>
          </p:nvPicPr>
          <p:blipFill>
            <a:blip r:embed="rId10" cstate="print"/>
            <a:stretch>
              <a:fillRect/>
            </a:stretch>
          </p:blipFill>
          <p:spPr>
            <a:xfrm>
              <a:off x="6994779" y="3293490"/>
              <a:ext cx="79501" cy="65659"/>
            </a:xfrm>
            <a:prstGeom prst="rect">
              <a:avLst/>
            </a:prstGeom>
          </p:spPr>
        </p:pic>
        <p:sp>
          <p:nvSpPr>
            <p:cNvPr id="17" name="object 17"/>
            <p:cNvSpPr/>
            <p:nvPr/>
          </p:nvSpPr>
          <p:spPr>
            <a:xfrm>
              <a:off x="6414135" y="3246754"/>
              <a:ext cx="946785" cy="1062990"/>
            </a:xfrm>
            <a:custGeom>
              <a:avLst/>
              <a:gdLst/>
              <a:ahLst/>
              <a:cxnLst/>
              <a:rect l="l" t="t" r="r" b="b"/>
              <a:pathLst>
                <a:path w="946784" h="1062989">
                  <a:moveTo>
                    <a:pt x="47879" y="347980"/>
                  </a:moveTo>
                  <a:lnTo>
                    <a:pt x="47421" y="344932"/>
                  </a:lnTo>
                  <a:lnTo>
                    <a:pt x="47244" y="343662"/>
                  </a:lnTo>
                  <a:lnTo>
                    <a:pt x="44196" y="341249"/>
                  </a:lnTo>
                  <a:lnTo>
                    <a:pt x="33401" y="333248"/>
                  </a:lnTo>
                  <a:lnTo>
                    <a:pt x="33147" y="332994"/>
                  </a:lnTo>
                  <a:lnTo>
                    <a:pt x="26365" y="328549"/>
                  </a:lnTo>
                  <a:lnTo>
                    <a:pt x="26085" y="328371"/>
                  </a:lnTo>
                  <a:lnTo>
                    <a:pt x="25590" y="327926"/>
                  </a:lnTo>
                  <a:lnTo>
                    <a:pt x="25311" y="327660"/>
                  </a:lnTo>
                  <a:lnTo>
                    <a:pt x="22288" y="324904"/>
                  </a:lnTo>
                  <a:lnTo>
                    <a:pt x="22136" y="323938"/>
                  </a:lnTo>
                  <a:lnTo>
                    <a:pt x="22123" y="324751"/>
                  </a:lnTo>
                  <a:lnTo>
                    <a:pt x="21971" y="324993"/>
                  </a:lnTo>
                  <a:lnTo>
                    <a:pt x="21971" y="324599"/>
                  </a:lnTo>
                  <a:lnTo>
                    <a:pt x="21971" y="322834"/>
                  </a:lnTo>
                  <a:lnTo>
                    <a:pt x="22021" y="324650"/>
                  </a:lnTo>
                  <a:lnTo>
                    <a:pt x="22136" y="323938"/>
                  </a:lnTo>
                  <a:lnTo>
                    <a:pt x="22313" y="322834"/>
                  </a:lnTo>
                  <a:lnTo>
                    <a:pt x="22517" y="321589"/>
                  </a:lnTo>
                  <a:lnTo>
                    <a:pt x="24307" y="319532"/>
                  </a:lnTo>
                  <a:lnTo>
                    <a:pt x="29083" y="314071"/>
                  </a:lnTo>
                  <a:lnTo>
                    <a:pt x="28829" y="309765"/>
                  </a:lnTo>
                  <a:lnTo>
                    <a:pt x="23114" y="304546"/>
                  </a:lnTo>
                  <a:lnTo>
                    <a:pt x="18669" y="304800"/>
                  </a:lnTo>
                  <a:lnTo>
                    <a:pt x="16002" y="307594"/>
                  </a:lnTo>
                  <a:lnTo>
                    <a:pt x="7137" y="324993"/>
                  </a:lnTo>
                  <a:lnTo>
                    <a:pt x="7620" y="329577"/>
                  </a:lnTo>
                  <a:lnTo>
                    <a:pt x="7747" y="331470"/>
                  </a:lnTo>
                  <a:lnTo>
                    <a:pt x="8636" y="333121"/>
                  </a:lnTo>
                  <a:lnTo>
                    <a:pt x="16129" y="339864"/>
                  </a:lnTo>
                  <a:lnTo>
                    <a:pt x="17526" y="340753"/>
                  </a:lnTo>
                  <a:lnTo>
                    <a:pt x="25527" y="345313"/>
                  </a:lnTo>
                  <a:lnTo>
                    <a:pt x="25019" y="344932"/>
                  </a:lnTo>
                  <a:lnTo>
                    <a:pt x="39116" y="354838"/>
                  </a:lnTo>
                  <a:lnTo>
                    <a:pt x="43434" y="354076"/>
                  </a:lnTo>
                  <a:lnTo>
                    <a:pt x="45720" y="351040"/>
                  </a:lnTo>
                  <a:lnTo>
                    <a:pt x="47879" y="347980"/>
                  </a:lnTo>
                  <a:close/>
                </a:path>
                <a:path w="946784" h="1062989">
                  <a:moveTo>
                    <a:pt x="57912" y="5461"/>
                  </a:moveTo>
                  <a:lnTo>
                    <a:pt x="56261" y="3048"/>
                  </a:lnTo>
                  <a:lnTo>
                    <a:pt x="54483" y="508"/>
                  </a:lnTo>
                  <a:lnTo>
                    <a:pt x="51054" y="0"/>
                  </a:lnTo>
                  <a:lnTo>
                    <a:pt x="27178" y="16510"/>
                  </a:lnTo>
                  <a:lnTo>
                    <a:pt x="889" y="54229"/>
                  </a:lnTo>
                  <a:lnTo>
                    <a:pt x="0" y="57785"/>
                  </a:lnTo>
                  <a:lnTo>
                    <a:pt x="2032" y="61341"/>
                  </a:lnTo>
                  <a:lnTo>
                    <a:pt x="5588" y="62357"/>
                  </a:lnTo>
                  <a:lnTo>
                    <a:pt x="9017" y="63500"/>
                  </a:lnTo>
                  <a:lnTo>
                    <a:pt x="12827" y="61468"/>
                  </a:lnTo>
                  <a:lnTo>
                    <a:pt x="14046" y="57785"/>
                  </a:lnTo>
                  <a:lnTo>
                    <a:pt x="16776" y="49403"/>
                  </a:lnTo>
                  <a:lnTo>
                    <a:pt x="16929" y="48907"/>
                  </a:lnTo>
                  <a:lnTo>
                    <a:pt x="17551" y="47879"/>
                  </a:lnTo>
                  <a:lnTo>
                    <a:pt x="23507" y="37973"/>
                  </a:lnTo>
                  <a:lnTo>
                    <a:pt x="24396" y="36957"/>
                  </a:lnTo>
                  <a:lnTo>
                    <a:pt x="34239" y="26035"/>
                  </a:lnTo>
                  <a:lnTo>
                    <a:pt x="34632" y="25590"/>
                  </a:lnTo>
                  <a:lnTo>
                    <a:pt x="35064" y="25273"/>
                  </a:lnTo>
                  <a:lnTo>
                    <a:pt x="57404" y="8763"/>
                  </a:lnTo>
                  <a:lnTo>
                    <a:pt x="57912" y="5461"/>
                  </a:lnTo>
                  <a:close/>
                </a:path>
                <a:path w="946784" h="1062989">
                  <a:moveTo>
                    <a:pt x="837565" y="157734"/>
                  </a:moveTo>
                  <a:lnTo>
                    <a:pt x="837057" y="154432"/>
                  </a:lnTo>
                  <a:lnTo>
                    <a:pt x="834644" y="152654"/>
                  </a:lnTo>
                  <a:lnTo>
                    <a:pt x="821804" y="143002"/>
                  </a:lnTo>
                  <a:lnTo>
                    <a:pt x="821436" y="142735"/>
                  </a:lnTo>
                  <a:lnTo>
                    <a:pt x="821004" y="142240"/>
                  </a:lnTo>
                  <a:lnTo>
                    <a:pt x="814387" y="134747"/>
                  </a:lnTo>
                  <a:lnTo>
                    <a:pt x="813587" y="133858"/>
                  </a:lnTo>
                  <a:lnTo>
                    <a:pt x="813295" y="133096"/>
                  </a:lnTo>
                  <a:lnTo>
                    <a:pt x="812165" y="130175"/>
                  </a:lnTo>
                  <a:lnTo>
                    <a:pt x="811504" y="128460"/>
                  </a:lnTo>
                  <a:lnTo>
                    <a:pt x="811834" y="126873"/>
                  </a:lnTo>
                  <a:lnTo>
                    <a:pt x="812342" y="124460"/>
                  </a:lnTo>
                  <a:lnTo>
                    <a:pt x="812596" y="123228"/>
                  </a:lnTo>
                  <a:lnTo>
                    <a:pt x="814108" y="121666"/>
                  </a:lnTo>
                  <a:lnTo>
                    <a:pt x="818527" y="117094"/>
                  </a:lnTo>
                  <a:lnTo>
                    <a:pt x="818857" y="116751"/>
                  </a:lnTo>
                  <a:lnTo>
                    <a:pt x="819264" y="116459"/>
                  </a:lnTo>
                  <a:lnTo>
                    <a:pt x="828675" y="109728"/>
                  </a:lnTo>
                  <a:lnTo>
                    <a:pt x="830961" y="107950"/>
                  </a:lnTo>
                  <a:lnTo>
                    <a:pt x="831469" y="104648"/>
                  </a:lnTo>
                  <a:lnTo>
                    <a:pt x="829818" y="102235"/>
                  </a:lnTo>
                  <a:lnTo>
                    <a:pt x="828167" y="99949"/>
                  </a:lnTo>
                  <a:lnTo>
                    <a:pt x="824865" y="99314"/>
                  </a:lnTo>
                  <a:lnTo>
                    <a:pt x="812038" y="108077"/>
                  </a:lnTo>
                  <a:lnTo>
                    <a:pt x="799973" y="131064"/>
                  </a:lnTo>
                  <a:lnTo>
                    <a:pt x="803021" y="138938"/>
                  </a:lnTo>
                  <a:lnTo>
                    <a:pt x="804291" y="141097"/>
                  </a:lnTo>
                  <a:lnTo>
                    <a:pt x="813816" y="150495"/>
                  </a:lnTo>
                  <a:lnTo>
                    <a:pt x="814451" y="151003"/>
                  </a:lnTo>
                  <a:lnTo>
                    <a:pt x="828421" y="161163"/>
                  </a:lnTo>
                  <a:lnTo>
                    <a:pt x="830707" y="162941"/>
                  </a:lnTo>
                  <a:lnTo>
                    <a:pt x="834009" y="162433"/>
                  </a:lnTo>
                  <a:lnTo>
                    <a:pt x="835787" y="160020"/>
                  </a:lnTo>
                  <a:lnTo>
                    <a:pt x="837565" y="157734"/>
                  </a:lnTo>
                  <a:close/>
                </a:path>
                <a:path w="946784" h="1062989">
                  <a:moveTo>
                    <a:pt x="918083" y="914019"/>
                  </a:moveTo>
                  <a:lnTo>
                    <a:pt x="917956" y="912241"/>
                  </a:lnTo>
                  <a:lnTo>
                    <a:pt x="916813" y="911098"/>
                  </a:lnTo>
                  <a:lnTo>
                    <a:pt x="915162" y="910971"/>
                  </a:lnTo>
                  <a:lnTo>
                    <a:pt x="913511" y="910971"/>
                  </a:lnTo>
                  <a:lnTo>
                    <a:pt x="912241" y="912241"/>
                  </a:lnTo>
                  <a:lnTo>
                    <a:pt x="912101" y="914019"/>
                  </a:lnTo>
                  <a:lnTo>
                    <a:pt x="911352" y="934339"/>
                  </a:lnTo>
                  <a:lnTo>
                    <a:pt x="911339" y="934466"/>
                  </a:lnTo>
                  <a:lnTo>
                    <a:pt x="909104" y="956818"/>
                  </a:lnTo>
                  <a:lnTo>
                    <a:pt x="906653" y="978408"/>
                  </a:lnTo>
                  <a:lnTo>
                    <a:pt x="903986" y="1000887"/>
                  </a:lnTo>
                  <a:lnTo>
                    <a:pt x="904113" y="1000633"/>
                  </a:lnTo>
                  <a:lnTo>
                    <a:pt x="900430" y="1022477"/>
                  </a:lnTo>
                  <a:lnTo>
                    <a:pt x="900430" y="1022350"/>
                  </a:lnTo>
                  <a:lnTo>
                    <a:pt x="900391" y="1022477"/>
                  </a:lnTo>
                  <a:lnTo>
                    <a:pt x="896112" y="1042289"/>
                  </a:lnTo>
                  <a:lnTo>
                    <a:pt x="896239" y="1042162"/>
                  </a:lnTo>
                  <a:lnTo>
                    <a:pt x="891540" y="1059307"/>
                  </a:lnTo>
                  <a:lnTo>
                    <a:pt x="891921" y="1060704"/>
                  </a:lnTo>
                  <a:lnTo>
                    <a:pt x="892937" y="1061593"/>
                  </a:lnTo>
                  <a:lnTo>
                    <a:pt x="893953" y="1062609"/>
                  </a:lnTo>
                  <a:lnTo>
                    <a:pt x="895350" y="1062990"/>
                  </a:lnTo>
                  <a:lnTo>
                    <a:pt x="896620" y="1062609"/>
                  </a:lnTo>
                  <a:lnTo>
                    <a:pt x="898017" y="1062228"/>
                  </a:lnTo>
                  <a:lnTo>
                    <a:pt x="899033" y="1061212"/>
                  </a:lnTo>
                  <a:lnTo>
                    <a:pt x="899414" y="1059942"/>
                  </a:lnTo>
                  <a:lnTo>
                    <a:pt x="903605" y="1044194"/>
                  </a:lnTo>
                  <a:lnTo>
                    <a:pt x="903732" y="1043940"/>
                  </a:lnTo>
                  <a:lnTo>
                    <a:pt x="904100" y="1042162"/>
                  </a:lnTo>
                  <a:lnTo>
                    <a:pt x="907923" y="1023874"/>
                  </a:lnTo>
                  <a:lnTo>
                    <a:pt x="907923" y="1023747"/>
                  </a:lnTo>
                  <a:lnTo>
                    <a:pt x="911606" y="1001903"/>
                  </a:lnTo>
                  <a:lnTo>
                    <a:pt x="911707" y="1000633"/>
                  </a:lnTo>
                  <a:lnTo>
                    <a:pt x="916178" y="956818"/>
                  </a:lnTo>
                  <a:lnTo>
                    <a:pt x="917575" y="934847"/>
                  </a:lnTo>
                  <a:lnTo>
                    <a:pt x="917702" y="934720"/>
                  </a:lnTo>
                  <a:lnTo>
                    <a:pt x="918083" y="914019"/>
                  </a:lnTo>
                  <a:close/>
                </a:path>
                <a:path w="946784" h="1062989">
                  <a:moveTo>
                    <a:pt x="946785" y="513588"/>
                  </a:moveTo>
                  <a:lnTo>
                    <a:pt x="945261" y="511683"/>
                  </a:lnTo>
                  <a:lnTo>
                    <a:pt x="943102" y="511302"/>
                  </a:lnTo>
                  <a:lnTo>
                    <a:pt x="940943" y="511048"/>
                  </a:lnTo>
                  <a:lnTo>
                    <a:pt x="938911" y="512445"/>
                  </a:lnTo>
                  <a:lnTo>
                    <a:pt x="938530" y="514731"/>
                  </a:lnTo>
                  <a:lnTo>
                    <a:pt x="935355" y="535940"/>
                  </a:lnTo>
                  <a:lnTo>
                    <a:pt x="935355" y="535686"/>
                  </a:lnTo>
                  <a:lnTo>
                    <a:pt x="935304" y="535940"/>
                  </a:lnTo>
                  <a:lnTo>
                    <a:pt x="930910" y="558038"/>
                  </a:lnTo>
                  <a:lnTo>
                    <a:pt x="930910" y="558165"/>
                  </a:lnTo>
                  <a:lnTo>
                    <a:pt x="927100" y="580009"/>
                  </a:lnTo>
                  <a:lnTo>
                    <a:pt x="926947" y="581533"/>
                  </a:lnTo>
                  <a:lnTo>
                    <a:pt x="924687" y="601472"/>
                  </a:lnTo>
                  <a:lnTo>
                    <a:pt x="924687" y="601218"/>
                  </a:lnTo>
                  <a:lnTo>
                    <a:pt x="924636" y="601472"/>
                  </a:lnTo>
                  <a:lnTo>
                    <a:pt x="921639" y="620014"/>
                  </a:lnTo>
                  <a:lnTo>
                    <a:pt x="921893" y="651764"/>
                  </a:lnTo>
                  <a:lnTo>
                    <a:pt x="922020" y="652526"/>
                  </a:lnTo>
                  <a:lnTo>
                    <a:pt x="924179" y="662813"/>
                  </a:lnTo>
                  <a:lnTo>
                    <a:pt x="924306" y="663321"/>
                  </a:lnTo>
                  <a:lnTo>
                    <a:pt x="928116" y="674116"/>
                  </a:lnTo>
                  <a:lnTo>
                    <a:pt x="928751" y="676021"/>
                  </a:lnTo>
                  <a:lnTo>
                    <a:pt x="930783" y="677164"/>
                  </a:lnTo>
                  <a:lnTo>
                    <a:pt x="932815" y="676529"/>
                  </a:lnTo>
                  <a:lnTo>
                    <a:pt x="934720" y="675767"/>
                  </a:lnTo>
                  <a:lnTo>
                    <a:pt x="935736" y="673735"/>
                  </a:lnTo>
                  <a:lnTo>
                    <a:pt x="935101" y="671830"/>
                  </a:lnTo>
                  <a:lnTo>
                    <a:pt x="931862" y="661416"/>
                  </a:lnTo>
                  <a:lnTo>
                    <a:pt x="931735" y="661060"/>
                  </a:lnTo>
                  <a:lnTo>
                    <a:pt x="931697" y="660781"/>
                  </a:lnTo>
                  <a:lnTo>
                    <a:pt x="930275" y="651129"/>
                  </a:lnTo>
                  <a:lnTo>
                    <a:pt x="930402" y="651764"/>
                  </a:lnTo>
                  <a:lnTo>
                    <a:pt x="930402" y="651129"/>
                  </a:lnTo>
                  <a:lnTo>
                    <a:pt x="930529" y="621538"/>
                  </a:lnTo>
                  <a:lnTo>
                    <a:pt x="930643" y="620864"/>
                  </a:lnTo>
                  <a:lnTo>
                    <a:pt x="933704" y="602742"/>
                  </a:lnTo>
                  <a:lnTo>
                    <a:pt x="933843" y="601218"/>
                  </a:lnTo>
                  <a:lnTo>
                    <a:pt x="936078" y="581533"/>
                  </a:lnTo>
                  <a:lnTo>
                    <a:pt x="936117" y="581406"/>
                  </a:lnTo>
                  <a:lnTo>
                    <a:pt x="936117" y="581533"/>
                  </a:lnTo>
                  <a:lnTo>
                    <a:pt x="936155" y="581279"/>
                  </a:lnTo>
                  <a:lnTo>
                    <a:pt x="939546" y="559689"/>
                  </a:lnTo>
                  <a:lnTo>
                    <a:pt x="943610" y="537210"/>
                  </a:lnTo>
                  <a:lnTo>
                    <a:pt x="943610" y="537083"/>
                  </a:lnTo>
                  <a:lnTo>
                    <a:pt x="946404" y="515874"/>
                  </a:lnTo>
                  <a:lnTo>
                    <a:pt x="946785" y="513588"/>
                  </a:lnTo>
                  <a:close/>
                </a:path>
              </a:pathLst>
            </a:custGeom>
            <a:solidFill>
              <a:srgbClr val="000000"/>
            </a:solidFill>
          </p:spPr>
          <p:txBody>
            <a:bodyPr wrap="square" lIns="0" tIns="0" rIns="0" bIns="0" rtlCol="0"/>
            <a:lstStyle/>
            <a:p>
              <a:endParaRPr sz="1800"/>
            </a:p>
          </p:txBody>
        </p:sp>
        <p:pic>
          <p:nvPicPr>
            <p:cNvPr id="18" name="object 18"/>
            <p:cNvPicPr/>
            <p:nvPr/>
          </p:nvPicPr>
          <p:blipFill>
            <a:blip r:embed="rId11" cstate="print"/>
            <a:stretch>
              <a:fillRect/>
            </a:stretch>
          </p:blipFill>
          <p:spPr>
            <a:xfrm>
              <a:off x="3719703" y="5654547"/>
              <a:ext cx="513714" cy="782231"/>
            </a:xfrm>
            <a:prstGeom prst="rect">
              <a:avLst/>
            </a:prstGeom>
          </p:spPr>
        </p:pic>
        <p:pic>
          <p:nvPicPr>
            <p:cNvPr id="19" name="object 19"/>
            <p:cNvPicPr/>
            <p:nvPr/>
          </p:nvPicPr>
          <p:blipFill>
            <a:blip r:embed="rId12" cstate="print"/>
            <a:stretch>
              <a:fillRect/>
            </a:stretch>
          </p:blipFill>
          <p:spPr>
            <a:xfrm>
              <a:off x="4452112" y="5734684"/>
              <a:ext cx="500634" cy="414020"/>
            </a:xfrm>
            <a:prstGeom prst="rect">
              <a:avLst/>
            </a:prstGeom>
          </p:spPr>
        </p:pic>
        <p:pic>
          <p:nvPicPr>
            <p:cNvPr id="20" name="object 20"/>
            <p:cNvPicPr/>
            <p:nvPr/>
          </p:nvPicPr>
          <p:blipFill>
            <a:blip r:embed="rId13" cstate="print"/>
            <a:stretch>
              <a:fillRect/>
            </a:stretch>
          </p:blipFill>
          <p:spPr>
            <a:xfrm>
              <a:off x="5254117" y="5752680"/>
              <a:ext cx="458088" cy="365760"/>
            </a:xfrm>
            <a:prstGeom prst="rect">
              <a:avLst/>
            </a:prstGeom>
          </p:spPr>
        </p:pic>
        <p:pic>
          <p:nvPicPr>
            <p:cNvPr id="21" name="object 21"/>
            <p:cNvPicPr/>
            <p:nvPr/>
          </p:nvPicPr>
          <p:blipFill>
            <a:blip r:embed="rId14" cstate="print"/>
            <a:stretch>
              <a:fillRect/>
            </a:stretch>
          </p:blipFill>
          <p:spPr>
            <a:xfrm>
              <a:off x="5380355" y="6198742"/>
              <a:ext cx="245872" cy="276771"/>
            </a:xfrm>
            <a:prstGeom prst="rect">
              <a:avLst/>
            </a:prstGeom>
          </p:spPr>
        </p:pic>
        <p:pic>
          <p:nvPicPr>
            <p:cNvPr id="22" name="object 22"/>
            <p:cNvPicPr/>
            <p:nvPr/>
          </p:nvPicPr>
          <p:blipFill>
            <a:blip r:embed="rId15" cstate="print"/>
            <a:stretch>
              <a:fillRect/>
            </a:stretch>
          </p:blipFill>
          <p:spPr>
            <a:xfrm>
              <a:off x="5713603" y="6158001"/>
              <a:ext cx="329521" cy="335648"/>
            </a:xfrm>
            <a:prstGeom prst="rect">
              <a:avLst/>
            </a:prstGeom>
          </p:spPr>
        </p:pic>
        <p:pic>
          <p:nvPicPr>
            <p:cNvPr id="23" name="object 23"/>
            <p:cNvPicPr/>
            <p:nvPr/>
          </p:nvPicPr>
          <p:blipFill>
            <a:blip r:embed="rId16" cstate="print"/>
            <a:stretch>
              <a:fillRect/>
            </a:stretch>
          </p:blipFill>
          <p:spPr>
            <a:xfrm>
              <a:off x="4504436" y="6301257"/>
              <a:ext cx="539750" cy="254000"/>
            </a:xfrm>
            <a:prstGeom prst="rect">
              <a:avLst/>
            </a:prstGeom>
          </p:spPr>
        </p:pic>
      </p:grpSp>
      <p:pic>
        <p:nvPicPr>
          <p:cNvPr id="24" name="object 24"/>
          <p:cNvPicPr/>
          <p:nvPr/>
        </p:nvPicPr>
        <p:blipFill>
          <a:blip r:embed="rId17" cstate="print"/>
          <a:stretch>
            <a:fillRect/>
          </a:stretch>
        </p:blipFill>
        <p:spPr>
          <a:xfrm>
            <a:off x="4714113" y="2007108"/>
            <a:ext cx="1952720" cy="555308"/>
          </a:xfrm>
          <a:prstGeom prst="rect">
            <a:avLst/>
          </a:prstGeom>
        </p:spPr>
      </p:pic>
      <p:pic>
        <p:nvPicPr>
          <p:cNvPr id="25" name="object 25"/>
          <p:cNvPicPr/>
          <p:nvPr/>
        </p:nvPicPr>
        <p:blipFill>
          <a:blip r:embed="rId18" cstate="print"/>
          <a:stretch>
            <a:fillRect/>
          </a:stretch>
        </p:blipFill>
        <p:spPr>
          <a:xfrm>
            <a:off x="3772567" y="2485645"/>
            <a:ext cx="689225" cy="736853"/>
          </a:xfrm>
          <a:prstGeom prst="rect">
            <a:avLst/>
          </a:prstGeom>
        </p:spPr>
      </p:pic>
      <p:pic>
        <p:nvPicPr>
          <p:cNvPr id="26" name="object 26"/>
          <p:cNvPicPr/>
          <p:nvPr/>
        </p:nvPicPr>
        <p:blipFill>
          <a:blip r:embed="rId19" cstate="print"/>
          <a:stretch>
            <a:fillRect/>
          </a:stretch>
        </p:blipFill>
        <p:spPr>
          <a:xfrm>
            <a:off x="7894352" y="1971485"/>
            <a:ext cx="191053" cy="257175"/>
          </a:xfrm>
          <a:prstGeom prst="rect">
            <a:avLst/>
          </a:prstGeom>
        </p:spPr>
      </p:pic>
      <p:pic>
        <p:nvPicPr>
          <p:cNvPr id="27" name="object 27"/>
          <p:cNvPicPr/>
          <p:nvPr/>
        </p:nvPicPr>
        <p:blipFill>
          <a:blip r:embed="rId20" cstate="print"/>
          <a:stretch>
            <a:fillRect/>
          </a:stretch>
        </p:blipFill>
        <p:spPr>
          <a:xfrm>
            <a:off x="8144922" y="2090643"/>
            <a:ext cx="94869" cy="127634"/>
          </a:xfrm>
          <a:prstGeom prst="rect">
            <a:avLst/>
          </a:prstGeom>
        </p:spPr>
      </p:pic>
      <p:pic>
        <p:nvPicPr>
          <p:cNvPr id="28" name="object 28"/>
          <p:cNvPicPr/>
          <p:nvPr/>
        </p:nvPicPr>
        <p:blipFill>
          <a:blip r:embed="rId21" cstate="print"/>
          <a:stretch>
            <a:fillRect/>
          </a:stretch>
        </p:blipFill>
        <p:spPr>
          <a:xfrm>
            <a:off x="8331326" y="1920621"/>
            <a:ext cx="660722" cy="464153"/>
          </a:xfrm>
          <a:prstGeom prst="rect">
            <a:avLst/>
          </a:prstGeom>
        </p:spPr>
      </p:pic>
      <p:grpSp>
        <p:nvGrpSpPr>
          <p:cNvPr id="29" name="object 29"/>
          <p:cNvGrpSpPr/>
          <p:nvPr/>
        </p:nvGrpSpPr>
        <p:grpSpPr>
          <a:xfrm>
            <a:off x="6871048" y="1841277"/>
            <a:ext cx="770573" cy="1307783"/>
            <a:chOff x="9161398" y="1312036"/>
            <a:chExt cx="1027430" cy="1743710"/>
          </a:xfrm>
        </p:grpSpPr>
        <p:pic>
          <p:nvPicPr>
            <p:cNvPr id="30" name="object 30"/>
            <p:cNvPicPr/>
            <p:nvPr/>
          </p:nvPicPr>
          <p:blipFill>
            <a:blip r:embed="rId22" cstate="print"/>
            <a:stretch>
              <a:fillRect/>
            </a:stretch>
          </p:blipFill>
          <p:spPr>
            <a:xfrm>
              <a:off x="9161398" y="1312036"/>
              <a:ext cx="853821" cy="1743455"/>
            </a:xfrm>
            <a:prstGeom prst="rect">
              <a:avLst/>
            </a:prstGeom>
          </p:spPr>
        </p:pic>
        <p:pic>
          <p:nvPicPr>
            <p:cNvPr id="31" name="object 31"/>
            <p:cNvPicPr/>
            <p:nvPr/>
          </p:nvPicPr>
          <p:blipFill>
            <a:blip r:embed="rId23" cstate="print"/>
            <a:stretch>
              <a:fillRect/>
            </a:stretch>
          </p:blipFill>
          <p:spPr>
            <a:xfrm>
              <a:off x="9922636" y="1499615"/>
              <a:ext cx="265811" cy="251460"/>
            </a:xfrm>
            <a:prstGeom prst="rect">
              <a:avLst/>
            </a:prstGeom>
          </p:spPr>
        </p:pic>
      </p:grpSp>
      <p:pic>
        <p:nvPicPr>
          <p:cNvPr id="32" name="object 32"/>
          <p:cNvPicPr/>
          <p:nvPr/>
        </p:nvPicPr>
        <p:blipFill>
          <a:blip r:embed="rId24" cstate="print"/>
          <a:stretch>
            <a:fillRect/>
          </a:stretch>
        </p:blipFill>
        <p:spPr>
          <a:xfrm>
            <a:off x="619189" y="5026505"/>
            <a:ext cx="984535" cy="285035"/>
          </a:xfrm>
          <a:prstGeom prst="rect">
            <a:avLst/>
          </a:prstGeom>
        </p:spPr>
      </p:pic>
    </p:spTree>
    <p:extLst>
      <p:ext uri="{BB962C8B-B14F-4D97-AF65-F5344CB8AC3E}">
        <p14:creationId xmlns:p14="http://schemas.microsoft.com/office/powerpoint/2010/main" val="1567242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15946" y="5700903"/>
            <a:ext cx="62865" cy="113493"/>
          </a:xfrm>
          <a:prstGeom prst="rect">
            <a:avLst/>
          </a:prstGeom>
        </p:spPr>
        <p:txBody>
          <a:bodyPr vert="horz" wrap="square" lIns="0" tIns="9525" rIns="0" bIns="0" rtlCol="0">
            <a:spAutoFit/>
          </a:bodyPr>
          <a:lstStyle/>
          <a:p>
            <a:pPr marL="9525">
              <a:spcBef>
                <a:spcPts val="75"/>
              </a:spcBef>
            </a:pPr>
            <a:r>
              <a:rPr sz="675" spc="-34" dirty="0">
                <a:latin typeface="Arial"/>
                <a:cs typeface="Arial"/>
              </a:rPr>
              <a:t>5</a:t>
            </a:r>
            <a:endParaRPr sz="675">
              <a:latin typeface="Arial"/>
              <a:cs typeface="Arial"/>
            </a:endParaRPr>
          </a:p>
        </p:txBody>
      </p:sp>
      <p:sp>
        <p:nvSpPr>
          <p:cNvPr id="3" name="object 3"/>
          <p:cNvSpPr txBox="1">
            <a:spLocks noGrp="1"/>
          </p:cNvSpPr>
          <p:nvPr>
            <p:ph type="title"/>
          </p:nvPr>
        </p:nvSpPr>
        <p:spPr>
          <a:xfrm>
            <a:off x="676275" y="983038"/>
            <a:ext cx="3248978" cy="933428"/>
          </a:xfrm>
          <a:prstGeom prst="rect">
            <a:avLst/>
          </a:prstGeom>
        </p:spPr>
        <p:txBody>
          <a:bodyPr vert="horz" wrap="square" lIns="0" tIns="10001" rIns="0" bIns="0" numCol="1" rtlCol="0" anchor="ctr" anchorCtr="0" compatLnSpc="1">
            <a:prstTxWarp prst="textNoShape">
              <a:avLst/>
            </a:prstTxWarp>
            <a:spAutoFit/>
          </a:bodyPr>
          <a:lstStyle/>
          <a:p>
            <a:pPr marL="9525">
              <a:spcBef>
                <a:spcPts val="79"/>
              </a:spcBef>
            </a:pPr>
            <a:r>
              <a:rPr spc="-191" dirty="0"/>
              <a:t>The</a:t>
            </a:r>
            <a:r>
              <a:rPr spc="-127" dirty="0"/>
              <a:t> </a:t>
            </a:r>
            <a:r>
              <a:rPr spc="-68" dirty="0"/>
              <a:t>structure</a:t>
            </a:r>
            <a:r>
              <a:rPr spc="-143" dirty="0"/>
              <a:t> </a:t>
            </a:r>
            <a:r>
              <a:rPr spc="-8" dirty="0"/>
              <a:t>of</a:t>
            </a:r>
            <a:r>
              <a:rPr spc="-109" dirty="0"/>
              <a:t> </a:t>
            </a:r>
            <a:r>
              <a:rPr spc="-49" dirty="0"/>
              <a:t>the</a:t>
            </a:r>
            <a:r>
              <a:rPr spc="-124" dirty="0"/>
              <a:t> </a:t>
            </a:r>
            <a:r>
              <a:rPr spc="-68" dirty="0"/>
              <a:t>paper</a:t>
            </a:r>
          </a:p>
        </p:txBody>
      </p:sp>
      <p:pic>
        <p:nvPicPr>
          <p:cNvPr id="4" name="object 4"/>
          <p:cNvPicPr/>
          <p:nvPr/>
        </p:nvPicPr>
        <p:blipFill>
          <a:blip r:embed="rId2" cstate="print"/>
          <a:stretch>
            <a:fillRect/>
          </a:stretch>
        </p:blipFill>
        <p:spPr>
          <a:xfrm>
            <a:off x="723560" y="2768359"/>
            <a:ext cx="2045892" cy="1965910"/>
          </a:xfrm>
          <a:prstGeom prst="rect">
            <a:avLst/>
          </a:prstGeom>
        </p:spPr>
      </p:pic>
      <p:sp>
        <p:nvSpPr>
          <p:cNvPr id="5" name="object 5"/>
          <p:cNvSpPr txBox="1"/>
          <p:nvPr/>
        </p:nvSpPr>
        <p:spPr>
          <a:xfrm>
            <a:off x="676275" y="2195131"/>
            <a:ext cx="2113598" cy="217367"/>
          </a:xfrm>
          <a:prstGeom prst="rect">
            <a:avLst/>
          </a:prstGeom>
        </p:spPr>
        <p:txBody>
          <a:bodyPr vert="horz" wrap="square" lIns="0" tIns="9525" rIns="0" bIns="0" rtlCol="0">
            <a:spAutoFit/>
          </a:bodyPr>
          <a:lstStyle/>
          <a:p>
            <a:pPr marL="9525">
              <a:spcBef>
                <a:spcPts val="75"/>
              </a:spcBef>
            </a:pPr>
            <a:r>
              <a:rPr sz="1350" spc="-60" dirty="0">
                <a:latin typeface="Arial"/>
                <a:cs typeface="Arial"/>
              </a:rPr>
              <a:t>1.</a:t>
            </a:r>
            <a:r>
              <a:rPr sz="1350" spc="-56" dirty="0">
                <a:latin typeface="Arial"/>
                <a:cs typeface="Arial"/>
              </a:rPr>
              <a:t> </a:t>
            </a:r>
            <a:r>
              <a:rPr sz="1350" spc="-60" dirty="0">
                <a:latin typeface="Arial"/>
                <a:cs typeface="Arial"/>
              </a:rPr>
              <a:t>Literature</a:t>
            </a:r>
            <a:r>
              <a:rPr sz="1350" spc="-86" dirty="0">
                <a:latin typeface="Arial"/>
                <a:cs typeface="Arial"/>
              </a:rPr>
              <a:t> </a:t>
            </a:r>
            <a:r>
              <a:rPr sz="1350" spc="-68" dirty="0">
                <a:latin typeface="Arial"/>
                <a:cs typeface="Arial"/>
              </a:rPr>
              <a:t>review</a:t>
            </a:r>
            <a:r>
              <a:rPr sz="1350" spc="-86" dirty="0">
                <a:latin typeface="Arial"/>
                <a:cs typeface="Arial"/>
              </a:rPr>
              <a:t> </a:t>
            </a:r>
            <a:r>
              <a:rPr sz="1350" spc="-30" dirty="0">
                <a:latin typeface="Arial"/>
                <a:cs typeface="Arial"/>
              </a:rPr>
              <a:t>in</a:t>
            </a:r>
            <a:r>
              <a:rPr sz="1350" spc="-75" dirty="0">
                <a:latin typeface="Arial"/>
                <a:cs typeface="Arial"/>
              </a:rPr>
              <a:t> </a:t>
            </a:r>
            <a:r>
              <a:rPr sz="1350" spc="-71" dirty="0">
                <a:latin typeface="Arial"/>
                <a:cs typeface="Arial"/>
              </a:rPr>
              <a:t>progress</a:t>
            </a:r>
            <a:endParaRPr sz="1350">
              <a:latin typeface="Arial"/>
              <a:cs typeface="Arial"/>
            </a:endParaRPr>
          </a:p>
        </p:txBody>
      </p:sp>
      <p:sp>
        <p:nvSpPr>
          <p:cNvPr id="6" name="object 6"/>
          <p:cNvSpPr txBox="1"/>
          <p:nvPr/>
        </p:nvSpPr>
        <p:spPr>
          <a:xfrm>
            <a:off x="3423570" y="2195131"/>
            <a:ext cx="2377440" cy="217367"/>
          </a:xfrm>
          <a:prstGeom prst="rect">
            <a:avLst/>
          </a:prstGeom>
        </p:spPr>
        <p:txBody>
          <a:bodyPr vert="horz" wrap="square" lIns="0" tIns="9525" rIns="0" bIns="0" rtlCol="0">
            <a:spAutoFit/>
          </a:bodyPr>
          <a:lstStyle/>
          <a:p>
            <a:pPr marL="9525">
              <a:spcBef>
                <a:spcPts val="75"/>
              </a:spcBef>
            </a:pPr>
            <a:r>
              <a:rPr sz="1350" spc="-60" dirty="0">
                <a:latin typeface="Arial"/>
                <a:cs typeface="Arial"/>
              </a:rPr>
              <a:t>2.</a:t>
            </a:r>
            <a:r>
              <a:rPr sz="1350" spc="-53" dirty="0">
                <a:latin typeface="Arial"/>
                <a:cs typeface="Arial"/>
              </a:rPr>
              <a:t> </a:t>
            </a:r>
            <a:r>
              <a:rPr sz="1350" spc="-86" dirty="0">
                <a:latin typeface="Arial"/>
                <a:cs typeface="Arial"/>
              </a:rPr>
              <a:t>Theory </a:t>
            </a:r>
            <a:r>
              <a:rPr sz="1350" spc="-71" dirty="0">
                <a:latin typeface="Arial"/>
                <a:cs typeface="Arial"/>
              </a:rPr>
              <a:t>development</a:t>
            </a:r>
            <a:r>
              <a:rPr sz="1350" spc="-86" dirty="0">
                <a:latin typeface="Arial"/>
                <a:cs typeface="Arial"/>
              </a:rPr>
              <a:t> </a:t>
            </a:r>
            <a:r>
              <a:rPr sz="1350" spc="-19" dirty="0">
                <a:latin typeface="Arial"/>
                <a:cs typeface="Arial"/>
              </a:rPr>
              <a:t>not</a:t>
            </a:r>
            <a:r>
              <a:rPr sz="1350" spc="-79" dirty="0">
                <a:latin typeface="Arial"/>
                <a:cs typeface="Arial"/>
              </a:rPr>
              <a:t> </a:t>
            </a:r>
            <a:r>
              <a:rPr sz="1350" spc="-30" dirty="0">
                <a:latin typeface="Arial"/>
                <a:cs typeface="Arial"/>
              </a:rPr>
              <a:t>started</a:t>
            </a:r>
            <a:endParaRPr sz="1350">
              <a:latin typeface="Arial"/>
              <a:cs typeface="Arial"/>
            </a:endParaRPr>
          </a:p>
        </p:txBody>
      </p:sp>
      <p:sp>
        <p:nvSpPr>
          <p:cNvPr id="7" name="object 7"/>
          <p:cNvSpPr txBox="1"/>
          <p:nvPr/>
        </p:nvSpPr>
        <p:spPr>
          <a:xfrm>
            <a:off x="6170676" y="2195131"/>
            <a:ext cx="1709738" cy="217367"/>
          </a:xfrm>
          <a:prstGeom prst="rect">
            <a:avLst/>
          </a:prstGeom>
        </p:spPr>
        <p:txBody>
          <a:bodyPr vert="horz" wrap="square" lIns="0" tIns="9525" rIns="0" bIns="0" rtlCol="0">
            <a:spAutoFit/>
          </a:bodyPr>
          <a:lstStyle/>
          <a:p>
            <a:pPr marL="9525">
              <a:spcBef>
                <a:spcPts val="75"/>
              </a:spcBef>
            </a:pPr>
            <a:r>
              <a:rPr sz="1350" spc="-60" dirty="0">
                <a:latin typeface="Arial"/>
                <a:cs typeface="Arial"/>
              </a:rPr>
              <a:t>3.</a:t>
            </a:r>
            <a:r>
              <a:rPr sz="1350" spc="-53" dirty="0">
                <a:latin typeface="Arial"/>
                <a:cs typeface="Arial"/>
              </a:rPr>
              <a:t> </a:t>
            </a:r>
            <a:r>
              <a:rPr sz="1350" spc="-98" dirty="0">
                <a:latin typeface="Arial"/>
                <a:cs typeface="Arial"/>
              </a:rPr>
              <a:t>Data</a:t>
            </a:r>
            <a:r>
              <a:rPr sz="1350" spc="-75" dirty="0">
                <a:latin typeface="Arial"/>
                <a:cs typeface="Arial"/>
              </a:rPr>
              <a:t> </a:t>
            </a:r>
            <a:r>
              <a:rPr sz="1350" spc="-56" dirty="0">
                <a:latin typeface="Arial"/>
                <a:cs typeface="Arial"/>
              </a:rPr>
              <a:t>collection</a:t>
            </a:r>
            <a:r>
              <a:rPr sz="1350" spc="-90" dirty="0">
                <a:latin typeface="Arial"/>
                <a:cs typeface="Arial"/>
              </a:rPr>
              <a:t> </a:t>
            </a:r>
            <a:r>
              <a:rPr sz="1350" spc="-38" dirty="0">
                <a:latin typeface="Arial"/>
                <a:cs typeface="Arial"/>
              </a:rPr>
              <a:t>started</a:t>
            </a:r>
            <a:endParaRPr sz="1350">
              <a:latin typeface="Arial"/>
              <a:cs typeface="Arial"/>
            </a:endParaRPr>
          </a:p>
        </p:txBody>
      </p:sp>
      <p:sp>
        <p:nvSpPr>
          <p:cNvPr id="8" name="object 8"/>
          <p:cNvSpPr txBox="1"/>
          <p:nvPr/>
        </p:nvSpPr>
        <p:spPr>
          <a:xfrm>
            <a:off x="3423570" y="2726340"/>
            <a:ext cx="1062038" cy="193803"/>
          </a:xfrm>
          <a:prstGeom prst="rect">
            <a:avLst/>
          </a:prstGeom>
        </p:spPr>
        <p:txBody>
          <a:bodyPr vert="horz" wrap="square" lIns="0" tIns="9049" rIns="0" bIns="0" rtlCol="0">
            <a:spAutoFit/>
          </a:bodyPr>
          <a:lstStyle/>
          <a:p>
            <a:pPr marL="9525">
              <a:spcBef>
                <a:spcPts val="71"/>
              </a:spcBef>
            </a:pPr>
            <a:r>
              <a:rPr sz="1200" spc="-135" dirty="0">
                <a:latin typeface="Arial"/>
                <a:cs typeface="Arial"/>
              </a:rPr>
              <a:t>A</a:t>
            </a:r>
            <a:r>
              <a:rPr sz="1200" spc="-56" dirty="0">
                <a:latin typeface="Arial"/>
                <a:cs typeface="Arial"/>
              </a:rPr>
              <a:t> </a:t>
            </a:r>
            <a:r>
              <a:rPr sz="1200" spc="-64" dirty="0">
                <a:latin typeface="Arial"/>
                <a:cs typeface="Arial"/>
              </a:rPr>
              <a:t>couple</a:t>
            </a:r>
            <a:r>
              <a:rPr sz="1200" spc="-34" dirty="0">
                <a:latin typeface="Arial"/>
                <a:cs typeface="Arial"/>
              </a:rPr>
              <a:t> </a:t>
            </a:r>
            <a:r>
              <a:rPr sz="1200" spc="-8" dirty="0">
                <a:latin typeface="Arial"/>
                <a:cs typeface="Arial"/>
              </a:rPr>
              <a:t>of</a:t>
            </a:r>
            <a:r>
              <a:rPr sz="1200" spc="-56" dirty="0">
                <a:latin typeface="Arial"/>
                <a:cs typeface="Arial"/>
              </a:rPr>
              <a:t> </a:t>
            </a:r>
            <a:r>
              <a:rPr sz="1200" spc="-60" dirty="0">
                <a:latin typeface="Arial"/>
                <a:cs typeface="Arial"/>
              </a:rPr>
              <a:t>ideas</a:t>
            </a:r>
            <a:endParaRPr sz="1200">
              <a:latin typeface="Arial"/>
              <a:cs typeface="Arial"/>
            </a:endParaRPr>
          </a:p>
        </p:txBody>
      </p:sp>
      <p:sp>
        <p:nvSpPr>
          <p:cNvPr id="9" name="object 9"/>
          <p:cNvSpPr txBox="1"/>
          <p:nvPr/>
        </p:nvSpPr>
        <p:spPr>
          <a:xfrm>
            <a:off x="3423570" y="2908992"/>
            <a:ext cx="2095024" cy="1671131"/>
          </a:xfrm>
          <a:prstGeom prst="rect">
            <a:avLst/>
          </a:prstGeom>
        </p:spPr>
        <p:txBody>
          <a:bodyPr vert="horz" wrap="square" lIns="0" tIns="9049" rIns="0" bIns="0" rtlCol="0">
            <a:spAutoFit/>
          </a:bodyPr>
          <a:lstStyle/>
          <a:p>
            <a:pPr marL="256699" indent="-256699" algn="ctr">
              <a:spcBef>
                <a:spcPts val="71"/>
              </a:spcBef>
              <a:buAutoNum type="arabicPeriod"/>
              <a:tabLst>
                <a:tab pos="256699" algn="l"/>
                <a:tab pos="257175" algn="l"/>
              </a:tabLst>
            </a:pPr>
            <a:r>
              <a:rPr sz="1200" spc="-75" dirty="0">
                <a:latin typeface="Arial"/>
                <a:cs typeface="Arial"/>
              </a:rPr>
              <a:t>Extend</a:t>
            </a:r>
            <a:r>
              <a:rPr sz="1200" spc="-38" dirty="0">
                <a:latin typeface="Arial"/>
                <a:cs typeface="Arial"/>
              </a:rPr>
              <a:t> </a:t>
            </a:r>
            <a:r>
              <a:rPr sz="1200" spc="-49" dirty="0">
                <a:latin typeface="Arial"/>
                <a:cs typeface="Arial"/>
              </a:rPr>
              <a:t>recent</a:t>
            </a:r>
            <a:r>
              <a:rPr sz="1200" spc="-53" dirty="0">
                <a:latin typeface="Arial"/>
                <a:cs typeface="Arial"/>
              </a:rPr>
              <a:t> </a:t>
            </a:r>
            <a:r>
              <a:rPr sz="1200" spc="-56" dirty="0">
                <a:latin typeface="Arial"/>
                <a:cs typeface="Arial"/>
              </a:rPr>
              <a:t>paper</a:t>
            </a:r>
            <a:r>
              <a:rPr sz="1200" spc="-38" dirty="0">
                <a:latin typeface="Arial"/>
                <a:cs typeface="Arial"/>
              </a:rPr>
              <a:t> </a:t>
            </a:r>
            <a:r>
              <a:rPr sz="1200" spc="-30" dirty="0">
                <a:latin typeface="Arial"/>
                <a:cs typeface="Arial"/>
              </a:rPr>
              <a:t>from</a:t>
            </a:r>
            <a:r>
              <a:rPr sz="1200" spc="-45" dirty="0">
                <a:latin typeface="Arial"/>
                <a:cs typeface="Arial"/>
              </a:rPr>
              <a:t> </a:t>
            </a:r>
            <a:r>
              <a:rPr sz="1200" spc="-26" dirty="0">
                <a:latin typeface="Arial"/>
                <a:cs typeface="Arial"/>
              </a:rPr>
              <a:t>Gu,</a:t>
            </a:r>
            <a:endParaRPr sz="1200">
              <a:latin typeface="Arial"/>
              <a:cs typeface="Arial"/>
            </a:endParaRPr>
          </a:p>
          <a:p>
            <a:pPr marR="7144" algn="ctr">
              <a:spcBef>
                <a:spcPts val="4"/>
              </a:spcBef>
            </a:pPr>
            <a:r>
              <a:rPr sz="1200" spc="-90" dirty="0">
                <a:latin typeface="Arial"/>
                <a:cs typeface="Arial"/>
              </a:rPr>
              <a:t>Dia</a:t>
            </a:r>
            <a:r>
              <a:rPr sz="1200" spc="-45" dirty="0">
                <a:latin typeface="Arial"/>
                <a:cs typeface="Arial"/>
              </a:rPr>
              <a:t> </a:t>
            </a:r>
            <a:r>
              <a:rPr sz="1200" spc="-71" dirty="0">
                <a:latin typeface="Arial"/>
                <a:cs typeface="Arial"/>
              </a:rPr>
              <a:t>and</a:t>
            </a:r>
            <a:r>
              <a:rPr sz="1200" spc="-38" dirty="0">
                <a:latin typeface="Arial"/>
                <a:cs typeface="Arial"/>
              </a:rPr>
              <a:t> </a:t>
            </a:r>
            <a:r>
              <a:rPr sz="1200" spc="-79" dirty="0">
                <a:latin typeface="Arial"/>
                <a:cs typeface="Arial"/>
              </a:rPr>
              <a:t>Vasarhelyi</a:t>
            </a:r>
            <a:r>
              <a:rPr sz="1200" spc="-49" dirty="0">
                <a:latin typeface="Arial"/>
                <a:cs typeface="Arial"/>
              </a:rPr>
              <a:t> </a:t>
            </a:r>
            <a:r>
              <a:rPr sz="1200" spc="-8" dirty="0">
                <a:latin typeface="Arial"/>
                <a:cs typeface="Arial"/>
              </a:rPr>
              <a:t>(2023)</a:t>
            </a:r>
            <a:endParaRPr sz="1200">
              <a:latin typeface="Arial"/>
              <a:cs typeface="Arial"/>
            </a:endParaRPr>
          </a:p>
          <a:p>
            <a:pPr marL="266700" marR="21431" indent="-257175" algn="just">
              <a:buAutoNum type="arabicPeriod" startAt="2"/>
              <a:tabLst>
                <a:tab pos="266700" algn="l"/>
              </a:tabLst>
            </a:pPr>
            <a:r>
              <a:rPr sz="1200" spc="-330" dirty="0">
                <a:latin typeface="Arial"/>
                <a:cs typeface="Arial"/>
              </a:rPr>
              <a:t>ESG</a:t>
            </a:r>
            <a:r>
              <a:rPr sz="1200" spc="244" dirty="0">
                <a:latin typeface="Arial"/>
                <a:cs typeface="Arial"/>
              </a:rPr>
              <a:t> </a:t>
            </a:r>
            <a:r>
              <a:rPr sz="1200" spc="-60" dirty="0">
                <a:latin typeface="Arial"/>
                <a:cs typeface="Arial"/>
              </a:rPr>
              <a:t>regulations</a:t>
            </a:r>
            <a:r>
              <a:rPr sz="1200" spc="-23" dirty="0">
                <a:latin typeface="Arial"/>
                <a:cs typeface="Arial"/>
              </a:rPr>
              <a:t> </a:t>
            </a:r>
            <a:r>
              <a:rPr sz="1200" dirty="0">
                <a:latin typeface="Arial"/>
                <a:cs typeface="Arial"/>
              </a:rPr>
              <a:t>to</a:t>
            </a:r>
            <a:r>
              <a:rPr sz="1200" spc="-53" dirty="0">
                <a:latin typeface="Arial"/>
                <a:cs typeface="Arial"/>
              </a:rPr>
              <a:t> </a:t>
            </a:r>
            <a:r>
              <a:rPr sz="1200" spc="-120" dirty="0">
                <a:latin typeface="Arial"/>
                <a:cs typeface="Arial"/>
              </a:rPr>
              <a:t>be</a:t>
            </a:r>
            <a:r>
              <a:rPr sz="1200" spc="45" dirty="0">
                <a:latin typeface="Arial"/>
                <a:cs typeface="Arial"/>
              </a:rPr>
              <a:t> </a:t>
            </a:r>
            <a:r>
              <a:rPr sz="1200" spc="-98" dirty="0">
                <a:latin typeface="Arial"/>
                <a:cs typeface="Arial"/>
              </a:rPr>
              <a:t>used</a:t>
            </a:r>
            <a:r>
              <a:rPr sz="1200" spc="83" dirty="0">
                <a:latin typeface="Arial"/>
                <a:cs typeface="Arial"/>
              </a:rPr>
              <a:t> </a:t>
            </a:r>
            <a:r>
              <a:rPr sz="1200" spc="-79" dirty="0">
                <a:latin typeface="Arial"/>
                <a:cs typeface="Arial"/>
              </a:rPr>
              <a:t>as </a:t>
            </a:r>
            <a:r>
              <a:rPr sz="1200" spc="-23" dirty="0">
                <a:latin typeface="Arial"/>
                <a:cs typeface="Arial"/>
              </a:rPr>
              <a:t>the</a:t>
            </a:r>
            <a:r>
              <a:rPr sz="1200" spc="-53" dirty="0">
                <a:latin typeface="Arial"/>
                <a:cs typeface="Arial"/>
              </a:rPr>
              <a:t> </a:t>
            </a:r>
            <a:r>
              <a:rPr sz="1200" spc="-71" dirty="0">
                <a:latin typeface="Arial"/>
                <a:cs typeface="Arial"/>
              </a:rPr>
              <a:t>backbone</a:t>
            </a:r>
            <a:r>
              <a:rPr sz="1200" spc="-41" dirty="0">
                <a:latin typeface="Arial"/>
                <a:cs typeface="Arial"/>
              </a:rPr>
              <a:t> </a:t>
            </a:r>
            <a:r>
              <a:rPr sz="1200" spc="-143" dirty="0">
                <a:latin typeface="Arial"/>
                <a:cs typeface="Arial"/>
              </a:rPr>
              <a:t>(US</a:t>
            </a:r>
            <a:r>
              <a:rPr sz="1200" spc="-53" dirty="0">
                <a:latin typeface="Arial"/>
                <a:cs typeface="Arial"/>
              </a:rPr>
              <a:t> </a:t>
            </a:r>
            <a:r>
              <a:rPr sz="1200" spc="-71" dirty="0">
                <a:latin typeface="Arial"/>
                <a:cs typeface="Arial"/>
              </a:rPr>
              <a:t>and</a:t>
            </a:r>
            <a:r>
              <a:rPr sz="1200" spc="-45" dirty="0">
                <a:latin typeface="Arial"/>
                <a:cs typeface="Arial"/>
              </a:rPr>
              <a:t> </a:t>
            </a:r>
            <a:r>
              <a:rPr sz="1200" spc="-19" dirty="0">
                <a:latin typeface="Arial"/>
                <a:cs typeface="Arial"/>
              </a:rPr>
              <a:t>EU)</a:t>
            </a:r>
            <a:endParaRPr sz="1200">
              <a:latin typeface="Arial"/>
              <a:cs typeface="Arial"/>
            </a:endParaRPr>
          </a:p>
          <a:p>
            <a:pPr marL="266700" marR="13335" indent="-257175" algn="just">
              <a:buAutoNum type="arabicPeriod" startAt="2"/>
              <a:tabLst>
                <a:tab pos="266700" algn="l"/>
              </a:tabLst>
            </a:pPr>
            <a:r>
              <a:rPr sz="1200" spc="-90" dirty="0">
                <a:latin typeface="Arial"/>
                <a:cs typeface="Arial"/>
              </a:rPr>
              <a:t>Propose</a:t>
            </a:r>
            <a:r>
              <a:rPr sz="1200" spc="-38" dirty="0">
                <a:latin typeface="Arial"/>
                <a:cs typeface="Arial"/>
              </a:rPr>
              <a:t> </a:t>
            </a:r>
            <a:r>
              <a:rPr sz="1200" spc="-109" dirty="0">
                <a:latin typeface="Arial"/>
                <a:cs typeface="Arial"/>
              </a:rPr>
              <a:t>a</a:t>
            </a:r>
            <a:r>
              <a:rPr sz="1200" spc="-64" dirty="0">
                <a:latin typeface="Arial"/>
                <a:cs typeface="Arial"/>
              </a:rPr>
              <a:t> </a:t>
            </a:r>
            <a:r>
              <a:rPr sz="1200" spc="-75" dirty="0">
                <a:latin typeface="Arial"/>
                <a:cs typeface="Arial"/>
              </a:rPr>
              <a:t>design</a:t>
            </a:r>
            <a:r>
              <a:rPr sz="1200" spc="-41" dirty="0">
                <a:latin typeface="Arial"/>
                <a:cs typeface="Arial"/>
              </a:rPr>
              <a:t> </a:t>
            </a:r>
            <a:r>
              <a:rPr sz="1200" spc="-15" dirty="0">
                <a:latin typeface="Arial"/>
                <a:cs typeface="Arial"/>
              </a:rPr>
              <a:t>for</a:t>
            </a:r>
            <a:r>
              <a:rPr sz="1200" spc="-56" dirty="0">
                <a:latin typeface="Arial"/>
                <a:cs typeface="Arial"/>
              </a:rPr>
              <a:t> </a:t>
            </a:r>
            <a:r>
              <a:rPr sz="1200" spc="-64" dirty="0">
                <a:latin typeface="Arial"/>
                <a:cs typeface="Arial"/>
              </a:rPr>
              <a:t>ensuring</a:t>
            </a:r>
            <a:r>
              <a:rPr sz="1200" spc="-56" dirty="0">
                <a:latin typeface="Arial"/>
                <a:cs typeface="Arial"/>
              </a:rPr>
              <a:t> </a:t>
            </a:r>
            <a:r>
              <a:rPr sz="1200" spc="-60" dirty="0">
                <a:latin typeface="Arial"/>
                <a:cs typeface="Arial"/>
              </a:rPr>
              <a:t>data</a:t>
            </a:r>
            <a:r>
              <a:rPr sz="1200" spc="-71" dirty="0">
                <a:latin typeface="Arial"/>
                <a:cs typeface="Arial"/>
              </a:rPr>
              <a:t> </a:t>
            </a:r>
            <a:r>
              <a:rPr sz="1200" spc="-49" dirty="0">
                <a:latin typeface="Arial"/>
                <a:cs typeface="Arial"/>
              </a:rPr>
              <a:t>on</a:t>
            </a:r>
            <a:r>
              <a:rPr sz="1200" spc="-53" dirty="0">
                <a:latin typeface="Arial"/>
                <a:cs typeface="Arial"/>
              </a:rPr>
              <a:t> </a:t>
            </a:r>
            <a:r>
              <a:rPr sz="1200" spc="-75" dirty="0">
                <a:latin typeface="Arial"/>
                <a:cs typeface="Arial"/>
              </a:rPr>
              <a:t>using</a:t>
            </a:r>
            <a:r>
              <a:rPr sz="1200" spc="-38" dirty="0">
                <a:latin typeface="Arial"/>
                <a:cs typeface="Arial"/>
              </a:rPr>
              <a:t> </a:t>
            </a:r>
            <a:r>
              <a:rPr sz="1200" spc="-60" dirty="0">
                <a:latin typeface="Arial"/>
                <a:cs typeface="Arial"/>
              </a:rPr>
              <a:t>blockchain </a:t>
            </a:r>
            <a:r>
              <a:rPr sz="1200" spc="-124" dirty="0">
                <a:latin typeface="Arial"/>
                <a:cs typeface="Arial"/>
              </a:rPr>
              <a:t>as</a:t>
            </a:r>
            <a:r>
              <a:rPr sz="1200" spc="-64" dirty="0">
                <a:latin typeface="Arial"/>
                <a:cs typeface="Arial"/>
              </a:rPr>
              <a:t> </a:t>
            </a:r>
            <a:r>
              <a:rPr sz="1200" spc="-109" dirty="0">
                <a:latin typeface="Arial"/>
                <a:cs typeface="Arial"/>
              </a:rPr>
              <a:t>a</a:t>
            </a:r>
            <a:r>
              <a:rPr sz="1200" spc="-56" dirty="0">
                <a:latin typeface="Arial"/>
                <a:cs typeface="Arial"/>
              </a:rPr>
              <a:t> </a:t>
            </a:r>
            <a:r>
              <a:rPr sz="1200" spc="-19" dirty="0">
                <a:latin typeface="Arial"/>
                <a:cs typeface="Arial"/>
              </a:rPr>
              <a:t>trust</a:t>
            </a:r>
            <a:r>
              <a:rPr sz="1200" spc="-45" dirty="0">
                <a:latin typeface="Arial"/>
                <a:cs typeface="Arial"/>
              </a:rPr>
              <a:t> </a:t>
            </a:r>
            <a:r>
              <a:rPr sz="1200" spc="-38" dirty="0">
                <a:latin typeface="Arial"/>
                <a:cs typeface="Arial"/>
              </a:rPr>
              <a:t>infrastructure</a:t>
            </a:r>
            <a:r>
              <a:rPr sz="1200" spc="-41" dirty="0">
                <a:latin typeface="Arial"/>
                <a:cs typeface="Arial"/>
              </a:rPr>
              <a:t> </a:t>
            </a:r>
            <a:r>
              <a:rPr sz="1200" dirty="0">
                <a:latin typeface="Arial"/>
                <a:cs typeface="Arial"/>
              </a:rPr>
              <a:t>to</a:t>
            </a:r>
            <a:r>
              <a:rPr sz="1200" spc="-68" dirty="0">
                <a:latin typeface="Arial"/>
                <a:cs typeface="Arial"/>
              </a:rPr>
              <a:t> </a:t>
            </a:r>
            <a:r>
              <a:rPr sz="1200" spc="-71" dirty="0">
                <a:latin typeface="Arial"/>
                <a:cs typeface="Arial"/>
              </a:rPr>
              <a:t>ensure</a:t>
            </a:r>
            <a:r>
              <a:rPr sz="1200" spc="-41" dirty="0">
                <a:latin typeface="Arial"/>
                <a:cs typeface="Arial"/>
              </a:rPr>
              <a:t> </a:t>
            </a:r>
            <a:r>
              <a:rPr sz="1200" spc="-53" dirty="0">
                <a:latin typeface="Arial"/>
                <a:cs typeface="Arial"/>
              </a:rPr>
              <a:t>investor</a:t>
            </a:r>
            <a:endParaRPr sz="1200">
              <a:latin typeface="Arial"/>
              <a:cs typeface="Arial"/>
            </a:endParaRPr>
          </a:p>
          <a:p>
            <a:pPr marL="266700" indent="-257175" algn="just">
              <a:spcBef>
                <a:spcPts val="11"/>
              </a:spcBef>
              <a:buAutoNum type="arabicPeriod" startAt="2"/>
              <a:tabLst>
                <a:tab pos="266700" algn="l"/>
              </a:tabLst>
            </a:pPr>
            <a:r>
              <a:rPr sz="1200" spc="-109" dirty="0">
                <a:latin typeface="Arial"/>
                <a:cs typeface="Arial"/>
              </a:rPr>
              <a:t>Your</a:t>
            </a:r>
            <a:r>
              <a:rPr sz="1200" spc="-41" dirty="0">
                <a:latin typeface="Arial"/>
                <a:cs typeface="Arial"/>
              </a:rPr>
              <a:t> </a:t>
            </a:r>
            <a:r>
              <a:rPr sz="1200" spc="-19" dirty="0">
                <a:latin typeface="Arial"/>
                <a:cs typeface="Arial"/>
              </a:rPr>
              <a:t>input</a:t>
            </a:r>
            <a:r>
              <a:rPr sz="1200" spc="-41" dirty="0">
                <a:latin typeface="Arial"/>
                <a:cs typeface="Arial"/>
              </a:rPr>
              <a:t> </a:t>
            </a:r>
            <a:r>
              <a:rPr sz="1200" spc="-38" dirty="0">
                <a:latin typeface="Wingdings"/>
                <a:cs typeface="Wingdings"/>
              </a:rPr>
              <a:t></a:t>
            </a:r>
            <a:endParaRPr sz="1200">
              <a:latin typeface="Wingdings"/>
              <a:cs typeface="Wingdings"/>
            </a:endParaRPr>
          </a:p>
        </p:txBody>
      </p:sp>
      <p:sp>
        <p:nvSpPr>
          <p:cNvPr id="10" name="object 10"/>
          <p:cNvSpPr txBox="1"/>
          <p:nvPr/>
        </p:nvSpPr>
        <p:spPr>
          <a:xfrm>
            <a:off x="6170676" y="2726340"/>
            <a:ext cx="2025968" cy="747801"/>
          </a:xfrm>
          <a:prstGeom prst="rect">
            <a:avLst/>
          </a:prstGeom>
        </p:spPr>
        <p:txBody>
          <a:bodyPr vert="horz" wrap="square" lIns="0" tIns="9049" rIns="0" bIns="0" rtlCol="0">
            <a:spAutoFit/>
          </a:bodyPr>
          <a:lstStyle/>
          <a:p>
            <a:pPr marL="9525" marR="3810">
              <a:spcBef>
                <a:spcPts val="71"/>
              </a:spcBef>
            </a:pPr>
            <a:r>
              <a:rPr sz="1200" spc="-105" dirty="0">
                <a:latin typeface="Arial"/>
                <a:cs typeface="Arial"/>
              </a:rPr>
              <a:t>Two</a:t>
            </a:r>
            <a:r>
              <a:rPr sz="1200" spc="-45" dirty="0">
                <a:latin typeface="Arial"/>
                <a:cs typeface="Arial"/>
              </a:rPr>
              <a:t> </a:t>
            </a:r>
            <a:r>
              <a:rPr sz="1200" spc="-49" dirty="0">
                <a:latin typeface="Arial"/>
                <a:cs typeface="Arial"/>
              </a:rPr>
              <a:t>interviews</a:t>
            </a:r>
            <a:r>
              <a:rPr sz="1200" spc="-38" dirty="0">
                <a:latin typeface="Arial"/>
                <a:cs typeface="Arial"/>
              </a:rPr>
              <a:t> </a:t>
            </a:r>
            <a:r>
              <a:rPr sz="1200" spc="-86" dirty="0">
                <a:latin typeface="Arial"/>
                <a:cs typeface="Arial"/>
              </a:rPr>
              <a:t>have</a:t>
            </a:r>
            <a:r>
              <a:rPr sz="1200" spc="-64" dirty="0">
                <a:latin typeface="Arial"/>
                <a:cs typeface="Arial"/>
              </a:rPr>
              <a:t> </a:t>
            </a:r>
            <a:r>
              <a:rPr sz="1200" spc="-15" dirty="0">
                <a:latin typeface="Arial"/>
                <a:cs typeface="Arial"/>
              </a:rPr>
              <a:t>been </a:t>
            </a:r>
            <a:r>
              <a:rPr sz="1200" spc="-56" dirty="0">
                <a:latin typeface="Arial"/>
                <a:cs typeface="Arial"/>
              </a:rPr>
              <a:t>conducted</a:t>
            </a:r>
            <a:r>
              <a:rPr sz="1200" spc="-30" dirty="0">
                <a:latin typeface="Arial"/>
                <a:cs typeface="Arial"/>
              </a:rPr>
              <a:t> </a:t>
            </a:r>
            <a:r>
              <a:rPr sz="1200" spc="-71" dirty="0">
                <a:latin typeface="Arial"/>
                <a:cs typeface="Arial"/>
              </a:rPr>
              <a:t>already.</a:t>
            </a:r>
            <a:r>
              <a:rPr sz="1200" spc="-45" dirty="0">
                <a:latin typeface="Arial"/>
                <a:cs typeface="Arial"/>
              </a:rPr>
              <a:t> </a:t>
            </a:r>
            <a:r>
              <a:rPr sz="1200" spc="-41" dirty="0">
                <a:latin typeface="Arial"/>
                <a:cs typeface="Arial"/>
              </a:rPr>
              <a:t>More</a:t>
            </a:r>
            <a:r>
              <a:rPr sz="1200" spc="-26" dirty="0">
                <a:latin typeface="Arial"/>
                <a:cs typeface="Arial"/>
              </a:rPr>
              <a:t> </a:t>
            </a:r>
            <a:r>
              <a:rPr sz="1200" spc="-19" dirty="0">
                <a:latin typeface="Arial"/>
                <a:cs typeface="Arial"/>
              </a:rPr>
              <a:t>are </a:t>
            </a:r>
            <a:r>
              <a:rPr sz="1200" spc="-71" dirty="0">
                <a:latin typeface="Arial"/>
                <a:cs typeface="Arial"/>
              </a:rPr>
              <a:t>possible</a:t>
            </a:r>
            <a:r>
              <a:rPr sz="1200" dirty="0">
                <a:latin typeface="Arial"/>
                <a:cs typeface="Arial"/>
              </a:rPr>
              <a:t> if</a:t>
            </a:r>
            <a:r>
              <a:rPr sz="1200" spc="-45" dirty="0">
                <a:latin typeface="Arial"/>
                <a:cs typeface="Arial"/>
              </a:rPr>
              <a:t> </a:t>
            </a:r>
            <a:r>
              <a:rPr sz="1200" spc="-64" dirty="0">
                <a:latin typeface="Arial"/>
                <a:cs typeface="Arial"/>
              </a:rPr>
              <a:t>needed,</a:t>
            </a:r>
            <a:r>
              <a:rPr sz="1200" spc="-45" dirty="0">
                <a:latin typeface="Arial"/>
                <a:cs typeface="Arial"/>
              </a:rPr>
              <a:t> </a:t>
            </a:r>
            <a:r>
              <a:rPr sz="1200" spc="-71" dirty="0">
                <a:latin typeface="Arial"/>
                <a:cs typeface="Arial"/>
              </a:rPr>
              <a:t>and</a:t>
            </a:r>
            <a:r>
              <a:rPr sz="1200" spc="-23" dirty="0">
                <a:latin typeface="Arial"/>
                <a:cs typeface="Arial"/>
              </a:rPr>
              <a:t> </a:t>
            </a:r>
            <a:r>
              <a:rPr sz="1200" spc="-113" dirty="0">
                <a:latin typeface="Arial"/>
                <a:cs typeface="Arial"/>
              </a:rPr>
              <a:t>access</a:t>
            </a:r>
            <a:r>
              <a:rPr sz="1200" spc="-49" dirty="0">
                <a:latin typeface="Arial"/>
                <a:cs typeface="Arial"/>
              </a:rPr>
              <a:t> </a:t>
            </a:r>
            <a:r>
              <a:rPr sz="1200" spc="-19" dirty="0">
                <a:latin typeface="Arial"/>
                <a:cs typeface="Arial"/>
              </a:rPr>
              <a:t>to </a:t>
            </a:r>
            <a:r>
              <a:rPr sz="1200" spc="-15" dirty="0">
                <a:latin typeface="Arial"/>
                <a:cs typeface="Arial"/>
              </a:rPr>
              <a:t>their</a:t>
            </a:r>
            <a:r>
              <a:rPr sz="1200" spc="-71" dirty="0">
                <a:latin typeface="Arial"/>
                <a:cs typeface="Arial"/>
              </a:rPr>
              <a:t> </a:t>
            </a:r>
            <a:r>
              <a:rPr sz="1200" spc="-34" dirty="0">
                <a:latin typeface="Arial"/>
                <a:cs typeface="Arial"/>
              </a:rPr>
              <a:t>production</a:t>
            </a:r>
            <a:r>
              <a:rPr sz="1200" spc="-30" dirty="0">
                <a:latin typeface="Arial"/>
                <a:cs typeface="Arial"/>
              </a:rPr>
              <a:t> </a:t>
            </a:r>
            <a:r>
              <a:rPr sz="1200" spc="-15" dirty="0">
                <a:latin typeface="Arial"/>
                <a:cs typeface="Arial"/>
              </a:rPr>
              <a:t>data.</a:t>
            </a:r>
            <a:endParaRPr sz="1200">
              <a:latin typeface="Arial"/>
              <a:cs typeface="Arial"/>
            </a:endParaRPr>
          </a:p>
        </p:txBody>
      </p:sp>
      <p:sp>
        <p:nvSpPr>
          <p:cNvPr id="11" name="object 11"/>
          <p:cNvSpPr/>
          <p:nvPr/>
        </p:nvSpPr>
        <p:spPr>
          <a:xfrm>
            <a:off x="685801" y="2544317"/>
            <a:ext cx="2250281" cy="0"/>
          </a:xfrm>
          <a:custGeom>
            <a:avLst/>
            <a:gdLst/>
            <a:ahLst/>
            <a:cxnLst/>
            <a:rect l="l" t="t" r="r" b="b"/>
            <a:pathLst>
              <a:path w="3000375">
                <a:moveTo>
                  <a:pt x="0" y="0"/>
                </a:moveTo>
                <a:lnTo>
                  <a:pt x="3000375" y="0"/>
                </a:lnTo>
              </a:path>
            </a:pathLst>
          </a:custGeom>
          <a:ln w="9525">
            <a:solidFill>
              <a:srgbClr val="D0D0CE"/>
            </a:solidFill>
          </a:ln>
        </p:spPr>
        <p:txBody>
          <a:bodyPr wrap="square" lIns="0" tIns="0" rIns="0" bIns="0" rtlCol="0"/>
          <a:lstStyle/>
          <a:p>
            <a:endParaRPr sz="1800"/>
          </a:p>
        </p:txBody>
      </p:sp>
      <p:sp>
        <p:nvSpPr>
          <p:cNvPr id="12" name="object 12"/>
          <p:cNvSpPr/>
          <p:nvPr/>
        </p:nvSpPr>
        <p:spPr>
          <a:xfrm>
            <a:off x="3432429" y="2544317"/>
            <a:ext cx="2250281" cy="0"/>
          </a:xfrm>
          <a:custGeom>
            <a:avLst/>
            <a:gdLst/>
            <a:ahLst/>
            <a:cxnLst/>
            <a:rect l="l" t="t" r="r" b="b"/>
            <a:pathLst>
              <a:path w="3000375">
                <a:moveTo>
                  <a:pt x="0" y="0"/>
                </a:moveTo>
                <a:lnTo>
                  <a:pt x="3000375" y="0"/>
                </a:lnTo>
              </a:path>
            </a:pathLst>
          </a:custGeom>
          <a:ln w="9525">
            <a:solidFill>
              <a:srgbClr val="D0D0CE"/>
            </a:solidFill>
          </a:ln>
        </p:spPr>
        <p:txBody>
          <a:bodyPr wrap="square" lIns="0" tIns="0" rIns="0" bIns="0" rtlCol="0"/>
          <a:lstStyle/>
          <a:p>
            <a:endParaRPr sz="1800"/>
          </a:p>
        </p:txBody>
      </p:sp>
      <p:sp>
        <p:nvSpPr>
          <p:cNvPr id="13" name="object 13"/>
          <p:cNvSpPr/>
          <p:nvPr/>
        </p:nvSpPr>
        <p:spPr>
          <a:xfrm>
            <a:off x="6179058" y="2544317"/>
            <a:ext cx="2250281" cy="0"/>
          </a:xfrm>
          <a:custGeom>
            <a:avLst/>
            <a:gdLst/>
            <a:ahLst/>
            <a:cxnLst/>
            <a:rect l="l" t="t" r="r" b="b"/>
            <a:pathLst>
              <a:path w="3000375">
                <a:moveTo>
                  <a:pt x="0" y="0"/>
                </a:moveTo>
                <a:lnTo>
                  <a:pt x="3000375" y="0"/>
                </a:lnTo>
              </a:path>
            </a:pathLst>
          </a:custGeom>
          <a:ln w="9525">
            <a:solidFill>
              <a:srgbClr val="D0D0CE"/>
            </a:solidFill>
          </a:ln>
        </p:spPr>
        <p:txBody>
          <a:bodyPr wrap="square" lIns="0" tIns="0" rIns="0" bIns="0" rtlCol="0"/>
          <a:lstStyle/>
          <a:p>
            <a:endParaRPr sz="1800"/>
          </a:p>
        </p:txBody>
      </p:sp>
    </p:spTree>
    <p:extLst>
      <p:ext uri="{BB962C8B-B14F-4D97-AF65-F5344CB8AC3E}">
        <p14:creationId xmlns:p14="http://schemas.microsoft.com/office/powerpoint/2010/main" val="1998462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25471" y="5731859"/>
            <a:ext cx="43814" cy="77393"/>
          </a:xfrm>
          <a:prstGeom prst="rect">
            <a:avLst/>
          </a:prstGeom>
        </p:spPr>
        <p:txBody>
          <a:bodyPr vert="horz" wrap="square" lIns="0" tIns="0" rIns="0" bIns="0" rtlCol="0">
            <a:spAutoFit/>
          </a:bodyPr>
          <a:lstStyle/>
          <a:p>
            <a:pPr>
              <a:lnSpc>
                <a:spcPts val="641"/>
              </a:lnSpc>
            </a:pPr>
            <a:r>
              <a:rPr sz="675" spc="-34" dirty="0">
                <a:latin typeface="Arial"/>
                <a:cs typeface="Arial"/>
              </a:rPr>
              <a:t>6</a:t>
            </a:r>
            <a:endParaRPr sz="675">
              <a:latin typeface="Arial"/>
              <a:cs typeface="Arial"/>
            </a:endParaRPr>
          </a:p>
        </p:txBody>
      </p:sp>
      <p:sp>
        <p:nvSpPr>
          <p:cNvPr id="3" name="object 3"/>
          <p:cNvSpPr txBox="1"/>
          <p:nvPr/>
        </p:nvSpPr>
        <p:spPr>
          <a:xfrm>
            <a:off x="676276" y="1257109"/>
            <a:ext cx="3793331" cy="2226090"/>
          </a:xfrm>
          <a:prstGeom prst="rect">
            <a:avLst/>
          </a:prstGeom>
        </p:spPr>
        <p:txBody>
          <a:bodyPr vert="horz" wrap="square" lIns="0" tIns="10001" rIns="0" bIns="0" rtlCol="0">
            <a:spAutoFit/>
          </a:bodyPr>
          <a:lstStyle/>
          <a:p>
            <a:pPr marL="9525" marR="3810">
              <a:spcBef>
                <a:spcPts val="79"/>
              </a:spcBef>
            </a:pPr>
            <a:r>
              <a:rPr spc="-225" dirty="0">
                <a:latin typeface="Arial"/>
                <a:cs typeface="Arial"/>
              </a:rPr>
              <a:t>So;</a:t>
            </a:r>
            <a:r>
              <a:rPr spc="-109" dirty="0">
                <a:latin typeface="Arial"/>
                <a:cs typeface="Arial"/>
              </a:rPr>
              <a:t> </a:t>
            </a:r>
            <a:r>
              <a:rPr spc="-150" dirty="0">
                <a:latin typeface="Arial"/>
                <a:cs typeface="Arial"/>
              </a:rPr>
              <a:t>anyone</a:t>
            </a:r>
            <a:r>
              <a:rPr spc="-127" dirty="0">
                <a:latin typeface="Arial"/>
                <a:cs typeface="Arial"/>
              </a:rPr>
              <a:t> </a:t>
            </a:r>
            <a:r>
              <a:rPr spc="-98" dirty="0">
                <a:latin typeface="Arial"/>
                <a:cs typeface="Arial"/>
              </a:rPr>
              <a:t>up</a:t>
            </a:r>
            <a:r>
              <a:rPr spc="-116" dirty="0">
                <a:latin typeface="Arial"/>
                <a:cs typeface="Arial"/>
              </a:rPr>
              <a:t> </a:t>
            </a:r>
            <a:r>
              <a:rPr spc="-26" dirty="0">
                <a:latin typeface="Arial"/>
                <a:cs typeface="Arial"/>
              </a:rPr>
              <a:t>for</a:t>
            </a:r>
            <a:r>
              <a:rPr spc="-116" dirty="0">
                <a:latin typeface="Arial"/>
                <a:cs typeface="Arial"/>
              </a:rPr>
              <a:t> </a:t>
            </a:r>
            <a:r>
              <a:rPr spc="-214" dirty="0">
                <a:latin typeface="Arial"/>
                <a:cs typeface="Arial"/>
              </a:rPr>
              <a:t>a</a:t>
            </a:r>
            <a:r>
              <a:rPr spc="-105" dirty="0">
                <a:latin typeface="Arial"/>
                <a:cs typeface="Arial"/>
              </a:rPr>
              <a:t> </a:t>
            </a:r>
            <a:r>
              <a:rPr spc="-49" dirty="0">
                <a:latin typeface="Arial"/>
                <a:cs typeface="Arial"/>
              </a:rPr>
              <a:t>fun</a:t>
            </a:r>
            <a:r>
              <a:rPr spc="-124" dirty="0">
                <a:latin typeface="Arial"/>
                <a:cs typeface="Arial"/>
              </a:rPr>
              <a:t> </a:t>
            </a:r>
            <a:r>
              <a:rPr spc="-38" dirty="0">
                <a:latin typeface="Arial"/>
                <a:cs typeface="Arial"/>
              </a:rPr>
              <a:t>project </a:t>
            </a:r>
            <a:r>
              <a:rPr dirty="0">
                <a:latin typeface="Arial"/>
                <a:cs typeface="Arial"/>
              </a:rPr>
              <a:t>to</a:t>
            </a:r>
            <a:r>
              <a:rPr spc="-120" dirty="0">
                <a:latin typeface="Arial"/>
                <a:cs typeface="Arial"/>
              </a:rPr>
              <a:t> </a:t>
            </a:r>
            <a:r>
              <a:rPr spc="-150" dirty="0">
                <a:latin typeface="Arial"/>
                <a:cs typeface="Arial"/>
              </a:rPr>
              <a:t>push</a:t>
            </a:r>
            <a:r>
              <a:rPr spc="-135" dirty="0">
                <a:latin typeface="Arial"/>
                <a:cs typeface="Arial"/>
              </a:rPr>
              <a:t> </a:t>
            </a:r>
            <a:r>
              <a:rPr spc="-45" dirty="0">
                <a:latin typeface="Arial"/>
                <a:cs typeface="Arial"/>
              </a:rPr>
              <a:t>the</a:t>
            </a:r>
            <a:r>
              <a:rPr spc="-124" dirty="0">
                <a:latin typeface="Arial"/>
                <a:cs typeface="Arial"/>
              </a:rPr>
              <a:t> </a:t>
            </a:r>
            <a:r>
              <a:rPr spc="-26" dirty="0">
                <a:latin typeface="Arial"/>
                <a:cs typeface="Arial"/>
              </a:rPr>
              <a:t>frontier</a:t>
            </a:r>
            <a:r>
              <a:rPr spc="-124" dirty="0">
                <a:latin typeface="Arial"/>
                <a:cs typeface="Arial"/>
              </a:rPr>
              <a:t> </a:t>
            </a:r>
            <a:r>
              <a:rPr spc="-15" dirty="0">
                <a:latin typeface="Arial"/>
                <a:cs typeface="Arial"/>
              </a:rPr>
              <a:t>of</a:t>
            </a:r>
            <a:r>
              <a:rPr spc="-120" dirty="0">
                <a:latin typeface="Arial"/>
                <a:cs typeface="Arial"/>
              </a:rPr>
              <a:t> </a:t>
            </a:r>
            <a:r>
              <a:rPr spc="-472" dirty="0">
                <a:latin typeface="Arial"/>
                <a:cs typeface="Arial"/>
              </a:rPr>
              <a:t>ESG </a:t>
            </a:r>
            <a:r>
              <a:rPr spc="-64" dirty="0">
                <a:latin typeface="Arial"/>
                <a:cs typeface="Arial"/>
              </a:rPr>
              <a:t>reporting</a:t>
            </a:r>
            <a:r>
              <a:rPr spc="-105" dirty="0">
                <a:latin typeface="Arial"/>
                <a:cs typeface="Arial"/>
              </a:rPr>
              <a:t> </a:t>
            </a:r>
            <a:r>
              <a:rPr spc="-139" dirty="0">
                <a:latin typeface="Arial"/>
                <a:cs typeface="Arial"/>
              </a:rPr>
              <a:t>and</a:t>
            </a:r>
            <a:r>
              <a:rPr spc="-116" dirty="0">
                <a:latin typeface="Arial"/>
                <a:cs typeface="Arial"/>
              </a:rPr>
              <a:t> </a:t>
            </a:r>
            <a:r>
              <a:rPr spc="-94" dirty="0">
                <a:latin typeface="Arial"/>
                <a:cs typeface="Arial"/>
              </a:rPr>
              <a:t>help</a:t>
            </a:r>
            <a:r>
              <a:rPr spc="-105" dirty="0">
                <a:latin typeface="Arial"/>
                <a:cs typeface="Arial"/>
              </a:rPr>
              <a:t> </a:t>
            </a:r>
            <a:r>
              <a:rPr spc="-153" dirty="0">
                <a:latin typeface="Arial"/>
                <a:cs typeface="Arial"/>
              </a:rPr>
              <a:t>Tiny</a:t>
            </a:r>
            <a:r>
              <a:rPr spc="-109" dirty="0">
                <a:latin typeface="Arial"/>
                <a:cs typeface="Arial"/>
              </a:rPr>
              <a:t> </a:t>
            </a:r>
            <a:r>
              <a:rPr spc="-8" dirty="0">
                <a:latin typeface="Arial"/>
                <a:cs typeface="Arial"/>
              </a:rPr>
              <a:t>Totos </a:t>
            </a:r>
            <a:r>
              <a:rPr spc="-131" dirty="0">
                <a:latin typeface="Arial"/>
                <a:cs typeface="Arial"/>
              </a:rPr>
              <a:t>ensure</a:t>
            </a:r>
            <a:r>
              <a:rPr spc="-120" dirty="0">
                <a:latin typeface="Arial"/>
                <a:cs typeface="Arial"/>
              </a:rPr>
              <a:t> </a:t>
            </a:r>
            <a:r>
              <a:rPr spc="-101" dirty="0">
                <a:latin typeface="Arial"/>
                <a:cs typeface="Arial"/>
              </a:rPr>
              <a:t>more</a:t>
            </a:r>
            <a:r>
              <a:rPr spc="-105" dirty="0">
                <a:latin typeface="Arial"/>
                <a:cs typeface="Arial"/>
              </a:rPr>
              <a:t> </a:t>
            </a:r>
            <a:r>
              <a:rPr spc="-79" dirty="0">
                <a:latin typeface="Arial"/>
                <a:cs typeface="Arial"/>
              </a:rPr>
              <a:t>funding</a:t>
            </a:r>
            <a:r>
              <a:rPr spc="-105" dirty="0">
                <a:latin typeface="Arial"/>
                <a:cs typeface="Arial"/>
              </a:rPr>
              <a:t> </a:t>
            </a:r>
            <a:r>
              <a:rPr spc="-19" dirty="0">
                <a:latin typeface="Arial"/>
                <a:cs typeface="Arial"/>
              </a:rPr>
              <a:t>by </a:t>
            </a:r>
            <a:r>
              <a:rPr spc="-127" dirty="0">
                <a:latin typeface="Arial"/>
                <a:cs typeface="Arial"/>
              </a:rPr>
              <a:t>investors</a:t>
            </a:r>
            <a:r>
              <a:rPr spc="-90" dirty="0">
                <a:latin typeface="Arial"/>
                <a:cs typeface="Arial"/>
              </a:rPr>
              <a:t> </a:t>
            </a:r>
            <a:r>
              <a:rPr dirty="0">
                <a:latin typeface="Arial"/>
                <a:cs typeface="Arial"/>
              </a:rPr>
              <a:t>to</a:t>
            </a:r>
            <a:r>
              <a:rPr spc="-98" dirty="0">
                <a:latin typeface="Arial"/>
                <a:cs typeface="Arial"/>
              </a:rPr>
              <a:t> </a:t>
            </a:r>
            <a:r>
              <a:rPr spc="-90" dirty="0">
                <a:latin typeface="Arial"/>
                <a:cs typeface="Arial"/>
              </a:rPr>
              <a:t>help</a:t>
            </a:r>
            <a:r>
              <a:rPr spc="-98" dirty="0">
                <a:latin typeface="Arial"/>
                <a:cs typeface="Arial"/>
              </a:rPr>
              <a:t> </a:t>
            </a:r>
            <a:r>
              <a:rPr spc="-150" dirty="0">
                <a:latin typeface="Arial"/>
                <a:cs typeface="Arial"/>
              </a:rPr>
              <a:t>even</a:t>
            </a:r>
            <a:r>
              <a:rPr spc="-98" dirty="0">
                <a:latin typeface="Arial"/>
                <a:cs typeface="Arial"/>
              </a:rPr>
              <a:t> </a:t>
            </a:r>
            <a:r>
              <a:rPr spc="-15" dirty="0">
                <a:latin typeface="Arial"/>
                <a:cs typeface="Arial"/>
              </a:rPr>
              <a:t>more </a:t>
            </a:r>
            <a:r>
              <a:rPr spc="-83" dirty="0">
                <a:latin typeface="Arial"/>
                <a:cs typeface="Arial"/>
              </a:rPr>
              <a:t>children</a:t>
            </a:r>
            <a:r>
              <a:rPr spc="-124" dirty="0">
                <a:latin typeface="Arial"/>
                <a:cs typeface="Arial"/>
              </a:rPr>
              <a:t> </a:t>
            </a:r>
            <a:r>
              <a:rPr spc="-45" dirty="0">
                <a:latin typeface="Arial"/>
                <a:cs typeface="Arial"/>
              </a:rPr>
              <a:t>in</a:t>
            </a:r>
            <a:r>
              <a:rPr spc="-105" dirty="0">
                <a:latin typeface="Arial"/>
                <a:cs typeface="Arial"/>
              </a:rPr>
              <a:t> </a:t>
            </a:r>
            <a:r>
              <a:rPr spc="-8" dirty="0">
                <a:latin typeface="Arial"/>
                <a:cs typeface="Arial"/>
              </a:rPr>
              <a:t>Africa?</a:t>
            </a:r>
            <a:endParaRPr>
              <a:latin typeface="Arial"/>
              <a:cs typeface="Arial"/>
            </a:endParaRPr>
          </a:p>
        </p:txBody>
      </p:sp>
      <p:pic>
        <p:nvPicPr>
          <p:cNvPr id="4" name="object 4"/>
          <p:cNvPicPr/>
          <p:nvPr/>
        </p:nvPicPr>
        <p:blipFill>
          <a:blip r:embed="rId3" cstate="print"/>
          <a:stretch>
            <a:fillRect/>
          </a:stretch>
        </p:blipFill>
        <p:spPr>
          <a:xfrm>
            <a:off x="4572000" y="857250"/>
            <a:ext cx="4572000" cy="5143497"/>
          </a:xfrm>
          <a:prstGeom prst="rect">
            <a:avLst/>
          </a:prstGeom>
        </p:spPr>
      </p:pic>
      <p:sp>
        <p:nvSpPr>
          <p:cNvPr id="5" name="object 5"/>
          <p:cNvSpPr txBox="1"/>
          <p:nvPr/>
        </p:nvSpPr>
        <p:spPr>
          <a:xfrm>
            <a:off x="676276" y="4717504"/>
            <a:ext cx="3440906" cy="217367"/>
          </a:xfrm>
          <a:prstGeom prst="rect">
            <a:avLst/>
          </a:prstGeom>
        </p:spPr>
        <p:txBody>
          <a:bodyPr vert="horz" wrap="square" lIns="0" tIns="9525" rIns="0" bIns="0" rtlCol="0">
            <a:spAutoFit/>
          </a:bodyPr>
          <a:lstStyle/>
          <a:p>
            <a:pPr marL="9525">
              <a:spcBef>
                <a:spcPts val="75"/>
              </a:spcBef>
            </a:pPr>
            <a:r>
              <a:rPr sz="1350" spc="-68" dirty="0">
                <a:latin typeface="Arial"/>
                <a:cs typeface="Arial"/>
              </a:rPr>
              <a:t>Contact:</a:t>
            </a:r>
            <a:r>
              <a:rPr sz="1350" spc="-45" dirty="0">
                <a:latin typeface="Arial"/>
                <a:cs typeface="Arial"/>
              </a:rPr>
              <a:t> </a:t>
            </a:r>
            <a:r>
              <a:rPr sz="1350" u="sng" spc="-56" dirty="0">
                <a:solidFill>
                  <a:srgbClr val="00A2DF"/>
                </a:solidFill>
                <a:uFill>
                  <a:solidFill>
                    <a:srgbClr val="00A2DF"/>
                  </a:solidFill>
                </a:uFill>
                <a:latin typeface="Arial"/>
                <a:cs typeface="Arial"/>
                <a:hlinkClick r:id="rId4"/>
              </a:rPr>
              <a:t>jsveistrup@deloitte.dk</a:t>
            </a:r>
            <a:r>
              <a:rPr sz="1350" spc="-49" dirty="0">
                <a:solidFill>
                  <a:srgbClr val="00A2DF"/>
                </a:solidFill>
                <a:latin typeface="Arial"/>
                <a:cs typeface="Arial"/>
              </a:rPr>
              <a:t> </a:t>
            </a:r>
            <a:r>
              <a:rPr sz="1350" spc="-8" dirty="0">
                <a:latin typeface="Arial"/>
                <a:cs typeface="Arial"/>
              </a:rPr>
              <a:t>or</a:t>
            </a:r>
            <a:r>
              <a:rPr sz="1350" spc="-30" dirty="0">
                <a:latin typeface="Arial"/>
                <a:cs typeface="Arial"/>
              </a:rPr>
              <a:t> </a:t>
            </a:r>
            <a:r>
              <a:rPr sz="1350" u="sng" spc="-83" dirty="0">
                <a:solidFill>
                  <a:srgbClr val="00A2DF"/>
                </a:solidFill>
                <a:uFill>
                  <a:solidFill>
                    <a:srgbClr val="00A2DF"/>
                  </a:solidFill>
                </a:uFill>
                <a:latin typeface="Arial"/>
                <a:cs typeface="Arial"/>
                <a:hlinkClick r:id="rId5"/>
              </a:rPr>
              <a:t>jss.acc@cbs.dk</a:t>
            </a:r>
            <a:endParaRPr sz="1350">
              <a:latin typeface="Arial"/>
              <a:cs typeface="Arial"/>
            </a:endParaRPr>
          </a:p>
        </p:txBody>
      </p:sp>
      <p:sp>
        <p:nvSpPr>
          <p:cNvPr id="6" name="Action Button: Home 5">
            <a:hlinkClick r:id="rId6" action="ppaction://hlinksldjump" highlightClick="1"/>
            <a:extLst>
              <a:ext uri="{FF2B5EF4-FFF2-40B4-BE49-F238E27FC236}">
                <a16:creationId xmlns:a16="http://schemas.microsoft.com/office/drawing/2014/main" id="{7BBC03A7-80BC-C744-80D3-3FE7F3D3CFF0}"/>
              </a:ext>
            </a:extLst>
          </p:cNvPr>
          <p:cNvSpPr/>
          <p:nvPr/>
        </p:nvSpPr>
        <p:spPr>
          <a:xfrm>
            <a:off x="8155459" y="6388443"/>
            <a:ext cx="613826" cy="38306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883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2D80-61B9-4DC9-BBB8-C64666CFAC6F}"/>
              </a:ext>
            </a:extLst>
          </p:cNvPr>
          <p:cNvSpPr>
            <a:spLocks noGrp="1"/>
          </p:cNvSpPr>
          <p:nvPr>
            <p:ph type="ctrTitle"/>
          </p:nvPr>
        </p:nvSpPr>
        <p:spPr>
          <a:xfrm>
            <a:off x="587828" y="2693987"/>
            <a:ext cx="7772400" cy="1470025"/>
          </a:xfrm>
        </p:spPr>
        <p:txBody>
          <a:bodyPr/>
          <a:lstStyle/>
          <a:p>
            <a:r>
              <a:rPr lang="en-US" sz="2400" b="1" dirty="0">
                <a:latin typeface="+mn-lt"/>
                <a:ea typeface="Calibri" panose="020F0502020204030204" pitchFamily="34" charset="0"/>
              </a:rPr>
              <a:t>The Increased Role of Advanced Technology and Automation in Audit: A Delphi Study</a:t>
            </a:r>
          </a:p>
        </p:txBody>
      </p:sp>
    </p:spTree>
    <p:extLst>
      <p:ext uri="{BB962C8B-B14F-4D97-AF65-F5344CB8AC3E}">
        <p14:creationId xmlns:p14="http://schemas.microsoft.com/office/powerpoint/2010/main" val="1070424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828C-BC5B-2C97-8784-688B4141AEF2}"/>
              </a:ext>
            </a:extLst>
          </p:cNvPr>
          <p:cNvSpPr>
            <a:spLocks noGrp="1"/>
          </p:cNvSpPr>
          <p:nvPr>
            <p:ph type="title"/>
          </p:nvPr>
        </p:nvSpPr>
        <p:spPr/>
        <p:txBody>
          <a:bodyPr/>
          <a:lstStyle/>
          <a:p>
            <a:r>
              <a:rPr lang="en-US" dirty="0"/>
              <a:t>Research Focus</a:t>
            </a:r>
          </a:p>
        </p:txBody>
      </p:sp>
      <p:sp>
        <p:nvSpPr>
          <p:cNvPr id="3" name="Content Placeholder 2">
            <a:extLst>
              <a:ext uri="{FF2B5EF4-FFF2-40B4-BE49-F238E27FC236}">
                <a16:creationId xmlns:a16="http://schemas.microsoft.com/office/drawing/2014/main" id="{2A32E936-DDEE-8B2D-48E1-DF110D8BE64F}"/>
              </a:ext>
            </a:extLst>
          </p:cNvPr>
          <p:cNvSpPr>
            <a:spLocks noGrp="1"/>
          </p:cNvSpPr>
          <p:nvPr>
            <p:ph idx="1"/>
          </p:nvPr>
        </p:nvSpPr>
        <p:spPr/>
        <p:txBody>
          <a:bodyPr/>
          <a:lstStyle/>
          <a:p>
            <a:r>
              <a:rPr lang="en-US" dirty="0">
                <a:cs typeface="Times New Roman" panose="02020603050405020304" pitchFamily="18" charset="0"/>
              </a:rPr>
              <a:t>What?</a:t>
            </a:r>
          </a:p>
          <a:p>
            <a:pPr algn="l"/>
            <a:r>
              <a:rPr lang="en-US" sz="1800" b="0" i="0" u="none" strike="noStrike" baseline="0" dirty="0">
                <a:cs typeface="Times New Roman" panose="02020603050405020304" pitchFamily="18" charset="0"/>
              </a:rPr>
              <a:t>This study seeks to gain expert predictions on the future directions of advanced technology and automation supporting auditors.</a:t>
            </a:r>
          </a:p>
          <a:p>
            <a:pPr algn="l"/>
            <a:endParaRPr lang="en-US" sz="1800" dirty="0">
              <a:cs typeface="Times New Roman" panose="02020603050405020304" pitchFamily="18" charset="0"/>
            </a:endParaRPr>
          </a:p>
          <a:p>
            <a:r>
              <a:rPr lang="en-US" dirty="0">
                <a:cs typeface="Times New Roman" panose="02020603050405020304" pitchFamily="18" charset="0"/>
              </a:rPr>
              <a:t>Why?</a:t>
            </a:r>
          </a:p>
          <a:p>
            <a:pPr algn="l"/>
            <a:r>
              <a:rPr lang="en-US" sz="1800" dirty="0">
                <a:cs typeface="Times New Roman" panose="02020603050405020304" pitchFamily="18" charset="0"/>
              </a:rPr>
              <a:t> Covid-19: remote audit            </a:t>
            </a:r>
            <a:r>
              <a:rPr lang="en-US" sz="1800" b="0" i="0" u="none" strike="noStrike" baseline="0" dirty="0">
                <a:cs typeface="Times New Roman" panose="02020603050405020304" pitchFamily="18" charset="0"/>
              </a:rPr>
              <a:t>accelerate the use of advanced technology</a:t>
            </a:r>
          </a:p>
          <a:p>
            <a:pPr algn="l"/>
            <a:r>
              <a:rPr lang="en-US" sz="1800" b="0" i="0" u="none" strike="noStrike" baseline="0" dirty="0">
                <a:cs typeface="Times New Roman" panose="02020603050405020304" pitchFamily="18" charset="0"/>
              </a:rPr>
              <a:t>Technological innovations            change the role of the accounting firm, staff, CPA</a:t>
            </a:r>
            <a:endParaRPr lang="en-US" sz="1800" dirty="0">
              <a:cs typeface="Times New Roman" panose="02020603050405020304" pitchFamily="18" charset="0"/>
            </a:endParaRPr>
          </a:p>
          <a:p>
            <a:pPr algn="l"/>
            <a:endParaRPr lang="en-US" sz="1800" dirty="0">
              <a:cs typeface="Times New Roman" panose="02020603050405020304" pitchFamily="18" charset="0"/>
            </a:endParaRPr>
          </a:p>
          <a:p>
            <a:r>
              <a:rPr lang="en-US" dirty="0">
                <a:cs typeface="Times New Roman" panose="02020603050405020304" pitchFamily="18" charset="0"/>
              </a:rPr>
              <a:t>How?</a:t>
            </a:r>
          </a:p>
          <a:p>
            <a:pPr algn="l"/>
            <a:r>
              <a:rPr lang="en-US" sz="1800" dirty="0">
                <a:cs typeface="Times New Roman" panose="02020603050405020304" pitchFamily="18" charset="0"/>
              </a:rPr>
              <a:t>Delphi Study (brainstorming session            Delphi )</a:t>
            </a:r>
          </a:p>
          <a:p>
            <a:pPr algn="l"/>
            <a:r>
              <a:rPr lang="en-US" sz="1800" dirty="0">
                <a:cs typeface="Times New Roman" panose="02020603050405020304" pitchFamily="18" charset="0"/>
              </a:rPr>
              <a:t>19 experts</a:t>
            </a:r>
          </a:p>
        </p:txBody>
      </p:sp>
      <p:sp>
        <p:nvSpPr>
          <p:cNvPr id="4" name="Arrow: Right 3">
            <a:extLst>
              <a:ext uri="{FF2B5EF4-FFF2-40B4-BE49-F238E27FC236}">
                <a16:creationId xmlns:a16="http://schemas.microsoft.com/office/drawing/2014/main" id="{DD6ECB8C-D099-7EFE-EC44-C0FC30A27D43}"/>
              </a:ext>
            </a:extLst>
          </p:cNvPr>
          <p:cNvSpPr/>
          <p:nvPr/>
        </p:nvSpPr>
        <p:spPr>
          <a:xfrm>
            <a:off x="3423557" y="3407378"/>
            <a:ext cx="402772" cy="870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E10A154B-24A3-400A-ABF1-FB5E7065444B}"/>
              </a:ext>
            </a:extLst>
          </p:cNvPr>
          <p:cNvSpPr/>
          <p:nvPr/>
        </p:nvSpPr>
        <p:spPr>
          <a:xfrm>
            <a:off x="3624943" y="3747407"/>
            <a:ext cx="402772" cy="870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538B8F4B-3721-25BE-BFC4-706F4B5EB990}"/>
              </a:ext>
            </a:extLst>
          </p:cNvPr>
          <p:cNvSpPr/>
          <p:nvPr/>
        </p:nvSpPr>
        <p:spPr>
          <a:xfrm>
            <a:off x="4733869" y="5070655"/>
            <a:ext cx="402772" cy="870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948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13E98-56F7-FC02-C5CF-9FDC898A1034}"/>
              </a:ext>
            </a:extLst>
          </p:cNvPr>
          <p:cNvSpPr>
            <a:spLocks noGrp="1"/>
          </p:cNvSpPr>
          <p:nvPr>
            <p:ph type="title"/>
          </p:nvPr>
        </p:nvSpPr>
        <p:spPr/>
        <p:txBody>
          <a:bodyPr/>
          <a:lstStyle/>
          <a:p>
            <a:r>
              <a:rPr lang="en-US" dirty="0"/>
              <a:t>Research Method</a:t>
            </a:r>
          </a:p>
        </p:txBody>
      </p:sp>
      <p:sp>
        <p:nvSpPr>
          <p:cNvPr id="3" name="Content Placeholder 2">
            <a:extLst>
              <a:ext uri="{FF2B5EF4-FFF2-40B4-BE49-F238E27FC236}">
                <a16:creationId xmlns:a16="http://schemas.microsoft.com/office/drawing/2014/main" id="{F5C18FD9-A176-67CD-8B69-C8CA77A35B1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63312C0-95E4-5BF1-1772-0110DDDAA5C1}"/>
              </a:ext>
            </a:extLst>
          </p:cNvPr>
          <p:cNvPicPr>
            <a:picLocks noChangeAspect="1"/>
          </p:cNvPicPr>
          <p:nvPr/>
        </p:nvPicPr>
        <p:blipFill>
          <a:blip r:embed="rId3"/>
          <a:stretch>
            <a:fillRect/>
          </a:stretch>
        </p:blipFill>
        <p:spPr>
          <a:xfrm>
            <a:off x="901873" y="1417638"/>
            <a:ext cx="6967453" cy="4778664"/>
          </a:xfrm>
          <a:prstGeom prst="rect">
            <a:avLst/>
          </a:prstGeom>
        </p:spPr>
      </p:pic>
    </p:spTree>
    <p:extLst>
      <p:ext uri="{BB962C8B-B14F-4D97-AF65-F5344CB8AC3E}">
        <p14:creationId xmlns:p14="http://schemas.microsoft.com/office/powerpoint/2010/main" val="2985204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848BA-98CA-2124-688B-733067676E8A}"/>
              </a:ext>
            </a:extLst>
          </p:cNvPr>
          <p:cNvSpPr>
            <a:spLocks noGrp="1"/>
          </p:cNvSpPr>
          <p:nvPr>
            <p:ph type="title"/>
          </p:nvPr>
        </p:nvSpPr>
        <p:spPr/>
        <p:txBody>
          <a:bodyPr/>
          <a:lstStyle/>
          <a:p>
            <a:r>
              <a:rPr lang="en-US" dirty="0"/>
              <a:t>Finding</a:t>
            </a:r>
          </a:p>
        </p:txBody>
      </p:sp>
      <p:sp>
        <p:nvSpPr>
          <p:cNvPr id="3" name="Content Placeholder 2">
            <a:extLst>
              <a:ext uri="{FF2B5EF4-FFF2-40B4-BE49-F238E27FC236}">
                <a16:creationId xmlns:a16="http://schemas.microsoft.com/office/drawing/2014/main" id="{DD06FE42-3E08-A2D7-736E-CEDE51C00A20}"/>
              </a:ext>
            </a:extLst>
          </p:cNvPr>
          <p:cNvSpPr>
            <a:spLocks noGrp="1"/>
          </p:cNvSpPr>
          <p:nvPr>
            <p:ph idx="1"/>
          </p:nvPr>
        </p:nvSpPr>
        <p:spPr/>
        <p:txBody>
          <a:bodyPr/>
          <a:lstStyle/>
          <a:p>
            <a:pPr algn="l"/>
            <a:r>
              <a:rPr lang="en-US" sz="1800" b="0" i="0" u="none" strike="noStrike" baseline="0" dirty="0">
                <a:latin typeface="Times New Roman" panose="02020603050405020304" pitchFamily="18" charset="0"/>
              </a:rPr>
              <a:t>Brainstorming session</a:t>
            </a:r>
          </a:p>
          <a:p>
            <a:pPr algn="l"/>
            <a:endParaRPr lang="en-US" dirty="0"/>
          </a:p>
        </p:txBody>
      </p:sp>
      <p:pic>
        <p:nvPicPr>
          <p:cNvPr id="5" name="Picture 4">
            <a:extLst>
              <a:ext uri="{FF2B5EF4-FFF2-40B4-BE49-F238E27FC236}">
                <a16:creationId xmlns:a16="http://schemas.microsoft.com/office/drawing/2014/main" id="{BA0C9285-02EF-F655-3808-4844C3045658}"/>
              </a:ext>
            </a:extLst>
          </p:cNvPr>
          <p:cNvPicPr>
            <a:picLocks noChangeAspect="1"/>
          </p:cNvPicPr>
          <p:nvPr/>
        </p:nvPicPr>
        <p:blipFill>
          <a:blip r:embed="rId3"/>
          <a:stretch>
            <a:fillRect/>
          </a:stretch>
        </p:blipFill>
        <p:spPr>
          <a:xfrm>
            <a:off x="342683" y="2043590"/>
            <a:ext cx="4229317" cy="2025754"/>
          </a:xfrm>
          <a:prstGeom prst="rect">
            <a:avLst/>
          </a:prstGeom>
        </p:spPr>
      </p:pic>
      <p:pic>
        <p:nvPicPr>
          <p:cNvPr id="7" name="Picture 6">
            <a:extLst>
              <a:ext uri="{FF2B5EF4-FFF2-40B4-BE49-F238E27FC236}">
                <a16:creationId xmlns:a16="http://schemas.microsoft.com/office/drawing/2014/main" id="{24747C9A-A148-25CF-79C1-EEDEC78D97BE}"/>
              </a:ext>
            </a:extLst>
          </p:cNvPr>
          <p:cNvPicPr>
            <a:picLocks noChangeAspect="1"/>
          </p:cNvPicPr>
          <p:nvPr/>
        </p:nvPicPr>
        <p:blipFill>
          <a:blip r:embed="rId4"/>
          <a:stretch>
            <a:fillRect/>
          </a:stretch>
        </p:blipFill>
        <p:spPr>
          <a:xfrm>
            <a:off x="4336826" y="2073748"/>
            <a:ext cx="4349974" cy="2101958"/>
          </a:xfrm>
          <a:prstGeom prst="rect">
            <a:avLst/>
          </a:prstGeom>
        </p:spPr>
      </p:pic>
      <p:pic>
        <p:nvPicPr>
          <p:cNvPr id="9" name="Picture 8">
            <a:extLst>
              <a:ext uri="{FF2B5EF4-FFF2-40B4-BE49-F238E27FC236}">
                <a16:creationId xmlns:a16="http://schemas.microsoft.com/office/drawing/2014/main" id="{E6640A1D-D9F9-A0B6-55E5-5C46F5D7284F}"/>
              </a:ext>
            </a:extLst>
          </p:cNvPr>
          <p:cNvPicPr>
            <a:picLocks noChangeAspect="1"/>
          </p:cNvPicPr>
          <p:nvPr/>
        </p:nvPicPr>
        <p:blipFill>
          <a:blip r:embed="rId5"/>
          <a:stretch>
            <a:fillRect/>
          </a:stretch>
        </p:blipFill>
        <p:spPr>
          <a:xfrm>
            <a:off x="2010734" y="3950133"/>
            <a:ext cx="3835597" cy="1873346"/>
          </a:xfrm>
          <a:prstGeom prst="rect">
            <a:avLst/>
          </a:prstGeom>
        </p:spPr>
      </p:pic>
    </p:spTree>
    <p:extLst>
      <p:ext uri="{BB962C8B-B14F-4D97-AF65-F5344CB8AC3E}">
        <p14:creationId xmlns:p14="http://schemas.microsoft.com/office/powerpoint/2010/main" val="1311203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42BC5-A583-D499-D98C-9C82237E426F}"/>
              </a:ext>
            </a:extLst>
          </p:cNvPr>
          <p:cNvSpPr>
            <a:spLocks noGrp="1"/>
          </p:cNvSpPr>
          <p:nvPr>
            <p:ph type="title"/>
          </p:nvPr>
        </p:nvSpPr>
        <p:spPr/>
        <p:txBody>
          <a:bodyPr/>
          <a:lstStyle/>
          <a:p>
            <a:r>
              <a:rPr lang="en-US" dirty="0"/>
              <a:t>Finding</a:t>
            </a:r>
          </a:p>
        </p:txBody>
      </p:sp>
      <p:sp>
        <p:nvSpPr>
          <p:cNvPr id="3" name="Content Placeholder 2">
            <a:extLst>
              <a:ext uri="{FF2B5EF4-FFF2-40B4-BE49-F238E27FC236}">
                <a16:creationId xmlns:a16="http://schemas.microsoft.com/office/drawing/2014/main" id="{A4820987-5999-8BB1-8328-EDECD83CAB6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3815681-4017-7458-2C7F-24C96480B8C2}"/>
              </a:ext>
            </a:extLst>
          </p:cNvPr>
          <p:cNvPicPr>
            <a:picLocks noChangeAspect="1"/>
          </p:cNvPicPr>
          <p:nvPr/>
        </p:nvPicPr>
        <p:blipFill>
          <a:blip r:embed="rId2"/>
          <a:stretch>
            <a:fillRect/>
          </a:stretch>
        </p:blipFill>
        <p:spPr>
          <a:xfrm>
            <a:off x="1219250" y="1524000"/>
            <a:ext cx="6426530" cy="4788146"/>
          </a:xfrm>
          <a:prstGeom prst="rect">
            <a:avLst/>
          </a:prstGeom>
        </p:spPr>
      </p:pic>
    </p:spTree>
    <p:extLst>
      <p:ext uri="{BB962C8B-B14F-4D97-AF65-F5344CB8AC3E}">
        <p14:creationId xmlns:p14="http://schemas.microsoft.com/office/powerpoint/2010/main" val="2501849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Inline image 1"/>
          <p:cNvSpPr>
            <a:spLocks noChangeAspect="1" noChangeArrowheads="1"/>
          </p:cNvSpPr>
          <p:nvPr/>
        </p:nvSpPr>
        <p:spPr bwMode="auto">
          <a:xfrm>
            <a:off x="2412050" y="2319042"/>
            <a:ext cx="3371850" cy="2528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pic>
        <p:nvPicPr>
          <p:cNvPr id="4" name="Picture 3">
            <a:extLst>
              <a:ext uri="{FF2B5EF4-FFF2-40B4-BE49-F238E27FC236}">
                <a16:creationId xmlns:a16="http://schemas.microsoft.com/office/drawing/2014/main" id="{3127EC58-4BE6-4BA1-95B5-7D9BF633410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514" y="1021291"/>
            <a:ext cx="8965096" cy="5133474"/>
          </a:xfrm>
          <a:prstGeom prst="rect">
            <a:avLst/>
          </a:prstGeom>
        </p:spPr>
      </p:pic>
      <p:sp>
        <p:nvSpPr>
          <p:cNvPr id="5" name="TextBox 4">
            <a:extLst>
              <a:ext uri="{FF2B5EF4-FFF2-40B4-BE49-F238E27FC236}">
                <a16:creationId xmlns:a16="http://schemas.microsoft.com/office/drawing/2014/main" id="{78F763BE-B5F5-49B8-8EB6-A59FF417A1D9}"/>
              </a:ext>
            </a:extLst>
          </p:cNvPr>
          <p:cNvSpPr txBox="1"/>
          <p:nvPr/>
        </p:nvSpPr>
        <p:spPr>
          <a:xfrm>
            <a:off x="3812818" y="6341165"/>
            <a:ext cx="1518364" cy="369332"/>
          </a:xfrm>
          <a:prstGeom prst="rect">
            <a:avLst/>
          </a:prstGeom>
          <a:noFill/>
        </p:spPr>
        <p:txBody>
          <a:bodyPr wrap="none" rtlCol="0">
            <a:spAutoFit/>
          </a:bodyPr>
          <a:lstStyle/>
          <a:p>
            <a:r>
              <a:rPr lang="en-US" sz="1800" dirty="0"/>
              <a:t>CarLab 2017</a:t>
            </a:r>
          </a:p>
        </p:txBody>
      </p:sp>
    </p:spTree>
    <p:extLst>
      <p:ext uri="{BB962C8B-B14F-4D97-AF65-F5344CB8AC3E}">
        <p14:creationId xmlns:p14="http://schemas.microsoft.com/office/powerpoint/2010/main" val="2429014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0E39-AD0E-BF4D-4B7D-7DDAF2FCE67E}"/>
              </a:ext>
            </a:extLst>
          </p:cNvPr>
          <p:cNvSpPr>
            <a:spLocks noGrp="1"/>
          </p:cNvSpPr>
          <p:nvPr>
            <p:ph type="title"/>
          </p:nvPr>
        </p:nvSpPr>
        <p:spPr/>
        <p:txBody>
          <a:bodyPr/>
          <a:lstStyle/>
          <a:p>
            <a:r>
              <a:rPr lang="en-US" dirty="0"/>
              <a:t>Finding</a:t>
            </a:r>
          </a:p>
        </p:txBody>
      </p:sp>
      <p:sp>
        <p:nvSpPr>
          <p:cNvPr id="3" name="Content Placeholder 2">
            <a:extLst>
              <a:ext uri="{FF2B5EF4-FFF2-40B4-BE49-F238E27FC236}">
                <a16:creationId xmlns:a16="http://schemas.microsoft.com/office/drawing/2014/main" id="{0E8E4192-D6EA-C1E4-690F-B4E14327F950}"/>
              </a:ext>
            </a:extLst>
          </p:cNvPr>
          <p:cNvSpPr>
            <a:spLocks noGrp="1"/>
          </p:cNvSpPr>
          <p:nvPr>
            <p:ph idx="1"/>
          </p:nvPr>
        </p:nvSpPr>
        <p:spPr/>
        <p:txBody>
          <a:bodyPr/>
          <a:lstStyle/>
          <a:p>
            <a:pPr algn="l"/>
            <a:r>
              <a:rPr lang="en-US" sz="1800" dirty="0"/>
              <a:t>I</a:t>
            </a:r>
            <a:r>
              <a:rPr lang="en-US" sz="1800" b="0" i="0" u="none" strike="noStrike" baseline="0" dirty="0"/>
              <a:t>nternal and external audits will be highly automated, with an increase in the usage of technology generally</a:t>
            </a:r>
          </a:p>
          <a:p>
            <a:pPr algn="l"/>
            <a:endParaRPr lang="en-US" sz="1800" b="0" i="0" u="none" strike="noStrike" baseline="0" dirty="0"/>
          </a:p>
          <a:p>
            <a:pPr algn="l"/>
            <a:r>
              <a:rPr lang="en-US" sz="1800" b="0" i="0" u="none" strike="noStrike" baseline="0" dirty="0"/>
              <a:t>Technological skill sets of auditors are expected to greatly increase.</a:t>
            </a:r>
          </a:p>
          <a:p>
            <a:pPr algn="l"/>
            <a:endParaRPr lang="en-US" sz="1800" b="0" i="0" u="none" strike="noStrike" baseline="0" dirty="0"/>
          </a:p>
          <a:p>
            <a:pPr algn="l"/>
            <a:r>
              <a:rPr lang="en-US" sz="1800" dirty="0"/>
              <a:t>T</a:t>
            </a:r>
            <a:r>
              <a:rPr lang="en-US" sz="1800" b="0" i="0" u="none" strike="noStrike" baseline="0" dirty="0"/>
              <a:t>here is concern about the ethical implications of using technology and the need for compliance and regulatory frameworks. </a:t>
            </a:r>
          </a:p>
          <a:p>
            <a:pPr algn="l"/>
            <a:endParaRPr lang="en-US" sz="1800" dirty="0"/>
          </a:p>
          <a:p>
            <a:pPr algn="l"/>
            <a:endParaRPr lang="en-US" dirty="0"/>
          </a:p>
        </p:txBody>
      </p:sp>
    </p:spTree>
    <p:extLst>
      <p:ext uri="{BB962C8B-B14F-4D97-AF65-F5344CB8AC3E}">
        <p14:creationId xmlns:p14="http://schemas.microsoft.com/office/powerpoint/2010/main" val="2561711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FD95-B66F-DAC3-D025-A6CC36FC2B08}"/>
              </a:ext>
            </a:extLst>
          </p:cNvPr>
          <p:cNvSpPr>
            <a:spLocks noGrp="1"/>
          </p:cNvSpPr>
          <p:nvPr>
            <p:ph type="title"/>
          </p:nvPr>
        </p:nvSpPr>
        <p:spPr/>
        <p:txBody>
          <a:bodyPr/>
          <a:lstStyle/>
          <a:p>
            <a:r>
              <a:rPr lang="en-US" dirty="0"/>
              <a:t>Finding</a:t>
            </a:r>
          </a:p>
        </p:txBody>
      </p:sp>
      <p:sp>
        <p:nvSpPr>
          <p:cNvPr id="3" name="Content Placeholder 2">
            <a:extLst>
              <a:ext uri="{FF2B5EF4-FFF2-40B4-BE49-F238E27FC236}">
                <a16:creationId xmlns:a16="http://schemas.microsoft.com/office/drawing/2014/main" id="{008B18C6-2783-580F-79FF-92338A26EC2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9F609E0-C4F9-66F9-03DC-12212E09A77D}"/>
              </a:ext>
            </a:extLst>
          </p:cNvPr>
          <p:cNvPicPr>
            <a:picLocks noChangeAspect="1"/>
          </p:cNvPicPr>
          <p:nvPr/>
        </p:nvPicPr>
        <p:blipFill>
          <a:blip r:embed="rId3"/>
          <a:stretch>
            <a:fillRect/>
          </a:stretch>
        </p:blipFill>
        <p:spPr>
          <a:xfrm>
            <a:off x="876845" y="1524000"/>
            <a:ext cx="6026460" cy="5073911"/>
          </a:xfrm>
          <a:prstGeom prst="rect">
            <a:avLst/>
          </a:prstGeom>
        </p:spPr>
      </p:pic>
      <p:sp>
        <p:nvSpPr>
          <p:cNvPr id="4" name="Action Button: Home 3">
            <a:hlinkClick r:id="rId4" action="ppaction://hlinksldjump" highlightClick="1"/>
            <a:extLst>
              <a:ext uri="{FF2B5EF4-FFF2-40B4-BE49-F238E27FC236}">
                <a16:creationId xmlns:a16="http://schemas.microsoft.com/office/drawing/2014/main" id="{200A759A-E502-7143-8F99-35B90B142ED3}"/>
              </a:ext>
            </a:extLst>
          </p:cNvPr>
          <p:cNvSpPr/>
          <p:nvPr/>
        </p:nvSpPr>
        <p:spPr>
          <a:xfrm>
            <a:off x="8155459" y="6326659"/>
            <a:ext cx="630195" cy="4324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710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9D5E-7D07-40CF-A427-51C9CF6151E8}"/>
              </a:ext>
            </a:extLst>
          </p:cNvPr>
          <p:cNvSpPr>
            <a:spLocks noGrp="1"/>
          </p:cNvSpPr>
          <p:nvPr>
            <p:ph type="ctrTitle"/>
          </p:nvPr>
        </p:nvSpPr>
        <p:spPr>
          <a:xfrm>
            <a:off x="685800" y="2669382"/>
            <a:ext cx="7772400" cy="1102519"/>
          </a:xfrm>
        </p:spPr>
        <p:txBody>
          <a:bodyPr/>
          <a:lstStyle/>
          <a:p>
            <a:r>
              <a:rPr lang="en-US" altLang="zh-CN" sz="2700" b="1" dirty="0">
                <a:latin typeface="Times New Roman" panose="02020603050405020304" pitchFamily="18" charset="0"/>
                <a:ea typeface="DengXian" panose="02010600030101010101" pitchFamily="2" charset="-122"/>
              </a:rPr>
              <a:t>Whether Firms’ Risk Disclosures are Informative? Using a Novel Tool to Quantify Textual Data</a:t>
            </a:r>
            <a:endParaRPr lang="en-US" sz="2700" dirty="0"/>
          </a:p>
        </p:txBody>
      </p:sp>
      <p:sp>
        <p:nvSpPr>
          <p:cNvPr id="3" name="Subtitle 2">
            <a:extLst>
              <a:ext uri="{FF2B5EF4-FFF2-40B4-BE49-F238E27FC236}">
                <a16:creationId xmlns:a16="http://schemas.microsoft.com/office/drawing/2014/main" id="{A96B56E9-5B0C-4219-803E-4A450D276625}"/>
              </a:ext>
            </a:extLst>
          </p:cNvPr>
          <p:cNvSpPr>
            <a:spLocks noGrp="1"/>
          </p:cNvSpPr>
          <p:nvPr>
            <p:ph type="subTitle" idx="1"/>
          </p:nvPr>
        </p:nvSpPr>
        <p:spPr>
          <a:xfrm>
            <a:off x="1371600" y="4256433"/>
            <a:ext cx="6400800" cy="1314450"/>
          </a:xfrm>
        </p:spPr>
        <p:txBody>
          <a:bodyPr/>
          <a:lstStyle/>
          <a:p>
            <a:pPr>
              <a:lnSpc>
                <a:spcPct val="150000"/>
              </a:lnSpc>
            </a:pPr>
            <a:r>
              <a:rPr lang="en-US"/>
              <a:t>Qingman Wu</a:t>
            </a:r>
          </a:p>
          <a:p>
            <a:pPr>
              <a:lnSpc>
                <a:spcPct val="150000"/>
              </a:lnSpc>
            </a:pPr>
            <a:r>
              <a:rPr lang="en-US"/>
              <a:t>Won </a:t>
            </a:r>
            <a:r>
              <a:rPr lang="en-US" dirty="0" err="1"/>
              <a:t>Gyun</a:t>
            </a:r>
            <a:r>
              <a:rPr lang="en-US" dirty="0"/>
              <a:t> No</a:t>
            </a:r>
          </a:p>
        </p:txBody>
      </p:sp>
    </p:spTree>
    <p:extLst>
      <p:ext uri="{BB962C8B-B14F-4D97-AF65-F5344CB8AC3E}">
        <p14:creationId xmlns:p14="http://schemas.microsoft.com/office/powerpoint/2010/main" val="559881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296E70-A1DA-DE8C-1B8E-DBE3B723463F}"/>
              </a:ext>
            </a:extLst>
          </p:cNvPr>
          <p:cNvSpPr>
            <a:spLocks noGrp="1"/>
          </p:cNvSpPr>
          <p:nvPr>
            <p:ph idx="1"/>
          </p:nvPr>
        </p:nvSpPr>
        <p:spPr>
          <a:xfrm>
            <a:off x="297180" y="1497330"/>
            <a:ext cx="8229600" cy="3400425"/>
          </a:xfrm>
        </p:spPr>
        <p:txBody>
          <a:bodyPr/>
          <a:lstStyle/>
          <a:p>
            <a:pPr algn="l"/>
            <a:endParaRPr lang="en-US" sz="1800" dirty="0"/>
          </a:p>
          <a:p>
            <a:pPr marL="0" indent="0">
              <a:buNone/>
            </a:pPr>
            <a:endParaRPr lang="en-US" dirty="0"/>
          </a:p>
        </p:txBody>
      </p:sp>
      <p:sp>
        <p:nvSpPr>
          <p:cNvPr id="4" name="Slide Number Placeholder 3">
            <a:extLst>
              <a:ext uri="{FF2B5EF4-FFF2-40B4-BE49-F238E27FC236}">
                <a16:creationId xmlns:a16="http://schemas.microsoft.com/office/drawing/2014/main" id="{A97B8DDC-F63A-7975-54F0-EAED622605F7}"/>
              </a:ext>
            </a:extLst>
          </p:cNvPr>
          <p:cNvSpPr>
            <a:spLocks noGrp="1"/>
          </p:cNvSpPr>
          <p:nvPr>
            <p:ph type="sldNum" sz="quarter" idx="10"/>
          </p:nvPr>
        </p:nvSpPr>
        <p:spPr/>
        <p:txBody>
          <a:bodyPr/>
          <a:lstStyle/>
          <a:p>
            <a:fld id="{5744759D-0EFF-4FB2-9CCE-04E00944F0FE}" type="slidenum">
              <a:rPr lang="en-US" smtClean="0"/>
              <a:pPr/>
              <a:t>43</a:t>
            </a:fld>
            <a:endParaRPr lang="en-US" dirty="0"/>
          </a:p>
        </p:txBody>
      </p:sp>
      <p:sp>
        <p:nvSpPr>
          <p:cNvPr id="5" name="文本框 4">
            <a:extLst>
              <a:ext uri="{FF2B5EF4-FFF2-40B4-BE49-F238E27FC236}">
                <a16:creationId xmlns:a16="http://schemas.microsoft.com/office/drawing/2014/main" id="{8B6E95A6-C3AB-98DD-842B-FEB12F5F4D98}"/>
              </a:ext>
            </a:extLst>
          </p:cNvPr>
          <p:cNvSpPr txBox="1"/>
          <p:nvPr/>
        </p:nvSpPr>
        <p:spPr>
          <a:xfrm>
            <a:off x="569891" y="1351260"/>
            <a:ext cx="7684178" cy="4426853"/>
          </a:xfrm>
          <a:prstGeom prst="rect">
            <a:avLst/>
          </a:prstGeom>
          <a:noFill/>
        </p:spPr>
        <p:txBody>
          <a:bodyPr wrap="square" rtlCol="0">
            <a:spAutoFit/>
          </a:bodyPr>
          <a:lstStyle/>
          <a:p>
            <a:pPr defTabSz="651510">
              <a:spcBef>
                <a:spcPts val="675"/>
              </a:spcBef>
              <a:buClr>
                <a:srgbClr val="000000"/>
              </a:buClr>
              <a:buSzPct val="100000"/>
              <a:defRPr sz="2660">
                <a:solidFill>
                  <a:srgbClr val="FF0000"/>
                </a:solidFill>
              </a:defRPr>
            </a:pPr>
            <a:r>
              <a:rPr lang="en-US" altLang="zh-CN" sz="1800" kern="0" dirty="0">
                <a:solidFill>
                  <a:srgbClr val="000000"/>
                </a:solidFill>
                <a:latin typeface="Times New Roman"/>
                <a:cs typeface="Times New Roman"/>
                <a:sym typeface="Times New Roman"/>
              </a:rPr>
              <a:t>Background</a:t>
            </a:r>
          </a:p>
          <a:p>
            <a:pPr marL="162878" indent="-162878" defTabSz="651510">
              <a:spcBef>
                <a:spcPts val="675"/>
              </a:spcBef>
              <a:buClr>
                <a:srgbClr val="000000"/>
              </a:buClr>
              <a:buSzPct val="100000"/>
              <a:buFont typeface="Arial"/>
              <a:buChar char="•"/>
              <a:defRPr sz="2660">
                <a:solidFill>
                  <a:srgbClr val="FF0000"/>
                </a:solidFill>
              </a:defRPr>
            </a:pPr>
            <a:r>
              <a:rPr lang="en-US" altLang="zh-CN" sz="1050" kern="0" dirty="0">
                <a:solidFill>
                  <a:srgbClr val="000000"/>
                </a:solidFill>
                <a:latin typeface="Times New Roman"/>
                <a:cs typeface="Times New Roman"/>
                <a:sym typeface="Times New Roman"/>
              </a:rPr>
              <a:t>Risk disclosures in corporate annual reporting are a very important information source for external information users to get more knowledge about the risks that firms face.</a:t>
            </a:r>
          </a:p>
          <a:p>
            <a:pPr defTabSz="651510">
              <a:spcBef>
                <a:spcPts val="675"/>
              </a:spcBef>
              <a:buClr>
                <a:srgbClr val="000000"/>
              </a:buClr>
              <a:buSzPct val="100000"/>
              <a:defRPr sz="2660">
                <a:solidFill>
                  <a:srgbClr val="FF0000"/>
                </a:solidFill>
              </a:defRPr>
            </a:pPr>
            <a:r>
              <a:rPr lang="en-US" altLang="zh-CN" sz="1050" b="1" kern="0" dirty="0">
                <a:solidFill>
                  <a:srgbClr val="000000"/>
                </a:solidFill>
                <a:latin typeface="Times New Roman"/>
                <a:cs typeface="Times New Roman"/>
                <a:sym typeface="Times New Roman"/>
              </a:rPr>
              <a:t>Using number of keywords</a:t>
            </a:r>
          </a:p>
          <a:p>
            <a:pPr marL="162878" indent="-162878" defTabSz="651510">
              <a:spcBef>
                <a:spcPts val="675"/>
              </a:spcBef>
              <a:buClr>
                <a:srgbClr val="000000"/>
              </a:buClr>
              <a:buSzPct val="100000"/>
              <a:buFont typeface="Arial"/>
              <a:buChar char="•"/>
              <a:defRPr sz="2660">
                <a:solidFill>
                  <a:srgbClr val="FF0000"/>
                </a:solidFill>
              </a:defRPr>
            </a:pPr>
            <a:r>
              <a:rPr lang="en-US" altLang="zh-CN" sz="1050" kern="0" dirty="0">
                <a:solidFill>
                  <a:srgbClr val="000000"/>
                </a:solidFill>
                <a:latin typeface="Times New Roman"/>
                <a:cs typeface="Times New Roman"/>
                <a:sym typeface="Times New Roman"/>
              </a:rPr>
              <a:t>Campbell et al. (2014) find that firms are intend to provide firm-specific and informative risk disclosures.</a:t>
            </a:r>
          </a:p>
          <a:p>
            <a:pPr marL="162878" indent="-162878" defTabSz="651510">
              <a:spcBef>
                <a:spcPts val="675"/>
              </a:spcBef>
              <a:buClr>
                <a:srgbClr val="000000"/>
              </a:buClr>
              <a:buSzPct val="100000"/>
              <a:buFont typeface="Arial"/>
              <a:buChar char="•"/>
              <a:defRPr sz="2660">
                <a:solidFill>
                  <a:srgbClr val="FF0000"/>
                </a:solidFill>
              </a:defRPr>
            </a:pPr>
            <a:r>
              <a:rPr lang="en-US" altLang="zh-CN" sz="1050" kern="0" dirty="0">
                <a:solidFill>
                  <a:srgbClr val="000000"/>
                </a:solidFill>
                <a:latin typeface="Times New Roman"/>
                <a:cs typeface="Times New Roman"/>
                <a:sym typeface="Times New Roman"/>
              </a:rPr>
              <a:t>Campbell et al. (2019) find that risk factor disclosures provide information about the level of a firm’s future cash flows and investors incorporate this information into current stock prices.</a:t>
            </a:r>
          </a:p>
          <a:p>
            <a:pPr marL="162878" indent="-162878" defTabSz="651510">
              <a:spcBef>
                <a:spcPts val="675"/>
              </a:spcBef>
              <a:buClr>
                <a:srgbClr val="000000"/>
              </a:buClr>
              <a:buSzPct val="100000"/>
              <a:buFont typeface="Arial"/>
              <a:buChar char="•"/>
              <a:defRPr sz="2660">
                <a:solidFill>
                  <a:srgbClr val="FF0000"/>
                </a:solidFill>
              </a:defRPr>
            </a:pPr>
            <a:r>
              <a:rPr lang="en-US" altLang="zh-CN" sz="1050" kern="0" dirty="0">
                <a:solidFill>
                  <a:srgbClr val="000000"/>
                </a:solidFill>
                <a:latin typeface="Times New Roman"/>
                <a:cs typeface="Times New Roman"/>
                <a:sym typeface="Times New Roman"/>
              </a:rPr>
              <a:t>Chiu et al.(2019) find that risk factor disclosures provided by firms in their annual reports contain useful information that could potentially help their suppliers achieve better investment efficiency.</a:t>
            </a:r>
          </a:p>
          <a:p>
            <a:pPr marL="162878" indent="-162878" defTabSz="651510">
              <a:spcBef>
                <a:spcPts val="675"/>
              </a:spcBef>
              <a:buClr>
                <a:srgbClr val="000000"/>
              </a:buClr>
              <a:buSzPct val="100000"/>
              <a:buFont typeface="Arial"/>
              <a:buChar char="•"/>
              <a:defRPr sz="2660">
                <a:solidFill>
                  <a:srgbClr val="FF0000"/>
                </a:solidFill>
              </a:defRPr>
            </a:pPr>
            <a:r>
              <a:rPr lang="en-US" altLang="zh-CN" sz="1050" kern="0" dirty="0">
                <a:solidFill>
                  <a:srgbClr val="000000"/>
                </a:solidFill>
                <a:latin typeface="Times New Roman"/>
                <a:cs typeface="Times New Roman"/>
                <a:sym typeface="Times New Roman"/>
              </a:rPr>
              <a:t>Beatty et al. (2019) examine the change of information content of firms’ risk disclosures before and after the financial crisis by separating risk into repeated risk, discontinued risk, new risk. They find firms’ risk disclosures were informative before crisis and less informative after the crisis.</a:t>
            </a:r>
          </a:p>
          <a:p>
            <a:pPr defTabSz="651510">
              <a:spcBef>
                <a:spcPts val="675"/>
              </a:spcBef>
              <a:buClr>
                <a:srgbClr val="000000"/>
              </a:buClr>
              <a:buSzPct val="100000"/>
              <a:defRPr sz="2660">
                <a:solidFill>
                  <a:srgbClr val="FF0000"/>
                </a:solidFill>
              </a:defRPr>
            </a:pPr>
            <a:r>
              <a:rPr lang="en-US" altLang="zh-CN" sz="1050" b="1" kern="0" dirty="0">
                <a:solidFill>
                  <a:srgbClr val="000000"/>
                </a:solidFill>
                <a:latin typeface="Times New Roman"/>
                <a:cs typeface="Times New Roman"/>
                <a:sym typeface="Times New Roman"/>
              </a:rPr>
              <a:t>Using number of sentence related to firms’ risks</a:t>
            </a:r>
          </a:p>
          <a:p>
            <a:pPr marL="162878" indent="-162878" defTabSz="651510">
              <a:spcBef>
                <a:spcPts val="675"/>
              </a:spcBef>
              <a:buClr>
                <a:srgbClr val="000000"/>
              </a:buClr>
              <a:buSzPct val="100000"/>
              <a:buFont typeface="Arial"/>
              <a:buChar char="•"/>
              <a:defRPr sz="2660">
                <a:solidFill>
                  <a:srgbClr val="FF0000"/>
                </a:solidFill>
              </a:defRPr>
            </a:pPr>
            <a:r>
              <a:rPr lang="en-US" altLang="zh-CN" sz="1050" kern="0" dirty="0">
                <a:solidFill>
                  <a:srgbClr val="000000"/>
                </a:solidFill>
                <a:latin typeface="Times New Roman"/>
                <a:cs typeface="Times New Roman"/>
                <a:sym typeface="Times New Roman"/>
              </a:rPr>
              <a:t>Kravet and </a:t>
            </a:r>
            <a:r>
              <a:rPr lang="en-US" altLang="zh-CN" sz="1050" kern="0" dirty="0" err="1">
                <a:solidFill>
                  <a:srgbClr val="000000"/>
                </a:solidFill>
                <a:latin typeface="Times New Roman"/>
                <a:cs typeface="Times New Roman"/>
                <a:sym typeface="Times New Roman"/>
              </a:rPr>
              <a:t>Muslu</a:t>
            </a:r>
            <a:r>
              <a:rPr lang="en-US" altLang="zh-CN" sz="1050" kern="0" dirty="0">
                <a:solidFill>
                  <a:srgbClr val="000000"/>
                </a:solidFill>
                <a:latin typeface="Times New Roman"/>
                <a:cs typeface="Times New Roman"/>
                <a:sym typeface="Times New Roman"/>
              </a:rPr>
              <a:t> (2013) examine the association between firms’ risk disclosures and investors risk perception and find that firm-level risk disclosures are more likely to be boilerplate.</a:t>
            </a:r>
          </a:p>
          <a:p>
            <a:pPr marL="162878" indent="-162878" defTabSz="651510">
              <a:spcBef>
                <a:spcPts val="675"/>
              </a:spcBef>
              <a:buClr>
                <a:srgbClr val="000000"/>
              </a:buClr>
              <a:buSzPct val="100000"/>
              <a:buFont typeface="Arial"/>
              <a:buChar char="•"/>
              <a:defRPr sz="2660">
                <a:solidFill>
                  <a:srgbClr val="FF0000"/>
                </a:solidFill>
              </a:defRPr>
            </a:pPr>
            <a:r>
              <a:rPr lang="en-US" altLang="zh-CN" sz="1050" kern="0" dirty="0">
                <a:solidFill>
                  <a:srgbClr val="000000"/>
                </a:solidFill>
                <a:latin typeface="Times New Roman"/>
                <a:cs typeface="Times New Roman"/>
                <a:sym typeface="Times New Roman"/>
              </a:rPr>
              <a:t>Yang et al. (2018) examine the association between four risk measures derived from the risk factor section in 10-K filings and audit fees and find that firms’ textual risk disclosures are informative.</a:t>
            </a:r>
          </a:p>
          <a:p>
            <a:pPr defTabSz="651510">
              <a:spcBef>
                <a:spcPts val="675"/>
              </a:spcBef>
              <a:buClr>
                <a:srgbClr val="000000"/>
              </a:buClr>
              <a:buSzPct val="100000"/>
              <a:defRPr sz="2660">
                <a:solidFill>
                  <a:srgbClr val="FF0000"/>
                </a:solidFill>
              </a:defRPr>
            </a:pPr>
            <a:r>
              <a:rPr lang="en-US" altLang="zh-CN" sz="1050" b="1" kern="0" dirty="0">
                <a:solidFill>
                  <a:srgbClr val="000000"/>
                </a:solidFill>
                <a:latin typeface="Times New Roman"/>
                <a:cs typeface="Times New Roman"/>
                <a:sym typeface="Times New Roman"/>
              </a:rPr>
              <a:t>Other methods</a:t>
            </a:r>
          </a:p>
          <a:p>
            <a:pPr marL="162878" indent="-162878" defTabSz="651510">
              <a:spcBef>
                <a:spcPts val="675"/>
              </a:spcBef>
              <a:buClr>
                <a:srgbClr val="000000"/>
              </a:buClr>
              <a:buSzPct val="100000"/>
              <a:buFont typeface="Arial"/>
              <a:buChar char="•"/>
              <a:defRPr sz="2660">
                <a:solidFill>
                  <a:srgbClr val="FF0000"/>
                </a:solidFill>
              </a:defRPr>
            </a:pPr>
            <a:r>
              <a:rPr lang="en-US" altLang="zh-CN" sz="1050" kern="0" dirty="0">
                <a:solidFill>
                  <a:srgbClr val="000000"/>
                </a:solidFill>
                <a:latin typeface="Times New Roman"/>
                <a:cs typeface="Times New Roman"/>
                <a:sym typeface="Times New Roman"/>
              </a:rPr>
              <a:t>Bao and Datta (2014) proposed a sent-LDA model (with 30 topics) to simultaneously discover and quantify risk types from textual risk disclosures. They find that some types of risks are informative and some are not.</a:t>
            </a:r>
          </a:p>
        </p:txBody>
      </p:sp>
    </p:spTree>
    <p:extLst>
      <p:ext uri="{BB962C8B-B14F-4D97-AF65-F5344CB8AC3E}">
        <p14:creationId xmlns:p14="http://schemas.microsoft.com/office/powerpoint/2010/main" val="501626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2E7883-EEAA-CAD9-7684-02FFA02C19E1}"/>
              </a:ext>
            </a:extLst>
          </p:cNvPr>
          <p:cNvSpPr>
            <a:spLocks noGrp="1"/>
          </p:cNvSpPr>
          <p:nvPr>
            <p:ph type="title"/>
          </p:nvPr>
        </p:nvSpPr>
        <p:spPr/>
        <p:txBody>
          <a:bodyPr/>
          <a:lstStyle/>
          <a:p>
            <a:r>
              <a:rPr kumimoji="1" lang="en-US" altLang="zh-CN" dirty="0"/>
              <a:t>Method</a:t>
            </a:r>
            <a:endParaRPr kumimoji="1" lang="zh-CN" altLang="en-US" dirty="0"/>
          </a:p>
        </p:txBody>
      </p:sp>
      <p:sp>
        <p:nvSpPr>
          <p:cNvPr id="3" name="内容占位符 2">
            <a:extLst>
              <a:ext uri="{FF2B5EF4-FFF2-40B4-BE49-F238E27FC236}">
                <a16:creationId xmlns:a16="http://schemas.microsoft.com/office/drawing/2014/main" id="{E95C1544-FA5D-CA40-D488-106413B24981}"/>
              </a:ext>
            </a:extLst>
          </p:cNvPr>
          <p:cNvSpPr>
            <a:spLocks noGrp="1"/>
          </p:cNvSpPr>
          <p:nvPr>
            <p:ph idx="1"/>
          </p:nvPr>
        </p:nvSpPr>
        <p:spPr/>
        <p:txBody>
          <a:bodyPr/>
          <a:lstStyle/>
          <a:p>
            <a:r>
              <a:rPr kumimoji="1" lang="en-US" altLang="zh-CN" dirty="0"/>
              <a:t>Download 10-Ks from EDGAR</a:t>
            </a:r>
          </a:p>
          <a:p>
            <a:pPr lvl="1"/>
            <a:r>
              <a:rPr kumimoji="1" lang="en-US" altLang="zh-CN" dirty="0"/>
              <a:t>10-Ks from 2005 to 2022 (tentative)</a:t>
            </a:r>
          </a:p>
          <a:p>
            <a:r>
              <a:rPr kumimoji="1" lang="en-US" altLang="zh-CN" dirty="0"/>
              <a:t>Data preprocess</a:t>
            </a:r>
          </a:p>
          <a:p>
            <a:pPr lvl="1"/>
            <a:r>
              <a:rPr kumimoji="1" lang="en-US" altLang="zh-CN" dirty="0"/>
              <a:t>Parse out Item 1A from 10-K</a:t>
            </a:r>
          </a:p>
          <a:p>
            <a:pPr lvl="1"/>
            <a:r>
              <a:rPr kumimoji="1" lang="en-US" altLang="zh-CN" dirty="0"/>
              <a:t>Extract risk factors by section</a:t>
            </a:r>
          </a:p>
          <a:p>
            <a:pPr lvl="1"/>
            <a:r>
              <a:rPr kumimoji="1" lang="en-US" altLang="zh-CN" dirty="0"/>
              <a:t>Data cleaning</a:t>
            </a:r>
          </a:p>
          <a:p>
            <a:r>
              <a:rPr kumimoji="1" lang="en-US" altLang="zh-CN" dirty="0"/>
              <a:t>Classify risk factors using </a:t>
            </a:r>
            <a:r>
              <a:rPr kumimoji="1" lang="en-US" altLang="zh-CN" dirty="0" err="1"/>
              <a:t>ChatGPT</a:t>
            </a:r>
            <a:r>
              <a:rPr kumimoji="1" lang="en-US" altLang="zh-CN" dirty="0"/>
              <a:t> API</a:t>
            </a:r>
          </a:p>
          <a:p>
            <a:r>
              <a:rPr kumimoji="1" lang="en-US" altLang="zh-CN" dirty="0"/>
              <a:t>Risk types aggregation</a:t>
            </a:r>
          </a:p>
        </p:txBody>
      </p:sp>
      <p:sp>
        <p:nvSpPr>
          <p:cNvPr id="4" name="灯片编号占位符 3">
            <a:extLst>
              <a:ext uri="{FF2B5EF4-FFF2-40B4-BE49-F238E27FC236}">
                <a16:creationId xmlns:a16="http://schemas.microsoft.com/office/drawing/2014/main" id="{341E8C64-E4EC-CF12-4B6D-59EEC9CAE83E}"/>
              </a:ext>
            </a:extLst>
          </p:cNvPr>
          <p:cNvSpPr>
            <a:spLocks noGrp="1"/>
          </p:cNvSpPr>
          <p:nvPr>
            <p:ph type="sldNum" sz="quarter" idx="10"/>
          </p:nvPr>
        </p:nvSpPr>
        <p:spPr/>
        <p:txBody>
          <a:bodyPr/>
          <a:lstStyle/>
          <a:p>
            <a:fld id="{5744759D-0EFF-4FB2-9CCE-04E00944F0FE}" type="slidenum">
              <a:rPr lang="en-US" smtClean="0"/>
              <a:pPr/>
              <a:t>44</a:t>
            </a:fld>
            <a:endParaRPr lang="en-US" dirty="0"/>
          </a:p>
        </p:txBody>
      </p:sp>
      <p:pic>
        <p:nvPicPr>
          <p:cNvPr id="5" name="图片 4">
            <a:extLst>
              <a:ext uri="{FF2B5EF4-FFF2-40B4-BE49-F238E27FC236}">
                <a16:creationId xmlns:a16="http://schemas.microsoft.com/office/drawing/2014/main" id="{690AC7DC-EF81-F373-A220-63D03807DA5C}"/>
              </a:ext>
            </a:extLst>
          </p:cNvPr>
          <p:cNvPicPr>
            <a:picLocks noChangeAspect="1"/>
          </p:cNvPicPr>
          <p:nvPr/>
        </p:nvPicPr>
        <p:blipFill>
          <a:blip r:embed="rId3"/>
          <a:stretch>
            <a:fillRect/>
          </a:stretch>
        </p:blipFill>
        <p:spPr>
          <a:xfrm>
            <a:off x="362313" y="2943953"/>
            <a:ext cx="8518021" cy="2208376"/>
          </a:xfrm>
          <a:prstGeom prst="rect">
            <a:avLst/>
          </a:prstGeom>
        </p:spPr>
      </p:pic>
      <p:sp>
        <p:nvSpPr>
          <p:cNvPr id="6" name="圆角矩形 5">
            <a:extLst>
              <a:ext uri="{FF2B5EF4-FFF2-40B4-BE49-F238E27FC236}">
                <a16:creationId xmlns:a16="http://schemas.microsoft.com/office/drawing/2014/main" id="{BD1D70F6-CA2A-9066-D3E2-3B28C976FF87}"/>
              </a:ext>
            </a:extLst>
          </p:cNvPr>
          <p:cNvSpPr/>
          <p:nvPr/>
        </p:nvSpPr>
        <p:spPr>
          <a:xfrm>
            <a:off x="457200" y="3488349"/>
            <a:ext cx="8629650" cy="5011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7" name="Action Button: Home 6">
            <a:hlinkClick r:id="rId4" action="ppaction://hlinksldjump" highlightClick="1"/>
            <a:extLst>
              <a:ext uri="{FF2B5EF4-FFF2-40B4-BE49-F238E27FC236}">
                <a16:creationId xmlns:a16="http://schemas.microsoft.com/office/drawing/2014/main" id="{FC4C3D70-56A9-764B-B83E-CD33C153515E}"/>
              </a:ext>
            </a:extLst>
          </p:cNvPr>
          <p:cNvSpPr/>
          <p:nvPr/>
        </p:nvSpPr>
        <p:spPr>
          <a:xfrm>
            <a:off x="7673546" y="6245225"/>
            <a:ext cx="556054" cy="4762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22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1196" y="1601630"/>
            <a:ext cx="8366559" cy="1561932"/>
            <a:chOff x="87743" y="1009916"/>
            <a:chExt cx="5275580" cy="984885"/>
          </a:xfrm>
        </p:grpSpPr>
        <p:sp>
          <p:nvSpPr>
            <p:cNvPr id="3" name="object 3"/>
            <p:cNvSpPr/>
            <p:nvPr/>
          </p:nvSpPr>
          <p:spPr>
            <a:xfrm>
              <a:off x="87743" y="1009916"/>
              <a:ext cx="5224780" cy="82550"/>
            </a:xfrm>
            <a:custGeom>
              <a:avLst/>
              <a:gdLst/>
              <a:ahLst/>
              <a:cxnLst/>
              <a:rect l="l" t="t" r="r" b="b"/>
              <a:pathLst>
                <a:path w="5224780" h="82550">
                  <a:moveTo>
                    <a:pt x="5173775" y="0"/>
                  </a:moveTo>
                  <a:lnTo>
                    <a:pt x="50800" y="0"/>
                  </a:lnTo>
                  <a:lnTo>
                    <a:pt x="31075" y="4008"/>
                  </a:lnTo>
                  <a:lnTo>
                    <a:pt x="14922" y="14922"/>
                  </a:lnTo>
                  <a:lnTo>
                    <a:pt x="4008" y="31075"/>
                  </a:lnTo>
                  <a:lnTo>
                    <a:pt x="0" y="50800"/>
                  </a:lnTo>
                  <a:lnTo>
                    <a:pt x="0" y="82384"/>
                  </a:lnTo>
                  <a:lnTo>
                    <a:pt x="5224576" y="82384"/>
                  </a:lnTo>
                  <a:lnTo>
                    <a:pt x="5224576" y="50800"/>
                  </a:lnTo>
                  <a:lnTo>
                    <a:pt x="5220567" y="31075"/>
                  </a:lnTo>
                  <a:lnTo>
                    <a:pt x="5209653" y="14922"/>
                  </a:lnTo>
                  <a:lnTo>
                    <a:pt x="5193500" y="4008"/>
                  </a:lnTo>
                  <a:lnTo>
                    <a:pt x="5173775" y="0"/>
                  </a:lnTo>
                  <a:close/>
                </a:path>
              </a:pathLst>
            </a:custGeom>
            <a:solidFill>
              <a:srgbClr val="D8D8D8"/>
            </a:solidFill>
          </p:spPr>
          <p:txBody>
            <a:bodyPr wrap="square" lIns="0" tIns="0" rIns="0" bIns="0" rtlCol="0"/>
            <a:lstStyle/>
            <a:p>
              <a:endParaRPr sz="3806"/>
            </a:p>
          </p:txBody>
        </p:sp>
        <p:sp>
          <p:nvSpPr>
            <p:cNvPr id="4" name="object 4"/>
            <p:cNvSpPr/>
            <p:nvPr/>
          </p:nvSpPr>
          <p:spPr>
            <a:xfrm>
              <a:off x="138544" y="1073165"/>
              <a:ext cx="5224780" cy="922019"/>
            </a:xfrm>
            <a:custGeom>
              <a:avLst/>
              <a:gdLst/>
              <a:ahLst/>
              <a:cxnLst/>
              <a:rect l="l" t="t" r="r" b="b"/>
              <a:pathLst>
                <a:path w="5224780" h="922019">
                  <a:moveTo>
                    <a:pt x="5224576" y="0"/>
                  </a:moveTo>
                  <a:lnTo>
                    <a:pt x="0" y="0"/>
                  </a:lnTo>
                  <a:lnTo>
                    <a:pt x="0" y="921586"/>
                  </a:lnTo>
                  <a:lnTo>
                    <a:pt x="5224576" y="921586"/>
                  </a:lnTo>
                  <a:lnTo>
                    <a:pt x="5224576" y="0"/>
                  </a:lnTo>
                  <a:close/>
                </a:path>
              </a:pathLst>
            </a:custGeom>
            <a:solidFill>
              <a:srgbClr val="000000"/>
            </a:solidFill>
          </p:spPr>
          <p:txBody>
            <a:bodyPr wrap="square" lIns="0" tIns="0" rIns="0" bIns="0" rtlCol="0"/>
            <a:lstStyle/>
            <a:p>
              <a:endParaRPr sz="3806"/>
            </a:p>
          </p:txBody>
        </p:sp>
        <p:sp>
          <p:nvSpPr>
            <p:cNvPr id="5" name="object 5"/>
            <p:cNvSpPr/>
            <p:nvPr/>
          </p:nvSpPr>
          <p:spPr>
            <a:xfrm>
              <a:off x="87743" y="1054328"/>
              <a:ext cx="5224780" cy="889635"/>
            </a:xfrm>
            <a:custGeom>
              <a:avLst/>
              <a:gdLst/>
              <a:ahLst/>
              <a:cxnLst/>
              <a:rect l="l" t="t" r="r" b="b"/>
              <a:pathLst>
                <a:path w="5224780" h="889635">
                  <a:moveTo>
                    <a:pt x="5224576" y="0"/>
                  </a:moveTo>
                  <a:lnTo>
                    <a:pt x="0" y="0"/>
                  </a:lnTo>
                  <a:lnTo>
                    <a:pt x="0" y="838822"/>
                  </a:lnTo>
                  <a:lnTo>
                    <a:pt x="4008" y="858546"/>
                  </a:lnTo>
                  <a:lnTo>
                    <a:pt x="14922" y="874699"/>
                  </a:lnTo>
                  <a:lnTo>
                    <a:pt x="31075" y="885613"/>
                  </a:lnTo>
                  <a:lnTo>
                    <a:pt x="50800" y="889622"/>
                  </a:lnTo>
                  <a:lnTo>
                    <a:pt x="5173775" y="889622"/>
                  </a:lnTo>
                  <a:lnTo>
                    <a:pt x="5193500" y="885613"/>
                  </a:lnTo>
                  <a:lnTo>
                    <a:pt x="5209653" y="874699"/>
                  </a:lnTo>
                  <a:lnTo>
                    <a:pt x="5220567" y="858546"/>
                  </a:lnTo>
                  <a:lnTo>
                    <a:pt x="5224576" y="838822"/>
                  </a:lnTo>
                  <a:lnTo>
                    <a:pt x="5224576" y="0"/>
                  </a:lnTo>
                  <a:close/>
                </a:path>
              </a:pathLst>
            </a:custGeom>
            <a:solidFill>
              <a:srgbClr val="D8D8D8"/>
            </a:solidFill>
          </p:spPr>
          <p:txBody>
            <a:bodyPr wrap="square" lIns="0" tIns="0" rIns="0" bIns="0" rtlCol="0"/>
            <a:lstStyle/>
            <a:p>
              <a:endParaRPr sz="3806"/>
            </a:p>
          </p:txBody>
        </p:sp>
      </p:grpSp>
      <p:sp>
        <p:nvSpPr>
          <p:cNvPr id="6" name="object 6"/>
          <p:cNvSpPr txBox="1">
            <a:spLocks noGrp="1"/>
          </p:cNvSpPr>
          <p:nvPr>
            <p:ph type="title"/>
          </p:nvPr>
        </p:nvSpPr>
        <p:spPr>
          <a:xfrm>
            <a:off x="592326" y="1569851"/>
            <a:ext cx="8285995" cy="1513087"/>
          </a:xfrm>
          <a:prstGeom prst="rect">
            <a:avLst/>
          </a:prstGeom>
        </p:spPr>
        <p:txBody>
          <a:bodyPr vert="horz" wrap="square" lIns="0" tIns="66465" rIns="0" bIns="0" numCol="1" rtlCol="0" anchor="ctr" anchorCtr="0" compatLnSpc="1">
            <a:prstTxWarp prst="textNoShape">
              <a:avLst/>
            </a:prstTxWarp>
            <a:spAutoFit/>
          </a:bodyPr>
          <a:lstStyle/>
          <a:p>
            <a:pPr marL="160120" marR="311177" algn="ctr">
              <a:lnSpc>
                <a:spcPct val="106700"/>
              </a:lnSpc>
              <a:spcBef>
                <a:spcPts val="523"/>
              </a:spcBef>
            </a:pPr>
            <a:r>
              <a:rPr dirty="0"/>
              <a:t>The</a:t>
            </a:r>
            <a:r>
              <a:rPr spc="-24" dirty="0"/>
              <a:t> </a:t>
            </a:r>
            <a:r>
              <a:rPr spc="-63" dirty="0"/>
              <a:t>Watchdog</a:t>
            </a:r>
            <a:r>
              <a:rPr spc="-16" dirty="0"/>
              <a:t> Effect </a:t>
            </a:r>
            <a:r>
              <a:rPr dirty="0"/>
              <a:t>of</a:t>
            </a:r>
            <a:r>
              <a:rPr spc="-16" dirty="0"/>
              <a:t> </a:t>
            </a:r>
            <a:r>
              <a:rPr spc="-103" dirty="0"/>
              <a:t>Granular</a:t>
            </a:r>
            <a:r>
              <a:rPr spc="-16" dirty="0"/>
              <a:t> </a:t>
            </a:r>
            <a:r>
              <a:rPr spc="-119" dirty="0"/>
              <a:t>Transparency</a:t>
            </a:r>
            <a:r>
              <a:rPr spc="-16" dirty="0"/>
              <a:t> Regulation: </a:t>
            </a:r>
            <a:r>
              <a:rPr spc="-119" dirty="0"/>
              <a:t>Evidence</a:t>
            </a:r>
            <a:r>
              <a:rPr spc="24" dirty="0"/>
              <a:t> </a:t>
            </a:r>
            <a:r>
              <a:rPr dirty="0"/>
              <a:t>from</a:t>
            </a:r>
            <a:r>
              <a:rPr spc="40" dirty="0"/>
              <a:t> </a:t>
            </a:r>
            <a:r>
              <a:rPr spc="-16" dirty="0"/>
              <a:t>Firms’</a:t>
            </a:r>
            <a:r>
              <a:rPr spc="48" dirty="0"/>
              <a:t> </a:t>
            </a:r>
            <a:r>
              <a:rPr spc="-198" dirty="0"/>
              <a:t>Responses</a:t>
            </a:r>
            <a:r>
              <a:rPr spc="48" dirty="0"/>
              <a:t> </a:t>
            </a:r>
            <a:r>
              <a:rPr dirty="0"/>
              <a:t>to</a:t>
            </a:r>
            <a:r>
              <a:rPr spc="40" dirty="0"/>
              <a:t> </a:t>
            </a:r>
            <a:r>
              <a:rPr dirty="0"/>
              <a:t>the</a:t>
            </a:r>
            <a:r>
              <a:rPr spc="40" dirty="0"/>
              <a:t> </a:t>
            </a:r>
            <a:r>
              <a:rPr spc="-181" dirty="0"/>
              <a:t>Greenhouse</a:t>
            </a:r>
            <a:r>
              <a:rPr spc="48" dirty="0"/>
              <a:t> </a:t>
            </a:r>
            <a:r>
              <a:rPr spc="-222" dirty="0"/>
              <a:t>Gas</a:t>
            </a:r>
            <a:r>
              <a:rPr spc="71" dirty="0"/>
              <a:t> </a:t>
            </a:r>
            <a:r>
              <a:rPr spc="-32" dirty="0"/>
              <a:t>Reporting </a:t>
            </a:r>
            <a:r>
              <a:rPr spc="-16" dirty="0"/>
              <a:t>Program</a:t>
            </a:r>
          </a:p>
        </p:txBody>
      </p:sp>
      <p:sp>
        <p:nvSpPr>
          <p:cNvPr id="7" name="object 7"/>
          <p:cNvSpPr txBox="1"/>
          <p:nvPr/>
        </p:nvSpPr>
        <p:spPr>
          <a:xfrm>
            <a:off x="3176472" y="3448596"/>
            <a:ext cx="2796574" cy="1360595"/>
          </a:xfrm>
          <a:prstGeom prst="rect">
            <a:avLst/>
          </a:prstGeom>
        </p:spPr>
        <p:txBody>
          <a:bodyPr vert="horz" wrap="square" lIns="0" tIns="18127" rIns="0" bIns="0" rtlCol="0">
            <a:spAutoFit/>
          </a:bodyPr>
          <a:lstStyle/>
          <a:p>
            <a:pPr algn="ctr">
              <a:spcBef>
                <a:spcPts val="143"/>
              </a:spcBef>
            </a:pPr>
            <a:r>
              <a:rPr sz="1744" spc="-48" dirty="0">
                <a:latin typeface="Arial"/>
                <a:cs typeface="Arial"/>
              </a:rPr>
              <a:t>Dong</a:t>
            </a:r>
            <a:r>
              <a:rPr sz="1744" spc="-79" dirty="0">
                <a:latin typeface="Arial"/>
                <a:cs typeface="Arial"/>
              </a:rPr>
              <a:t> </a:t>
            </a:r>
            <a:r>
              <a:rPr sz="1744" dirty="0">
                <a:latin typeface="Arial"/>
                <a:cs typeface="Arial"/>
              </a:rPr>
              <a:t>Gil</a:t>
            </a:r>
            <a:r>
              <a:rPr sz="1744" spc="-79" dirty="0">
                <a:latin typeface="Arial"/>
                <a:cs typeface="Arial"/>
              </a:rPr>
              <a:t> </a:t>
            </a:r>
            <a:r>
              <a:rPr sz="1744" spc="-32" dirty="0">
                <a:latin typeface="Arial"/>
                <a:cs typeface="Arial"/>
              </a:rPr>
              <a:t>Kim</a:t>
            </a:r>
            <a:r>
              <a:rPr sz="1903" spc="-48" baseline="27777" dirty="0">
                <a:latin typeface="Arial"/>
                <a:cs typeface="Arial"/>
              </a:rPr>
              <a:t>1</a:t>
            </a:r>
            <a:endParaRPr sz="1903" baseline="27777">
              <a:latin typeface="Arial"/>
              <a:cs typeface="Arial"/>
            </a:endParaRPr>
          </a:p>
          <a:p>
            <a:pPr>
              <a:spcBef>
                <a:spcPts val="8"/>
              </a:spcBef>
            </a:pPr>
            <a:endParaRPr sz="2141">
              <a:latin typeface="Arial"/>
              <a:cs typeface="Arial"/>
            </a:endParaRPr>
          </a:p>
          <a:p>
            <a:pPr algn="ctr">
              <a:lnSpc>
                <a:spcPct val="100000"/>
              </a:lnSpc>
            </a:pPr>
            <a:r>
              <a:rPr sz="1427" spc="-24" baseline="27777" dirty="0">
                <a:latin typeface="Arial"/>
                <a:cs typeface="Arial"/>
              </a:rPr>
              <a:t>1</a:t>
            </a:r>
            <a:r>
              <a:rPr sz="1269" spc="-16" dirty="0">
                <a:latin typeface="Arial"/>
                <a:cs typeface="Arial"/>
              </a:rPr>
              <a:t>Rutgers</a:t>
            </a:r>
            <a:r>
              <a:rPr sz="1269" spc="32" dirty="0">
                <a:latin typeface="Arial"/>
                <a:cs typeface="Arial"/>
              </a:rPr>
              <a:t> </a:t>
            </a:r>
            <a:r>
              <a:rPr sz="1269" spc="-48" dirty="0">
                <a:latin typeface="Arial"/>
                <a:cs typeface="Arial"/>
              </a:rPr>
              <a:t>Business</a:t>
            </a:r>
            <a:r>
              <a:rPr sz="1269" spc="32" dirty="0">
                <a:latin typeface="Arial"/>
                <a:cs typeface="Arial"/>
              </a:rPr>
              <a:t> </a:t>
            </a:r>
            <a:r>
              <a:rPr sz="1269" spc="-16" dirty="0">
                <a:latin typeface="Arial"/>
                <a:cs typeface="Arial"/>
              </a:rPr>
              <a:t>School</a:t>
            </a:r>
            <a:endParaRPr sz="1269">
              <a:latin typeface="Arial"/>
              <a:cs typeface="Arial"/>
            </a:endParaRPr>
          </a:p>
          <a:p>
            <a:pPr>
              <a:spcBef>
                <a:spcPts val="40"/>
              </a:spcBef>
            </a:pPr>
            <a:endParaRPr sz="1824">
              <a:latin typeface="Arial"/>
              <a:cs typeface="Arial"/>
            </a:endParaRPr>
          </a:p>
          <a:p>
            <a:pPr algn="ctr">
              <a:lnSpc>
                <a:spcPct val="100000"/>
              </a:lnSpc>
            </a:pPr>
            <a:r>
              <a:rPr sz="1744" spc="-56" dirty="0">
                <a:latin typeface="Arial"/>
                <a:cs typeface="Arial"/>
              </a:rPr>
              <a:t>CARLAB</a:t>
            </a:r>
            <a:r>
              <a:rPr sz="1744" spc="-16" dirty="0">
                <a:latin typeface="Arial"/>
                <a:cs typeface="Arial"/>
              </a:rPr>
              <a:t> </a:t>
            </a:r>
            <a:r>
              <a:rPr sz="1744" spc="-56" dirty="0">
                <a:latin typeface="Arial"/>
                <a:cs typeface="Arial"/>
              </a:rPr>
              <a:t>meeting,</a:t>
            </a:r>
            <a:r>
              <a:rPr sz="1744" spc="-8" dirty="0">
                <a:latin typeface="Arial"/>
                <a:cs typeface="Arial"/>
              </a:rPr>
              <a:t> </a:t>
            </a:r>
            <a:r>
              <a:rPr sz="1744" spc="-87" dirty="0">
                <a:latin typeface="Arial"/>
                <a:cs typeface="Arial"/>
              </a:rPr>
              <a:t>2023</a:t>
            </a:r>
            <a:r>
              <a:rPr sz="1744" spc="-16" dirty="0">
                <a:latin typeface="Arial"/>
                <a:cs typeface="Arial"/>
              </a:rPr>
              <a:t> </a:t>
            </a:r>
            <a:r>
              <a:rPr sz="1744" spc="-32" dirty="0">
                <a:latin typeface="Arial"/>
                <a:cs typeface="Arial"/>
              </a:rPr>
              <a:t>June</a:t>
            </a:r>
            <a:endParaRPr sz="1744">
              <a:latin typeface="Arial"/>
              <a:cs typeface="Arial"/>
            </a:endParaRPr>
          </a:p>
        </p:txBody>
      </p:sp>
    </p:spTree>
    <p:extLst>
      <p:ext uri="{BB962C8B-B14F-4D97-AF65-F5344CB8AC3E}">
        <p14:creationId xmlns:p14="http://schemas.microsoft.com/office/powerpoint/2010/main" val="3059914476"/>
      </p:ext>
    </p:extLst>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544" y="569727"/>
            <a:ext cx="5513590" cy="950785"/>
          </a:xfrm>
          <a:prstGeom prst="rect">
            <a:avLst/>
          </a:prstGeom>
        </p:spPr>
        <p:txBody>
          <a:bodyPr vert="horz" wrap="square" lIns="0" tIns="27190" rIns="0" bIns="0" numCol="1" rtlCol="0" anchor="ctr" anchorCtr="0" compatLnSpc="1">
            <a:prstTxWarp prst="textNoShape">
              <a:avLst/>
            </a:prstTxWarp>
            <a:spAutoFit/>
          </a:bodyPr>
          <a:lstStyle/>
          <a:p>
            <a:pPr marL="20141">
              <a:spcBef>
                <a:spcPts val="214"/>
              </a:spcBef>
            </a:pPr>
            <a:r>
              <a:rPr spc="-181" dirty="0"/>
              <a:t>Greenhouse</a:t>
            </a:r>
            <a:r>
              <a:rPr spc="32" dirty="0"/>
              <a:t> </a:t>
            </a:r>
            <a:r>
              <a:rPr spc="-214" dirty="0"/>
              <a:t>Gas</a:t>
            </a:r>
            <a:r>
              <a:rPr spc="56" dirty="0"/>
              <a:t> </a:t>
            </a:r>
            <a:r>
              <a:rPr spc="-63" dirty="0"/>
              <a:t>Reporting</a:t>
            </a:r>
            <a:r>
              <a:rPr spc="48" dirty="0"/>
              <a:t> </a:t>
            </a:r>
            <a:r>
              <a:rPr spc="-63" dirty="0"/>
              <a:t>Program</a:t>
            </a:r>
            <a:r>
              <a:rPr spc="48" dirty="0"/>
              <a:t> </a:t>
            </a:r>
            <a:r>
              <a:rPr spc="-16" dirty="0"/>
              <a:t>(GHGRP)</a:t>
            </a:r>
          </a:p>
        </p:txBody>
      </p:sp>
      <p:pic>
        <p:nvPicPr>
          <p:cNvPr id="3" name="object 3"/>
          <p:cNvPicPr/>
          <p:nvPr/>
        </p:nvPicPr>
        <p:blipFill>
          <a:blip r:embed="rId2" cstate="print"/>
          <a:stretch>
            <a:fillRect/>
          </a:stretch>
        </p:blipFill>
        <p:spPr>
          <a:xfrm>
            <a:off x="737825" y="2025275"/>
            <a:ext cx="103504" cy="103504"/>
          </a:xfrm>
          <a:prstGeom prst="rect">
            <a:avLst/>
          </a:prstGeom>
        </p:spPr>
      </p:pic>
      <p:sp>
        <p:nvSpPr>
          <p:cNvPr id="4" name="object 4"/>
          <p:cNvSpPr txBox="1"/>
          <p:nvPr/>
        </p:nvSpPr>
        <p:spPr>
          <a:xfrm>
            <a:off x="931056" y="1892927"/>
            <a:ext cx="7652561" cy="2950196"/>
          </a:xfrm>
          <a:prstGeom prst="rect">
            <a:avLst/>
          </a:prstGeom>
        </p:spPr>
        <p:txBody>
          <a:bodyPr vert="horz" wrap="square" lIns="0" tIns="11078" rIns="0" bIns="0" rtlCol="0">
            <a:spAutoFit/>
          </a:bodyPr>
          <a:lstStyle/>
          <a:p>
            <a:pPr marL="20141" marR="33233">
              <a:lnSpc>
                <a:spcPct val="102600"/>
              </a:lnSpc>
              <a:spcBef>
                <a:spcPts val="87"/>
              </a:spcBef>
            </a:pPr>
            <a:r>
              <a:rPr sz="1744" dirty="0">
                <a:latin typeface="Arial"/>
                <a:cs typeface="Arial"/>
              </a:rPr>
              <a:t>The</a:t>
            </a:r>
            <a:r>
              <a:rPr sz="1744" spc="-119" dirty="0">
                <a:latin typeface="Arial"/>
                <a:cs typeface="Arial"/>
              </a:rPr>
              <a:t> </a:t>
            </a:r>
            <a:r>
              <a:rPr sz="1744" spc="-87" dirty="0">
                <a:latin typeface="Arial"/>
                <a:cs typeface="Arial"/>
              </a:rPr>
              <a:t>EPA</a:t>
            </a:r>
            <a:r>
              <a:rPr sz="1744" spc="-32" dirty="0">
                <a:latin typeface="Arial"/>
                <a:cs typeface="Arial"/>
              </a:rPr>
              <a:t> </a:t>
            </a:r>
            <a:r>
              <a:rPr sz="1744" spc="-79" dirty="0">
                <a:latin typeface="Arial"/>
                <a:cs typeface="Arial"/>
              </a:rPr>
              <a:t>implemented</a:t>
            </a:r>
            <a:r>
              <a:rPr sz="1744" spc="-24" dirty="0">
                <a:latin typeface="Arial"/>
                <a:cs typeface="Arial"/>
              </a:rPr>
              <a:t> </a:t>
            </a:r>
            <a:r>
              <a:rPr sz="1744" dirty="0">
                <a:latin typeface="Arial"/>
                <a:cs typeface="Arial"/>
              </a:rPr>
              <a:t>the</a:t>
            </a:r>
            <a:r>
              <a:rPr sz="1744" spc="-16" dirty="0">
                <a:latin typeface="Arial"/>
                <a:cs typeface="Arial"/>
              </a:rPr>
              <a:t> </a:t>
            </a:r>
            <a:r>
              <a:rPr sz="1744" spc="-135" dirty="0">
                <a:latin typeface="Arial"/>
                <a:cs typeface="Arial"/>
              </a:rPr>
              <a:t>Greenhouse</a:t>
            </a:r>
            <a:r>
              <a:rPr sz="1744" spc="16" dirty="0">
                <a:latin typeface="Arial"/>
                <a:cs typeface="Arial"/>
              </a:rPr>
              <a:t> </a:t>
            </a:r>
            <a:r>
              <a:rPr sz="1744" spc="-198" dirty="0">
                <a:latin typeface="Arial"/>
                <a:cs typeface="Arial"/>
              </a:rPr>
              <a:t>Gas</a:t>
            </a:r>
            <a:r>
              <a:rPr sz="1744" spc="79" dirty="0">
                <a:latin typeface="Arial"/>
                <a:cs typeface="Arial"/>
              </a:rPr>
              <a:t> </a:t>
            </a:r>
            <a:r>
              <a:rPr sz="1744" spc="-63" dirty="0">
                <a:latin typeface="Arial"/>
                <a:cs typeface="Arial"/>
              </a:rPr>
              <a:t>Reporting</a:t>
            </a:r>
            <a:r>
              <a:rPr sz="1744" spc="-16" dirty="0">
                <a:latin typeface="Arial"/>
                <a:cs typeface="Arial"/>
              </a:rPr>
              <a:t> </a:t>
            </a:r>
            <a:r>
              <a:rPr sz="1744" spc="-56" dirty="0">
                <a:latin typeface="Arial"/>
                <a:cs typeface="Arial"/>
              </a:rPr>
              <a:t>Program</a:t>
            </a:r>
            <a:r>
              <a:rPr sz="1744" spc="-16" dirty="0">
                <a:latin typeface="Arial"/>
                <a:cs typeface="Arial"/>
              </a:rPr>
              <a:t> </a:t>
            </a:r>
            <a:r>
              <a:rPr sz="1744" spc="-63" dirty="0">
                <a:latin typeface="Arial"/>
                <a:cs typeface="Arial"/>
              </a:rPr>
              <a:t>(GHGRP)</a:t>
            </a:r>
            <a:r>
              <a:rPr sz="1744" spc="-16" dirty="0">
                <a:latin typeface="Arial"/>
                <a:cs typeface="Arial"/>
              </a:rPr>
              <a:t> </a:t>
            </a:r>
            <a:r>
              <a:rPr sz="1744" dirty="0">
                <a:latin typeface="Arial"/>
                <a:cs typeface="Arial"/>
              </a:rPr>
              <a:t>in</a:t>
            </a:r>
            <a:r>
              <a:rPr sz="1744" spc="-16" dirty="0">
                <a:latin typeface="Arial"/>
                <a:cs typeface="Arial"/>
              </a:rPr>
              <a:t> 2010, </a:t>
            </a:r>
            <a:r>
              <a:rPr sz="1744" spc="-56" dirty="0">
                <a:latin typeface="Arial"/>
                <a:cs typeface="Arial"/>
              </a:rPr>
              <a:t>mandating</a:t>
            </a:r>
            <a:r>
              <a:rPr sz="1744" spc="-32" dirty="0">
                <a:latin typeface="Arial"/>
                <a:cs typeface="Arial"/>
              </a:rPr>
              <a:t> </a:t>
            </a:r>
            <a:r>
              <a:rPr sz="1744" spc="-40" dirty="0">
                <a:latin typeface="Arial"/>
                <a:cs typeface="Arial"/>
              </a:rPr>
              <a:t>facilities</a:t>
            </a:r>
            <a:r>
              <a:rPr sz="1744" spc="-32" dirty="0">
                <a:latin typeface="Arial"/>
                <a:cs typeface="Arial"/>
              </a:rPr>
              <a:t> </a:t>
            </a:r>
            <a:r>
              <a:rPr sz="1744" dirty="0">
                <a:latin typeface="Arial"/>
                <a:cs typeface="Arial"/>
              </a:rPr>
              <a:t>emitting</a:t>
            </a:r>
            <a:r>
              <a:rPr sz="1744" spc="-32" dirty="0">
                <a:latin typeface="Arial"/>
                <a:cs typeface="Arial"/>
              </a:rPr>
              <a:t> </a:t>
            </a:r>
            <a:r>
              <a:rPr sz="1744" spc="-56" dirty="0">
                <a:latin typeface="Arial"/>
                <a:cs typeface="Arial"/>
              </a:rPr>
              <a:t>over</a:t>
            </a:r>
            <a:r>
              <a:rPr sz="1744" spc="-32" dirty="0">
                <a:latin typeface="Arial"/>
                <a:cs typeface="Arial"/>
              </a:rPr>
              <a:t> </a:t>
            </a:r>
            <a:r>
              <a:rPr sz="1744" spc="-71" dirty="0">
                <a:latin typeface="Arial"/>
                <a:cs typeface="Arial"/>
              </a:rPr>
              <a:t>25,000</a:t>
            </a:r>
            <a:r>
              <a:rPr sz="1744" spc="-32" dirty="0">
                <a:latin typeface="Arial"/>
                <a:cs typeface="Arial"/>
              </a:rPr>
              <a:t> </a:t>
            </a:r>
            <a:r>
              <a:rPr sz="1744" spc="-16" dirty="0">
                <a:latin typeface="Arial"/>
                <a:cs typeface="Arial"/>
              </a:rPr>
              <a:t>metric</a:t>
            </a:r>
            <a:r>
              <a:rPr sz="1744" spc="-32" dirty="0">
                <a:latin typeface="Arial"/>
                <a:cs typeface="Arial"/>
              </a:rPr>
              <a:t> tons </a:t>
            </a:r>
            <a:r>
              <a:rPr sz="1744" dirty="0">
                <a:latin typeface="Arial"/>
                <a:cs typeface="Arial"/>
              </a:rPr>
              <a:t>of</a:t>
            </a:r>
            <a:r>
              <a:rPr sz="1744" spc="-32" dirty="0">
                <a:latin typeface="Arial"/>
                <a:cs typeface="Arial"/>
              </a:rPr>
              <a:t> </a:t>
            </a:r>
            <a:r>
              <a:rPr sz="1744" spc="-71" dirty="0">
                <a:latin typeface="Arial"/>
                <a:cs typeface="Arial"/>
              </a:rPr>
              <a:t>carbon</a:t>
            </a:r>
            <a:r>
              <a:rPr sz="1744" spc="-32" dirty="0">
                <a:latin typeface="Arial"/>
                <a:cs typeface="Arial"/>
              </a:rPr>
              <a:t> </a:t>
            </a:r>
            <a:r>
              <a:rPr sz="1744" spc="-63" dirty="0">
                <a:latin typeface="Arial"/>
                <a:cs typeface="Arial"/>
              </a:rPr>
              <a:t>dioxide</a:t>
            </a:r>
            <a:r>
              <a:rPr sz="1744" spc="-24" dirty="0">
                <a:latin typeface="Arial"/>
                <a:cs typeface="Arial"/>
              </a:rPr>
              <a:t> </a:t>
            </a:r>
            <a:r>
              <a:rPr sz="1744" spc="-16" dirty="0">
                <a:latin typeface="Arial"/>
                <a:cs typeface="Arial"/>
              </a:rPr>
              <a:t>equivalent per</a:t>
            </a:r>
            <a:r>
              <a:rPr sz="1744" spc="32" dirty="0">
                <a:latin typeface="Arial"/>
                <a:cs typeface="Arial"/>
              </a:rPr>
              <a:t> </a:t>
            </a:r>
            <a:r>
              <a:rPr sz="1744" spc="-111" dirty="0">
                <a:latin typeface="Arial"/>
                <a:cs typeface="Arial"/>
              </a:rPr>
              <a:t>year</a:t>
            </a:r>
            <a:r>
              <a:rPr sz="1744" spc="32" dirty="0">
                <a:latin typeface="Arial"/>
                <a:cs typeface="Arial"/>
              </a:rPr>
              <a:t> </a:t>
            </a:r>
            <a:r>
              <a:rPr sz="1744" dirty="0">
                <a:latin typeface="Arial"/>
                <a:cs typeface="Arial"/>
              </a:rPr>
              <a:t>to</a:t>
            </a:r>
            <a:r>
              <a:rPr sz="1744" spc="32" dirty="0">
                <a:latin typeface="Arial"/>
                <a:cs typeface="Arial"/>
              </a:rPr>
              <a:t> </a:t>
            </a:r>
            <a:r>
              <a:rPr sz="1744" spc="-119" dirty="0">
                <a:latin typeface="Arial"/>
                <a:cs typeface="Arial"/>
              </a:rPr>
              <a:t>disclose</a:t>
            </a:r>
            <a:r>
              <a:rPr sz="1744" spc="32" dirty="0">
                <a:latin typeface="Arial"/>
                <a:cs typeface="Arial"/>
              </a:rPr>
              <a:t> </a:t>
            </a:r>
            <a:r>
              <a:rPr sz="1744" dirty="0">
                <a:latin typeface="Arial"/>
                <a:cs typeface="Arial"/>
              </a:rPr>
              <a:t>their</a:t>
            </a:r>
            <a:r>
              <a:rPr sz="1744" spc="32" dirty="0">
                <a:latin typeface="Arial"/>
                <a:cs typeface="Arial"/>
              </a:rPr>
              <a:t> </a:t>
            </a:r>
            <a:r>
              <a:rPr sz="1744" spc="-151" dirty="0">
                <a:latin typeface="Arial"/>
                <a:cs typeface="Arial"/>
              </a:rPr>
              <a:t>GHG</a:t>
            </a:r>
            <a:r>
              <a:rPr sz="1744" spc="32" dirty="0">
                <a:latin typeface="Arial"/>
                <a:cs typeface="Arial"/>
              </a:rPr>
              <a:t> </a:t>
            </a:r>
            <a:r>
              <a:rPr sz="1744" spc="-111" dirty="0">
                <a:latin typeface="Arial"/>
                <a:cs typeface="Arial"/>
              </a:rPr>
              <a:t>emissions</a:t>
            </a:r>
            <a:r>
              <a:rPr sz="1744" spc="32" dirty="0">
                <a:latin typeface="Arial"/>
                <a:cs typeface="Arial"/>
              </a:rPr>
              <a:t> </a:t>
            </a:r>
            <a:r>
              <a:rPr sz="1744" dirty="0">
                <a:latin typeface="Arial"/>
                <a:cs typeface="Arial"/>
              </a:rPr>
              <a:t>at</a:t>
            </a:r>
            <a:r>
              <a:rPr sz="1744" spc="32" dirty="0">
                <a:latin typeface="Arial"/>
                <a:cs typeface="Arial"/>
              </a:rPr>
              <a:t> </a:t>
            </a:r>
            <a:r>
              <a:rPr sz="1744" dirty="0">
                <a:latin typeface="Arial"/>
                <a:cs typeface="Arial"/>
              </a:rPr>
              <a:t>the</a:t>
            </a:r>
            <a:r>
              <a:rPr sz="1744" spc="32" dirty="0">
                <a:latin typeface="Arial"/>
                <a:cs typeface="Arial"/>
              </a:rPr>
              <a:t> </a:t>
            </a:r>
            <a:r>
              <a:rPr sz="1744" spc="-40" dirty="0">
                <a:latin typeface="Arial"/>
                <a:cs typeface="Arial"/>
              </a:rPr>
              <a:t>facility-</a:t>
            </a:r>
            <a:r>
              <a:rPr sz="1744" spc="-16" dirty="0">
                <a:latin typeface="Arial"/>
                <a:cs typeface="Arial"/>
              </a:rPr>
              <a:t>level.</a:t>
            </a:r>
            <a:endParaRPr sz="1744" dirty="0">
              <a:latin typeface="Arial"/>
              <a:cs typeface="Arial"/>
            </a:endParaRPr>
          </a:p>
          <a:p>
            <a:pPr marL="20141" marR="388720">
              <a:lnSpc>
                <a:spcPct val="102600"/>
              </a:lnSpc>
              <a:spcBef>
                <a:spcPts val="476"/>
              </a:spcBef>
            </a:pPr>
            <a:r>
              <a:rPr sz="1744" spc="-32" dirty="0">
                <a:latin typeface="Arial"/>
                <a:cs typeface="Arial"/>
              </a:rPr>
              <a:t>Starting</a:t>
            </a:r>
            <a:r>
              <a:rPr sz="1744" spc="-8" dirty="0">
                <a:latin typeface="Arial"/>
                <a:cs typeface="Arial"/>
              </a:rPr>
              <a:t> </a:t>
            </a:r>
            <a:r>
              <a:rPr sz="1744" dirty="0">
                <a:latin typeface="Arial"/>
                <a:cs typeface="Arial"/>
              </a:rPr>
              <a:t>in</a:t>
            </a:r>
            <a:r>
              <a:rPr sz="1744" spc="16" dirty="0">
                <a:latin typeface="Arial"/>
                <a:cs typeface="Arial"/>
              </a:rPr>
              <a:t> </a:t>
            </a:r>
            <a:r>
              <a:rPr sz="1744" spc="-71" dirty="0">
                <a:latin typeface="Arial"/>
                <a:cs typeface="Arial"/>
              </a:rPr>
              <a:t>2012,</a:t>
            </a:r>
            <a:r>
              <a:rPr sz="1744" spc="8" dirty="0">
                <a:latin typeface="Arial"/>
                <a:cs typeface="Arial"/>
              </a:rPr>
              <a:t> </a:t>
            </a:r>
            <a:r>
              <a:rPr sz="1744" dirty="0">
                <a:latin typeface="Arial"/>
                <a:cs typeface="Arial"/>
              </a:rPr>
              <a:t>the</a:t>
            </a:r>
            <a:r>
              <a:rPr sz="1744" spc="16" dirty="0">
                <a:latin typeface="Arial"/>
                <a:cs typeface="Arial"/>
              </a:rPr>
              <a:t> </a:t>
            </a:r>
            <a:r>
              <a:rPr sz="1744" spc="-87" dirty="0">
                <a:latin typeface="Arial"/>
                <a:cs typeface="Arial"/>
              </a:rPr>
              <a:t>EPA</a:t>
            </a:r>
            <a:r>
              <a:rPr sz="1744" spc="16" dirty="0">
                <a:latin typeface="Arial"/>
                <a:cs typeface="Arial"/>
              </a:rPr>
              <a:t> </a:t>
            </a:r>
            <a:r>
              <a:rPr sz="1744" spc="-103" dirty="0">
                <a:latin typeface="Arial"/>
                <a:cs typeface="Arial"/>
              </a:rPr>
              <a:t>began</a:t>
            </a:r>
            <a:r>
              <a:rPr sz="1744" spc="8" dirty="0">
                <a:latin typeface="Arial"/>
                <a:cs typeface="Arial"/>
              </a:rPr>
              <a:t> </a:t>
            </a:r>
            <a:r>
              <a:rPr sz="1744" spc="-40" dirty="0">
                <a:latin typeface="Arial"/>
                <a:cs typeface="Arial"/>
              </a:rPr>
              <a:t>publicly</a:t>
            </a:r>
            <a:r>
              <a:rPr sz="1744" spc="16" dirty="0">
                <a:latin typeface="Arial"/>
                <a:cs typeface="Arial"/>
              </a:rPr>
              <a:t> </a:t>
            </a:r>
            <a:r>
              <a:rPr sz="1744" spc="-111" dirty="0">
                <a:latin typeface="Arial"/>
                <a:cs typeface="Arial"/>
              </a:rPr>
              <a:t>releasing</a:t>
            </a:r>
            <a:r>
              <a:rPr sz="1744" spc="8" dirty="0">
                <a:latin typeface="Arial"/>
                <a:cs typeface="Arial"/>
              </a:rPr>
              <a:t> </a:t>
            </a:r>
            <a:r>
              <a:rPr sz="1744" spc="-40" dirty="0">
                <a:latin typeface="Arial"/>
                <a:cs typeface="Arial"/>
              </a:rPr>
              <a:t>facility-</a:t>
            </a:r>
            <a:r>
              <a:rPr sz="1744" spc="-48" dirty="0">
                <a:latin typeface="Arial"/>
                <a:cs typeface="Arial"/>
              </a:rPr>
              <a:t>level</a:t>
            </a:r>
            <a:r>
              <a:rPr sz="1744" spc="16" dirty="0">
                <a:latin typeface="Arial"/>
                <a:cs typeface="Arial"/>
              </a:rPr>
              <a:t> </a:t>
            </a:r>
            <a:r>
              <a:rPr sz="1744" spc="-151" dirty="0">
                <a:latin typeface="Arial"/>
                <a:cs typeface="Arial"/>
              </a:rPr>
              <a:t>GHG</a:t>
            </a:r>
            <a:r>
              <a:rPr sz="1744" spc="32" dirty="0">
                <a:latin typeface="Arial"/>
                <a:cs typeface="Arial"/>
              </a:rPr>
              <a:t> </a:t>
            </a:r>
            <a:r>
              <a:rPr sz="1744" spc="-63" dirty="0">
                <a:latin typeface="Arial"/>
                <a:cs typeface="Arial"/>
              </a:rPr>
              <a:t>emissions </a:t>
            </a:r>
            <a:r>
              <a:rPr sz="1744" spc="-40" dirty="0">
                <a:latin typeface="Arial"/>
                <a:cs typeface="Arial"/>
              </a:rPr>
              <a:t>information</a:t>
            </a:r>
            <a:r>
              <a:rPr sz="1744" spc="-16" dirty="0">
                <a:latin typeface="Arial"/>
                <a:cs typeface="Arial"/>
              </a:rPr>
              <a:t> through</a:t>
            </a:r>
            <a:r>
              <a:rPr sz="1744" spc="-8" dirty="0">
                <a:latin typeface="Arial"/>
                <a:cs typeface="Arial"/>
              </a:rPr>
              <a:t> </a:t>
            </a:r>
            <a:r>
              <a:rPr sz="1744" dirty="0">
                <a:latin typeface="Arial"/>
                <a:cs typeface="Arial"/>
              </a:rPr>
              <a:t>its</a:t>
            </a:r>
            <a:r>
              <a:rPr sz="1744" spc="-8" dirty="0">
                <a:latin typeface="Arial"/>
                <a:cs typeface="Arial"/>
              </a:rPr>
              <a:t> </a:t>
            </a:r>
            <a:r>
              <a:rPr sz="1744" spc="-16" dirty="0">
                <a:latin typeface="Arial"/>
                <a:cs typeface="Arial"/>
              </a:rPr>
              <a:t>website.</a:t>
            </a:r>
            <a:endParaRPr sz="1744" dirty="0">
              <a:latin typeface="Arial"/>
              <a:cs typeface="Arial"/>
            </a:endParaRPr>
          </a:p>
          <a:p>
            <a:pPr marL="20141" marR="8056" algn="just">
              <a:lnSpc>
                <a:spcPct val="102600"/>
              </a:lnSpc>
              <a:spcBef>
                <a:spcPts val="476"/>
              </a:spcBef>
            </a:pPr>
            <a:r>
              <a:rPr sz="1744" spc="-40" dirty="0">
                <a:latin typeface="Arial"/>
                <a:cs typeface="Arial"/>
              </a:rPr>
              <a:t>Publicly</a:t>
            </a:r>
            <a:r>
              <a:rPr sz="1744" spc="-56" dirty="0">
                <a:latin typeface="Arial"/>
                <a:cs typeface="Arial"/>
              </a:rPr>
              <a:t> </a:t>
            </a:r>
            <a:r>
              <a:rPr sz="1744" spc="-32" dirty="0">
                <a:latin typeface="Arial"/>
                <a:cs typeface="Arial"/>
              </a:rPr>
              <a:t>traded</a:t>
            </a:r>
            <a:r>
              <a:rPr sz="1744" spc="-24" dirty="0">
                <a:latin typeface="Arial"/>
                <a:cs typeface="Arial"/>
              </a:rPr>
              <a:t> </a:t>
            </a:r>
            <a:r>
              <a:rPr sz="1744" spc="-103" dirty="0">
                <a:latin typeface="Arial"/>
                <a:cs typeface="Arial"/>
              </a:rPr>
              <a:t>companies</a:t>
            </a:r>
            <a:r>
              <a:rPr sz="1744" spc="-24" dirty="0">
                <a:latin typeface="Arial"/>
                <a:cs typeface="Arial"/>
              </a:rPr>
              <a:t> </a:t>
            </a:r>
            <a:r>
              <a:rPr sz="1744" spc="-56" dirty="0">
                <a:latin typeface="Arial"/>
                <a:cs typeface="Arial"/>
              </a:rPr>
              <a:t>owning</a:t>
            </a:r>
            <a:r>
              <a:rPr sz="1744" spc="-24" dirty="0">
                <a:latin typeface="Arial"/>
                <a:cs typeface="Arial"/>
              </a:rPr>
              <a:t> </a:t>
            </a:r>
            <a:r>
              <a:rPr sz="1744" spc="-71" dirty="0">
                <a:latin typeface="Arial"/>
                <a:cs typeface="Arial"/>
              </a:rPr>
              <a:t>regulated</a:t>
            </a:r>
            <a:r>
              <a:rPr sz="1744" spc="-32" dirty="0">
                <a:latin typeface="Arial"/>
                <a:cs typeface="Arial"/>
              </a:rPr>
              <a:t> </a:t>
            </a:r>
            <a:r>
              <a:rPr sz="1744" spc="-40" dirty="0">
                <a:latin typeface="Arial"/>
                <a:cs typeface="Arial"/>
              </a:rPr>
              <a:t>facilities</a:t>
            </a:r>
            <a:r>
              <a:rPr sz="1744" spc="-24" dirty="0">
                <a:latin typeface="Arial"/>
                <a:cs typeface="Arial"/>
              </a:rPr>
              <a:t> </a:t>
            </a:r>
            <a:r>
              <a:rPr sz="1744" spc="-103" dirty="0">
                <a:latin typeface="Arial"/>
                <a:cs typeface="Arial"/>
              </a:rPr>
              <a:t>are</a:t>
            </a:r>
            <a:r>
              <a:rPr sz="1744" spc="-24" dirty="0">
                <a:latin typeface="Arial"/>
                <a:cs typeface="Arial"/>
              </a:rPr>
              <a:t> </a:t>
            </a:r>
            <a:r>
              <a:rPr sz="1744" spc="-63" dirty="0">
                <a:latin typeface="Arial"/>
                <a:cs typeface="Arial"/>
              </a:rPr>
              <a:t>affected</a:t>
            </a:r>
            <a:r>
              <a:rPr sz="1744" spc="-24" dirty="0">
                <a:latin typeface="Arial"/>
                <a:cs typeface="Arial"/>
              </a:rPr>
              <a:t> </a:t>
            </a:r>
            <a:r>
              <a:rPr sz="1744" spc="-16" dirty="0">
                <a:latin typeface="Arial"/>
                <a:cs typeface="Arial"/>
              </a:rPr>
              <a:t>by</a:t>
            </a:r>
            <a:r>
              <a:rPr sz="1744" spc="-32" dirty="0">
                <a:latin typeface="Arial"/>
                <a:cs typeface="Arial"/>
              </a:rPr>
              <a:t> </a:t>
            </a:r>
            <a:r>
              <a:rPr sz="1744" dirty="0">
                <a:latin typeface="Arial"/>
                <a:cs typeface="Arial"/>
              </a:rPr>
              <a:t>the</a:t>
            </a:r>
            <a:r>
              <a:rPr sz="1744" spc="-24" dirty="0">
                <a:latin typeface="Arial"/>
                <a:cs typeface="Arial"/>
              </a:rPr>
              <a:t> </a:t>
            </a:r>
            <a:r>
              <a:rPr sz="1744" spc="-32" dirty="0">
                <a:latin typeface="Arial"/>
                <a:cs typeface="Arial"/>
              </a:rPr>
              <a:t>program’s </a:t>
            </a:r>
            <a:r>
              <a:rPr sz="1744" spc="-71" dirty="0">
                <a:latin typeface="Arial"/>
                <a:cs typeface="Arial"/>
              </a:rPr>
              <a:t>annual</a:t>
            </a:r>
            <a:r>
              <a:rPr sz="1744" dirty="0">
                <a:latin typeface="Arial"/>
                <a:cs typeface="Arial"/>
              </a:rPr>
              <a:t> </a:t>
            </a:r>
            <a:r>
              <a:rPr sz="1744" spc="-40" dirty="0">
                <a:latin typeface="Arial"/>
                <a:cs typeface="Arial"/>
              </a:rPr>
              <a:t>reporting</a:t>
            </a:r>
            <a:r>
              <a:rPr sz="1744" spc="24" dirty="0">
                <a:latin typeface="Arial"/>
                <a:cs typeface="Arial"/>
              </a:rPr>
              <a:t> </a:t>
            </a:r>
            <a:r>
              <a:rPr sz="1744" spc="-71" dirty="0">
                <a:latin typeface="Arial"/>
                <a:cs typeface="Arial"/>
              </a:rPr>
              <a:t>requirements,</a:t>
            </a:r>
            <a:r>
              <a:rPr sz="1744" spc="16" dirty="0">
                <a:latin typeface="Arial"/>
                <a:cs typeface="Arial"/>
              </a:rPr>
              <a:t> </a:t>
            </a:r>
            <a:r>
              <a:rPr sz="1744" spc="-151" dirty="0">
                <a:latin typeface="Arial"/>
                <a:cs typeface="Arial"/>
              </a:rPr>
              <a:t>as</a:t>
            </a:r>
            <a:r>
              <a:rPr sz="1744" spc="32" dirty="0">
                <a:latin typeface="Arial"/>
                <a:cs typeface="Arial"/>
              </a:rPr>
              <a:t> </a:t>
            </a:r>
            <a:r>
              <a:rPr sz="1744" dirty="0">
                <a:latin typeface="Arial"/>
                <a:cs typeface="Arial"/>
              </a:rPr>
              <a:t>it</a:t>
            </a:r>
            <a:r>
              <a:rPr sz="1744" spc="16" dirty="0">
                <a:latin typeface="Arial"/>
                <a:cs typeface="Arial"/>
              </a:rPr>
              <a:t> </a:t>
            </a:r>
            <a:r>
              <a:rPr sz="1744" spc="-56" dirty="0">
                <a:latin typeface="Arial"/>
                <a:cs typeface="Arial"/>
              </a:rPr>
              <a:t>offers</a:t>
            </a:r>
            <a:r>
              <a:rPr sz="1744" spc="24" dirty="0">
                <a:latin typeface="Arial"/>
                <a:cs typeface="Arial"/>
              </a:rPr>
              <a:t> </a:t>
            </a:r>
            <a:r>
              <a:rPr sz="1744" spc="-56" dirty="0">
                <a:latin typeface="Arial"/>
                <a:cs typeface="Arial"/>
              </a:rPr>
              <a:t>granular</a:t>
            </a:r>
            <a:r>
              <a:rPr sz="1744" spc="16" dirty="0">
                <a:latin typeface="Arial"/>
                <a:cs typeface="Arial"/>
              </a:rPr>
              <a:t> </a:t>
            </a:r>
            <a:r>
              <a:rPr sz="1744" spc="-87" dirty="0">
                <a:latin typeface="Arial"/>
                <a:cs typeface="Arial"/>
              </a:rPr>
              <a:t>transparency</a:t>
            </a:r>
            <a:r>
              <a:rPr sz="1744" spc="16" dirty="0">
                <a:latin typeface="Arial"/>
                <a:cs typeface="Arial"/>
              </a:rPr>
              <a:t> </a:t>
            </a:r>
            <a:r>
              <a:rPr sz="1744" dirty="0">
                <a:latin typeface="Arial"/>
                <a:cs typeface="Arial"/>
              </a:rPr>
              <a:t>without</a:t>
            </a:r>
            <a:r>
              <a:rPr sz="1744" spc="24" dirty="0">
                <a:latin typeface="Arial"/>
                <a:cs typeface="Arial"/>
              </a:rPr>
              <a:t> </a:t>
            </a:r>
            <a:r>
              <a:rPr sz="1744" spc="-16" dirty="0">
                <a:latin typeface="Arial"/>
                <a:cs typeface="Arial"/>
              </a:rPr>
              <a:t>imposing </a:t>
            </a:r>
            <a:r>
              <a:rPr sz="1744" spc="-79" dirty="0">
                <a:latin typeface="Arial"/>
                <a:cs typeface="Arial"/>
              </a:rPr>
              <a:t>compulsory</a:t>
            </a:r>
            <a:r>
              <a:rPr sz="1744" spc="-8" dirty="0">
                <a:latin typeface="Arial"/>
                <a:cs typeface="Arial"/>
              </a:rPr>
              <a:t> </a:t>
            </a:r>
            <a:r>
              <a:rPr sz="1744" spc="-48" dirty="0">
                <a:latin typeface="Arial"/>
                <a:cs typeface="Arial"/>
              </a:rPr>
              <a:t>reduction</a:t>
            </a:r>
            <a:r>
              <a:rPr sz="1744" spc="-8" dirty="0">
                <a:latin typeface="Arial"/>
                <a:cs typeface="Arial"/>
              </a:rPr>
              <a:t> </a:t>
            </a:r>
            <a:r>
              <a:rPr sz="1744" spc="-16" dirty="0">
                <a:latin typeface="Arial"/>
                <a:cs typeface="Arial"/>
              </a:rPr>
              <a:t>measures.</a:t>
            </a:r>
            <a:endParaRPr sz="1744" dirty="0">
              <a:latin typeface="Arial"/>
              <a:cs typeface="Arial"/>
            </a:endParaRPr>
          </a:p>
          <a:p>
            <a:pPr marL="20141" marR="102717" algn="just">
              <a:lnSpc>
                <a:spcPct val="102699"/>
              </a:lnSpc>
              <a:spcBef>
                <a:spcPts val="468"/>
              </a:spcBef>
            </a:pPr>
            <a:r>
              <a:rPr sz="1744" dirty="0">
                <a:latin typeface="Arial"/>
                <a:cs typeface="Arial"/>
              </a:rPr>
              <a:t>This</a:t>
            </a:r>
            <a:r>
              <a:rPr sz="1744" spc="-16" dirty="0">
                <a:latin typeface="Arial"/>
                <a:cs typeface="Arial"/>
              </a:rPr>
              <a:t> </a:t>
            </a:r>
            <a:r>
              <a:rPr sz="1744" spc="-71" dirty="0">
                <a:latin typeface="Arial"/>
                <a:cs typeface="Arial"/>
              </a:rPr>
              <a:t>unique</a:t>
            </a:r>
            <a:r>
              <a:rPr sz="1744" spc="-8" dirty="0">
                <a:latin typeface="Arial"/>
                <a:cs typeface="Arial"/>
              </a:rPr>
              <a:t> </a:t>
            </a:r>
            <a:r>
              <a:rPr sz="1744" spc="-56" dirty="0">
                <a:latin typeface="Arial"/>
                <a:cs typeface="Arial"/>
              </a:rPr>
              <a:t>regulatory</a:t>
            </a:r>
            <a:r>
              <a:rPr sz="1744" spc="-8" dirty="0">
                <a:latin typeface="Arial"/>
                <a:cs typeface="Arial"/>
              </a:rPr>
              <a:t> </a:t>
            </a:r>
            <a:r>
              <a:rPr sz="1744" spc="-32" dirty="0">
                <a:latin typeface="Arial"/>
                <a:cs typeface="Arial"/>
              </a:rPr>
              <a:t>context</a:t>
            </a:r>
            <a:r>
              <a:rPr sz="1744" spc="-8" dirty="0">
                <a:latin typeface="Arial"/>
                <a:cs typeface="Arial"/>
              </a:rPr>
              <a:t> </a:t>
            </a:r>
            <a:r>
              <a:rPr sz="1744" spc="-103" dirty="0">
                <a:latin typeface="Arial"/>
                <a:cs typeface="Arial"/>
              </a:rPr>
              <a:t>creates</a:t>
            </a:r>
            <a:r>
              <a:rPr sz="1744" spc="-8" dirty="0">
                <a:latin typeface="Arial"/>
                <a:cs typeface="Arial"/>
              </a:rPr>
              <a:t> </a:t>
            </a:r>
            <a:r>
              <a:rPr sz="1744" spc="-48" dirty="0">
                <a:latin typeface="Arial"/>
                <a:cs typeface="Arial"/>
              </a:rPr>
              <a:t>an</a:t>
            </a:r>
            <a:r>
              <a:rPr sz="1744" spc="-16" dirty="0">
                <a:latin typeface="Arial"/>
                <a:cs typeface="Arial"/>
              </a:rPr>
              <a:t> </a:t>
            </a:r>
            <a:r>
              <a:rPr sz="1744" spc="-32" dirty="0">
                <a:latin typeface="Arial"/>
                <a:cs typeface="Arial"/>
              </a:rPr>
              <a:t>opportunity</a:t>
            </a:r>
            <a:r>
              <a:rPr sz="1744" spc="-8" dirty="0">
                <a:latin typeface="Arial"/>
                <a:cs typeface="Arial"/>
              </a:rPr>
              <a:t> </a:t>
            </a:r>
            <a:r>
              <a:rPr sz="1744" dirty="0">
                <a:latin typeface="Arial"/>
                <a:cs typeface="Arial"/>
              </a:rPr>
              <a:t>to</a:t>
            </a:r>
            <a:r>
              <a:rPr sz="1744" spc="-8" dirty="0">
                <a:latin typeface="Arial"/>
                <a:cs typeface="Arial"/>
              </a:rPr>
              <a:t> </a:t>
            </a:r>
            <a:r>
              <a:rPr sz="1744" spc="-95" dirty="0">
                <a:latin typeface="Arial"/>
                <a:cs typeface="Arial"/>
              </a:rPr>
              <a:t>examine</a:t>
            </a:r>
            <a:r>
              <a:rPr sz="1744" spc="-8" dirty="0">
                <a:latin typeface="Arial"/>
                <a:cs typeface="Arial"/>
              </a:rPr>
              <a:t> </a:t>
            </a:r>
            <a:r>
              <a:rPr sz="1744" dirty="0">
                <a:latin typeface="Arial"/>
                <a:cs typeface="Arial"/>
              </a:rPr>
              <a:t>the</a:t>
            </a:r>
            <a:r>
              <a:rPr sz="1744" spc="-8" dirty="0">
                <a:latin typeface="Arial"/>
                <a:cs typeface="Arial"/>
              </a:rPr>
              <a:t> </a:t>
            </a:r>
            <a:r>
              <a:rPr sz="1744" spc="-71" dirty="0">
                <a:latin typeface="Arial"/>
                <a:cs typeface="Arial"/>
              </a:rPr>
              <a:t>influence</a:t>
            </a:r>
            <a:r>
              <a:rPr sz="1744" spc="-8" dirty="0">
                <a:latin typeface="Arial"/>
                <a:cs typeface="Arial"/>
              </a:rPr>
              <a:t> </a:t>
            </a:r>
            <a:r>
              <a:rPr sz="1744" spc="-40" dirty="0">
                <a:latin typeface="Arial"/>
                <a:cs typeface="Arial"/>
              </a:rPr>
              <a:t>of </a:t>
            </a:r>
            <a:r>
              <a:rPr sz="1744" spc="-56" dirty="0">
                <a:latin typeface="Arial"/>
                <a:cs typeface="Arial"/>
              </a:rPr>
              <a:t>granular</a:t>
            </a:r>
            <a:r>
              <a:rPr sz="1744" spc="-16" dirty="0">
                <a:latin typeface="Arial"/>
                <a:cs typeface="Arial"/>
              </a:rPr>
              <a:t> </a:t>
            </a:r>
            <a:r>
              <a:rPr sz="1744" spc="-87" dirty="0">
                <a:latin typeface="Arial"/>
                <a:cs typeface="Arial"/>
              </a:rPr>
              <a:t>transparency</a:t>
            </a:r>
            <a:r>
              <a:rPr sz="1744" spc="-8" dirty="0">
                <a:latin typeface="Arial"/>
                <a:cs typeface="Arial"/>
              </a:rPr>
              <a:t> </a:t>
            </a:r>
            <a:r>
              <a:rPr sz="1744" spc="-56" dirty="0">
                <a:latin typeface="Arial"/>
                <a:cs typeface="Arial"/>
              </a:rPr>
              <a:t>regulation</a:t>
            </a:r>
            <a:r>
              <a:rPr sz="1744" spc="-8" dirty="0">
                <a:latin typeface="Arial"/>
                <a:cs typeface="Arial"/>
              </a:rPr>
              <a:t> </a:t>
            </a:r>
            <a:r>
              <a:rPr sz="1744" dirty="0">
                <a:latin typeface="Arial"/>
                <a:cs typeface="Arial"/>
              </a:rPr>
              <a:t>on</a:t>
            </a:r>
            <a:r>
              <a:rPr sz="1744" spc="-16" dirty="0">
                <a:latin typeface="Arial"/>
                <a:cs typeface="Arial"/>
              </a:rPr>
              <a:t> </a:t>
            </a:r>
            <a:r>
              <a:rPr sz="1744" spc="-32" dirty="0">
                <a:latin typeface="Arial"/>
                <a:cs typeface="Arial"/>
              </a:rPr>
              <a:t>firm-</a:t>
            </a:r>
            <a:r>
              <a:rPr sz="1744" spc="-56" dirty="0">
                <a:latin typeface="Arial"/>
                <a:cs typeface="Arial"/>
              </a:rPr>
              <a:t>level</a:t>
            </a:r>
            <a:r>
              <a:rPr sz="1744" spc="-8" dirty="0">
                <a:latin typeface="Arial"/>
                <a:cs typeface="Arial"/>
              </a:rPr>
              <a:t> </a:t>
            </a:r>
            <a:r>
              <a:rPr sz="1744" spc="-16" dirty="0">
                <a:latin typeface="Arial"/>
                <a:cs typeface="Arial"/>
              </a:rPr>
              <a:t>behavior.</a:t>
            </a:r>
            <a:endParaRPr sz="1744" dirty="0">
              <a:latin typeface="Arial"/>
              <a:cs typeface="Arial"/>
            </a:endParaRPr>
          </a:p>
        </p:txBody>
      </p:sp>
      <p:pic>
        <p:nvPicPr>
          <p:cNvPr id="5" name="object 5"/>
          <p:cNvPicPr/>
          <p:nvPr/>
        </p:nvPicPr>
        <p:blipFill>
          <a:blip r:embed="rId3" cstate="print"/>
          <a:stretch>
            <a:fillRect/>
          </a:stretch>
        </p:blipFill>
        <p:spPr>
          <a:xfrm>
            <a:off x="737825" y="2904167"/>
            <a:ext cx="103504" cy="103504"/>
          </a:xfrm>
          <a:prstGeom prst="rect">
            <a:avLst/>
          </a:prstGeom>
        </p:spPr>
      </p:pic>
      <p:pic>
        <p:nvPicPr>
          <p:cNvPr id="6" name="object 6"/>
          <p:cNvPicPr/>
          <p:nvPr/>
        </p:nvPicPr>
        <p:blipFill>
          <a:blip r:embed="rId4" cstate="print"/>
          <a:stretch>
            <a:fillRect/>
          </a:stretch>
        </p:blipFill>
        <p:spPr>
          <a:xfrm>
            <a:off x="737825" y="3510148"/>
            <a:ext cx="103504" cy="103504"/>
          </a:xfrm>
          <a:prstGeom prst="rect">
            <a:avLst/>
          </a:prstGeom>
        </p:spPr>
      </p:pic>
      <p:pic>
        <p:nvPicPr>
          <p:cNvPr id="7" name="object 7"/>
          <p:cNvPicPr/>
          <p:nvPr/>
        </p:nvPicPr>
        <p:blipFill>
          <a:blip r:embed="rId5" cstate="print"/>
          <a:stretch>
            <a:fillRect/>
          </a:stretch>
        </p:blipFill>
        <p:spPr>
          <a:xfrm>
            <a:off x="737825" y="4389019"/>
            <a:ext cx="103504" cy="103504"/>
          </a:xfrm>
          <a:prstGeom prst="rect">
            <a:avLst/>
          </a:prstGeom>
        </p:spPr>
      </p:pic>
      <p:sp>
        <p:nvSpPr>
          <p:cNvPr id="8" name="object 8"/>
          <p:cNvSpPr txBox="1">
            <a:spLocks noGrp="1"/>
          </p:cNvSpPr>
          <p:nvPr>
            <p:ph type="sldNum" sz="quarter" idx="7"/>
          </p:nvPr>
        </p:nvSpPr>
        <p:spPr>
          <a:xfrm>
            <a:off x="5108854" y="4127540"/>
            <a:ext cx="215900" cy="210820"/>
          </a:xfrm>
          <a:prstGeom prst="rect">
            <a:avLst/>
          </a:prstGeom>
        </p:spPr>
        <p:txBody>
          <a:bodyPr vert="horz" wrap="square" lIns="0" tIns="0" rIns="0" bIns="0" rtlCol="0">
            <a:spAutoFit/>
          </a:bodyPr>
          <a:lstStyle>
            <a:defPPr>
              <a:defRPr kern="0"/>
            </a:defPPr>
            <a:lvl1pPr>
              <a:defRPr sz="1000" b="0" i="0">
                <a:solidFill>
                  <a:schemeClr val="tx1"/>
                </a:solidFill>
                <a:latin typeface="Arial"/>
                <a:cs typeface="Arial"/>
              </a:defRPr>
            </a:lvl1pPr>
          </a:lstStyle>
          <a:p>
            <a:pPr marL="38100">
              <a:spcBef>
                <a:spcPts val="250"/>
              </a:spcBef>
            </a:pPr>
            <a:fld id="{81D60167-4931-47E6-BA6A-407CBD079E47}" type="slidenum">
              <a:rPr lang="en-US" spc="-25" smtClean="0"/>
              <a:pPr marL="38100">
                <a:spcBef>
                  <a:spcPts val="250"/>
                </a:spcBef>
              </a:pPr>
              <a:t>46</a:t>
            </a:fld>
            <a:endParaRPr spc="-40" dirty="0"/>
          </a:p>
        </p:txBody>
      </p:sp>
    </p:spTree>
    <p:extLst>
      <p:ext uri="{BB962C8B-B14F-4D97-AF65-F5344CB8AC3E}">
        <p14:creationId xmlns:p14="http://schemas.microsoft.com/office/powerpoint/2010/main" val="163826845"/>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7434" y="844279"/>
            <a:ext cx="13051348" cy="489120"/>
          </a:xfrm>
          <a:prstGeom prst="rect">
            <a:avLst/>
          </a:prstGeom>
        </p:spPr>
        <p:txBody>
          <a:bodyPr vert="horz" wrap="square" lIns="0" tIns="27190" rIns="0" bIns="0" numCol="1" rtlCol="0" anchor="ctr" anchorCtr="0" compatLnSpc="1">
            <a:prstTxWarp prst="textNoShape">
              <a:avLst/>
            </a:prstTxWarp>
            <a:spAutoFit/>
          </a:bodyPr>
          <a:lstStyle/>
          <a:p>
            <a:pPr marL="20141">
              <a:spcBef>
                <a:spcPts val="214"/>
              </a:spcBef>
            </a:pPr>
            <a:r>
              <a:rPr spc="-71" dirty="0"/>
              <a:t>Relationship</a:t>
            </a:r>
            <a:r>
              <a:rPr spc="8" dirty="0"/>
              <a:t> </a:t>
            </a:r>
            <a:r>
              <a:rPr spc="-111" dirty="0"/>
              <a:t>between</a:t>
            </a:r>
            <a:r>
              <a:rPr spc="16" dirty="0"/>
              <a:t> </a:t>
            </a:r>
            <a:r>
              <a:rPr dirty="0"/>
              <a:t>firm </a:t>
            </a:r>
            <a:r>
              <a:rPr spc="-71" dirty="0"/>
              <a:t>and</a:t>
            </a:r>
            <a:r>
              <a:rPr spc="8" dirty="0"/>
              <a:t> </a:t>
            </a:r>
            <a:r>
              <a:rPr spc="-32" dirty="0"/>
              <a:t>facilities</a:t>
            </a:r>
          </a:p>
        </p:txBody>
      </p:sp>
      <p:sp>
        <p:nvSpPr>
          <p:cNvPr id="3" name="object 3"/>
          <p:cNvSpPr txBox="1"/>
          <p:nvPr/>
        </p:nvSpPr>
        <p:spPr>
          <a:xfrm>
            <a:off x="1470290" y="5954978"/>
            <a:ext cx="6396772" cy="263362"/>
          </a:xfrm>
          <a:prstGeom prst="rect">
            <a:avLst/>
          </a:prstGeom>
        </p:spPr>
        <p:txBody>
          <a:bodyPr vert="horz" wrap="square" lIns="0" tIns="19134" rIns="0" bIns="0" rtlCol="0">
            <a:spAutoFit/>
          </a:bodyPr>
          <a:lstStyle/>
          <a:p>
            <a:pPr marL="20141">
              <a:spcBef>
                <a:spcPts val="151"/>
              </a:spcBef>
            </a:pPr>
            <a:r>
              <a:rPr sz="1586" spc="-40" dirty="0">
                <a:solidFill>
                  <a:srgbClr val="3333B2"/>
                </a:solidFill>
                <a:latin typeface="Arial"/>
                <a:cs typeface="Arial"/>
              </a:rPr>
              <a:t>Figure:</a:t>
            </a:r>
            <a:r>
              <a:rPr sz="1586" spc="-16" dirty="0">
                <a:solidFill>
                  <a:srgbClr val="3333B2"/>
                </a:solidFill>
                <a:latin typeface="Arial"/>
                <a:cs typeface="Arial"/>
              </a:rPr>
              <a:t> </a:t>
            </a:r>
            <a:r>
              <a:rPr sz="1586" spc="-32" dirty="0">
                <a:latin typeface="Arial"/>
                <a:cs typeface="Arial"/>
              </a:rPr>
              <a:t>Firms,</a:t>
            </a:r>
            <a:r>
              <a:rPr sz="1586" spc="-8" dirty="0">
                <a:latin typeface="Arial"/>
                <a:cs typeface="Arial"/>
              </a:rPr>
              <a:t> </a:t>
            </a:r>
            <a:r>
              <a:rPr sz="1586" spc="-32" dirty="0">
                <a:latin typeface="Arial"/>
                <a:cs typeface="Arial"/>
              </a:rPr>
              <a:t>facilities</a:t>
            </a:r>
            <a:r>
              <a:rPr sz="1586" spc="-16" dirty="0">
                <a:latin typeface="Arial"/>
                <a:cs typeface="Arial"/>
              </a:rPr>
              <a:t> </a:t>
            </a:r>
            <a:r>
              <a:rPr sz="1586" spc="-48" dirty="0">
                <a:latin typeface="Arial"/>
                <a:cs typeface="Arial"/>
              </a:rPr>
              <a:t>and</a:t>
            </a:r>
            <a:r>
              <a:rPr sz="1586" spc="-8" dirty="0">
                <a:latin typeface="Arial"/>
                <a:cs typeface="Arial"/>
              </a:rPr>
              <a:t> </a:t>
            </a:r>
            <a:r>
              <a:rPr sz="1586" dirty="0">
                <a:latin typeface="Arial"/>
                <a:cs typeface="Arial"/>
              </a:rPr>
              <a:t>two</a:t>
            </a:r>
            <a:r>
              <a:rPr sz="1586" spc="-16" dirty="0">
                <a:latin typeface="Arial"/>
                <a:cs typeface="Arial"/>
              </a:rPr>
              <a:t> </a:t>
            </a:r>
            <a:r>
              <a:rPr sz="1586" spc="-95" dirty="0">
                <a:latin typeface="Arial"/>
                <a:cs typeface="Arial"/>
              </a:rPr>
              <a:t>disclosure-</a:t>
            </a:r>
            <a:r>
              <a:rPr sz="1586" spc="-79" dirty="0">
                <a:latin typeface="Arial"/>
                <a:cs typeface="Arial"/>
              </a:rPr>
              <a:t>levels</a:t>
            </a:r>
            <a:r>
              <a:rPr sz="1586" dirty="0">
                <a:latin typeface="Arial"/>
                <a:cs typeface="Arial"/>
              </a:rPr>
              <a:t> of</a:t>
            </a:r>
            <a:r>
              <a:rPr sz="1586" spc="-16" dirty="0">
                <a:latin typeface="Arial"/>
                <a:cs typeface="Arial"/>
              </a:rPr>
              <a:t> </a:t>
            </a:r>
            <a:r>
              <a:rPr sz="1586" spc="-71" dirty="0">
                <a:latin typeface="Arial"/>
                <a:cs typeface="Arial"/>
              </a:rPr>
              <a:t>transparency</a:t>
            </a:r>
            <a:r>
              <a:rPr sz="1586" spc="-8" dirty="0">
                <a:latin typeface="Arial"/>
                <a:cs typeface="Arial"/>
              </a:rPr>
              <a:t> </a:t>
            </a:r>
            <a:r>
              <a:rPr sz="1586" spc="-16" dirty="0">
                <a:latin typeface="Arial"/>
                <a:cs typeface="Arial"/>
              </a:rPr>
              <a:t>regulations</a:t>
            </a:r>
            <a:endParaRPr sz="1586" dirty="0">
              <a:latin typeface="Arial"/>
              <a:cs typeface="Arial"/>
            </a:endParaRPr>
          </a:p>
        </p:txBody>
      </p:sp>
      <p:grpSp>
        <p:nvGrpSpPr>
          <p:cNvPr id="4" name="object 4"/>
          <p:cNvGrpSpPr/>
          <p:nvPr/>
        </p:nvGrpSpPr>
        <p:grpSpPr>
          <a:xfrm>
            <a:off x="2112238" y="2232773"/>
            <a:ext cx="1461227" cy="2570995"/>
            <a:chOff x="1147733" y="1407887"/>
            <a:chExt cx="921385" cy="1621155"/>
          </a:xfrm>
        </p:grpSpPr>
        <p:pic>
          <p:nvPicPr>
            <p:cNvPr id="5" name="object 5"/>
            <p:cNvPicPr/>
            <p:nvPr/>
          </p:nvPicPr>
          <p:blipFill>
            <a:blip r:embed="rId2" cstate="print"/>
            <a:stretch>
              <a:fillRect/>
            </a:stretch>
          </p:blipFill>
          <p:spPr>
            <a:xfrm>
              <a:off x="1147733" y="1407887"/>
              <a:ext cx="921086" cy="921087"/>
            </a:xfrm>
            <a:prstGeom prst="rect">
              <a:avLst/>
            </a:prstGeom>
          </p:spPr>
        </p:pic>
        <p:pic>
          <p:nvPicPr>
            <p:cNvPr id="6" name="object 6"/>
            <p:cNvPicPr/>
            <p:nvPr/>
          </p:nvPicPr>
          <p:blipFill>
            <a:blip r:embed="rId3" cstate="print"/>
            <a:stretch>
              <a:fillRect/>
            </a:stretch>
          </p:blipFill>
          <p:spPr>
            <a:xfrm>
              <a:off x="1245539" y="2196122"/>
              <a:ext cx="145084" cy="832713"/>
            </a:xfrm>
            <a:prstGeom prst="rect">
              <a:avLst/>
            </a:prstGeom>
          </p:spPr>
        </p:pic>
      </p:grpSp>
      <p:sp>
        <p:nvSpPr>
          <p:cNvPr id="7" name="object 7"/>
          <p:cNvSpPr txBox="1"/>
          <p:nvPr/>
        </p:nvSpPr>
        <p:spPr>
          <a:xfrm>
            <a:off x="773943" y="4738828"/>
            <a:ext cx="2798586" cy="254294"/>
          </a:xfrm>
          <a:prstGeom prst="rect">
            <a:avLst/>
          </a:prstGeom>
        </p:spPr>
        <p:txBody>
          <a:bodyPr vert="horz" wrap="square" lIns="0" tIns="22155" rIns="0" bIns="0" rtlCol="0">
            <a:spAutoFit/>
          </a:bodyPr>
          <a:lstStyle/>
          <a:p>
            <a:pPr marL="20141">
              <a:spcBef>
                <a:spcPts val="174"/>
              </a:spcBef>
            </a:pPr>
            <a:r>
              <a:rPr sz="1507" b="1" spc="-111" dirty="0">
                <a:latin typeface="Arial"/>
                <a:cs typeface="Arial"/>
              </a:rPr>
              <a:t>Facility-</a:t>
            </a:r>
            <a:r>
              <a:rPr sz="1507" b="1" spc="-87" dirty="0">
                <a:latin typeface="Arial"/>
                <a:cs typeface="Arial"/>
              </a:rPr>
              <a:t>level</a:t>
            </a:r>
            <a:r>
              <a:rPr sz="1507" b="1" spc="56" dirty="0">
                <a:latin typeface="Arial"/>
                <a:cs typeface="Arial"/>
              </a:rPr>
              <a:t> </a:t>
            </a:r>
            <a:r>
              <a:rPr sz="1507" b="1" spc="-135" dirty="0">
                <a:latin typeface="Arial"/>
                <a:cs typeface="Arial"/>
              </a:rPr>
              <a:t>=</a:t>
            </a:r>
            <a:r>
              <a:rPr sz="1507" b="1" spc="63" dirty="0">
                <a:latin typeface="Arial"/>
                <a:cs typeface="Arial"/>
              </a:rPr>
              <a:t> </a:t>
            </a:r>
            <a:r>
              <a:rPr sz="1507" b="1" spc="-127" dirty="0">
                <a:latin typeface="Arial"/>
                <a:cs typeface="Arial"/>
              </a:rPr>
              <a:t>Disaggregated-</a:t>
            </a:r>
            <a:r>
              <a:rPr sz="1507" b="1" spc="-16" dirty="0">
                <a:latin typeface="Arial"/>
                <a:cs typeface="Arial"/>
              </a:rPr>
              <a:t>level</a:t>
            </a:r>
            <a:endParaRPr sz="1507">
              <a:latin typeface="Arial"/>
              <a:cs typeface="Arial"/>
            </a:endParaRPr>
          </a:p>
        </p:txBody>
      </p:sp>
      <p:sp>
        <p:nvSpPr>
          <p:cNvPr id="8" name="object 8"/>
          <p:cNvSpPr txBox="1"/>
          <p:nvPr/>
        </p:nvSpPr>
        <p:spPr>
          <a:xfrm>
            <a:off x="2503658" y="3768839"/>
            <a:ext cx="730110" cy="471167"/>
          </a:xfrm>
          <a:prstGeom prst="rect">
            <a:avLst/>
          </a:prstGeom>
        </p:spPr>
        <p:txBody>
          <a:bodyPr vert="horz" wrap="square" lIns="0" tIns="20141" rIns="0" bIns="0" rtlCol="0">
            <a:spAutoFit/>
          </a:bodyPr>
          <a:lstStyle/>
          <a:p>
            <a:pPr marL="20141" marR="8056">
              <a:lnSpc>
                <a:spcPct val="105300"/>
              </a:lnSpc>
              <a:spcBef>
                <a:spcPts val="159"/>
              </a:spcBef>
            </a:pPr>
            <a:r>
              <a:rPr sz="952" spc="-63" dirty="0">
                <a:latin typeface="Arial"/>
                <a:cs typeface="Arial"/>
              </a:rPr>
              <a:t>A</a:t>
            </a:r>
            <a:r>
              <a:rPr sz="952" spc="16" dirty="0">
                <a:latin typeface="Arial"/>
                <a:cs typeface="Arial"/>
              </a:rPr>
              <a:t> </a:t>
            </a:r>
            <a:r>
              <a:rPr sz="952" dirty="0">
                <a:latin typeface="Arial"/>
                <a:cs typeface="Arial"/>
              </a:rPr>
              <a:t>firm</a:t>
            </a:r>
            <a:r>
              <a:rPr sz="952" spc="24" dirty="0">
                <a:latin typeface="Arial"/>
                <a:cs typeface="Arial"/>
              </a:rPr>
              <a:t> </a:t>
            </a:r>
            <a:r>
              <a:rPr sz="952" spc="-40" dirty="0">
                <a:latin typeface="Arial"/>
                <a:cs typeface="Arial"/>
              </a:rPr>
              <a:t>can</a:t>
            </a:r>
            <a:r>
              <a:rPr sz="952" spc="793" dirty="0">
                <a:latin typeface="Arial"/>
                <a:cs typeface="Arial"/>
              </a:rPr>
              <a:t> </a:t>
            </a:r>
            <a:r>
              <a:rPr sz="952" dirty="0">
                <a:latin typeface="Arial"/>
                <a:cs typeface="Arial"/>
              </a:rPr>
              <a:t>own</a:t>
            </a:r>
            <a:r>
              <a:rPr sz="952" spc="-16" dirty="0">
                <a:latin typeface="Arial"/>
                <a:cs typeface="Arial"/>
              </a:rPr>
              <a:t> multiple</a:t>
            </a:r>
            <a:r>
              <a:rPr sz="952" spc="793" dirty="0">
                <a:latin typeface="Arial"/>
                <a:cs typeface="Arial"/>
              </a:rPr>
              <a:t> </a:t>
            </a:r>
            <a:r>
              <a:rPr sz="952" spc="-16" dirty="0">
                <a:latin typeface="Arial"/>
                <a:cs typeface="Arial"/>
              </a:rPr>
              <a:t>facilities</a:t>
            </a:r>
            <a:endParaRPr sz="952">
              <a:latin typeface="Arial"/>
              <a:cs typeface="Arial"/>
            </a:endParaRPr>
          </a:p>
        </p:txBody>
      </p:sp>
      <p:pic>
        <p:nvPicPr>
          <p:cNvPr id="9" name="object 9"/>
          <p:cNvPicPr/>
          <p:nvPr/>
        </p:nvPicPr>
        <p:blipFill>
          <a:blip r:embed="rId4" cstate="print"/>
          <a:stretch>
            <a:fillRect/>
          </a:stretch>
        </p:blipFill>
        <p:spPr>
          <a:xfrm>
            <a:off x="797434" y="5028208"/>
            <a:ext cx="813506" cy="861953"/>
          </a:xfrm>
          <a:prstGeom prst="rect">
            <a:avLst/>
          </a:prstGeom>
        </p:spPr>
      </p:pic>
      <p:grpSp>
        <p:nvGrpSpPr>
          <p:cNvPr id="10" name="object 10"/>
          <p:cNvGrpSpPr/>
          <p:nvPr/>
        </p:nvGrpSpPr>
        <p:grpSpPr>
          <a:xfrm>
            <a:off x="1752645" y="2268437"/>
            <a:ext cx="4525676" cy="3646522"/>
            <a:chOff x="920990" y="1430375"/>
            <a:chExt cx="2853690" cy="2299335"/>
          </a:xfrm>
        </p:grpSpPr>
        <p:pic>
          <p:nvPicPr>
            <p:cNvPr id="11" name="object 11"/>
            <p:cNvPicPr/>
            <p:nvPr/>
          </p:nvPicPr>
          <p:blipFill>
            <a:blip r:embed="rId5" cstate="print"/>
            <a:stretch>
              <a:fillRect/>
            </a:stretch>
          </p:blipFill>
          <p:spPr>
            <a:xfrm>
              <a:off x="3229672" y="1430375"/>
              <a:ext cx="544574" cy="544573"/>
            </a:xfrm>
            <a:prstGeom prst="rect">
              <a:avLst/>
            </a:prstGeom>
          </p:spPr>
        </p:pic>
        <p:pic>
          <p:nvPicPr>
            <p:cNvPr id="12" name="object 12"/>
            <p:cNvPicPr/>
            <p:nvPr/>
          </p:nvPicPr>
          <p:blipFill>
            <a:blip r:embed="rId6" cstate="print"/>
            <a:stretch>
              <a:fillRect/>
            </a:stretch>
          </p:blipFill>
          <p:spPr>
            <a:xfrm>
              <a:off x="3198091" y="3043282"/>
              <a:ext cx="562490" cy="562490"/>
            </a:xfrm>
            <a:prstGeom prst="rect">
              <a:avLst/>
            </a:prstGeom>
          </p:spPr>
        </p:pic>
        <p:pic>
          <p:nvPicPr>
            <p:cNvPr id="13" name="object 13"/>
            <p:cNvPicPr/>
            <p:nvPr/>
          </p:nvPicPr>
          <p:blipFill>
            <a:blip r:embed="rId7" cstate="print"/>
            <a:stretch>
              <a:fillRect/>
            </a:stretch>
          </p:blipFill>
          <p:spPr>
            <a:xfrm>
              <a:off x="1556547" y="3209668"/>
              <a:ext cx="519859" cy="519859"/>
            </a:xfrm>
            <a:prstGeom prst="rect">
              <a:avLst/>
            </a:prstGeom>
          </p:spPr>
        </p:pic>
        <p:pic>
          <p:nvPicPr>
            <p:cNvPr id="14" name="object 14"/>
            <p:cNvPicPr/>
            <p:nvPr/>
          </p:nvPicPr>
          <p:blipFill>
            <a:blip r:embed="rId8" cstate="print"/>
            <a:stretch>
              <a:fillRect/>
            </a:stretch>
          </p:blipFill>
          <p:spPr>
            <a:xfrm>
              <a:off x="920990" y="3134568"/>
              <a:ext cx="588574" cy="588574"/>
            </a:xfrm>
            <a:prstGeom prst="rect">
              <a:avLst/>
            </a:prstGeom>
          </p:spPr>
        </p:pic>
      </p:grpSp>
      <p:sp>
        <p:nvSpPr>
          <p:cNvPr id="15" name="object 15"/>
          <p:cNvSpPr txBox="1"/>
          <p:nvPr/>
        </p:nvSpPr>
        <p:spPr>
          <a:xfrm>
            <a:off x="6143103" y="5327909"/>
            <a:ext cx="2287007" cy="410957"/>
          </a:xfrm>
          <a:prstGeom prst="rect">
            <a:avLst/>
          </a:prstGeom>
        </p:spPr>
        <p:txBody>
          <a:bodyPr vert="horz" wrap="square" lIns="0" tIns="20141" rIns="0" bIns="0" rtlCol="0">
            <a:spAutoFit/>
          </a:bodyPr>
          <a:lstStyle/>
          <a:p>
            <a:pPr marR="64451" algn="r">
              <a:spcBef>
                <a:spcPts val="159"/>
              </a:spcBef>
            </a:pPr>
            <a:r>
              <a:rPr sz="1269" b="1" spc="-135" dirty="0">
                <a:latin typeface="Arial"/>
                <a:cs typeface="Arial"/>
              </a:rPr>
              <a:t>Ex)</a:t>
            </a:r>
            <a:r>
              <a:rPr sz="1269" b="1" spc="-48" dirty="0">
                <a:latin typeface="Arial"/>
                <a:cs typeface="Arial"/>
              </a:rPr>
              <a:t> </a:t>
            </a:r>
            <a:r>
              <a:rPr sz="1269" b="1" spc="-181" dirty="0">
                <a:latin typeface="Arial"/>
                <a:cs typeface="Arial"/>
              </a:rPr>
              <a:t>GHGRP,</a:t>
            </a:r>
            <a:r>
              <a:rPr sz="1269" b="1" spc="-40" dirty="0">
                <a:latin typeface="Arial"/>
                <a:cs typeface="Arial"/>
              </a:rPr>
              <a:t> </a:t>
            </a:r>
            <a:r>
              <a:rPr sz="1269" b="1" spc="-119" dirty="0">
                <a:latin typeface="Arial"/>
                <a:cs typeface="Arial"/>
              </a:rPr>
              <a:t>AB32,</a:t>
            </a:r>
            <a:r>
              <a:rPr sz="1269" b="1" spc="-40" dirty="0">
                <a:latin typeface="Arial"/>
                <a:cs typeface="Arial"/>
              </a:rPr>
              <a:t> </a:t>
            </a:r>
            <a:r>
              <a:rPr sz="1269" b="1" spc="-167" dirty="0">
                <a:latin typeface="Arial"/>
                <a:cs typeface="Arial"/>
              </a:rPr>
              <a:t>RGGI</a:t>
            </a:r>
            <a:r>
              <a:rPr sz="1269" b="1" spc="-40" dirty="0">
                <a:latin typeface="Arial"/>
                <a:cs typeface="Arial"/>
              </a:rPr>
              <a:t> </a:t>
            </a:r>
            <a:r>
              <a:rPr sz="1269" b="1" spc="-79" dirty="0">
                <a:latin typeface="Arial"/>
                <a:cs typeface="Arial"/>
              </a:rPr>
              <a:t>in</a:t>
            </a:r>
            <a:r>
              <a:rPr sz="1269" b="1" spc="-48" dirty="0">
                <a:latin typeface="Arial"/>
                <a:cs typeface="Arial"/>
              </a:rPr>
              <a:t> </a:t>
            </a:r>
            <a:r>
              <a:rPr sz="1269" b="1" spc="-63" dirty="0">
                <a:latin typeface="Arial"/>
                <a:cs typeface="Arial"/>
              </a:rPr>
              <a:t>the</a:t>
            </a:r>
            <a:r>
              <a:rPr sz="1269" b="1" spc="-40" dirty="0">
                <a:latin typeface="Arial"/>
                <a:cs typeface="Arial"/>
              </a:rPr>
              <a:t> US</a:t>
            </a:r>
            <a:endParaRPr sz="1269">
              <a:latin typeface="Arial"/>
              <a:cs typeface="Arial"/>
            </a:endParaRPr>
          </a:p>
          <a:p>
            <a:pPr marR="8056" algn="r"/>
            <a:r>
              <a:rPr sz="1269" b="1" spc="-167" dirty="0">
                <a:latin typeface="Arial"/>
                <a:cs typeface="Arial"/>
              </a:rPr>
              <a:t>EU</a:t>
            </a:r>
            <a:r>
              <a:rPr sz="1269" b="1" spc="-48" dirty="0">
                <a:latin typeface="Arial"/>
                <a:cs typeface="Arial"/>
              </a:rPr>
              <a:t> </a:t>
            </a:r>
            <a:r>
              <a:rPr sz="1269" b="1" spc="-230" dirty="0">
                <a:latin typeface="Arial"/>
                <a:cs typeface="Arial"/>
              </a:rPr>
              <a:t>ETS</a:t>
            </a:r>
            <a:r>
              <a:rPr sz="1269" b="1" spc="-40" dirty="0">
                <a:latin typeface="Arial"/>
                <a:cs typeface="Arial"/>
              </a:rPr>
              <a:t> </a:t>
            </a:r>
            <a:r>
              <a:rPr sz="1269" b="1" spc="-79" dirty="0">
                <a:latin typeface="Arial"/>
                <a:cs typeface="Arial"/>
              </a:rPr>
              <a:t>in</a:t>
            </a:r>
            <a:r>
              <a:rPr sz="1269" b="1" spc="-40" dirty="0">
                <a:latin typeface="Arial"/>
                <a:cs typeface="Arial"/>
              </a:rPr>
              <a:t> </a:t>
            </a:r>
            <a:r>
              <a:rPr sz="1269" b="1" spc="-63" dirty="0">
                <a:latin typeface="Arial"/>
                <a:cs typeface="Arial"/>
              </a:rPr>
              <a:t>the</a:t>
            </a:r>
            <a:r>
              <a:rPr sz="1269" b="1" spc="-40" dirty="0">
                <a:latin typeface="Arial"/>
                <a:cs typeface="Arial"/>
              </a:rPr>
              <a:t> </a:t>
            </a:r>
            <a:r>
              <a:rPr sz="1269" b="1" spc="-119" dirty="0">
                <a:latin typeface="Arial"/>
                <a:cs typeface="Arial"/>
              </a:rPr>
              <a:t>European</a:t>
            </a:r>
            <a:r>
              <a:rPr sz="1269" b="1" spc="-32" dirty="0">
                <a:latin typeface="Arial"/>
                <a:cs typeface="Arial"/>
              </a:rPr>
              <a:t> Union</a:t>
            </a:r>
            <a:endParaRPr sz="1269">
              <a:latin typeface="Arial"/>
              <a:cs typeface="Arial"/>
            </a:endParaRPr>
          </a:p>
        </p:txBody>
      </p:sp>
      <p:grpSp>
        <p:nvGrpSpPr>
          <p:cNvPr id="16" name="object 16"/>
          <p:cNvGrpSpPr/>
          <p:nvPr/>
        </p:nvGrpSpPr>
        <p:grpSpPr>
          <a:xfrm>
            <a:off x="3243782" y="2543140"/>
            <a:ext cx="2227591" cy="2382677"/>
            <a:chOff x="1861235" y="1603591"/>
            <a:chExt cx="1404620" cy="1502410"/>
          </a:xfrm>
        </p:grpSpPr>
        <p:pic>
          <p:nvPicPr>
            <p:cNvPr id="17" name="object 17"/>
            <p:cNvPicPr/>
            <p:nvPr/>
          </p:nvPicPr>
          <p:blipFill>
            <a:blip r:embed="rId9" cstate="print"/>
            <a:stretch>
              <a:fillRect/>
            </a:stretch>
          </p:blipFill>
          <p:spPr>
            <a:xfrm>
              <a:off x="1986813" y="1603591"/>
              <a:ext cx="1278940" cy="259689"/>
            </a:xfrm>
            <a:prstGeom prst="rect">
              <a:avLst/>
            </a:prstGeom>
          </p:spPr>
        </p:pic>
        <p:pic>
          <p:nvPicPr>
            <p:cNvPr id="18" name="object 18"/>
            <p:cNvPicPr/>
            <p:nvPr/>
          </p:nvPicPr>
          <p:blipFill>
            <a:blip r:embed="rId10" cstate="print"/>
            <a:stretch>
              <a:fillRect/>
            </a:stretch>
          </p:blipFill>
          <p:spPr>
            <a:xfrm>
              <a:off x="1861235" y="1796224"/>
              <a:ext cx="1375257" cy="1309420"/>
            </a:xfrm>
            <a:prstGeom prst="rect">
              <a:avLst/>
            </a:prstGeom>
          </p:spPr>
        </p:pic>
      </p:grpSp>
      <p:sp>
        <p:nvSpPr>
          <p:cNvPr id="19" name="object 19"/>
          <p:cNvSpPr txBox="1"/>
          <p:nvPr/>
        </p:nvSpPr>
        <p:spPr>
          <a:xfrm>
            <a:off x="5243148" y="4508737"/>
            <a:ext cx="2936553" cy="846425"/>
          </a:xfrm>
          <a:prstGeom prst="rect">
            <a:avLst/>
          </a:prstGeom>
        </p:spPr>
        <p:txBody>
          <a:bodyPr vert="horz" wrap="square" lIns="0" tIns="24169" rIns="0" bIns="0" rtlCol="0">
            <a:spAutoFit/>
          </a:bodyPr>
          <a:lstStyle/>
          <a:p>
            <a:pPr marL="20141" marR="8056">
              <a:spcBef>
                <a:spcPts val="190"/>
              </a:spcBef>
            </a:pPr>
            <a:r>
              <a:rPr sz="1110" spc="-71" dirty="0">
                <a:latin typeface="Arial"/>
                <a:cs typeface="Arial"/>
              </a:rPr>
              <a:t>The</a:t>
            </a:r>
            <a:r>
              <a:rPr sz="1110" dirty="0">
                <a:latin typeface="Arial"/>
                <a:cs typeface="Arial"/>
              </a:rPr>
              <a:t> </a:t>
            </a:r>
            <a:r>
              <a:rPr sz="1110" spc="-40" dirty="0">
                <a:latin typeface="Arial"/>
                <a:cs typeface="Arial"/>
              </a:rPr>
              <a:t>upstream</a:t>
            </a:r>
            <a:r>
              <a:rPr sz="1110" spc="8" dirty="0">
                <a:latin typeface="Arial"/>
                <a:cs typeface="Arial"/>
              </a:rPr>
              <a:t> </a:t>
            </a:r>
            <a:r>
              <a:rPr sz="1110" spc="-16" dirty="0">
                <a:latin typeface="Arial"/>
                <a:cs typeface="Arial"/>
              </a:rPr>
              <a:t>effect</a:t>
            </a:r>
            <a:r>
              <a:rPr sz="1110" dirty="0">
                <a:latin typeface="Arial"/>
                <a:cs typeface="Arial"/>
              </a:rPr>
              <a:t> of </a:t>
            </a:r>
            <a:r>
              <a:rPr sz="1110" spc="-56" dirty="0">
                <a:latin typeface="Arial"/>
                <a:cs typeface="Arial"/>
              </a:rPr>
              <a:t>disaggregated-</a:t>
            </a:r>
            <a:r>
              <a:rPr sz="1110" spc="-32" dirty="0">
                <a:latin typeface="Arial"/>
                <a:cs typeface="Arial"/>
              </a:rPr>
              <a:t>level</a:t>
            </a:r>
            <a:r>
              <a:rPr sz="1110" spc="8" dirty="0">
                <a:latin typeface="Arial"/>
                <a:cs typeface="Arial"/>
              </a:rPr>
              <a:t> </a:t>
            </a:r>
            <a:r>
              <a:rPr sz="1110" spc="-16" dirty="0">
                <a:latin typeface="Arial"/>
                <a:cs typeface="Arial"/>
              </a:rPr>
              <a:t>policy</a:t>
            </a:r>
            <a:r>
              <a:rPr sz="1110" spc="793" dirty="0">
                <a:latin typeface="Arial"/>
                <a:cs typeface="Arial"/>
              </a:rPr>
              <a:t> </a:t>
            </a:r>
            <a:r>
              <a:rPr sz="1110" spc="-16" dirty="0">
                <a:latin typeface="Arial"/>
                <a:cs typeface="Arial"/>
              </a:rPr>
              <a:t>on</a:t>
            </a:r>
            <a:r>
              <a:rPr sz="1110" spc="32" dirty="0">
                <a:latin typeface="Arial"/>
                <a:cs typeface="Arial"/>
              </a:rPr>
              <a:t> </a:t>
            </a:r>
            <a:r>
              <a:rPr sz="1110" spc="-56" dirty="0">
                <a:latin typeface="Arial"/>
                <a:cs typeface="Arial"/>
              </a:rPr>
              <a:t>aggregated-</a:t>
            </a:r>
            <a:r>
              <a:rPr sz="1110" spc="-16" dirty="0">
                <a:latin typeface="Arial"/>
                <a:cs typeface="Arial"/>
              </a:rPr>
              <a:t>level</a:t>
            </a:r>
            <a:endParaRPr sz="1110">
              <a:latin typeface="Arial"/>
              <a:cs typeface="Arial"/>
            </a:endParaRPr>
          </a:p>
          <a:p>
            <a:pPr marL="955687" marR="230614" indent="-36254">
              <a:spcBef>
                <a:spcPts val="706"/>
              </a:spcBef>
            </a:pPr>
            <a:r>
              <a:rPr sz="1269" b="1" spc="-48" dirty="0">
                <a:latin typeface="Arial"/>
                <a:cs typeface="Arial"/>
              </a:rPr>
              <a:t>2.</a:t>
            </a:r>
            <a:r>
              <a:rPr sz="1269" b="1" spc="-8" dirty="0">
                <a:latin typeface="Arial"/>
                <a:cs typeface="Arial"/>
              </a:rPr>
              <a:t> </a:t>
            </a:r>
            <a:r>
              <a:rPr sz="1269" b="1" spc="-127" dirty="0">
                <a:latin typeface="Arial"/>
                <a:cs typeface="Arial"/>
              </a:rPr>
              <a:t>Transparency</a:t>
            </a:r>
            <a:r>
              <a:rPr sz="1269" b="1" spc="-8" dirty="0">
                <a:latin typeface="Arial"/>
                <a:cs typeface="Arial"/>
              </a:rPr>
              <a:t> </a:t>
            </a:r>
            <a:r>
              <a:rPr sz="1269" b="1" spc="-79" dirty="0">
                <a:latin typeface="Arial"/>
                <a:cs typeface="Arial"/>
              </a:rPr>
              <a:t>regulation</a:t>
            </a:r>
            <a:r>
              <a:rPr sz="1269" b="1" spc="793" dirty="0">
                <a:latin typeface="Arial"/>
                <a:cs typeface="Arial"/>
              </a:rPr>
              <a:t> </a:t>
            </a:r>
            <a:r>
              <a:rPr sz="1269" b="1" spc="-48" dirty="0">
                <a:latin typeface="Arial"/>
                <a:cs typeface="Arial"/>
              </a:rPr>
              <a:t>at</a:t>
            </a:r>
            <a:r>
              <a:rPr sz="1269" b="1" spc="159" dirty="0">
                <a:latin typeface="Arial"/>
                <a:cs typeface="Arial"/>
              </a:rPr>
              <a:t> </a:t>
            </a:r>
            <a:r>
              <a:rPr sz="1269" b="1" spc="-119" dirty="0">
                <a:latin typeface="Arial"/>
                <a:cs typeface="Arial"/>
              </a:rPr>
              <a:t>disaggregated-</a:t>
            </a:r>
            <a:r>
              <a:rPr sz="1269" b="1" spc="-32" dirty="0">
                <a:latin typeface="Arial"/>
                <a:cs typeface="Arial"/>
              </a:rPr>
              <a:t>level</a:t>
            </a:r>
            <a:endParaRPr sz="1269">
              <a:latin typeface="Arial"/>
              <a:cs typeface="Arial"/>
            </a:endParaRPr>
          </a:p>
        </p:txBody>
      </p:sp>
      <p:pic>
        <p:nvPicPr>
          <p:cNvPr id="20" name="object 20"/>
          <p:cNvPicPr/>
          <p:nvPr/>
        </p:nvPicPr>
        <p:blipFill>
          <a:blip r:embed="rId11" cstate="print"/>
          <a:stretch>
            <a:fillRect/>
          </a:stretch>
        </p:blipFill>
        <p:spPr>
          <a:xfrm>
            <a:off x="3348194" y="3179271"/>
            <a:ext cx="2169423" cy="2088216"/>
          </a:xfrm>
          <a:prstGeom prst="rect">
            <a:avLst/>
          </a:prstGeom>
        </p:spPr>
      </p:pic>
      <p:sp>
        <p:nvSpPr>
          <p:cNvPr id="21" name="object 21"/>
          <p:cNvSpPr txBox="1"/>
          <p:nvPr/>
        </p:nvSpPr>
        <p:spPr>
          <a:xfrm>
            <a:off x="5401275" y="2272927"/>
            <a:ext cx="2950652" cy="1207329"/>
          </a:xfrm>
          <a:prstGeom prst="rect">
            <a:avLst/>
          </a:prstGeom>
        </p:spPr>
        <p:txBody>
          <a:bodyPr vert="horz" wrap="square" lIns="0" tIns="20141" rIns="0" bIns="0" rtlCol="0">
            <a:spAutoFit/>
          </a:bodyPr>
          <a:lstStyle/>
          <a:p>
            <a:pPr marL="964751" marR="236656" indent="-36254">
              <a:spcBef>
                <a:spcPts val="159"/>
              </a:spcBef>
            </a:pPr>
            <a:r>
              <a:rPr sz="1269" b="1" spc="-48" dirty="0">
                <a:latin typeface="Arial"/>
                <a:cs typeface="Arial"/>
              </a:rPr>
              <a:t>1.</a:t>
            </a:r>
            <a:r>
              <a:rPr sz="1269" b="1" spc="-8" dirty="0">
                <a:latin typeface="Arial"/>
                <a:cs typeface="Arial"/>
              </a:rPr>
              <a:t> </a:t>
            </a:r>
            <a:r>
              <a:rPr sz="1269" b="1" spc="-127" dirty="0">
                <a:latin typeface="Arial"/>
                <a:cs typeface="Arial"/>
              </a:rPr>
              <a:t>Transparency</a:t>
            </a:r>
            <a:r>
              <a:rPr sz="1269" b="1" spc="-8" dirty="0">
                <a:latin typeface="Arial"/>
                <a:cs typeface="Arial"/>
              </a:rPr>
              <a:t> </a:t>
            </a:r>
            <a:r>
              <a:rPr sz="1269" b="1" spc="-79" dirty="0">
                <a:latin typeface="Arial"/>
                <a:cs typeface="Arial"/>
              </a:rPr>
              <a:t>regulation</a:t>
            </a:r>
            <a:r>
              <a:rPr sz="1269" b="1" spc="793" dirty="0">
                <a:latin typeface="Arial"/>
                <a:cs typeface="Arial"/>
              </a:rPr>
              <a:t> </a:t>
            </a:r>
            <a:r>
              <a:rPr sz="1269" b="1" spc="-48" dirty="0">
                <a:latin typeface="Arial"/>
                <a:cs typeface="Arial"/>
              </a:rPr>
              <a:t>at</a:t>
            </a:r>
            <a:r>
              <a:rPr sz="1269" b="1" spc="63" dirty="0">
                <a:latin typeface="Arial"/>
                <a:cs typeface="Arial"/>
              </a:rPr>
              <a:t> </a:t>
            </a:r>
            <a:r>
              <a:rPr sz="1269" b="1" spc="-111" dirty="0">
                <a:latin typeface="Arial"/>
                <a:cs typeface="Arial"/>
              </a:rPr>
              <a:t>aggregated-</a:t>
            </a:r>
            <a:r>
              <a:rPr sz="1269" b="1" spc="-32" dirty="0">
                <a:latin typeface="Arial"/>
                <a:cs typeface="Arial"/>
              </a:rPr>
              <a:t>level</a:t>
            </a:r>
            <a:endParaRPr sz="1269">
              <a:latin typeface="Arial"/>
              <a:cs typeface="Arial"/>
            </a:endParaRPr>
          </a:p>
          <a:p>
            <a:pPr marL="928497" marR="455185"/>
            <a:r>
              <a:rPr sz="1269" b="1" spc="-135" dirty="0">
                <a:latin typeface="Arial"/>
                <a:cs typeface="Arial"/>
              </a:rPr>
              <a:t>Ex)</a:t>
            </a:r>
            <a:r>
              <a:rPr sz="1269" b="1" spc="-24" dirty="0">
                <a:latin typeface="Arial"/>
                <a:cs typeface="Arial"/>
              </a:rPr>
              <a:t> </a:t>
            </a:r>
            <a:r>
              <a:rPr sz="1269" b="1" spc="-167" dirty="0">
                <a:latin typeface="Arial"/>
                <a:cs typeface="Arial"/>
              </a:rPr>
              <a:t>UK’s</a:t>
            </a:r>
            <a:r>
              <a:rPr sz="1269" b="1" spc="-24" dirty="0">
                <a:latin typeface="Arial"/>
                <a:cs typeface="Arial"/>
              </a:rPr>
              <a:t> </a:t>
            </a:r>
            <a:r>
              <a:rPr sz="1269" b="1" spc="-63" dirty="0">
                <a:latin typeface="Arial"/>
                <a:cs typeface="Arial"/>
              </a:rPr>
              <a:t>firm-</a:t>
            </a:r>
            <a:r>
              <a:rPr sz="1269" b="1" spc="-87" dirty="0">
                <a:latin typeface="Arial"/>
                <a:cs typeface="Arial"/>
              </a:rPr>
              <a:t>level</a:t>
            </a:r>
            <a:r>
              <a:rPr sz="1269" b="1" spc="-16" dirty="0">
                <a:latin typeface="Arial"/>
                <a:cs typeface="Arial"/>
              </a:rPr>
              <a:t> </a:t>
            </a:r>
            <a:r>
              <a:rPr sz="1269" b="1" spc="-143" dirty="0">
                <a:latin typeface="Arial"/>
                <a:cs typeface="Arial"/>
              </a:rPr>
              <a:t>GHG</a:t>
            </a:r>
            <a:r>
              <a:rPr sz="1269" b="1" spc="793" dirty="0">
                <a:latin typeface="Arial"/>
                <a:cs typeface="Arial"/>
              </a:rPr>
              <a:t> </a:t>
            </a:r>
            <a:r>
              <a:rPr sz="1269" b="1" spc="-119" dirty="0">
                <a:latin typeface="Arial"/>
                <a:cs typeface="Arial"/>
              </a:rPr>
              <a:t>disclosure</a:t>
            </a:r>
            <a:r>
              <a:rPr sz="1269" b="1" spc="8" dirty="0">
                <a:latin typeface="Arial"/>
                <a:cs typeface="Arial"/>
              </a:rPr>
              <a:t> </a:t>
            </a:r>
            <a:r>
              <a:rPr sz="1269" b="1" spc="-16" dirty="0">
                <a:latin typeface="Arial"/>
                <a:cs typeface="Arial"/>
              </a:rPr>
              <a:t>mandate</a:t>
            </a:r>
            <a:endParaRPr sz="1269">
              <a:latin typeface="Arial"/>
              <a:cs typeface="Arial"/>
            </a:endParaRPr>
          </a:p>
          <a:p>
            <a:pPr marL="20141" marR="8056">
              <a:spcBef>
                <a:spcPts val="523"/>
              </a:spcBef>
            </a:pPr>
            <a:r>
              <a:rPr sz="1110" spc="-71" dirty="0">
                <a:latin typeface="Arial"/>
                <a:cs typeface="Arial"/>
              </a:rPr>
              <a:t>The</a:t>
            </a:r>
            <a:r>
              <a:rPr sz="1110" spc="-8" dirty="0">
                <a:latin typeface="Arial"/>
                <a:cs typeface="Arial"/>
              </a:rPr>
              <a:t> </a:t>
            </a:r>
            <a:r>
              <a:rPr sz="1110" spc="-32" dirty="0">
                <a:latin typeface="Arial"/>
                <a:cs typeface="Arial"/>
              </a:rPr>
              <a:t>downstream</a:t>
            </a:r>
            <a:r>
              <a:rPr sz="1110" dirty="0">
                <a:latin typeface="Arial"/>
                <a:cs typeface="Arial"/>
              </a:rPr>
              <a:t> </a:t>
            </a:r>
            <a:r>
              <a:rPr sz="1110" spc="-16" dirty="0">
                <a:latin typeface="Arial"/>
                <a:cs typeface="Arial"/>
              </a:rPr>
              <a:t>effect </a:t>
            </a:r>
            <a:r>
              <a:rPr sz="1110" dirty="0">
                <a:latin typeface="Arial"/>
                <a:cs typeface="Arial"/>
              </a:rPr>
              <a:t>of </a:t>
            </a:r>
            <a:r>
              <a:rPr sz="1110" spc="-56" dirty="0">
                <a:latin typeface="Arial"/>
                <a:cs typeface="Arial"/>
              </a:rPr>
              <a:t>aggregated-</a:t>
            </a:r>
            <a:r>
              <a:rPr sz="1110" spc="-32" dirty="0">
                <a:latin typeface="Arial"/>
                <a:cs typeface="Arial"/>
              </a:rPr>
              <a:t>level</a:t>
            </a:r>
            <a:r>
              <a:rPr sz="1110" spc="-8" dirty="0">
                <a:latin typeface="Arial"/>
                <a:cs typeface="Arial"/>
              </a:rPr>
              <a:t> </a:t>
            </a:r>
            <a:r>
              <a:rPr sz="1110" spc="-16" dirty="0">
                <a:latin typeface="Arial"/>
                <a:cs typeface="Arial"/>
              </a:rPr>
              <a:t>policy</a:t>
            </a:r>
            <a:r>
              <a:rPr sz="1110" spc="793" dirty="0">
                <a:latin typeface="Arial"/>
                <a:cs typeface="Arial"/>
              </a:rPr>
              <a:t> </a:t>
            </a:r>
            <a:r>
              <a:rPr sz="1110" spc="-16" dirty="0">
                <a:latin typeface="Arial"/>
                <a:cs typeface="Arial"/>
              </a:rPr>
              <a:t>on</a:t>
            </a:r>
            <a:r>
              <a:rPr sz="1110" spc="71" dirty="0">
                <a:latin typeface="Arial"/>
                <a:cs typeface="Arial"/>
              </a:rPr>
              <a:t> </a:t>
            </a:r>
            <a:r>
              <a:rPr sz="1110" spc="-56" dirty="0">
                <a:latin typeface="Arial"/>
                <a:cs typeface="Arial"/>
              </a:rPr>
              <a:t>disaggregated-</a:t>
            </a:r>
            <a:r>
              <a:rPr sz="1110" spc="-16" dirty="0">
                <a:latin typeface="Arial"/>
                <a:cs typeface="Arial"/>
              </a:rPr>
              <a:t>level</a:t>
            </a:r>
            <a:endParaRPr sz="1110">
              <a:latin typeface="Arial"/>
              <a:cs typeface="Arial"/>
            </a:endParaRPr>
          </a:p>
        </p:txBody>
      </p:sp>
      <p:sp>
        <p:nvSpPr>
          <p:cNvPr id="22" name="object 22"/>
          <p:cNvSpPr txBox="1"/>
          <p:nvPr/>
        </p:nvSpPr>
        <p:spPr>
          <a:xfrm>
            <a:off x="3891248" y="2408921"/>
            <a:ext cx="1396775" cy="195221"/>
          </a:xfrm>
          <a:prstGeom prst="rect">
            <a:avLst/>
          </a:prstGeom>
        </p:spPr>
        <p:txBody>
          <a:bodyPr vert="horz" wrap="square" lIns="0" tIns="24169" rIns="0" bIns="0" rtlCol="0">
            <a:spAutoFit/>
          </a:bodyPr>
          <a:lstStyle/>
          <a:p>
            <a:pPr marL="20141">
              <a:spcBef>
                <a:spcPts val="190"/>
              </a:spcBef>
            </a:pPr>
            <a:r>
              <a:rPr sz="1110" spc="-40" dirty="0">
                <a:latin typeface="Arial"/>
                <a:cs typeface="Arial"/>
              </a:rPr>
              <a:t>Horizontal</a:t>
            </a:r>
            <a:r>
              <a:rPr sz="1110" spc="32" dirty="0">
                <a:latin typeface="Arial"/>
                <a:cs typeface="Arial"/>
              </a:rPr>
              <a:t> </a:t>
            </a:r>
            <a:r>
              <a:rPr sz="1110" spc="-32" dirty="0">
                <a:latin typeface="Arial"/>
                <a:cs typeface="Arial"/>
              </a:rPr>
              <a:t>policy</a:t>
            </a:r>
            <a:r>
              <a:rPr sz="1110" spc="32" dirty="0">
                <a:latin typeface="Arial"/>
                <a:cs typeface="Arial"/>
              </a:rPr>
              <a:t> </a:t>
            </a:r>
            <a:r>
              <a:rPr sz="1110" spc="-16" dirty="0">
                <a:latin typeface="Arial"/>
                <a:cs typeface="Arial"/>
              </a:rPr>
              <a:t>effect</a:t>
            </a:r>
            <a:endParaRPr sz="1110">
              <a:latin typeface="Arial"/>
              <a:cs typeface="Arial"/>
            </a:endParaRPr>
          </a:p>
        </p:txBody>
      </p:sp>
      <p:sp>
        <p:nvSpPr>
          <p:cNvPr id="23" name="object 23"/>
          <p:cNvSpPr txBox="1"/>
          <p:nvPr/>
        </p:nvSpPr>
        <p:spPr>
          <a:xfrm>
            <a:off x="3970289" y="5380760"/>
            <a:ext cx="1396775" cy="195221"/>
          </a:xfrm>
          <a:prstGeom prst="rect">
            <a:avLst/>
          </a:prstGeom>
        </p:spPr>
        <p:txBody>
          <a:bodyPr vert="horz" wrap="square" lIns="0" tIns="24169" rIns="0" bIns="0" rtlCol="0">
            <a:spAutoFit/>
          </a:bodyPr>
          <a:lstStyle/>
          <a:p>
            <a:pPr marL="20141">
              <a:spcBef>
                <a:spcPts val="190"/>
              </a:spcBef>
            </a:pPr>
            <a:r>
              <a:rPr sz="1110" spc="-40" dirty="0">
                <a:latin typeface="Arial"/>
                <a:cs typeface="Arial"/>
              </a:rPr>
              <a:t>Horizontal</a:t>
            </a:r>
            <a:r>
              <a:rPr sz="1110" spc="32" dirty="0">
                <a:latin typeface="Arial"/>
                <a:cs typeface="Arial"/>
              </a:rPr>
              <a:t> </a:t>
            </a:r>
            <a:r>
              <a:rPr sz="1110" spc="-32" dirty="0">
                <a:latin typeface="Arial"/>
                <a:cs typeface="Arial"/>
              </a:rPr>
              <a:t>policy</a:t>
            </a:r>
            <a:r>
              <a:rPr sz="1110" spc="32" dirty="0">
                <a:latin typeface="Arial"/>
                <a:cs typeface="Arial"/>
              </a:rPr>
              <a:t> </a:t>
            </a:r>
            <a:r>
              <a:rPr sz="1110" spc="-16" dirty="0">
                <a:latin typeface="Arial"/>
                <a:cs typeface="Arial"/>
              </a:rPr>
              <a:t>effect</a:t>
            </a:r>
            <a:endParaRPr sz="1110">
              <a:latin typeface="Arial"/>
              <a:cs typeface="Arial"/>
            </a:endParaRPr>
          </a:p>
        </p:txBody>
      </p:sp>
      <p:sp>
        <p:nvSpPr>
          <p:cNvPr id="24" name="object 24"/>
          <p:cNvSpPr txBox="1"/>
          <p:nvPr/>
        </p:nvSpPr>
        <p:spPr>
          <a:xfrm>
            <a:off x="4470772" y="1728316"/>
            <a:ext cx="3907348" cy="254294"/>
          </a:xfrm>
          <a:prstGeom prst="rect">
            <a:avLst/>
          </a:prstGeom>
        </p:spPr>
        <p:txBody>
          <a:bodyPr vert="horz" wrap="square" lIns="0" tIns="22155" rIns="0" bIns="0" rtlCol="0">
            <a:spAutoFit/>
          </a:bodyPr>
          <a:lstStyle/>
          <a:p>
            <a:pPr marL="20141">
              <a:spcBef>
                <a:spcPts val="174"/>
              </a:spcBef>
            </a:pPr>
            <a:r>
              <a:rPr sz="1507" b="1" spc="-135" dirty="0">
                <a:latin typeface="Arial"/>
                <a:cs typeface="Arial"/>
              </a:rPr>
              <a:t>Two</a:t>
            </a:r>
            <a:r>
              <a:rPr sz="1507" b="1" dirty="0">
                <a:latin typeface="Arial"/>
                <a:cs typeface="Arial"/>
              </a:rPr>
              <a:t> </a:t>
            </a:r>
            <a:r>
              <a:rPr sz="1507" b="1" spc="-135" dirty="0">
                <a:latin typeface="Arial"/>
                <a:cs typeface="Arial"/>
              </a:rPr>
              <a:t>disclosure-</a:t>
            </a:r>
            <a:r>
              <a:rPr sz="1507" b="1" spc="-111" dirty="0">
                <a:latin typeface="Arial"/>
                <a:cs typeface="Arial"/>
              </a:rPr>
              <a:t>levels</a:t>
            </a:r>
            <a:r>
              <a:rPr sz="1507" b="1" dirty="0">
                <a:latin typeface="Arial"/>
                <a:cs typeface="Arial"/>
              </a:rPr>
              <a:t> </a:t>
            </a:r>
            <a:r>
              <a:rPr sz="1507" b="1" spc="-71" dirty="0">
                <a:latin typeface="Arial"/>
                <a:cs typeface="Arial"/>
              </a:rPr>
              <a:t>of</a:t>
            </a:r>
            <a:r>
              <a:rPr sz="1507" b="1" dirty="0">
                <a:latin typeface="Arial"/>
                <a:cs typeface="Arial"/>
              </a:rPr>
              <a:t> </a:t>
            </a:r>
            <a:r>
              <a:rPr sz="1507" b="1" spc="-119" dirty="0">
                <a:latin typeface="Arial"/>
                <a:cs typeface="Arial"/>
              </a:rPr>
              <a:t>transparency</a:t>
            </a:r>
            <a:r>
              <a:rPr sz="1507" b="1" dirty="0">
                <a:latin typeface="Arial"/>
                <a:cs typeface="Arial"/>
              </a:rPr>
              <a:t> </a:t>
            </a:r>
            <a:r>
              <a:rPr sz="1507" b="1" spc="-56" dirty="0">
                <a:latin typeface="Arial"/>
                <a:cs typeface="Arial"/>
              </a:rPr>
              <a:t>regulation</a:t>
            </a:r>
            <a:endParaRPr sz="1507">
              <a:latin typeface="Arial"/>
              <a:cs typeface="Arial"/>
            </a:endParaRPr>
          </a:p>
        </p:txBody>
      </p:sp>
      <p:grpSp>
        <p:nvGrpSpPr>
          <p:cNvPr id="25" name="object 25"/>
          <p:cNvGrpSpPr/>
          <p:nvPr/>
        </p:nvGrpSpPr>
        <p:grpSpPr>
          <a:xfrm>
            <a:off x="764810" y="2276034"/>
            <a:ext cx="1671700" cy="2630411"/>
            <a:chOff x="298105" y="1435166"/>
            <a:chExt cx="1054100" cy="1658620"/>
          </a:xfrm>
        </p:grpSpPr>
        <p:pic>
          <p:nvPicPr>
            <p:cNvPr id="26" name="object 26"/>
            <p:cNvPicPr/>
            <p:nvPr/>
          </p:nvPicPr>
          <p:blipFill>
            <a:blip r:embed="rId12" cstate="print"/>
            <a:stretch>
              <a:fillRect/>
            </a:stretch>
          </p:blipFill>
          <p:spPr>
            <a:xfrm>
              <a:off x="298105" y="1435166"/>
              <a:ext cx="822789" cy="822789"/>
            </a:xfrm>
            <a:prstGeom prst="rect">
              <a:avLst/>
            </a:prstGeom>
          </p:spPr>
        </p:pic>
        <p:pic>
          <p:nvPicPr>
            <p:cNvPr id="27" name="object 27"/>
            <p:cNvPicPr/>
            <p:nvPr/>
          </p:nvPicPr>
          <p:blipFill>
            <a:blip r:embed="rId13" cstate="print"/>
            <a:stretch>
              <a:fillRect/>
            </a:stretch>
          </p:blipFill>
          <p:spPr>
            <a:xfrm>
              <a:off x="574979" y="2164423"/>
              <a:ext cx="776630" cy="929030"/>
            </a:xfrm>
            <a:prstGeom prst="rect">
              <a:avLst/>
            </a:prstGeom>
          </p:spPr>
        </p:pic>
      </p:grpSp>
      <p:sp>
        <p:nvSpPr>
          <p:cNvPr id="28" name="object 28"/>
          <p:cNvSpPr txBox="1"/>
          <p:nvPr/>
        </p:nvSpPr>
        <p:spPr>
          <a:xfrm>
            <a:off x="985144" y="3776573"/>
            <a:ext cx="769385" cy="474189"/>
          </a:xfrm>
          <a:prstGeom prst="rect">
            <a:avLst/>
          </a:prstGeom>
        </p:spPr>
        <p:txBody>
          <a:bodyPr vert="horz" wrap="square" lIns="0" tIns="19134" rIns="0" bIns="0" rtlCol="0">
            <a:spAutoFit/>
          </a:bodyPr>
          <a:lstStyle/>
          <a:p>
            <a:pPr marL="20141" marR="8056" algn="just">
              <a:lnSpc>
                <a:spcPct val="106000"/>
              </a:lnSpc>
              <a:spcBef>
                <a:spcPts val="151"/>
              </a:spcBef>
            </a:pPr>
            <a:r>
              <a:rPr sz="952" spc="-56" dirty="0">
                <a:latin typeface="Arial"/>
                <a:cs typeface="Arial"/>
              </a:rPr>
              <a:t>A</a:t>
            </a:r>
            <a:r>
              <a:rPr sz="952" spc="-40" dirty="0">
                <a:latin typeface="Arial"/>
                <a:cs typeface="Arial"/>
              </a:rPr>
              <a:t> </a:t>
            </a:r>
            <a:r>
              <a:rPr sz="952" dirty="0">
                <a:latin typeface="Arial"/>
                <a:cs typeface="Arial"/>
              </a:rPr>
              <a:t>facility</a:t>
            </a:r>
            <a:r>
              <a:rPr sz="952" spc="-40" dirty="0">
                <a:latin typeface="Arial"/>
                <a:cs typeface="Arial"/>
              </a:rPr>
              <a:t> can</a:t>
            </a:r>
            <a:r>
              <a:rPr sz="952" dirty="0">
                <a:latin typeface="Arial"/>
                <a:cs typeface="Arial"/>
              </a:rPr>
              <a:t> </a:t>
            </a:r>
            <a:r>
              <a:rPr sz="952" spc="-16" dirty="0">
                <a:latin typeface="Arial"/>
                <a:cs typeface="Arial"/>
              </a:rPr>
              <a:t>be</a:t>
            </a:r>
            <a:r>
              <a:rPr sz="952" spc="-40" dirty="0">
                <a:latin typeface="Arial"/>
                <a:cs typeface="Arial"/>
              </a:rPr>
              <a:t> </a:t>
            </a:r>
            <a:r>
              <a:rPr sz="952" dirty="0">
                <a:latin typeface="Arial"/>
                <a:cs typeface="Arial"/>
              </a:rPr>
              <a:t>owned</a:t>
            </a:r>
            <a:r>
              <a:rPr sz="952" spc="-40" dirty="0">
                <a:latin typeface="Arial"/>
                <a:cs typeface="Arial"/>
              </a:rPr>
              <a:t> </a:t>
            </a:r>
            <a:r>
              <a:rPr sz="952" spc="-16" dirty="0">
                <a:latin typeface="Arial"/>
                <a:cs typeface="Arial"/>
              </a:rPr>
              <a:t>by </a:t>
            </a:r>
            <a:r>
              <a:rPr sz="952" spc="8" dirty="0">
                <a:latin typeface="Arial"/>
                <a:cs typeface="Arial"/>
              </a:rPr>
              <a:t>multiple</a:t>
            </a:r>
            <a:r>
              <a:rPr sz="952" spc="-40" dirty="0">
                <a:latin typeface="Arial"/>
                <a:cs typeface="Arial"/>
              </a:rPr>
              <a:t> </a:t>
            </a:r>
            <a:r>
              <a:rPr sz="952" dirty="0">
                <a:latin typeface="Arial"/>
                <a:cs typeface="Arial"/>
              </a:rPr>
              <a:t>firms</a:t>
            </a:r>
            <a:endParaRPr sz="952">
              <a:latin typeface="Arial"/>
              <a:cs typeface="Arial"/>
            </a:endParaRPr>
          </a:p>
        </p:txBody>
      </p:sp>
      <p:grpSp>
        <p:nvGrpSpPr>
          <p:cNvPr id="29" name="object 29"/>
          <p:cNvGrpSpPr/>
          <p:nvPr/>
        </p:nvGrpSpPr>
        <p:grpSpPr>
          <a:xfrm>
            <a:off x="832667" y="3478969"/>
            <a:ext cx="4743198" cy="1995970"/>
            <a:chOff x="340893" y="2193683"/>
            <a:chExt cx="2990850" cy="1258570"/>
          </a:xfrm>
        </p:grpSpPr>
        <p:pic>
          <p:nvPicPr>
            <p:cNvPr id="30" name="object 30"/>
            <p:cNvPicPr/>
            <p:nvPr/>
          </p:nvPicPr>
          <p:blipFill>
            <a:blip r:embed="rId14" cstate="print"/>
            <a:stretch>
              <a:fillRect/>
            </a:stretch>
          </p:blipFill>
          <p:spPr>
            <a:xfrm>
              <a:off x="1847824" y="2193683"/>
              <a:ext cx="143865" cy="832713"/>
            </a:xfrm>
            <a:prstGeom prst="rect">
              <a:avLst/>
            </a:prstGeom>
          </p:spPr>
        </p:pic>
        <p:pic>
          <p:nvPicPr>
            <p:cNvPr id="31" name="object 31"/>
            <p:cNvPicPr/>
            <p:nvPr/>
          </p:nvPicPr>
          <p:blipFill>
            <a:blip r:embed="rId15" cstate="print"/>
            <a:stretch>
              <a:fillRect/>
            </a:stretch>
          </p:blipFill>
          <p:spPr>
            <a:xfrm>
              <a:off x="340893" y="2213191"/>
              <a:ext cx="143865" cy="831494"/>
            </a:xfrm>
            <a:prstGeom prst="rect">
              <a:avLst/>
            </a:prstGeom>
          </p:spPr>
        </p:pic>
        <p:pic>
          <p:nvPicPr>
            <p:cNvPr id="32" name="object 32"/>
            <p:cNvPicPr/>
            <p:nvPr/>
          </p:nvPicPr>
          <p:blipFill>
            <a:blip r:embed="rId16" cstate="print"/>
            <a:stretch>
              <a:fillRect/>
            </a:stretch>
          </p:blipFill>
          <p:spPr>
            <a:xfrm>
              <a:off x="2051431" y="3190989"/>
              <a:ext cx="1280160" cy="260908"/>
            </a:xfrm>
            <a:prstGeom prst="rect">
              <a:avLst/>
            </a:prstGeom>
          </p:spPr>
        </p:pic>
      </p:grpSp>
      <p:sp>
        <p:nvSpPr>
          <p:cNvPr id="33" name="object 33"/>
          <p:cNvSpPr txBox="1"/>
          <p:nvPr/>
        </p:nvSpPr>
        <p:spPr>
          <a:xfrm>
            <a:off x="948651" y="1569767"/>
            <a:ext cx="2376634" cy="704637"/>
          </a:xfrm>
          <a:prstGeom prst="rect">
            <a:avLst/>
          </a:prstGeom>
        </p:spPr>
        <p:txBody>
          <a:bodyPr vert="horz" wrap="square" lIns="0" tIns="19134" rIns="0" bIns="0" rtlCol="0">
            <a:spAutoFit/>
          </a:bodyPr>
          <a:lstStyle/>
          <a:p>
            <a:pPr marL="20141" marR="8056" indent="293051">
              <a:lnSpc>
                <a:spcPct val="158300"/>
              </a:lnSpc>
              <a:spcBef>
                <a:spcPts val="151"/>
              </a:spcBef>
            </a:pPr>
            <a:r>
              <a:rPr sz="1507" b="1" spc="-119" dirty="0">
                <a:latin typeface="Arial"/>
                <a:cs typeface="Arial"/>
              </a:rPr>
              <a:t>Ownership</a:t>
            </a:r>
            <a:r>
              <a:rPr sz="1507" b="1" spc="8" dirty="0">
                <a:latin typeface="Arial"/>
                <a:cs typeface="Arial"/>
              </a:rPr>
              <a:t> </a:t>
            </a:r>
            <a:r>
              <a:rPr sz="1507" b="1" spc="-16" dirty="0">
                <a:latin typeface="Arial"/>
                <a:cs typeface="Arial"/>
              </a:rPr>
              <a:t>structure </a:t>
            </a:r>
            <a:r>
              <a:rPr sz="1507" b="1" spc="-111" dirty="0">
                <a:latin typeface="Arial"/>
                <a:cs typeface="Arial"/>
              </a:rPr>
              <a:t>Firm-</a:t>
            </a:r>
            <a:r>
              <a:rPr sz="1507" b="1" spc="-87" dirty="0">
                <a:latin typeface="Arial"/>
                <a:cs typeface="Arial"/>
              </a:rPr>
              <a:t>level</a:t>
            </a:r>
            <a:r>
              <a:rPr sz="1507" b="1" spc="8" dirty="0">
                <a:latin typeface="Arial"/>
                <a:cs typeface="Arial"/>
              </a:rPr>
              <a:t> </a:t>
            </a:r>
            <a:r>
              <a:rPr sz="1507" b="1" spc="-135" dirty="0">
                <a:latin typeface="Arial"/>
                <a:cs typeface="Arial"/>
              </a:rPr>
              <a:t>=</a:t>
            </a:r>
            <a:r>
              <a:rPr sz="1507" b="1" spc="16" dirty="0">
                <a:latin typeface="Arial"/>
                <a:cs typeface="Arial"/>
              </a:rPr>
              <a:t> </a:t>
            </a:r>
            <a:r>
              <a:rPr sz="1507" b="1" spc="-127" dirty="0">
                <a:latin typeface="Arial"/>
                <a:cs typeface="Arial"/>
              </a:rPr>
              <a:t>Aggregated-</a:t>
            </a:r>
            <a:r>
              <a:rPr sz="1507" b="1" spc="-56" dirty="0">
                <a:latin typeface="Arial"/>
                <a:cs typeface="Arial"/>
              </a:rPr>
              <a:t>level</a:t>
            </a:r>
            <a:endParaRPr sz="1507" dirty="0">
              <a:latin typeface="Arial"/>
              <a:cs typeface="Arial"/>
            </a:endParaRPr>
          </a:p>
        </p:txBody>
      </p:sp>
      <p:sp>
        <p:nvSpPr>
          <p:cNvPr id="34" name="object 34"/>
          <p:cNvSpPr txBox="1">
            <a:spLocks noGrp="1"/>
          </p:cNvSpPr>
          <p:nvPr>
            <p:ph type="sldNum" sz="quarter" idx="7"/>
          </p:nvPr>
        </p:nvSpPr>
        <p:spPr>
          <a:xfrm>
            <a:off x="5108854" y="4127540"/>
            <a:ext cx="215900" cy="210820"/>
          </a:xfrm>
          <a:prstGeom prst="rect">
            <a:avLst/>
          </a:prstGeom>
        </p:spPr>
        <p:txBody>
          <a:bodyPr vert="horz" wrap="square" lIns="0" tIns="0" rIns="0" bIns="0" rtlCol="0">
            <a:spAutoFit/>
          </a:bodyPr>
          <a:lstStyle>
            <a:defPPr>
              <a:defRPr kern="0"/>
            </a:defPPr>
            <a:lvl1pPr>
              <a:defRPr sz="1000" b="0" i="0">
                <a:solidFill>
                  <a:schemeClr val="tx1"/>
                </a:solidFill>
                <a:latin typeface="Arial"/>
                <a:cs typeface="Arial"/>
              </a:defRPr>
            </a:lvl1pPr>
          </a:lstStyle>
          <a:p>
            <a:pPr marL="38100">
              <a:spcBef>
                <a:spcPts val="250"/>
              </a:spcBef>
            </a:pPr>
            <a:fld id="{81D60167-4931-47E6-BA6A-407CBD079E47}" type="slidenum">
              <a:rPr lang="en-US" spc="-25" smtClean="0"/>
              <a:pPr marL="38100">
                <a:spcBef>
                  <a:spcPts val="250"/>
                </a:spcBef>
              </a:pPr>
              <a:t>47</a:t>
            </a:fld>
            <a:endParaRPr spc="-40" dirty="0"/>
          </a:p>
        </p:txBody>
      </p:sp>
    </p:spTree>
    <p:extLst>
      <p:ext uri="{BB962C8B-B14F-4D97-AF65-F5344CB8AC3E}">
        <p14:creationId xmlns:p14="http://schemas.microsoft.com/office/powerpoint/2010/main" val="710626812"/>
      </p:ext>
    </p:extLst>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9577" y="432935"/>
            <a:ext cx="13051348" cy="489120"/>
          </a:xfrm>
          <a:prstGeom prst="rect">
            <a:avLst/>
          </a:prstGeom>
        </p:spPr>
        <p:txBody>
          <a:bodyPr vert="horz" wrap="square" lIns="0" tIns="27190" rIns="0" bIns="0" numCol="1" rtlCol="0" anchor="ctr" anchorCtr="0" compatLnSpc="1">
            <a:prstTxWarp prst="textNoShape">
              <a:avLst/>
            </a:prstTxWarp>
            <a:spAutoFit/>
          </a:bodyPr>
          <a:lstStyle/>
          <a:p>
            <a:pPr marL="20141">
              <a:spcBef>
                <a:spcPts val="214"/>
              </a:spcBef>
            </a:pPr>
            <a:r>
              <a:rPr spc="-167" dirty="0"/>
              <a:t>Research</a:t>
            </a:r>
            <a:r>
              <a:rPr spc="63" dirty="0"/>
              <a:t> </a:t>
            </a:r>
            <a:r>
              <a:rPr spc="-103" dirty="0"/>
              <a:t>questions</a:t>
            </a:r>
          </a:p>
        </p:txBody>
      </p:sp>
      <p:pic>
        <p:nvPicPr>
          <p:cNvPr id="3" name="object 3"/>
          <p:cNvPicPr/>
          <p:nvPr/>
        </p:nvPicPr>
        <p:blipFill>
          <a:blip r:embed="rId3" cstate="print"/>
          <a:stretch>
            <a:fillRect/>
          </a:stretch>
        </p:blipFill>
        <p:spPr>
          <a:xfrm>
            <a:off x="737825" y="1211480"/>
            <a:ext cx="103504" cy="103504"/>
          </a:xfrm>
          <a:prstGeom prst="rect">
            <a:avLst/>
          </a:prstGeom>
        </p:spPr>
      </p:pic>
      <p:sp>
        <p:nvSpPr>
          <p:cNvPr id="4" name="object 4"/>
          <p:cNvSpPr txBox="1"/>
          <p:nvPr/>
        </p:nvSpPr>
        <p:spPr>
          <a:xfrm>
            <a:off x="841329" y="1149451"/>
            <a:ext cx="7718019" cy="1439526"/>
          </a:xfrm>
          <a:prstGeom prst="rect">
            <a:avLst/>
          </a:prstGeom>
        </p:spPr>
        <p:txBody>
          <a:bodyPr vert="horz" wrap="square" lIns="0" tIns="11078" rIns="0" bIns="0" rtlCol="0">
            <a:spAutoFit/>
          </a:bodyPr>
          <a:lstStyle/>
          <a:p>
            <a:pPr marL="20141" marR="8056">
              <a:lnSpc>
                <a:spcPct val="102600"/>
              </a:lnSpc>
              <a:spcBef>
                <a:spcPts val="87"/>
              </a:spcBef>
            </a:pPr>
            <a:r>
              <a:rPr sz="1744" dirty="0">
                <a:latin typeface="Arial"/>
                <a:cs typeface="Arial"/>
              </a:rPr>
              <a:t>The</a:t>
            </a:r>
            <a:r>
              <a:rPr sz="1744" spc="-87" dirty="0">
                <a:latin typeface="Arial"/>
                <a:cs typeface="Arial"/>
              </a:rPr>
              <a:t> key</a:t>
            </a:r>
            <a:r>
              <a:rPr sz="1744" spc="-8" dirty="0">
                <a:latin typeface="Arial"/>
                <a:cs typeface="Arial"/>
              </a:rPr>
              <a:t> </a:t>
            </a:r>
            <a:r>
              <a:rPr sz="1744" spc="-71" dirty="0">
                <a:latin typeface="Arial"/>
                <a:cs typeface="Arial"/>
              </a:rPr>
              <a:t>question</a:t>
            </a:r>
            <a:r>
              <a:rPr sz="1744" spc="-8" dirty="0">
                <a:latin typeface="Arial"/>
                <a:cs typeface="Arial"/>
              </a:rPr>
              <a:t> </a:t>
            </a:r>
            <a:r>
              <a:rPr sz="1744" dirty="0">
                <a:latin typeface="Arial"/>
                <a:cs typeface="Arial"/>
              </a:rPr>
              <a:t>is</a:t>
            </a:r>
            <a:r>
              <a:rPr sz="1744" spc="-8" dirty="0">
                <a:latin typeface="Arial"/>
                <a:cs typeface="Arial"/>
              </a:rPr>
              <a:t> </a:t>
            </a:r>
            <a:r>
              <a:rPr sz="1744" spc="-56" dirty="0">
                <a:latin typeface="Arial"/>
                <a:cs typeface="Arial"/>
              </a:rPr>
              <a:t>whether</a:t>
            </a:r>
            <a:r>
              <a:rPr sz="1744" spc="-8" dirty="0">
                <a:latin typeface="Arial"/>
                <a:cs typeface="Arial"/>
              </a:rPr>
              <a:t> </a:t>
            </a:r>
            <a:r>
              <a:rPr sz="1744" spc="-56" dirty="0">
                <a:latin typeface="Arial"/>
                <a:cs typeface="Arial"/>
              </a:rPr>
              <a:t>requiring</a:t>
            </a:r>
            <a:r>
              <a:rPr sz="1744" spc="-8" dirty="0">
                <a:latin typeface="Arial"/>
                <a:cs typeface="Arial"/>
              </a:rPr>
              <a:t> </a:t>
            </a:r>
            <a:r>
              <a:rPr sz="1744" spc="-40" dirty="0">
                <a:latin typeface="Arial"/>
                <a:cs typeface="Arial"/>
              </a:rPr>
              <a:t>facility-</a:t>
            </a:r>
            <a:r>
              <a:rPr sz="1744" spc="-48" dirty="0">
                <a:latin typeface="Arial"/>
                <a:cs typeface="Arial"/>
              </a:rPr>
              <a:t>level</a:t>
            </a:r>
            <a:r>
              <a:rPr sz="1744" spc="-8" dirty="0">
                <a:latin typeface="Arial"/>
                <a:cs typeface="Arial"/>
              </a:rPr>
              <a:t> </a:t>
            </a:r>
            <a:r>
              <a:rPr sz="1744" spc="-151" dirty="0">
                <a:latin typeface="Arial"/>
                <a:cs typeface="Arial"/>
              </a:rPr>
              <a:t>GHG</a:t>
            </a:r>
            <a:r>
              <a:rPr sz="1744" spc="24" dirty="0">
                <a:latin typeface="Arial"/>
                <a:cs typeface="Arial"/>
              </a:rPr>
              <a:t> </a:t>
            </a:r>
            <a:r>
              <a:rPr sz="1744" spc="-119" dirty="0">
                <a:latin typeface="Arial"/>
                <a:cs typeface="Arial"/>
              </a:rPr>
              <a:t>emissions</a:t>
            </a:r>
            <a:r>
              <a:rPr sz="1744" dirty="0">
                <a:latin typeface="Arial"/>
                <a:cs typeface="Arial"/>
              </a:rPr>
              <a:t> </a:t>
            </a:r>
            <a:r>
              <a:rPr sz="1744" spc="-95" dirty="0">
                <a:latin typeface="Arial"/>
                <a:cs typeface="Arial"/>
              </a:rPr>
              <a:t>disclosure</a:t>
            </a:r>
            <a:r>
              <a:rPr sz="1744" spc="-8" dirty="0">
                <a:latin typeface="Arial"/>
                <a:cs typeface="Arial"/>
              </a:rPr>
              <a:t> </a:t>
            </a:r>
            <a:r>
              <a:rPr sz="1744" spc="-143" dirty="0">
                <a:latin typeface="Arial"/>
                <a:cs typeface="Arial"/>
              </a:rPr>
              <a:t>has</a:t>
            </a:r>
            <a:r>
              <a:rPr sz="1744" spc="24" dirty="0">
                <a:latin typeface="Arial"/>
                <a:cs typeface="Arial"/>
              </a:rPr>
              <a:t> </a:t>
            </a:r>
            <a:r>
              <a:rPr sz="1744" spc="-40" dirty="0">
                <a:latin typeface="Arial"/>
                <a:cs typeface="Arial"/>
              </a:rPr>
              <a:t>an </a:t>
            </a:r>
            <a:r>
              <a:rPr sz="1744" spc="-71" dirty="0">
                <a:latin typeface="Arial"/>
                <a:cs typeface="Arial"/>
              </a:rPr>
              <a:t>influence</a:t>
            </a:r>
            <a:r>
              <a:rPr sz="1744" spc="-56" dirty="0">
                <a:latin typeface="Arial"/>
                <a:cs typeface="Arial"/>
              </a:rPr>
              <a:t> </a:t>
            </a:r>
            <a:r>
              <a:rPr sz="1744" dirty="0">
                <a:latin typeface="Arial"/>
                <a:cs typeface="Arial"/>
              </a:rPr>
              <a:t>on</a:t>
            </a:r>
            <a:r>
              <a:rPr sz="1744" spc="-48" dirty="0">
                <a:latin typeface="Arial"/>
                <a:cs typeface="Arial"/>
              </a:rPr>
              <a:t> overall </a:t>
            </a:r>
            <a:r>
              <a:rPr sz="1744" spc="-63" dirty="0">
                <a:latin typeface="Arial"/>
                <a:cs typeface="Arial"/>
              </a:rPr>
              <a:t>firm-</a:t>
            </a:r>
            <a:r>
              <a:rPr sz="1744" spc="-16" dirty="0">
                <a:latin typeface="Arial"/>
                <a:cs typeface="Arial"/>
              </a:rPr>
              <a:t>level</a:t>
            </a:r>
            <a:r>
              <a:rPr sz="1744" spc="-48" dirty="0">
                <a:latin typeface="Arial"/>
                <a:cs typeface="Arial"/>
              </a:rPr>
              <a:t> </a:t>
            </a:r>
            <a:r>
              <a:rPr sz="1744" spc="-16" dirty="0">
                <a:latin typeface="Arial"/>
                <a:cs typeface="Arial"/>
              </a:rPr>
              <a:t>behavior.</a:t>
            </a:r>
            <a:endParaRPr sz="1744" dirty="0">
              <a:latin typeface="Arial"/>
              <a:cs typeface="Arial"/>
            </a:endParaRPr>
          </a:p>
          <a:p>
            <a:pPr marL="20141" marR="180260">
              <a:lnSpc>
                <a:spcPct val="102600"/>
              </a:lnSpc>
              <a:spcBef>
                <a:spcPts val="476"/>
              </a:spcBef>
            </a:pPr>
            <a:r>
              <a:rPr sz="1744" spc="-63" dirty="0">
                <a:latin typeface="Arial"/>
                <a:cs typeface="Arial"/>
              </a:rPr>
              <a:t>Specifically,</a:t>
            </a:r>
            <a:r>
              <a:rPr sz="1744" spc="-16" dirty="0">
                <a:latin typeface="Arial"/>
                <a:cs typeface="Arial"/>
              </a:rPr>
              <a:t> </a:t>
            </a:r>
            <a:r>
              <a:rPr sz="1744" spc="-127" dirty="0">
                <a:latin typeface="Arial"/>
                <a:cs typeface="Arial"/>
              </a:rPr>
              <a:t>does</a:t>
            </a:r>
            <a:r>
              <a:rPr sz="1744" spc="16" dirty="0">
                <a:latin typeface="Arial"/>
                <a:cs typeface="Arial"/>
              </a:rPr>
              <a:t> </a:t>
            </a:r>
            <a:r>
              <a:rPr sz="1744" dirty="0">
                <a:latin typeface="Arial"/>
                <a:cs typeface="Arial"/>
              </a:rPr>
              <a:t>the</a:t>
            </a:r>
            <a:r>
              <a:rPr sz="1744" spc="8" dirty="0">
                <a:latin typeface="Arial"/>
                <a:cs typeface="Arial"/>
              </a:rPr>
              <a:t> </a:t>
            </a:r>
            <a:r>
              <a:rPr sz="1744" spc="-71" dirty="0">
                <a:latin typeface="Arial"/>
                <a:cs typeface="Arial"/>
              </a:rPr>
              <a:t>mandate</a:t>
            </a:r>
            <a:r>
              <a:rPr sz="1744" spc="8" dirty="0">
                <a:latin typeface="Arial"/>
                <a:cs typeface="Arial"/>
              </a:rPr>
              <a:t> </a:t>
            </a:r>
            <a:r>
              <a:rPr sz="1744" dirty="0">
                <a:latin typeface="Arial"/>
                <a:cs typeface="Arial"/>
              </a:rPr>
              <a:t>to</a:t>
            </a:r>
            <a:r>
              <a:rPr sz="1744" spc="16" dirty="0">
                <a:latin typeface="Arial"/>
                <a:cs typeface="Arial"/>
              </a:rPr>
              <a:t> </a:t>
            </a:r>
            <a:r>
              <a:rPr sz="1744" spc="-119" dirty="0">
                <a:latin typeface="Arial"/>
                <a:cs typeface="Arial"/>
              </a:rPr>
              <a:t>disclose</a:t>
            </a:r>
            <a:r>
              <a:rPr sz="1744" spc="8" dirty="0">
                <a:latin typeface="Arial"/>
                <a:cs typeface="Arial"/>
              </a:rPr>
              <a:t> </a:t>
            </a:r>
            <a:r>
              <a:rPr sz="1744" spc="-151" dirty="0">
                <a:latin typeface="Arial"/>
                <a:cs typeface="Arial"/>
              </a:rPr>
              <a:t>GHG</a:t>
            </a:r>
            <a:r>
              <a:rPr sz="1744" spc="32" dirty="0">
                <a:latin typeface="Arial"/>
                <a:cs typeface="Arial"/>
              </a:rPr>
              <a:t> </a:t>
            </a:r>
            <a:r>
              <a:rPr sz="1744" spc="-111" dirty="0">
                <a:latin typeface="Arial"/>
                <a:cs typeface="Arial"/>
              </a:rPr>
              <a:t>emissions</a:t>
            </a:r>
            <a:r>
              <a:rPr sz="1744" spc="8" dirty="0">
                <a:latin typeface="Arial"/>
                <a:cs typeface="Arial"/>
              </a:rPr>
              <a:t> </a:t>
            </a:r>
            <a:r>
              <a:rPr sz="1744" dirty="0">
                <a:latin typeface="Arial"/>
                <a:cs typeface="Arial"/>
              </a:rPr>
              <a:t>at</a:t>
            </a:r>
            <a:r>
              <a:rPr sz="1744" spc="16" dirty="0">
                <a:latin typeface="Arial"/>
                <a:cs typeface="Arial"/>
              </a:rPr>
              <a:t> </a:t>
            </a:r>
            <a:r>
              <a:rPr sz="1744" dirty="0">
                <a:latin typeface="Arial"/>
                <a:cs typeface="Arial"/>
              </a:rPr>
              <a:t>the</a:t>
            </a:r>
            <a:r>
              <a:rPr sz="1744" spc="8" dirty="0">
                <a:latin typeface="Arial"/>
                <a:cs typeface="Arial"/>
              </a:rPr>
              <a:t> </a:t>
            </a:r>
            <a:r>
              <a:rPr sz="1744" dirty="0">
                <a:latin typeface="Arial"/>
                <a:cs typeface="Arial"/>
              </a:rPr>
              <a:t>facility</a:t>
            </a:r>
            <a:r>
              <a:rPr sz="1744" spc="8" dirty="0">
                <a:latin typeface="Arial"/>
                <a:cs typeface="Arial"/>
              </a:rPr>
              <a:t> </a:t>
            </a:r>
            <a:r>
              <a:rPr sz="1744" spc="-16" dirty="0">
                <a:latin typeface="Arial"/>
                <a:cs typeface="Arial"/>
              </a:rPr>
              <a:t>level </a:t>
            </a:r>
            <a:r>
              <a:rPr sz="1744" spc="-32" dirty="0">
                <a:latin typeface="Arial"/>
                <a:cs typeface="Arial"/>
              </a:rPr>
              <a:t>prompt</a:t>
            </a:r>
            <a:r>
              <a:rPr sz="1744" spc="32" dirty="0">
                <a:latin typeface="Arial"/>
                <a:cs typeface="Arial"/>
              </a:rPr>
              <a:t> </a:t>
            </a:r>
            <a:r>
              <a:rPr sz="1744" spc="-16" dirty="0">
                <a:latin typeface="Arial"/>
                <a:cs typeface="Arial"/>
              </a:rPr>
              <a:t>firms</a:t>
            </a:r>
            <a:r>
              <a:rPr sz="1744" spc="32" dirty="0">
                <a:latin typeface="Arial"/>
                <a:cs typeface="Arial"/>
              </a:rPr>
              <a:t> </a:t>
            </a:r>
            <a:r>
              <a:rPr sz="1744" dirty="0">
                <a:latin typeface="Arial"/>
                <a:cs typeface="Arial"/>
              </a:rPr>
              <a:t>to</a:t>
            </a:r>
            <a:r>
              <a:rPr sz="1744" spc="40" dirty="0">
                <a:latin typeface="Arial"/>
                <a:cs typeface="Arial"/>
              </a:rPr>
              <a:t> </a:t>
            </a:r>
            <a:r>
              <a:rPr sz="1744" spc="-32" dirty="0">
                <a:latin typeface="Arial"/>
                <a:cs typeface="Arial"/>
              </a:rPr>
              <a:t>voluntarily</a:t>
            </a:r>
            <a:r>
              <a:rPr sz="1744" spc="32" dirty="0">
                <a:latin typeface="Arial"/>
                <a:cs typeface="Arial"/>
              </a:rPr>
              <a:t> </a:t>
            </a:r>
            <a:r>
              <a:rPr sz="1744" spc="-119" dirty="0">
                <a:latin typeface="Arial"/>
                <a:cs typeface="Arial"/>
              </a:rPr>
              <a:t>reduce</a:t>
            </a:r>
            <a:r>
              <a:rPr sz="1744" spc="40" dirty="0">
                <a:latin typeface="Arial"/>
                <a:cs typeface="Arial"/>
              </a:rPr>
              <a:t> </a:t>
            </a:r>
            <a:r>
              <a:rPr sz="1744" dirty="0">
                <a:latin typeface="Arial"/>
                <a:cs typeface="Arial"/>
              </a:rPr>
              <a:t>their</a:t>
            </a:r>
            <a:r>
              <a:rPr sz="1744" spc="32" dirty="0">
                <a:latin typeface="Arial"/>
                <a:cs typeface="Arial"/>
              </a:rPr>
              <a:t> </a:t>
            </a:r>
            <a:r>
              <a:rPr sz="1744" spc="-111" dirty="0">
                <a:latin typeface="Arial"/>
                <a:cs typeface="Arial"/>
              </a:rPr>
              <a:t>aggregate-</a:t>
            </a:r>
            <a:r>
              <a:rPr sz="1744" spc="-56" dirty="0">
                <a:latin typeface="Arial"/>
                <a:cs typeface="Arial"/>
              </a:rPr>
              <a:t>level</a:t>
            </a:r>
            <a:r>
              <a:rPr sz="1744" spc="40" dirty="0">
                <a:latin typeface="Arial"/>
                <a:cs typeface="Arial"/>
              </a:rPr>
              <a:t> </a:t>
            </a:r>
            <a:r>
              <a:rPr sz="1744" spc="-151" dirty="0">
                <a:latin typeface="Arial"/>
                <a:cs typeface="Arial"/>
              </a:rPr>
              <a:t>GHG</a:t>
            </a:r>
            <a:r>
              <a:rPr sz="1744" spc="32" dirty="0">
                <a:latin typeface="Arial"/>
                <a:cs typeface="Arial"/>
              </a:rPr>
              <a:t> </a:t>
            </a:r>
            <a:r>
              <a:rPr sz="1744" spc="-111" dirty="0">
                <a:latin typeface="Arial"/>
                <a:cs typeface="Arial"/>
              </a:rPr>
              <a:t>emissions,</a:t>
            </a:r>
            <a:r>
              <a:rPr sz="1744" spc="40" dirty="0">
                <a:latin typeface="Arial"/>
                <a:cs typeface="Arial"/>
              </a:rPr>
              <a:t> </a:t>
            </a:r>
            <a:r>
              <a:rPr sz="1744" spc="-63" dirty="0">
                <a:latin typeface="Arial"/>
                <a:cs typeface="Arial"/>
              </a:rPr>
              <a:t>and</a:t>
            </a:r>
            <a:r>
              <a:rPr sz="1744" spc="32" dirty="0">
                <a:latin typeface="Arial"/>
                <a:cs typeface="Arial"/>
              </a:rPr>
              <a:t> </a:t>
            </a:r>
            <a:r>
              <a:rPr sz="1744" dirty="0">
                <a:latin typeface="Arial"/>
                <a:cs typeface="Arial"/>
              </a:rPr>
              <a:t>if</a:t>
            </a:r>
            <a:r>
              <a:rPr sz="1744" spc="40" dirty="0">
                <a:latin typeface="Arial"/>
                <a:cs typeface="Arial"/>
              </a:rPr>
              <a:t> </a:t>
            </a:r>
            <a:r>
              <a:rPr sz="1744" spc="-40" dirty="0">
                <a:latin typeface="Arial"/>
                <a:cs typeface="Arial"/>
              </a:rPr>
              <a:t>so, </a:t>
            </a:r>
            <a:r>
              <a:rPr sz="1744" dirty="0">
                <a:latin typeface="Arial"/>
                <a:cs typeface="Arial"/>
              </a:rPr>
              <a:t>what</a:t>
            </a:r>
            <a:r>
              <a:rPr sz="1744" spc="-87" dirty="0">
                <a:latin typeface="Arial"/>
                <a:cs typeface="Arial"/>
              </a:rPr>
              <a:t> </a:t>
            </a:r>
            <a:r>
              <a:rPr sz="1744" spc="-111" dirty="0">
                <a:latin typeface="Arial"/>
                <a:cs typeface="Arial"/>
              </a:rPr>
              <a:t>mechanisms</a:t>
            </a:r>
            <a:r>
              <a:rPr sz="1744" spc="-8" dirty="0">
                <a:latin typeface="Arial"/>
                <a:cs typeface="Arial"/>
              </a:rPr>
              <a:t> </a:t>
            </a:r>
            <a:r>
              <a:rPr sz="1744" spc="-103" dirty="0">
                <a:latin typeface="Arial"/>
                <a:cs typeface="Arial"/>
              </a:rPr>
              <a:t>are</a:t>
            </a:r>
            <a:r>
              <a:rPr sz="1744" spc="-24" dirty="0">
                <a:latin typeface="Arial"/>
                <a:cs typeface="Arial"/>
              </a:rPr>
              <a:t> </a:t>
            </a:r>
            <a:r>
              <a:rPr sz="1744" spc="-95" dirty="0">
                <a:latin typeface="Arial"/>
                <a:cs typeface="Arial"/>
              </a:rPr>
              <a:t>responsible</a:t>
            </a:r>
            <a:r>
              <a:rPr sz="1744" spc="-24" dirty="0">
                <a:latin typeface="Arial"/>
                <a:cs typeface="Arial"/>
              </a:rPr>
              <a:t> </a:t>
            </a:r>
            <a:r>
              <a:rPr sz="1744" dirty="0">
                <a:latin typeface="Arial"/>
                <a:cs typeface="Arial"/>
              </a:rPr>
              <a:t>for</a:t>
            </a:r>
            <a:r>
              <a:rPr sz="1744" spc="-32" dirty="0">
                <a:latin typeface="Arial"/>
                <a:cs typeface="Arial"/>
              </a:rPr>
              <a:t> driving</a:t>
            </a:r>
            <a:r>
              <a:rPr sz="1744" spc="-40" dirty="0">
                <a:latin typeface="Arial"/>
                <a:cs typeface="Arial"/>
              </a:rPr>
              <a:t> </a:t>
            </a:r>
            <a:r>
              <a:rPr sz="1744" dirty="0">
                <a:latin typeface="Arial"/>
                <a:cs typeface="Arial"/>
              </a:rPr>
              <a:t>this</a:t>
            </a:r>
            <a:r>
              <a:rPr sz="1744" spc="-32" dirty="0">
                <a:latin typeface="Arial"/>
                <a:cs typeface="Arial"/>
              </a:rPr>
              <a:t> </a:t>
            </a:r>
            <a:r>
              <a:rPr sz="1744" spc="-16" dirty="0">
                <a:latin typeface="Arial"/>
                <a:cs typeface="Arial"/>
              </a:rPr>
              <a:t>effect?</a:t>
            </a:r>
            <a:endParaRPr sz="1744" dirty="0">
              <a:latin typeface="Arial"/>
              <a:cs typeface="Arial"/>
            </a:endParaRPr>
          </a:p>
        </p:txBody>
      </p:sp>
      <p:pic>
        <p:nvPicPr>
          <p:cNvPr id="5" name="object 5"/>
          <p:cNvPicPr/>
          <p:nvPr/>
        </p:nvPicPr>
        <p:blipFill>
          <a:blip r:embed="rId4" cstate="print"/>
          <a:stretch>
            <a:fillRect/>
          </a:stretch>
        </p:blipFill>
        <p:spPr>
          <a:xfrm>
            <a:off x="737825" y="1817462"/>
            <a:ext cx="103504" cy="103504"/>
          </a:xfrm>
          <a:prstGeom prst="rect">
            <a:avLst/>
          </a:prstGeom>
        </p:spPr>
      </p:pic>
      <p:pic>
        <p:nvPicPr>
          <p:cNvPr id="6" name="object 6"/>
          <p:cNvPicPr/>
          <p:nvPr/>
        </p:nvPicPr>
        <p:blipFill>
          <a:blip r:embed="rId5" cstate="print"/>
          <a:stretch>
            <a:fillRect/>
          </a:stretch>
        </p:blipFill>
        <p:spPr>
          <a:xfrm>
            <a:off x="1911397" y="2955767"/>
            <a:ext cx="5341385" cy="2835848"/>
          </a:xfrm>
          <a:prstGeom prst="rect">
            <a:avLst/>
          </a:prstGeom>
        </p:spPr>
      </p:pic>
      <p:sp>
        <p:nvSpPr>
          <p:cNvPr id="7" name="object 7"/>
          <p:cNvSpPr txBox="1">
            <a:spLocks noGrp="1"/>
          </p:cNvSpPr>
          <p:nvPr>
            <p:ph type="sldNum" sz="quarter" idx="7"/>
          </p:nvPr>
        </p:nvSpPr>
        <p:spPr>
          <a:xfrm>
            <a:off x="5108854" y="4127540"/>
            <a:ext cx="215900" cy="210820"/>
          </a:xfrm>
          <a:prstGeom prst="rect">
            <a:avLst/>
          </a:prstGeom>
        </p:spPr>
        <p:txBody>
          <a:bodyPr vert="horz" wrap="square" lIns="0" tIns="0" rIns="0" bIns="0" rtlCol="0">
            <a:spAutoFit/>
          </a:bodyPr>
          <a:lstStyle>
            <a:defPPr>
              <a:defRPr kern="0"/>
            </a:defPPr>
            <a:lvl1pPr>
              <a:defRPr sz="1000" b="0" i="0">
                <a:solidFill>
                  <a:schemeClr val="tx1"/>
                </a:solidFill>
                <a:latin typeface="Arial"/>
                <a:cs typeface="Arial"/>
              </a:defRPr>
            </a:lvl1pPr>
          </a:lstStyle>
          <a:p>
            <a:pPr marL="38100">
              <a:spcBef>
                <a:spcPts val="250"/>
              </a:spcBef>
            </a:pPr>
            <a:fld id="{81D60167-4931-47E6-BA6A-407CBD079E47}" type="slidenum">
              <a:rPr lang="en-US" spc="-25" smtClean="0"/>
              <a:pPr marL="38100">
                <a:spcBef>
                  <a:spcPts val="250"/>
                </a:spcBef>
              </a:pPr>
              <a:t>48</a:t>
            </a:fld>
            <a:endParaRPr spc="-40" dirty="0"/>
          </a:p>
        </p:txBody>
      </p:sp>
      <p:sp>
        <p:nvSpPr>
          <p:cNvPr id="8" name="Action Button: Home 7">
            <a:hlinkClick r:id="rId6" action="ppaction://hlinksldjump" highlightClick="1"/>
            <a:extLst>
              <a:ext uri="{FF2B5EF4-FFF2-40B4-BE49-F238E27FC236}">
                <a16:creationId xmlns:a16="http://schemas.microsoft.com/office/drawing/2014/main" id="{61FEF2AE-ACD3-0A44-B84C-C70AC9C04A12}"/>
              </a:ext>
            </a:extLst>
          </p:cNvPr>
          <p:cNvSpPr/>
          <p:nvPr/>
        </p:nvSpPr>
        <p:spPr>
          <a:xfrm>
            <a:off x="8365524" y="6227805"/>
            <a:ext cx="518984" cy="44484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793432"/>
      </p:ext>
    </p:extLst>
  </p:cSld>
  <p:clrMapOvr>
    <a:masterClrMapping/>
  </p:clrMapOvr>
  <p:transition>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ctrTitle"/>
          </p:nvPr>
        </p:nvSpPr>
        <p:spPr/>
        <p:txBody>
          <a:bodyPr/>
          <a:lstStyle/>
          <a:p>
            <a:pPr>
              <a:lnSpc>
                <a:spcPct val="100000"/>
              </a:lnSpc>
            </a:pPr>
            <a:r>
              <a:rPr lang="nl-NL" sz="3481" dirty="0" err="1"/>
              <a:t>Why</a:t>
            </a:r>
            <a:r>
              <a:rPr lang="nl-NL" sz="3481" dirty="0"/>
              <a:t> do accounting </a:t>
            </a:r>
            <a:r>
              <a:rPr lang="nl-NL" sz="3481" dirty="0" err="1"/>
              <a:t>students</a:t>
            </a:r>
            <a:r>
              <a:rPr lang="nl-NL" sz="3481" dirty="0"/>
              <a:t> </a:t>
            </a:r>
            <a:r>
              <a:rPr lang="nl-NL" sz="3481" dirty="0" err="1"/>
              <a:t>procrastinate</a:t>
            </a:r>
            <a:r>
              <a:rPr lang="nl-NL" sz="3481" dirty="0"/>
              <a:t>? A </a:t>
            </a:r>
            <a:r>
              <a:rPr lang="nl-NL" sz="3481" dirty="0" err="1"/>
              <a:t>qualitative</a:t>
            </a:r>
            <a:r>
              <a:rPr lang="nl-NL" sz="3481" dirty="0"/>
              <a:t> analysis </a:t>
            </a:r>
            <a:r>
              <a:rPr lang="nl-NL" sz="3481" dirty="0" err="1"/>
              <a:t>using</a:t>
            </a:r>
            <a:r>
              <a:rPr lang="nl-NL" sz="3481" dirty="0"/>
              <a:t> </a:t>
            </a:r>
            <a:r>
              <a:rPr lang="nl-NL" sz="3481" dirty="0" err="1"/>
              <a:t>chatgpt</a:t>
            </a:r>
            <a:endParaRPr lang="nl-NL" sz="3481" dirty="0"/>
          </a:p>
        </p:txBody>
      </p:sp>
      <p:sp>
        <p:nvSpPr>
          <p:cNvPr id="11" name="Ondertitel 10"/>
          <p:cNvSpPr>
            <a:spLocks noGrp="1"/>
          </p:cNvSpPr>
          <p:nvPr>
            <p:ph type="subTitle" idx="1"/>
          </p:nvPr>
        </p:nvSpPr>
        <p:spPr>
          <a:xfrm>
            <a:off x="676842" y="4671025"/>
            <a:ext cx="8011382" cy="503556"/>
          </a:xfrm>
        </p:spPr>
        <p:txBody>
          <a:bodyPr>
            <a:normAutofit/>
          </a:bodyPr>
          <a:lstStyle/>
          <a:p>
            <a:r>
              <a:rPr lang="nl-NL" sz="1477" dirty="0">
                <a:latin typeface="+mj-lt"/>
              </a:rPr>
              <a:t>Eva Blondeel – </a:t>
            </a:r>
            <a:r>
              <a:rPr lang="nl-NL" sz="1477" dirty="0" err="1">
                <a:latin typeface="+mj-lt"/>
              </a:rPr>
              <a:t>Carlab</a:t>
            </a:r>
            <a:r>
              <a:rPr lang="nl-NL" sz="1477" dirty="0">
                <a:latin typeface="+mj-lt"/>
              </a:rPr>
              <a:t> Meeting 27-06-2023</a:t>
            </a:r>
          </a:p>
        </p:txBody>
      </p:sp>
      <p:sp>
        <p:nvSpPr>
          <p:cNvPr id="6" name="Text Placeholder Organsation L1/L2"/>
          <p:cNvSpPr>
            <a:spLocks noGrp="1"/>
          </p:cNvSpPr>
          <p:nvPr>
            <p:ph type="body" sz="quarter" idx="15"/>
          </p:nvPr>
        </p:nvSpPr>
        <p:spPr/>
        <p:txBody>
          <a:bodyPr>
            <a:normAutofit/>
          </a:bodyPr>
          <a:lstStyle/>
          <a:p>
            <a:r>
              <a:rPr lang="en-GB" sz="1055" dirty="0">
                <a:latin typeface="+mj-lt"/>
              </a:rPr>
              <a:t>ACCOUNTING EDUCATION RESEARCH GROUP</a:t>
            </a:r>
          </a:p>
        </p:txBody>
      </p:sp>
    </p:spTree>
    <p:extLst>
      <p:ext uri="{BB962C8B-B14F-4D97-AF65-F5344CB8AC3E}">
        <p14:creationId xmlns:p14="http://schemas.microsoft.com/office/powerpoint/2010/main" val="12193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6" name="Diagram 305">
            <a:extLst>
              <a:ext uri="{FF2B5EF4-FFF2-40B4-BE49-F238E27FC236}">
                <a16:creationId xmlns:a16="http://schemas.microsoft.com/office/drawing/2014/main" id="{E8E8E651-6E3B-40F9-B735-7416DA4A9028}"/>
              </a:ext>
            </a:extLst>
          </p:cNvPr>
          <p:cNvGraphicFramePr/>
          <p:nvPr>
            <p:extLst>
              <p:ext uri="{D42A27DB-BD31-4B8C-83A1-F6EECF244321}">
                <p14:modId xmlns:p14="http://schemas.microsoft.com/office/powerpoint/2010/main" val="1703410522"/>
              </p:ext>
            </p:extLst>
          </p:nvPr>
        </p:nvGraphicFramePr>
        <p:xfrm>
          <a:off x="-127000" y="-10160"/>
          <a:ext cx="93726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07" name="Straight Connector 306">
            <a:extLst>
              <a:ext uri="{FF2B5EF4-FFF2-40B4-BE49-F238E27FC236}">
                <a16:creationId xmlns:a16="http://schemas.microsoft.com/office/drawing/2014/main" id="{F4DE28C2-DAC9-44BA-861A-00C72BD545EC}"/>
              </a:ext>
            </a:extLst>
          </p:cNvPr>
          <p:cNvCxnSpPr/>
          <p:nvPr/>
        </p:nvCxnSpPr>
        <p:spPr>
          <a:xfrm flipV="1">
            <a:off x="5435600" y="828040"/>
            <a:ext cx="685800" cy="228600"/>
          </a:xfrm>
          <a:prstGeom prst="line">
            <a:avLst/>
          </a:prstGeom>
          <a:noFill/>
          <a:ln w="6350" cap="flat" cmpd="sng" algn="ctr">
            <a:solidFill>
              <a:srgbClr val="5B9BD5"/>
            </a:solidFill>
            <a:prstDash val="solid"/>
            <a:miter lim="800000"/>
          </a:ln>
          <a:effectLst/>
        </p:spPr>
      </p:cxnSp>
      <p:sp>
        <p:nvSpPr>
          <p:cNvPr id="308" name="Rounded Rectangle 7">
            <a:extLst>
              <a:ext uri="{FF2B5EF4-FFF2-40B4-BE49-F238E27FC236}">
                <a16:creationId xmlns:a16="http://schemas.microsoft.com/office/drawing/2014/main" id="{23698FBD-F189-4C9A-8962-0E0E7AB6368A}"/>
              </a:ext>
            </a:extLst>
          </p:cNvPr>
          <p:cNvSpPr/>
          <p:nvPr/>
        </p:nvSpPr>
        <p:spPr>
          <a:xfrm>
            <a:off x="6121400" y="447040"/>
            <a:ext cx="1676400" cy="762000"/>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Itaú-Unibanco</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09" name="Straight Connector 308">
            <a:extLst>
              <a:ext uri="{FF2B5EF4-FFF2-40B4-BE49-F238E27FC236}">
                <a16:creationId xmlns:a16="http://schemas.microsoft.com/office/drawing/2014/main" id="{DE488E0B-DB1D-4348-8C6E-97C88490DA39}"/>
              </a:ext>
            </a:extLst>
          </p:cNvPr>
          <p:cNvCxnSpPr/>
          <p:nvPr/>
        </p:nvCxnSpPr>
        <p:spPr>
          <a:xfrm>
            <a:off x="5435600" y="1513840"/>
            <a:ext cx="685800" cy="76200"/>
          </a:xfrm>
          <a:prstGeom prst="line">
            <a:avLst/>
          </a:prstGeom>
          <a:noFill/>
          <a:ln w="6350" cap="flat" cmpd="sng" algn="ctr">
            <a:solidFill>
              <a:srgbClr val="5B9BD5"/>
            </a:solidFill>
            <a:prstDash val="solid"/>
            <a:miter lim="800000"/>
          </a:ln>
          <a:effectLst/>
        </p:spPr>
      </p:cxnSp>
      <p:sp>
        <p:nvSpPr>
          <p:cNvPr id="310" name="Rounded Rectangle 11">
            <a:extLst>
              <a:ext uri="{FF2B5EF4-FFF2-40B4-BE49-F238E27FC236}">
                <a16:creationId xmlns:a16="http://schemas.microsoft.com/office/drawing/2014/main" id="{95198B89-5A7F-45FA-ABB4-2FCAB51179CB}"/>
              </a:ext>
            </a:extLst>
          </p:cNvPr>
          <p:cNvSpPr/>
          <p:nvPr/>
        </p:nvSpPr>
        <p:spPr>
          <a:xfrm>
            <a:off x="6121400" y="1437640"/>
            <a:ext cx="7620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P&amp;G</a:t>
            </a:r>
          </a:p>
        </p:txBody>
      </p:sp>
      <p:sp>
        <p:nvSpPr>
          <p:cNvPr id="311" name="TextBox 15">
            <a:extLst>
              <a:ext uri="{FF2B5EF4-FFF2-40B4-BE49-F238E27FC236}">
                <a16:creationId xmlns:a16="http://schemas.microsoft.com/office/drawing/2014/main" id="{3BF582AE-D997-4417-A676-DBECA8204AE4}"/>
              </a:ext>
            </a:extLst>
          </p:cNvPr>
          <p:cNvSpPr txBox="1">
            <a:spLocks noChangeArrowheads="1"/>
          </p:cNvSpPr>
          <p:nvPr/>
        </p:nvSpPr>
        <p:spPr bwMode="auto">
          <a:xfrm>
            <a:off x="7475776" y="1200170"/>
            <a:ext cx="139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400" dirty="0">
                <a:solidFill>
                  <a:prstClr val="black"/>
                </a:solidFill>
                <a:latin typeface="Verdana" panose="020B0604030504040204" pitchFamily="34" charset="0"/>
                <a:ea typeface="+mn-ea"/>
                <a:cs typeface="+mn-cs"/>
              </a:rPr>
              <a:t>PPP Insurance</a:t>
            </a:r>
          </a:p>
        </p:txBody>
      </p:sp>
      <p:sp>
        <p:nvSpPr>
          <p:cNvPr id="312" name="TextBox 17">
            <a:extLst>
              <a:ext uri="{FF2B5EF4-FFF2-40B4-BE49-F238E27FC236}">
                <a16:creationId xmlns:a16="http://schemas.microsoft.com/office/drawing/2014/main" id="{D4BB8C34-810E-4243-8EE7-763F3D082BF5}"/>
              </a:ext>
            </a:extLst>
          </p:cNvPr>
          <p:cNvSpPr txBox="1">
            <a:spLocks noChangeArrowheads="1"/>
          </p:cNvSpPr>
          <p:nvPr/>
        </p:nvSpPr>
        <p:spPr bwMode="auto">
          <a:xfrm>
            <a:off x="6807200" y="2047241"/>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400" dirty="0">
                <a:solidFill>
                  <a:prstClr val="black"/>
                </a:solidFill>
                <a:latin typeface="Verdana" panose="020B0604030504040204" pitchFamily="34" charset="0"/>
                <a:ea typeface="+mn-ea"/>
                <a:cs typeface="+mn-cs"/>
              </a:rPr>
              <a:t>Inventory Dashboard</a:t>
            </a:r>
          </a:p>
        </p:txBody>
      </p:sp>
      <p:cxnSp>
        <p:nvCxnSpPr>
          <p:cNvPr id="313" name="Straight Connector 312">
            <a:extLst>
              <a:ext uri="{FF2B5EF4-FFF2-40B4-BE49-F238E27FC236}">
                <a16:creationId xmlns:a16="http://schemas.microsoft.com/office/drawing/2014/main" id="{C3136861-606A-4F15-ACF0-6D11B94515E8}"/>
              </a:ext>
            </a:extLst>
          </p:cNvPr>
          <p:cNvCxnSpPr>
            <a:endCxn id="314" idx="1"/>
          </p:cNvCxnSpPr>
          <p:nvPr/>
        </p:nvCxnSpPr>
        <p:spPr>
          <a:xfrm flipV="1">
            <a:off x="7493000" y="3304540"/>
            <a:ext cx="381000" cy="114300"/>
          </a:xfrm>
          <a:prstGeom prst="line">
            <a:avLst/>
          </a:prstGeom>
          <a:noFill/>
          <a:ln w="6350" cap="flat" cmpd="sng" algn="ctr">
            <a:solidFill>
              <a:srgbClr val="5B9BD5"/>
            </a:solidFill>
            <a:prstDash val="solid"/>
            <a:miter lim="800000"/>
          </a:ln>
          <a:effectLst/>
        </p:spPr>
      </p:cxnSp>
      <p:sp>
        <p:nvSpPr>
          <p:cNvPr id="314" name="Rounded Rectangle 20">
            <a:extLst>
              <a:ext uri="{FF2B5EF4-FFF2-40B4-BE49-F238E27FC236}">
                <a16:creationId xmlns:a16="http://schemas.microsoft.com/office/drawing/2014/main" id="{F40E2CAA-13F4-4294-835B-7AA793FCCF5C}"/>
              </a:ext>
            </a:extLst>
          </p:cNvPr>
          <p:cNvSpPr/>
          <p:nvPr/>
        </p:nvSpPr>
        <p:spPr>
          <a:xfrm>
            <a:off x="7874000" y="2961640"/>
            <a:ext cx="10668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hlinkClick r:id="" action="ppaction://noaction"/>
              </a:rPr>
              <a:t>Siemens</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5" name="TextBox 23">
            <a:extLst>
              <a:ext uri="{FF2B5EF4-FFF2-40B4-BE49-F238E27FC236}">
                <a16:creationId xmlns:a16="http://schemas.microsoft.com/office/drawing/2014/main" id="{34101AA9-A1C2-4167-9CF3-9E337833538C}"/>
              </a:ext>
            </a:extLst>
          </p:cNvPr>
          <p:cNvSpPr txBox="1">
            <a:spLocks noChangeArrowheads="1"/>
          </p:cNvSpPr>
          <p:nvPr/>
        </p:nvSpPr>
        <p:spPr bwMode="auto">
          <a:xfrm>
            <a:off x="8026400" y="3622041"/>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dirty="0">
                <a:solidFill>
                  <a:prstClr val="black"/>
                </a:solidFill>
                <a:latin typeface="Verdana" panose="020B0604030504040204" pitchFamily="34" charset="0"/>
                <a:ea typeface="+mn-ea"/>
                <a:cs typeface="+mn-cs"/>
              </a:rPr>
              <a:t>Continuous Control </a:t>
            </a:r>
            <a:br>
              <a:rPr lang="en-US" altLang="en-US" sz="1200" dirty="0">
                <a:solidFill>
                  <a:prstClr val="black"/>
                </a:solidFill>
                <a:latin typeface="Verdana" panose="020B0604030504040204" pitchFamily="34" charset="0"/>
                <a:ea typeface="+mn-ea"/>
                <a:cs typeface="+mn-cs"/>
              </a:rPr>
            </a:br>
            <a:r>
              <a:rPr lang="en-US" altLang="en-US" sz="1200" dirty="0">
                <a:solidFill>
                  <a:prstClr val="black"/>
                </a:solidFill>
                <a:latin typeface="Verdana" panose="020B0604030504040204" pitchFamily="34" charset="0"/>
                <a:ea typeface="+mn-ea"/>
                <a:cs typeface="+mn-cs"/>
              </a:rPr>
              <a:t>Monitoring</a:t>
            </a:r>
          </a:p>
        </p:txBody>
      </p:sp>
      <p:cxnSp>
        <p:nvCxnSpPr>
          <p:cNvPr id="316" name="Straight Connector 315">
            <a:extLst>
              <a:ext uri="{FF2B5EF4-FFF2-40B4-BE49-F238E27FC236}">
                <a16:creationId xmlns:a16="http://schemas.microsoft.com/office/drawing/2014/main" id="{574B2BC7-00AB-4848-B2C5-E36B9872C449}"/>
              </a:ext>
            </a:extLst>
          </p:cNvPr>
          <p:cNvCxnSpPr/>
          <p:nvPr/>
        </p:nvCxnSpPr>
        <p:spPr>
          <a:xfrm>
            <a:off x="101600" y="5019040"/>
            <a:ext cx="9144000" cy="0"/>
          </a:xfrm>
          <a:prstGeom prst="line">
            <a:avLst/>
          </a:prstGeom>
          <a:noFill/>
          <a:ln w="6350" cap="flat" cmpd="sng" algn="ctr">
            <a:solidFill>
              <a:srgbClr val="5B9BD5"/>
            </a:solidFill>
            <a:prstDash val="solid"/>
            <a:miter lim="800000"/>
          </a:ln>
          <a:effectLst/>
        </p:spPr>
      </p:cxnSp>
      <p:cxnSp>
        <p:nvCxnSpPr>
          <p:cNvPr id="317" name="Straight Connector 316">
            <a:extLst>
              <a:ext uri="{FF2B5EF4-FFF2-40B4-BE49-F238E27FC236}">
                <a16:creationId xmlns:a16="http://schemas.microsoft.com/office/drawing/2014/main" id="{E46C5E66-FC29-4B1D-AD13-782F996688B7}"/>
              </a:ext>
            </a:extLst>
          </p:cNvPr>
          <p:cNvCxnSpPr/>
          <p:nvPr/>
        </p:nvCxnSpPr>
        <p:spPr>
          <a:xfrm>
            <a:off x="4597400" y="5019040"/>
            <a:ext cx="0" cy="1828800"/>
          </a:xfrm>
          <a:prstGeom prst="line">
            <a:avLst/>
          </a:prstGeom>
          <a:noFill/>
          <a:ln w="6350" cap="flat" cmpd="sng" algn="ctr">
            <a:solidFill>
              <a:srgbClr val="5B9BD5"/>
            </a:solidFill>
            <a:prstDash val="solid"/>
            <a:miter lim="800000"/>
          </a:ln>
          <a:effectLst/>
        </p:spPr>
      </p:cxnSp>
      <p:sp>
        <p:nvSpPr>
          <p:cNvPr id="318" name="TextBox 28">
            <a:extLst>
              <a:ext uri="{FF2B5EF4-FFF2-40B4-BE49-F238E27FC236}">
                <a16:creationId xmlns:a16="http://schemas.microsoft.com/office/drawing/2014/main" id="{B2D6015A-3EE7-4A65-91FA-F316C892726C}"/>
              </a:ext>
            </a:extLst>
          </p:cNvPr>
          <p:cNvSpPr txBox="1">
            <a:spLocks noChangeArrowheads="1"/>
          </p:cNvSpPr>
          <p:nvPr/>
        </p:nvSpPr>
        <p:spPr bwMode="auto">
          <a:xfrm>
            <a:off x="101600" y="5450840"/>
            <a:ext cx="4495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algn="ctr" fontAlgn="auto">
              <a:spcBef>
                <a:spcPct val="0"/>
              </a:spcBef>
              <a:spcAft>
                <a:spcPts val="0"/>
              </a:spcAft>
              <a:buFontTx/>
              <a:buNone/>
            </a:pPr>
            <a:r>
              <a:rPr lang="en-US" altLang="en-US" sz="1600" b="1" u="sng" dirty="0">
                <a:solidFill>
                  <a:prstClr val="black"/>
                </a:solidFill>
                <a:latin typeface="Verdana" panose="020B0604030504040204" pitchFamily="34" charset="0"/>
                <a:ea typeface="+mn-ea"/>
                <a:cs typeface="+mn-cs"/>
              </a:rPr>
              <a:t>Audit Automation </a:t>
            </a:r>
          </a:p>
          <a:p>
            <a:pPr fontAlgn="auto">
              <a:spcBef>
                <a:spcPct val="0"/>
              </a:spcBef>
              <a:spcAft>
                <a:spcPts val="0"/>
              </a:spcAft>
              <a:buFontTx/>
              <a:buNone/>
            </a:pPr>
            <a:r>
              <a:rPr lang="en-US" altLang="en-US" sz="1600" b="1" dirty="0">
                <a:solidFill>
                  <a:prstClr val="black"/>
                </a:solidFill>
                <a:latin typeface="Verdana" panose="020B0604030504040204" pitchFamily="34" charset="0"/>
                <a:ea typeface="+mn-ea"/>
                <a:cs typeface="+mn-cs"/>
              </a:rPr>
              <a:t>P&amp;G: Order to Cash</a:t>
            </a:r>
          </a:p>
          <a:p>
            <a:pPr fontAlgn="auto">
              <a:spcBef>
                <a:spcPct val="0"/>
              </a:spcBef>
              <a:spcAft>
                <a:spcPts val="0"/>
              </a:spcAft>
              <a:buFontTx/>
              <a:buNone/>
            </a:pPr>
            <a:r>
              <a:rPr lang="en-US" altLang="en-US" sz="1600" b="1" dirty="0">
                <a:solidFill>
                  <a:prstClr val="black"/>
                </a:solidFill>
                <a:latin typeface="Verdana" panose="020B0604030504040204" pitchFamily="34" charset="0"/>
                <a:ea typeface="+mn-ea"/>
                <a:cs typeface="+mn-cs"/>
              </a:rPr>
              <a:t>          Auditor Judgment</a:t>
            </a:r>
          </a:p>
          <a:p>
            <a:pPr fontAlgn="auto">
              <a:spcBef>
                <a:spcPct val="0"/>
              </a:spcBef>
              <a:spcAft>
                <a:spcPts val="0"/>
              </a:spcAft>
              <a:buFontTx/>
              <a:buNone/>
            </a:pPr>
            <a:r>
              <a:rPr lang="en-US" altLang="en-US" sz="1600" b="1" dirty="0">
                <a:solidFill>
                  <a:prstClr val="black"/>
                </a:solidFill>
                <a:latin typeface="Verdana" panose="020B0604030504040204" pitchFamily="34" charset="0"/>
                <a:ea typeface="+mn-ea"/>
                <a:cs typeface="+mn-cs"/>
              </a:rPr>
              <a:t>Siemens- AAS Automation</a:t>
            </a:r>
          </a:p>
          <a:p>
            <a:pPr fontAlgn="auto">
              <a:spcBef>
                <a:spcPct val="0"/>
              </a:spcBef>
              <a:spcAft>
                <a:spcPts val="0"/>
              </a:spcAft>
              <a:buFontTx/>
              <a:buNone/>
            </a:pPr>
            <a:r>
              <a:rPr lang="en-US" altLang="en-US" sz="1600" b="1" dirty="0">
                <a:solidFill>
                  <a:prstClr val="black"/>
                </a:solidFill>
                <a:latin typeface="Verdana" panose="020B0604030504040204" pitchFamily="34" charset="0"/>
                <a:ea typeface="+mn-ea"/>
                <a:cs typeface="+mn-cs"/>
              </a:rPr>
              <a:t>AICPA – ADS / APS</a:t>
            </a:r>
          </a:p>
        </p:txBody>
      </p:sp>
      <p:sp>
        <p:nvSpPr>
          <p:cNvPr id="319" name="TextBox 29">
            <a:extLst>
              <a:ext uri="{FF2B5EF4-FFF2-40B4-BE49-F238E27FC236}">
                <a16:creationId xmlns:a16="http://schemas.microsoft.com/office/drawing/2014/main" id="{3A57DAD4-A8EC-47CA-99D0-7454EEFAC8B6}"/>
              </a:ext>
            </a:extLst>
          </p:cNvPr>
          <p:cNvSpPr txBox="1">
            <a:spLocks noChangeArrowheads="1"/>
          </p:cNvSpPr>
          <p:nvPr/>
        </p:nvSpPr>
        <p:spPr bwMode="auto">
          <a:xfrm>
            <a:off x="4749800" y="5034280"/>
            <a:ext cx="44958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algn="ctr" fontAlgn="auto">
              <a:spcBef>
                <a:spcPct val="0"/>
              </a:spcBef>
              <a:spcAft>
                <a:spcPts val="0"/>
              </a:spcAft>
              <a:buFontTx/>
              <a:buNone/>
            </a:pPr>
            <a:r>
              <a:rPr lang="en-US" altLang="en-US" sz="1800" b="1" u="sng" dirty="0">
                <a:solidFill>
                  <a:prstClr val="black"/>
                </a:solidFill>
                <a:latin typeface="Verdana" panose="020B0604030504040204" pitchFamily="34" charset="0"/>
                <a:ea typeface="+mn-ea"/>
                <a:cs typeface="+mn-cs"/>
              </a:rPr>
              <a:t>Audit Methodologies</a:t>
            </a:r>
          </a:p>
          <a:p>
            <a:pPr fontAlgn="auto">
              <a:spcBef>
                <a:spcPct val="0"/>
              </a:spcBef>
              <a:spcAft>
                <a:spcPts val="0"/>
              </a:spcAft>
            </a:pPr>
            <a:r>
              <a:rPr lang="en-US" altLang="en-US" sz="1400" b="1" dirty="0">
                <a:solidFill>
                  <a:prstClr val="black"/>
                </a:solidFill>
                <a:latin typeface="Verdana" panose="020B0604030504040204" pitchFamily="34" charset="0"/>
                <a:ea typeface="+mn-ea"/>
                <a:cs typeface="+mn-cs"/>
                <a:hlinkClick r:id="" action="ppaction://noaction"/>
              </a:rPr>
              <a:t>Multidimensional Clustering </a:t>
            </a:r>
            <a:r>
              <a:rPr lang="en-US" altLang="en-US" sz="1400" b="1" u="sng" dirty="0">
                <a:solidFill>
                  <a:prstClr val="black"/>
                </a:solidFill>
                <a:latin typeface="Verdana" panose="020B0604030504040204" pitchFamily="34" charset="0"/>
                <a:ea typeface="+mn-ea"/>
                <a:cs typeface="+mn-cs"/>
                <a:hlinkClick r:id="" action="ppaction://noaction"/>
              </a:rPr>
              <a:t>   </a:t>
            </a:r>
            <a:endParaRPr lang="en-US" altLang="en-US" sz="1400" b="1" u="sng" dirty="0">
              <a:solidFill>
                <a:prstClr val="black"/>
              </a:solidFill>
              <a:latin typeface="Verdana" panose="020B0604030504040204" pitchFamily="34" charset="0"/>
              <a:ea typeface="+mn-ea"/>
              <a:cs typeface="+mn-cs"/>
            </a:endParaRPr>
          </a:p>
          <a:p>
            <a:pPr fontAlgn="auto">
              <a:spcBef>
                <a:spcPct val="0"/>
              </a:spcBef>
              <a:spcAft>
                <a:spcPts val="0"/>
              </a:spcAft>
            </a:pPr>
            <a:r>
              <a:rPr lang="en-US" altLang="en-US" sz="1400" b="1" dirty="0">
                <a:solidFill>
                  <a:prstClr val="black"/>
                </a:solidFill>
                <a:latin typeface="Verdana" panose="020B0604030504040204" pitchFamily="34" charset="0"/>
                <a:ea typeface="+mn-ea"/>
                <a:cs typeface="+mn-cs"/>
                <a:hlinkClick r:id="" action="ppaction://noaction"/>
              </a:rPr>
              <a:t>Process Mining</a:t>
            </a:r>
            <a:endParaRPr lang="en-US" altLang="en-US" sz="1400" b="1" dirty="0">
              <a:solidFill>
                <a:prstClr val="black"/>
              </a:solidFill>
              <a:latin typeface="Verdana" panose="020B0604030504040204" pitchFamily="34" charset="0"/>
              <a:ea typeface="+mn-ea"/>
              <a:cs typeface="+mn-cs"/>
            </a:endParaRPr>
          </a:p>
          <a:p>
            <a:pPr fontAlgn="auto">
              <a:spcBef>
                <a:spcPct val="0"/>
              </a:spcBef>
              <a:spcAft>
                <a:spcPts val="0"/>
              </a:spcAft>
            </a:pPr>
            <a:r>
              <a:rPr lang="en-US" altLang="en-US" sz="1400" b="1" dirty="0">
                <a:solidFill>
                  <a:prstClr val="black"/>
                </a:solidFill>
                <a:latin typeface="Verdana" panose="020B0604030504040204" pitchFamily="34" charset="0"/>
                <a:ea typeface="+mn-ea"/>
                <a:cs typeface="+mn-cs"/>
                <a:hlinkClick r:id="" action="ppaction://noaction"/>
              </a:rPr>
              <a:t>Continuity  Equations </a:t>
            </a:r>
            <a:endParaRPr lang="en-US" altLang="en-US" sz="1400" b="1" dirty="0">
              <a:solidFill>
                <a:prstClr val="black"/>
              </a:solidFill>
              <a:latin typeface="Verdana" panose="020B0604030504040204" pitchFamily="34" charset="0"/>
              <a:ea typeface="+mn-ea"/>
              <a:cs typeface="+mn-cs"/>
            </a:endParaRPr>
          </a:p>
          <a:p>
            <a:pPr fontAlgn="auto">
              <a:spcBef>
                <a:spcPct val="0"/>
              </a:spcBef>
              <a:spcAft>
                <a:spcPts val="0"/>
              </a:spcAft>
            </a:pPr>
            <a:r>
              <a:rPr lang="en-US" altLang="en-US" sz="1400" b="1" dirty="0">
                <a:solidFill>
                  <a:prstClr val="black"/>
                </a:solidFill>
                <a:latin typeface="Verdana" panose="020B0604030504040204" pitchFamily="34" charset="0"/>
                <a:ea typeface="+mn-ea"/>
                <a:cs typeface="+mn-cs"/>
                <a:hlinkClick r:id="" action="ppaction://noaction"/>
              </a:rPr>
              <a:t>Predictive Auditing </a:t>
            </a:r>
            <a:endParaRPr lang="en-US" altLang="en-US" sz="1400" b="1" dirty="0">
              <a:solidFill>
                <a:prstClr val="black"/>
              </a:solidFill>
              <a:latin typeface="Verdana" panose="020B0604030504040204" pitchFamily="34" charset="0"/>
              <a:ea typeface="+mn-ea"/>
              <a:cs typeface="+mn-cs"/>
            </a:endParaRPr>
          </a:p>
          <a:p>
            <a:pPr fontAlgn="auto">
              <a:spcBef>
                <a:spcPct val="0"/>
              </a:spcBef>
              <a:spcAft>
                <a:spcPts val="0"/>
              </a:spcAft>
            </a:pPr>
            <a:r>
              <a:rPr lang="en-US" altLang="en-US" sz="1400" b="1" dirty="0">
                <a:solidFill>
                  <a:prstClr val="black"/>
                </a:solidFill>
                <a:latin typeface="Verdana" panose="020B0604030504040204" pitchFamily="34" charset="0"/>
                <a:ea typeface="+mn-ea"/>
                <a:cs typeface="+mn-cs"/>
              </a:rPr>
              <a:t>Visualization</a:t>
            </a:r>
          </a:p>
          <a:p>
            <a:pPr fontAlgn="auto">
              <a:spcBef>
                <a:spcPct val="0"/>
              </a:spcBef>
              <a:spcAft>
                <a:spcPts val="0"/>
              </a:spcAft>
            </a:pPr>
            <a:r>
              <a:rPr lang="en-US" altLang="en-US" sz="1400" b="1" dirty="0">
                <a:solidFill>
                  <a:prstClr val="black"/>
                </a:solidFill>
                <a:latin typeface="Verdana" panose="020B0604030504040204" pitchFamily="34" charset="0"/>
                <a:ea typeface="+mn-ea"/>
                <a:cs typeface="+mn-cs"/>
              </a:rPr>
              <a:t>Analytic Playpen </a:t>
            </a:r>
          </a:p>
          <a:p>
            <a:pPr fontAlgn="auto">
              <a:spcBef>
                <a:spcPct val="0"/>
              </a:spcBef>
              <a:spcAft>
                <a:spcPts val="0"/>
              </a:spcAft>
            </a:pPr>
            <a:endParaRPr lang="en-US" altLang="en-US" sz="1400" b="1" dirty="0">
              <a:solidFill>
                <a:prstClr val="black"/>
              </a:solidFill>
              <a:latin typeface="Verdana" panose="020B0604030504040204" pitchFamily="34" charset="0"/>
              <a:ea typeface="+mn-ea"/>
              <a:cs typeface="+mn-cs"/>
            </a:endParaRPr>
          </a:p>
        </p:txBody>
      </p:sp>
      <p:sp>
        <p:nvSpPr>
          <p:cNvPr id="320" name="Rounded Rectangle 31">
            <a:extLst>
              <a:ext uri="{FF2B5EF4-FFF2-40B4-BE49-F238E27FC236}">
                <a16:creationId xmlns:a16="http://schemas.microsoft.com/office/drawing/2014/main" id="{39CE0875-3B6A-4B55-B5D3-BF0480A5B3C4}"/>
              </a:ext>
            </a:extLst>
          </p:cNvPr>
          <p:cNvSpPr/>
          <p:nvPr/>
        </p:nvSpPr>
        <p:spPr>
          <a:xfrm>
            <a:off x="863600" y="1818640"/>
            <a:ext cx="10668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Calibri" panose="020F0502020204030204"/>
                <a:ea typeface="+mn-ea"/>
                <a:cs typeface="+mn-cs"/>
              </a:rPr>
              <a:t>Itaú</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200" b="0" i="0" u="none" strike="noStrike" kern="0" cap="none" spc="0" normalizeH="0" baseline="0" noProof="0" dirty="0" err="1">
                <a:ln>
                  <a:noFill/>
                </a:ln>
                <a:solidFill>
                  <a:prstClr val="white"/>
                </a:solidFill>
                <a:effectLst/>
                <a:uLnTx/>
                <a:uFillTx/>
                <a:latin typeface="Calibri" panose="020F0502020204030204"/>
                <a:ea typeface="+mn-ea"/>
                <a:cs typeface="+mn-cs"/>
              </a:rPr>
              <a:t>UniBanco</a:t>
            </a: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1" name="Rounded Rectangle 32">
            <a:extLst>
              <a:ext uri="{FF2B5EF4-FFF2-40B4-BE49-F238E27FC236}">
                <a16:creationId xmlns:a16="http://schemas.microsoft.com/office/drawing/2014/main" id="{DE389A92-D4ED-4ACB-A6DC-A725486B99F4}"/>
              </a:ext>
            </a:extLst>
          </p:cNvPr>
          <p:cNvSpPr/>
          <p:nvPr/>
        </p:nvSpPr>
        <p:spPr>
          <a:xfrm>
            <a:off x="482600" y="3799840"/>
            <a:ext cx="7620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P&amp;G</a:t>
            </a:r>
          </a:p>
        </p:txBody>
      </p:sp>
      <p:sp>
        <p:nvSpPr>
          <p:cNvPr id="322" name="Rounded Rectangle 33">
            <a:hlinkClick r:id="" action="ppaction://noaction"/>
            <a:extLst>
              <a:ext uri="{FF2B5EF4-FFF2-40B4-BE49-F238E27FC236}">
                <a16:creationId xmlns:a16="http://schemas.microsoft.com/office/drawing/2014/main" id="{C49EC31A-CFB9-4A1E-8F0F-CC63981AA742}"/>
              </a:ext>
            </a:extLst>
          </p:cNvPr>
          <p:cNvSpPr/>
          <p:nvPr/>
        </p:nvSpPr>
        <p:spPr>
          <a:xfrm>
            <a:off x="330200" y="2642553"/>
            <a:ext cx="7620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hlinkClick r:id="" action="ppaction://noaction"/>
              </a:rPr>
              <a:t>HCA</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3" name="Rounded Rectangle 34">
            <a:extLst>
              <a:ext uri="{FF2B5EF4-FFF2-40B4-BE49-F238E27FC236}">
                <a16:creationId xmlns:a16="http://schemas.microsoft.com/office/drawing/2014/main" id="{3D246AF2-42F7-43C6-A0EB-3931E6BA7CC0}"/>
              </a:ext>
            </a:extLst>
          </p:cNvPr>
          <p:cNvSpPr/>
          <p:nvPr/>
        </p:nvSpPr>
        <p:spPr>
          <a:xfrm>
            <a:off x="4445000" y="3571240"/>
            <a:ext cx="7620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hlinkClick r:id="" action="ppaction://noaction"/>
              </a:rPr>
              <a:t>Met-Life</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324" name="Rounded Rectangle 35">
            <a:extLst>
              <a:ext uri="{FF2B5EF4-FFF2-40B4-BE49-F238E27FC236}">
                <a16:creationId xmlns:a16="http://schemas.microsoft.com/office/drawing/2014/main" id="{E0211BF5-96C3-4F7D-8E2E-E03DA533BED2}"/>
              </a:ext>
            </a:extLst>
          </p:cNvPr>
          <p:cNvSpPr/>
          <p:nvPr/>
        </p:nvSpPr>
        <p:spPr>
          <a:xfrm>
            <a:off x="3378200" y="2733040"/>
            <a:ext cx="9906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mn-ea"/>
                <a:cs typeface="+mn-cs"/>
              </a:rPr>
              <a:t>Duratex</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5" name="Rounded Rectangle 36">
            <a:extLst>
              <a:ext uri="{FF2B5EF4-FFF2-40B4-BE49-F238E27FC236}">
                <a16:creationId xmlns:a16="http://schemas.microsoft.com/office/drawing/2014/main" id="{BA19EF02-8B4B-46C3-8C26-B1A1E87B41B3}"/>
              </a:ext>
            </a:extLst>
          </p:cNvPr>
          <p:cNvSpPr/>
          <p:nvPr/>
        </p:nvSpPr>
        <p:spPr>
          <a:xfrm>
            <a:off x="3454400" y="3876040"/>
            <a:ext cx="762000" cy="685800"/>
          </a:xfrm>
          <a:prstGeom prst="roundRect">
            <a:avLst/>
          </a:prstGeom>
          <a:solidFill>
            <a:srgbClr val="FFC000"/>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J+J</a:t>
            </a:r>
          </a:p>
        </p:txBody>
      </p:sp>
      <p:sp>
        <p:nvSpPr>
          <p:cNvPr id="326" name="Rounded Rectangle 37">
            <a:extLst>
              <a:ext uri="{FF2B5EF4-FFF2-40B4-BE49-F238E27FC236}">
                <a16:creationId xmlns:a16="http://schemas.microsoft.com/office/drawing/2014/main" id="{BB5FA1A5-7D1D-4153-B800-0B7808826A9F}"/>
              </a:ext>
            </a:extLst>
          </p:cNvPr>
          <p:cNvSpPr/>
          <p:nvPr/>
        </p:nvSpPr>
        <p:spPr>
          <a:xfrm>
            <a:off x="1473200" y="4409440"/>
            <a:ext cx="1371600" cy="5334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CA Technologies</a:t>
            </a:r>
          </a:p>
        </p:txBody>
      </p:sp>
      <p:cxnSp>
        <p:nvCxnSpPr>
          <p:cNvPr id="327" name="Straight Connector 326">
            <a:extLst>
              <a:ext uri="{FF2B5EF4-FFF2-40B4-BE49-F238E27FC236}">
                <a16:creationId xmlns:a16="http://schemas.microsoft.com/office/drawing/2014/main" id="{4F983D8D-FECF-4DAD-9F81-0F4557216E0F}"/>
              </a:ext>
            </a:extLst>
          </p:cNvPr>
          <p:cNvCxnSpPr/>
          <p:nvPr/>
        </p:nvCxnSpPr>
        <p:spPr>
          <a:xfrm>
            <a:off x="3073400" y="3647440"/>
            <a:ext cx="1371600" cy="190500"/>
          </a:xfrm>
          <a:prstGeom prst="line">
            <a:avLst/>
          </a:prstGeom>
          <a:noFill/>
          <a:ln w="6350" cap="flat" cmpd="sng" algn="ctr">
            <a:solidFill>
              <a:srgbClr val="5B9BD5"/>
            </a:solidFill>
            <a:prstDash val="solid"/>
            <a:miter lim="800000"/>
          </a:ln>
          <a:effectLst/>
        </p:spPr>
      </p:cxnSp>
      <p:cxnSp>
        <p:nvCxnSpPr>
          <p:cNvPr id="328" name="Straight Connector 327">
            <a:extLst>
              <a:ext uri="{FF2B5EF4-FFF2-40B4-BE49-F238E27FC236}">
                <a16:creationId xmlns:a16="http://schemas.microsoft.com/office/drawing/2014/main" id="{ACA0332D-C28C-4C91-8C76-10769113E2EA}"/>
              </a:ext>
            </a:extLst>
          </p:cNvPr>
          <p:cNvCxnSpPr/>
          <p:nvPr/>
        </p:nvCxnSpPr>
        <p:spPr>
          <a:xfrm flipV="1">
            <a:off x="1244600" y="3876040"/>
            <a:ext cx="685800" cy="228600"/>
          </a:xfrm>
          <a:prstGeom prst="line">
            <a:avLst/>
          </a:prstGeom>
          <a:noFill/>
          <a:ln w="6350" cap="flat" cmpd="sng" algn="ctr">
            <a:solidFill>
              <a:srgbClr val="5B9BD5"/>
            </a:solidFill>
            <a:prstDash val="solid"/>
            <a:miter lim="800000"/>
          </a:ln>
          <a:effectLst/>
        </p:spPr>
      </p:cxnSp>
      <p:cxnSp>
        <p:nvCxnSpPr>
          <p:cNvPr id="329" name="Straight Connector 328">
            <a:extLst>
              <a:ext uri="{FF2B5EF4-FFF2-40B4-BE49-F238E27FC236}">
                <a16:creationId xmlns:a16="http://schemas.microsoft.com/office/drawing/2014/main" id="{AE21D215-5F8F-4ADC-8249-4FF99C341A1D}"/>
              </a:ext>
            </a:extLst>
          </p:cNvPr>
          <p:cNvCxnSpPr/>
          <p:nvPr/>
        </p:nvCxnSpPr>
        <p:spPr>
          <a:xfrm>
            <a:off x="1473200" y="2504440"/>
            <a:ext cx="304800" cy="304800"/>
          </a:xfrm>
          <a:prstGeom prst="line">
            <a:avLst/>
          </a:prstGeom>
          <a:noFill/>
          <a:ln w="6350" cap="flat" cmpd="sng" algn="ctr">
            <a:solidFill>
              <a:srgbClr val="5B9BD5"/>
            </a:solidFill>
            <a:prstDash val="solid"/>
            <a:miter lim="800000"/>
          </a:ln>
          <a:effectLst/>
        </p:spPr>
      </p:cxnSp>
      <p:cxnSp>
        <p:nvCxnSpPr>
          <p:cNvPr id="330" name="Straight Connector 329">
            <a:extLst>
              <a:ext uri="{FF2B5EF4-FFF2-40B4-BE49-F238E27FC236}">
                <a16:creationId xmlns:a16="http://schemas.microsoft.com/office/drawing/2014/main" id="{30AFC5F7-B6D7-4115-9B37-4A613970AF4B}"/>
              </a:ext>
            </a:extLst>
          </p:cNvPr>
          <p:cNvCxnSpPr>
            <a:endCxn id="325" idx="1"/>
          </p:cNvCxnSpPr>
          <p:nvPr/>
        </p:nvCxnSpPr>
        <p:spPr>
          <a:xfrm>
            <a:off x="2844800" y="4028440"/>
            <a:ext cx="609600" cy="190500"/>
          </a:xfrm>
          <a:prstGeom prst="line">
            <a:avLst/>
          </a:prstGeom>
          <a:noFill/>
          <a:ln w="6350" cap="flat" cmpd="sng" algn="ctr">
            <a:solidFill>
              <a:srgbClr val="5B9BD5"/>
            </a:solidFill>
            <a:prstDash val="solid"/>
            <a:miter lim="800000"/>
          </a:ln>
          <a:effectLst/>
        </p:spPr>
      </p:cxnSp>
      <p:cxnSp>
        <p:nvCxnSpPr>
          <p:cNvPr id="331" name="Straight Connector 330">
            <a:extLst>
              <a:ext uri="{FF2B5EF4-FFF2-40B4-BE49-F238E27FC236}">
                <a16:creationId xmlns:a16="http://schemas.microsoft.com/office/drawing/2014/main" id="{CF4699C4-A572-453E-ADFC-04313953E86A}"/>
              </a:ext>
            </a:extLst>
          </p:cNvPr>
          <p:cNvCxnSpPr/>
          <p:nvPr/>
        </p:nvCxnSpPr>
        <p:spPr>
          <a:xfrm flipV="1">
            <a:off x="2540000" y="3418840"/>
            <a:ext cx="685800" cy="228600"/>
          </a:xfrm>
          <a:prstGeom prst="line">
            <a:avLst/>
          </a:prstGeom>
          <a:noFill/>
          <a:ln w="6350" cap="flat" cmpd="sng" algn="ctr">
            <a:solidFill>
              <a:srgbClr val="5B9BD5"/>
            </a:solidFill>
            <a:prstDash val="solid"/>
            <a:miter lim="800000"/>
          </a:ln>
          <a:effectLst/>
        </p:spPr>
      </p:cxnSp>
      <p:cxnSp>
        <p:nvCxnSpPr>
          <p:cNvPr id="332" name="Straight Connector 331">
            <a:extLst>
              <a:ext uri="{FF2B5EF4-FFF2-40B4-BE49-F238E27FC236}">
                <a16:creationId xmlns:a16="http://schemas.microsoft.com/office/drawing/2014/main" id="{986E8FEE-2918-422B-A171-E7CF3A005EE0}"/>
              </a:ext>
            </a:extLst>
          </p:cNvPr>
          <p:cNvCxnSpPr/>
          <p:nvPr/>
        </p:nvCxnSpPr>
        <p:spPr>
          <a:xfrm flipV="1">
            <a:off x="2616200" y="3114040"/>
            <a:ext cx="685800" cy="228600"/>
          </a:xfrm>
          <a:prstGeom prst="line">
            <a:avLst/>
          </a:prstGeom>
          <a:noFill/>
          <a:ln w="6350" cap="flat" cmpd="sng" algn="ctr">
            <a:solidFill>
              <a:srgbClr val="5B9BD5"/>
            </a:solidFill>
            <a:prstDash val="solid"/>
            <a:miter lim="800000"/>
          </a:ln>
          <a:effectLst/>
        </p:spPr>
      </p:cxnSp>
      <p:cxnSp>
        <p:nvCxnSpPr>
          <p:cNvPr id="333" name="Straight Connector 332">
            <a:extLst>
              <a:ext uri="{FF2B5EF4-FFF2-40B4-BE49-F238E27FC236}">
                <a16:creationId xmlns:a16="http://schemas.microsoft.com/office/drawing/2014/main" id="{F18D0559-147D-43F1-B072-7AE3319BC036}"/>
              </a:ext>
            </a:extLst>
          </p:cNvPr>
          <p:cNvCxnSpPr/>
          <p:nvPr/>
        </p:nvCxnSpPr>
        <p:spPr>
          <a:xfrm flipV="1">
            <a:off x="2235200" y="3952240"/>
            <a:ext cx="76200" cy="457200"/>
          </a:xfrm>
          <a:prstGeom prst="line">
            <a:avLst/>
          </a:prstGeom>
          <a:noFill/>
          <a:ln w="6350" cap="flat" cmpd="sng" algn="ctr">
            <a:solidFill>
              <a:srgbClr val="5B9BD5"/>
            </a:solidFill>
            <a:prstDash val="solid"/>
            <a:miter lim="800000"/>
          </a:ln>
          <a:effectLst/>
        </p:spPr>
      </p:cxnSp>
      <p:cxnSp>
        <p:nvCxnSpPr>
          <p:cNvPr id="334" name="Straight Connector 333">
            <a:extLst>
              <a:ext uri="{FF2B5EF4-FFF2-40B4-BE49-F238E27FC236}">
                <a16:creationId xmlns:a16="http://schemas.microsoft.com/office/drawing/2014/main" id="{15DC64AB-8AFD-4573-94AC-2174103CBAAF}"/>
              </a:ext>
            </a:extLst>
          </p:cNvPr>
          <p:cNvCxnSpPr/>
          <p:nvPr/>
        </p:nvCxnSpPr>
        <p:spPr>
          <a:xfrm>
            <a:off x="1016000" y="3114040"/>
            <a:ext cx="685800" cy="76200"/>
          </a:xfrm>
          <a:prstGeom prst="line">
            <a:avLst/>
          </a:prstGeom>
          <a:noFill/>
          <a:ln w="6350" cap="flat" cmpd="sng" algn="ctr">
            <a:solidFill>
              <a:srgbClr val="5B9BD5"/>
            </a:solidFill>
            <a:prstDash val="solid"/>
            <a:miter lim="800000"/>
          </a:ln>
          <a:effectLst/>
        </p:spPr>
      </p:cxnSp>
      <p:sp>
        <p:nvSpPr>
          <p:cNvPr id="335" name="TextBox 53">
            <a:extLst>
              <a:ext uri="{FF2B5EF4-FFF2-40B4-BE49-F238E27FC236}">
                <a16:creationId xmlns:a16="http://schemas.microsoft.com/office/drawing/2014/main" id="{AA7FA17C-E555-455E-A8B2-3AA9FB3CEA27}"/>
              </a:ext>
            </a:extLst>
          </p:cNvPr>
          <p:cNvSpPr txBox="1">
            <a:spLocks noChangeArrowheads="1"/>
          </p:cNvSpPr>
          <p:nvPr/>
        </p:nvSpPr>
        <p:spPr bwMode="auto">
          <a:xfrm>
            <a:off x="2616200" y="204724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endParaRPr lang="en-US" altLang="en-US" sz="1800">
              <a:solidFill>
                <a:prstClr val="black"/>
              </a:solidFill>
              <a:latin typeface="Verdana" panose="020B0604030504040204" pitchFamily="34" charset="0"/>
              <a:ea typeface="+mn-ea"/>
              <a:cs typeface="+mn-cs"/>
            </a:endParaRPr>
          </a:p>
        </p:txBody>
      </p:sp>
      <p:sp>
        <p:nvSpPr>
          <p:cNvPr id="336" name="TextBox 54">
            <a:extLst>
              <a:ext uri="{FF2B5EF4-FFF2-40B4-BE49-F238E27FC236}">
                <a16:creationId xmlns:a16="http://schemas.microsoft.com/office/drawing/2014/main" id="{1FDE0942-6A8A-4030-86E5-D380D57E0F3B}"/>
              </a:ext>
            </a:extLst>
          </p:cNvPr>
          <p:cNvSpPr txBox="1">
            <a:spLocks noChangeArrowheads="1"/>
          </p:cNvSpPr>
          <p:nvPr/>
        </p:nvSpPr>
        <p:spPr bwMode="auto">
          <a:xfrm>
            <a:off x="482600" y="3342641"/>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a:solidFill>
                  <a:prstClr val="black"/>
                </a:solidFill>
                <a:latin typeface="Verdana" panose="020B0604030504040204" pitchFamily="34" charset="0"/>
                <a:ea typeface="+mn-ea"/>
                <a:cs typeface="+mn-cs"/>
              </a:rPr>
              <a:t>Supply Chain</a:t>
            </a:r>
          </a:p>
        </p:txBody>
      </p:sp>
      <p:sp>
        <p:nvSpPr>
          <p:cNvPr id="337" name="TextBox 55">
            <a:extLst>
              <a:ext uri="{FF2B5EF4-FFF2-40B4-BE49-F238E27FC236}">
                <a16:creationId xmlns:a16="http://schemas.microsoft.com/office/drawing/2014/main" id="{BFF10103-3860-4F84-8767-519CF7D8B3E1}"/>
              </a:ext>
            </a:extLst>
          </p:cNvPr>
          <p:cNvSpPr txBox="1">
            <a:spLocks noChangeArrowheads="1"/>
          </p:cNvSpPr>
          <p:nvPr/>
        </p:nvSpPr>
        <p:spPr bwMode="auto">
          <a:xfrm>
            <a:off x="331470" y="4542789"/>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400" dirty="0">
                <a:solidFill>
                  <a:prstClr val="black"/>
                </a:solidFill>
                <a:latin typeface="Verdana" panose="020B0604030504040204" pitchFamily="34" charset="0"/>
                <a:ea typeface="+mn-ea"/>
                <a:cs typeface="+mn-cs"/>
              </a:rPr>
              <a:t>Inventory</a:t>
            </a:r>
          </a:p>
        </p:txBody>
      </p:sp>
      <p:sp>
        <p:nvSpPr>
          <p:cNvPr id="338" name="TextBox 56">
            <a:extLst>
              <a:ext uri="{FF2B5EF4-FFF2-40B4-BE49-F238E27FC236}">
                <a16:creationId xmlns:a16="http://schemas.microsoft.com/office/drawing/2014/main" id="{8E07E5CA-3AE2-48B7-BB21-1D2D4C0D3D12}"/>
              </a:ext>
            </a:extLst>
          </p:cNvPr>
          <p:cNvSpPr txBox="1">
            <a:spLocks noChangeArrowheads="1"/>
          </p:cNvSpPr>
          <p:nvPr/>
        </p:nvSpPr>
        <p:spPr bwMode="auto">
          <a:xfrm>
            <a:off x="2814320" y="4663441"/>
            <a:ext cx="1190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dirty="0">
                <a:solidFill>
                  <a:prstClr val="black"/>
                </a:solidFill>
                <a:latin typeface="Verdana" panose="020B0604030504040204" pitchFamily="34" charset="0"/>
                <a:ea typeface="+mn-ea"/>
                <a:cs typeface="+mn-cs"/>
              </a:rPr>
              <a:t>FCPA Sales Commission </a:t>
            </a:r>
          </a:p>
        </p:txBody>
      </p:sp>
      <p:sp>
        <p:nvSpPr>
          <p:cNvPr id="339" name="Rounded Rectangle 59">
            <a:extLst>
              <a:ext uri="{FF2B5EF4-FFF2-40B4-BE49-F238E27FC236}">
                <a16:creationId xmlns:a16="http://schemas.microsoft.com/office/drawing/2014/main" id="{6AE68CBE-5D9C-4A4E-B3A4-BFA6B4AEA2CF}"/>
              </a:ext>
            </a:extLst>
          </p:cNvPr>
          <p:cNvSpPr/>
          <p:nvPr/>
        </p:nvSpPr>
        <p:spPr>
          <a:xfrm>
            <a:off x="2082800" y="1513840"/>
            <a:ext cx="7620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IDT </a:t>
            </a:r>
          </a:p>
        </p:txBody>
      </p:sp>
      <p:sp>
        <p:nvSpPr>
          <p:cNvPr id="340" name="TextBox 65">
            <a:extLst>
              <a:ext uri="{FF2B5EF4-FFF2-40B4-BE49-F238E27FC236}">
                <a16:creationId xmlns:a16="http://schemas.microsoft.com/office/drawing/2014/main" id="{B311B2AB-2228-4E92-9323-D5B40DC6ED04}"/>
              </a:ext>
            </a:extLst>
          </p:cNvPr>
          <p:cNvSpPr txBox="1">
            <a:spLocks noChangeArrowheads="1"/>
          </p:cNvSpPr>
          <p:nvPr/>
        </p:nvSpPr>
        <p:spPr bwMode="auto">
          <a:xfrm>
            <a:off x="4521200" y="4267516"/>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dirty="0">
                <a:solidFill>
                  <a:prstClr val="black"/>
                </a:solidFill>
                <a:latin typeface="Verdana" panose="020B0604030504040204" pitchFamily="34" charset="0"/>
                <a:ea typeface="+mn-ea"/>
                <a:cs typeface="+mn-cs"/>
              </a:rPr>
              <a:t>Claims Wires</a:t>
            </a:r>
          </a:p>
        </p:txBody>
      </p:sp>
      <p:sp>
        <p:nvSpPr>
          <p:cNvPr id="341" name="TextBox 66">
            <a:extLst>
              <a:ext uri="{FF2B5EF4-FFF2-40B4-BE49-F238E27FC236}">
                <a16:creationId xmlns:a16="http://schemas.microsoft.com/office/drawing/2014/main" id="{DBBB7459-CFB0-4CBC-820A-12EF67446AD3}"/>
              </a:ext>
            </a:extLst>
          </p:cNvPr>
          <p:cNvSpPr txBox="1">
            <a:spLocks noChangeArrowheads="1"/>
          </p:cNvSpPr>
          <p:nvPr/>
        </p:nvSpPr>
        <p:spPr bwMode="auto">
          <a:xfrm>
            <a:off x="3911600" y="4561841"/>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a:solidFill>
                  <a:prstClr val="black"/>
                </a:solidFill>
                <a:latin typeface="Verdana" panose="020B0604030504040204" pitchFamily="34" charset="0"/>
                <a:ea typeface="+mn-ea"/>
                <a:cs typeface="+mn-cs"/>
              </a:rPr>
              <a:t>FCPA</a:t>
            </a:r>
          </a:p>
        </p:txBody>
      </p:sp>
      <p:sp>
        <p:nvSpPr>
          <p:cNvPr id="342" name="TextBox 71">
            <a:extLst>
              <a:ext uri="{FF2B5EF4-FFF2-40B4-BE49-F238E27FC236}">
                <a16:creationId xmlns:a16="http://schemas.microsoft.com/office/drawing/2014/main" id="{E0D64A7D-FBAA-47BB-A44B-E889C02A2B38}"/>
              </a:ext>
            </a:extLst>
          </p:cNvPr>
          <p:cNvSpPr txBox="1">
            <a:spLocks noChangeArrowheads="1"/>
          </p:cNvSpPr>
          <p:nvPr/>
        </p:nvSpPr>
        <p:spPr bwMode="auto">
          <a:xfrm>
            <a:off x="2174875" y="2185353"/>
            <a:ext cx="1066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a:solidFill>
                  <a:prstClr val="black"/>
                </a:solidFill>
                <a:latin typeface="Verdana" panose="020B0604030504040204" pitchFamily="34" charset="0"/>
                <a:ea typeface="+mn-ea"/>
                <a:cs typeface="+mn-cs"/>
              </a:rPr>
              <a:t>Duplicate Payments </a:t>
            </a:r>
          </a:p>
        </p:txBody>
      </p:sp>
      <p:sp>
        <p:nvSpPr>
          <p:cNvPr id="343" name="TextBox 72">
            <a:extLst>
              <a:ext uri="{FF2B5EF4-FFF2-40B4-BE49-F238E27FC236}">
                <a16:creationId xmlns:a16="http://schemas.microsoft.com/office/drawing/2014/main" id="{96818C86-9A2E-4A22-8E4F-8C6AB47FC223}"/>
              </a:ext>
            </a:extLst>
          </p:cNvPr>
          <p:cNvSpPr txBox="1">
            <a:spLocks noChangeArrowheads="1"/>
          </p:cNvSpPr>
          <p:nvPr/>
        </p:nvSpPr>
        <p:spPr bwMode="auto">
          <a:xfrm>
            <a:off x="21432" y="1437640"/>
            <a:ext cx="9731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dirty="0">
                <a:solidFill>
                  <a:prstClr val="black"/>
                </a:solidFill>
                <a:latin typeface="Verdana" panose="020B0604030504040204" pitchFamily="34" charset="0"/>
                <a:ea typeface="+mn-ea"/>
                <a:cs typeface="+mn-cs"/>
              </a:rPr>
              <a:t>PPP </a:t>
            </a:r>
          </a:p>
          <a:p>
            <a:pPr fontAlgn="auto">
              <a:spcBef>
                <a:spcPct val="0"/>
              </a:spcBef>
              <a:spcAft>
                <a:spcPts val="0"/>
              </a:spcAft>
              <a:buFontTx/>
              <a:buNone/>
            </a:pPr>
            <a:r>
              <a:rPr lang="en-US" altLang="en-US" sz="1100" dirty="0">
                <a:solidFill>
                  <a:prstClr val="black"/>
                </a:solidFill>
                <a:latin typeface="Verdana" panose="020B0604030504040204" pitchFamily="34" charset="0"/>
                <a:ea typeface="+mn-ea"/>
                <a:cs typeface="+mn-cs"/>
              </a:rPr>
              <a:t>Credit Card Insurance</a:t>
            </a:r>
          </a:p>
          <a:p>
            <a:pPr fontAlgn="auto">
              <a:spcBef>
                <a:spcPct val="0"/>
              </a:spcBef>
              <a:spcAft>
                <a:spcPts val="0"/>
              </a:spcAft>
              <a:buFontTx/>
              <a:buNone/>
            </a:pPr>
            <a:r>
              <a:rPr lang="en-US" altLang="en-US" sz="1100" dirty="0">
                <a:solidFill>
                  <a:prstClr val="black"/>
                </a:solidFill>
                <a:latin typeface="Verdana" panose="020B0604030504040204" pitchFamily="34" charset="0"/>
                <a:ea typeface="+mn-ea"/>
                <a:cs typeface="+mn-cs"/>
              </a:rPr>
              <a:t>A/P </a:t>
            </a:r>
          </a:p>
        </p:txBody>
      </p:sp>
      <p:sp>
        <p:nvSpPr>
          <p:cNvPr id="344" name="TextBox 75">
            <a:extLst>
              <a:ext uri="{FF2B5EF4-FFF2-40B4-BE49-F238E27FC236}">
                <a16:creationId xmlns:a16="http://schemas.microsoft.com/office/drawing/2014/main" id="{13311B32-FEB5-44ED-9EA0-DC8ED2A3A9FA}"/>
              </a:ext>
            </a:extLst>
          </p:cNvPr>
          <p:cNvSpPr txBox="1">
            <a:spLocks noChangeArrowheads="1"/>
          </p:cNvSpPr>
          <p:nvPr/>
        </p:nvSpPr>
        <p:spPr bwMode="auto">
          <a:xfrm>
            <a:off x="3696654" y="3439161"/>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dirty="0">
                <a:solidFill>
                  <a:prstClr val="black"/>
                </a:solidFill>
                <a:latin typeface="Verdana" panose="020B0604030504040204" pitchFamily="34" charset="0"/>
                <a:ea typeface="+mn-ea"/>
                <a:cs typeface="+mn-cs"/>
              </a:rPr>
              <a:t>A/P</a:t>
            </a:r>
          </a:p>
        </p:txBody>
      </p:sp>
      <p:cxnSp>
        <p:nvCxnSpPr>
          <p:cNvPr id="345" name="Straight Arrow Connector 344">
            <a:extLst>
              <a:ext uri="{FF2B5EF4-FFF2-40B4-BE49-F238E27FC236}">
                <a16:creationId xmlns:a16="http://schemas.microsoft.com/office/drawing/2014/main" id="{9423532B-E062-4697-9FD0-2757E4CE2F3E}"/>
              </a:ext>
            </a:extLst>
          </p:cNvPr>
          <p:cNvCxnSpPr>
            <a:endCxn id="339" idx="2"/>
          </p:cNvCxnSpPr>
          <p:nvPr/>
        </p:nvCxnSpPr>
        <p:spPr>
          <a:xfrm flipV="1">
            <a:off x="2463800" y="2199640"/>
            <a:ext cx="0" cy="533400"/>
          </a:xfrm>
          <a:prstGeom prst="straightConnector1">
            <a:avLst/>
          </a:prstGeom>
          <a:noFill/>
          <a:ln w="6350" cap="flat" cmpd="sng" algn="ctr">
            <a:solidFill>
              <a:srgbClr val="5B9BD5"/>
            </a:solidFill>
            <a:prstDash val="solid"/>
            <a:miter lim="800000"/>
            <a:tailEnd type="arrow"/>
          </a:ln>
          <a:effectLst/>
        </p:spPr>
      </p:cxnSp>
      <p:sp>
        <p:nvSpPr>
          <p:cNvPr id="346" name="Rounded Rectangle 46">
            <a:extLst>
              <a:ext uri="{FF2B5EF4-FFF2-40B4-BE49-F238E27FC236}">
                <a16:creationId xmlns:a16="http://schemas.microsoft.com/office/drawing/2014/main" id="{738CACED-0364-4B21-9CE3-D5F57A7F8C0B}"/>
              </a:ext>
            </a:extLst>
          </p:cNvPr>
          <p:cNvSpPr/>
          <p:nvPr/>
        </p:nvSpPr>
        <p:spPr>
          <a:xfrm>
            <a:off x="2349500" y="370840"/>
            <a:ext cx="7620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HP </a:t>
            </a:r>
          </a:p>
        </p:txBody>
      </p:sp>
      <p:sp>
        <p:nvSpPr>
          <p:cNvPr id="347" name="TextBox 49">
            <a:extLst>
              <a:ext uri="{FF2B5EF4-FFF2-40B4-BE49-F238E27FC236}">
                <a16:creationId xmlns:a16="http://schemas.microsoft.com/office/drawing/2014/main" id="{9BD18BEC-D7E1-4CDF-88FF-ADB0C30A09D7}"/>
              </a:ext>
            </a:extLst>
          </p:cNvPr>
          <p:cNvSpPr txBox="1">
            <a:spLocks noChangeArrowheads="1"/>
          </p:cNvSpPr>
          <p:nvPr/>
        </p:nvSpPr>
        <p:spPr bwMode="auto">
          <a:xfrm>
            <a:off x="2489201" y="102409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dirty="0">
                <a:solidFill>
                  <a:prstClr val="black"/>
                </a:solidFill>
                <a:latin typeface="Verdana" panose="020B0604030504040204" pitchFamily="34" charset="0"/>
                <a:ea typeface="+mn-ea"/>
                <a:cs typeface="+mn-cs"/>
              </a:rPr>
              <a:t>GL</a:t>
            </a:r>
          </a:p>
          <a:p>
            <a:pPr fontAlgn="auto">
              <a:spcBef>
                <a:spcPct val="0"/>
              </a:spcBef>
              <a:spcAft>
                <a:spcPts val="0"/>
              </a:spcAft>
              <a:buFontTx/>
              <a:buNone/>
            </a:pPr>
            <a:r>
              <a:rPr lang="en-US" altLang="en-US" sz="1200" dirty="0">
                <a:solidFill>
                  <a:prstClr val="black"/>
                </a:solidFill>
                <a:latin typeface="Verdana" panose="020B0604030504040204" pitchFamily="34" charset="0"/>
                <a:ea typeface="+mn-ea"/>
                <a:cs typeface="+mn-cs"/>
              </a:rPr>
              <a:t>KPIs/KRIs </a:t>
            </a:r>
          </a:p>
        </p:txBody>
      </p:sp>
      <p:sp>
        <p:nvSpPr>
          <p:cNvPr id="348" name="Rounded Rectangle 50">
            <a:extLst>
              <a:ext uri="{FF2B5EF4-FFF2-40B4-BE49-F238E27FC236}">
                <a16:creationId xmlns:a16="http://schemas.microsoft.com/office/drawing/2014/main" id="{5B30D4D3-8E4F-453F-9762-58D5CC8B7520}"/>
              </a:ext>
            </a:extLst>
          </p:cNvPr>
          <p:cNvSpPr/>
          <p:nvPr/>
        </p:nvSpPr>
        <p:spPr>
          <a:xfrm>
            <a:off x="254000" y="477203"/>
            <a:ext cx="9906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hlinkClick r:id="" action="ppaction://noaction"/>
              </a:rPr>
              <a:t>Sigma Bank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9" name="TextBox 52">
            <a:extLst>
              <a:ext uri="{FF2B5EF4-FFF2-40B4-BE49-F238E27FC236}">
                <a16:creationId xmlns:a16="http://schemas.microsoft.com/office/drawing/2014/main" id="{F65D31A8-29E3-4505-95FE-41E4E462F024}"/>
              </a:ext>
            </a:extLst>
          </p:cNvPr>
          <p:cNvSpPr txBox="1">
            <a:spLocks noChangeArrowheads="1"/>
          </p:cNvSpPr>
          <p:nvPr/>
        </p:nvSpPr>
        <p:spPr bwMode="auto">
          <a:xfrm>
            <a:off x="711200" y="1247141"/>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Formata BQ Regular" pitchFamily="50" charset="0"/>
              </a:defRPr>
            </a:lvl1pPr>
            <a:lvl2pPr marL="742950" indent="-285750">
              <a:spcBef>
                <a:spcPct val="20000"/>
              </a:spcBef>
              <a:buChar char="–"/>
              <a:defRPr>
                <a:solidFill>
                  <a:schemeClr val="tx1"/>
                </a:solidFill>
                <a:latin typeface="Formata BQ Regular" pitchFamily="50" charset="0"/>
              </a:defRPr>
            </a:lvl2pPr>
            <a:lvl3pPr marL="1143000" indent="-228600">
              <a:spcBef>
                <a:spcPct val="20000"/>
              </a:spcBef>
              <a:buChar char="•"/>
              <a:defRPr sz="1600">
                <a:solidFill>
                  <a:schemeClr val="tx1"/>
                </a:solidFill>
                <a:latin typeface="Formata BQ Regular" pitchFamily="50" charset="0"/>
              </a:defRPr>
            </a:lvl3pPr>
            <a:lvl4pPr marL="1600200" indent="-228600">
              <a:spcBef>
                <a:spcPct val="20000"/>
              </a:spcBef>
              <a:buChar char="–"/>
              <a:defRPr sz="1400">
                <a:solidFill>
                  <a:schemeClr val="tx1"/>
                </a:solidFill>
                <a:latin typeface="Formata BQ Regular" pitchFamily="50" charset="0"/>
              </a:defRPr>
            </a:lvl4pPr>
            <a:lvl5pPr marL="2057400" indent="-228600">
              <a:spcBef>
                <a:spcPct val="20000"/>
              </a:spcBef>
              <a:buChar char="»"/>
              <a:defRPr sz="1400">
                <a:solidFill>
                  <a:schemeClr val="tx1"/>
                </a:solidFill>
                <a:latin typeface="Formata BQ Regular" pitchFamily="50" charset="0"/>
              </a:defRPr>
            </a:lvl5pPr>
            <a:lvl6pPr marL="2514600" indent="-228600" eaLnBrk="0" fontAlgn="base" hangingPunct="0">
              <a:spcBef>
                <a:spcPct val="20000"/>
              </a:spcBef>
              <a:spcAft>
                <a:spcPct val="0"/>
              </a:spcAft>
              <a:buChar char="»"/>
              <a:defRPr sz="1400">
                <a:solidFill>
                  <a:schemeClr val="tx1"/>
                </a:solidFill>
                <a:latin typeface="Formata BQ Regular" pitchFamily="50" charset="0"/>
              </a:defRPr>
            </a:lvl6pPr>
            <a:lvl7pPr marL="2971800" indent="-228600" eaLnBrk="0" fontAlgn="base" hangingPunct="0">
              <a:spcBef>
                <a:spcPct val="20000"/>
              </a:spcBef>
              <a:spcAft>
                <a:spcPct val="0"/>
              </a:spcAft>
              <a:buChar char="»"/>
              <a:defRPr sz="1400">
                <a:solidFill>
                  <a:schemeClr val="tx1"/>
                </a:solidFill>
                <a:latin typeface="Formata BQ Regular" pitchFamily="50" charset="0"/>
              </a:defRPr>
            </a:lvl7pPr>
            <a:lvl8pPr marL="3429000" indent="-228600" eaLnBrk="0" fontAlgn="base" hangingPunct="0">
              <a:spcBef>
                <a:spcPct val="20000"/>
              </a:spcBef>
              <a:spcAft>
                <a:spcPct val="0"/>
              </a:spcAft>
              <a:buChar char="»"/>
              <a:defRPr sz="1400">
                <a:solidFill>
                  <a:schemeClr val="tx1"/>
                </a:solidFill>
                <a:latin typeface="Formata BQ Regular" pitchFamily="50" charset="0"/>
              </a:defRPr>
            </a:lvl8pPr>
            <a:lvl9pPr marL="3886200" indent="-228600" eaLnBrk="0" fontAlgn="base" hangingPunct="0">
              <a:spcBef>
                <a:spcPct val="20000"/>
              </a:spcBef>
              <a:spcAft>
                <a:spcPct val="0"/>
              </a:spcAft>
              <a:buChar char="»"/>
              <a:defRPr sz="1400">
                <a:solidFill>
                  <a:schemeClr val="tx1"/>
                </a:solidFill>
                <a:latin typeface="Formata BQ Regular" pitchFamily="50" charset="0"/>
              </a:defRPr>
            </a:lvl9pPr>
          </a:lstStyle>
          <a:p>
            <a:pPr fontAlgn="auto">
              <a:spcBef>
                <a:spcPct val="0"/>
              </a:spcBef>
              <a:spcAft>
                <a:spcPts val="0"/>
              </a:spcAft>
              <a:buFontTx/>
              <a:buNone/>
            </a:pPr>
            <a:r>
              <a:rPr lang="en-US" altLang="en-US" sz="1200">
                <a:solidFill>
                  <a:prstClr val="black"/>
                </a:solidFill>
                <a:latin typeface="Verdana" panose="020B0604030504040204" pitchFamily="34" charset="0"/>
                <a:ea typeface="+mn-ea"/>
                <a:cs typeface="+mn-cs"/>
              </a:rPr>
              <a:t>Process Mining</a:t>
            </a:r>
          </a:p>
        </p:txBody>
      </p:sp>
      <p:sp>
        <p:nvSpPr>
          <p:cNvPr id="350" name="Rounded Rectangle 57">
            <a:extLst>
              <a:ext uri="{FF2B5EF4-FFF2-40B4-BE49-F238E27FC236}">
                <a16:creationId xmlns:a16="http://schemas.microsoft.com/office/drawing/2014/main" id="{1DA9771E-05CD-4634-978C-E7C321B591AE}"/>
              </a:ext>
            </a:extLst>
          </p:cNvPr>
          <p:cNvSpPr/>
          <p:nvPr/>
        </p:nvSpPr>
        <p:spPr>
          <a:xfrm>
            <a:off x="1244600" y="27940"/>
            <a:ext cx="10287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KPMG </a:t>
            </a:r>
          </a:p>
        </p:txBody>
      </p:sp>
      <p:cxnSp>
        <p:nvCxnSpPr>
          <p:cNvPr id="351" name="Straight Connector 350">
            <a:extLst>
              <a:ext uri="{FF2B5EF4-FFF2-40B4-BE49-F238E27FC236}">
                <a16:creationId xmlns:a16="http://schemas.microsoft.com/office/drawing/2014/main" id="{83AA0FEA-68CC-4D79-95F2-C9015D4CA0A5}"/>
              </a:ext>
            </a:extLst>
          </p:cNvPr>
          <p:cNvCxnSpPr>
            <a:stCxn id="350" idx="3"/>
          </p:cNvCxnSpPr>
          <p:nvPr/>
        </p:nvCxnSpPr>
        <p:spPr>
          <a:xfrm>
            <a:off x="2273300" y="370840"/>
            <a:ext cx="1333500" cy="457200"/>
          </a:xfrm>
          <a:prstGeom prst="line">
            <a:avLst/>
          </a:prstGeom>
          <a:noFill/>
          <a:ln w="6350" cap="flat" cmpd="sng" algn="ctr">
            <a:solidFill>
              <a:srgbClr val="5B9BD5"/>
            </a:solidFill>
            <a:prstDash val="solid"/>
            <a:miter lim="800000"/>
          </a:ln>
          <a:effectLst/>
        </p:spPr>
      </p:cxnSp>
      <p:cxnSp>
        <p:nvCxnSpPr>
          <p:cNvPr id="352" name="Straight Connector 351">
            <a:extLst>
              <a:ext uri="{FF2B5EF4-FFF2-40B4-BE49-F238E27FC236}">
                <a16:creationId xmlns:a16="http://schemas.microsoft.com/office/drawing/2014/main" id="{641083DB-3758-4BA6-BDF3-75FC17E79FA5}"/>
              </a:ext>
            </a:extLst>
          </p:cNvPr>
          <p:cNvCxnSpPr/>
          <p:nvPr/>
        </p:nvCxnSpPr>
        <p:spPr>
          <a:xfrm>
            <a:off x="1701800" y="713740"/>
            <a:ext cx="236538" cy="2019300"/>
          </a:xfrm>
          <a:prstGeom prst="line">
            <a:avLst/>
          </a:prstGeom>
          <a:noFill/>
          <a:ln w="6350" cap="flat" cmpd="sng" algn="ctr">
            <a:solidFill>
              <a:srgbClr val="5B9BD5"/>
            </a:solidFill>
            <a:prstDash val="solid"/>
            <a:miter lim="800000"/>
          </a:ln>
          <a:effectLst/>
        </p:spPr>
      </p:cxnSp>
      <p:cxnSp>
        <p:nvCxnSpPr>
          <p:cNvPr id="353" name="Straight Connector 352">
            <a:hlinkClick r:id="" action="ppaction://noaction"/>
            <a:extLst>
              <a:ext uri="{FF2B5EF4-FFF2-40B4-BE49-F238E27FC236}">
                <a16:creationId xmlns:a16="http://schemas.microsoft.com/office/drawing/2014/main" id="{D5634AC8-884B-47CB-ABC3-AC2D56F24F99}"/>
              </a:ext>
            </a:extLst>
          </p:cNvPr>
          <p:cNvCxnSpPr>
            <a:stCxn id="348" idx="2"/>
          </p:cNvCxnSpPr>
          <p:nvPr/>
        </p:nvCxnSpPr>
        <p:spPr>
          <a:xfrm>
            <a:off x="749300" y="1163004"/>
            <a:ext cx="1181100" cy="1646237"/>
          </a:xfrm>
          <a:prstGeom prst="line">
            <a:avLst/>
          </a:prstGeom>
          <a:noFill/>
          <a:ln w="6350" cap="flat" cmpd="sng" algn="ctr">
            <a:solidFill>
              <a:srgbClr val="5B9BD5"/>
            </a:solidFill>
            <a:prstDash val="solid"/>
            <a:miter lim="800000"/>
          </a:ln>
          <a:effectLst/>
        </p:spPr>
      </p:cxnSp>
      <p:cxnSp>
        <p:nvCxnSpPr>
          <p:cNvPr id="354" name="Straight Connector 353">
            <a:extLst>
              <a:ext uri="{FF2B5EF4-FFF2-40B4-BE49-F238E27FC236}">
                <a16:creationId xmlns:a16="http://schemas.microsoft.com/office/drawing/2014/main" id="{06816417-490C-4651-A296-7DE8A95B58BF}"/>
              </a:ext>
            </a:extLst>
          </p:cNvPr>
          <p:cNvCxnSpPr/>
          <p:nvPr/>
        </p:nvCxnSpPr>
        <p:spPr>
          <a:xfrm flipH="1" flipV="1">
            <a:off x="4445000" y="1856740"/>
            <a:ext cx="438150" cy="419100"/>
          </a:xfrm>
          <a:prstGeom prst="line">
            <a:avLst/>
          </a:prstGeom>
          <a:noFill/>
          <a:ln w="6350" cap="flat" cmpd="sng" algn="ctr">
            <a:solidFill>
              <a:srgbClr val="5B9BD5"/>
            </a:solidFill>
            <a:prstDash val="solid"/>
            <a:miter lim="800000"/>
          </a:ln>
          <a:effectLst/>
        </p:spPr>
      </p:cxnSp>
      <p:cxnSp>
        <p:nvCxnSpPr>
          <p:cNvPr id="355" name="Straight Connector 354">
            <a:extLst>
              <a:ext uri="{FF2B5EF4-FFF2-40B4-BE49-F238E27FC236}">
                <a16:creationId xmlns:a16="http://schemas.microsoft.com/office/drawing/2014/main" id="{098EC1DE-B3C6-4AF0-BFB1-6C0A98A695D8}"/>
              </a:ext>
            </a:extLst>
          </p:cNvPr>
          <p:cNvCxnSpPr/>
          <p:nvPr/>
        </p:nvCxnSpPr>
        <p:spPr>
          <a:xfrm>
            <a:off x="5207000" y="2571116"/>
            <a:ext cx="571500" cy="542925"/>
          </a:xfrm>
          <a:prstGeom prst="line">
            <a:avLst/>
          </a:prstGeom>
          <a:noFill/>
          <a:ln w="6350" cap="flat" cmpd="sng" algn="ctr">
            <a:solidFill>
              <a:srgbClr val="5B9BD5"/>
            </a:solidFill>
            <a:prstDash val="solid"/>
            <a:miter lim="800000"/>
          </a:ln>
          <a:effectLst/>
        </p:spPr>
      </p:cxnSp>
      <p:sp>
        <p:nvSpPr>
          <p:cNvPr id="356" name="Rounded Rectangle 60">
            <a:extLst>
              <a:ext uri="{FF2B5EF4-FFF2-40B4-BE49-F238E27FC236}">
                <a16:creationId xmlns:a16="http://schemas.microsoft.com/office/drawing/2014/main" id="{ED082EC0-CD59-4473-BE1E-F2F2C12D6D24}"/>
              </a:ext>
            </a:extLst>
          </p:cNvPr>
          <p:cNvSpPr/>
          <p:nvPr/>
        </p:nvSpPr>
        <p:spPr>
          <a:xfrm>
            <a:off x="5207000" y="4333240"/>
            <a:ext cx="1066800" cy="685800"/>
          </a:xfrm>
          <a:prstGeom prst="roundRect">
            <a:avLst/>
          </a:prstGeom>
          <a:solidFill>
            <a:srgbClr val="FFC000"/>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American Water / </a:t>
            </a:r>
            <a:r>
              <a:rPr kumimoji="0" lang="en-US" sz="1400" b="0" i="0" u="none" strike="noStrike" kern="0" cap="none" spc="0" normalizeH="0" baseline="0" noProof="0" dirty="0" err="1">
                <a:ln>
                  <a:noFill/>
                </a:ln>
                <a:solidFill>
                  <a:prstClr val="white"/>
                </a:solidFill>
                <a:effectLst/>
                <a:uLnTx/>
                <a:uFillTx/>
                <a:latin typeface="Calibri" panose="020F0502020204030204"/>
                <a:ea typeface="+mn-ea"/>
                <a:cs typeface="+mn-cs"/>
              </a:rPr>
              <a:t>Caseware</a:t>
            </a: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57" name="Straight Connector 356">
            <a:extLst>
              <a:ext uri="{FF2B5EF4-FFF2-40B4-BE49-F238E27FC236}">
                <a16:creationId xmlns:a16="http://schemas.microsoft.com/office/drawing/2014/main" id="{355D3AC0-1013-4AE3-856C-5DA71634E748}"/>
              </a:ext>
            </a:extLst>
          </p:cNvPr>
          <p:cNvCxnSpPr/>
          <p:nvPr/>
        </p:nvCxnSpPr>
        <p:spPr>
          <a:xfrm flipH="1">
            <a:off x="2557464" y="5023804"/>
            <a:ext cx="3182937" cy="1595437"/>
          </a:xfrm>
          <a:prstGeom prst="line">
            <a:avLst/>
          </a:prstGeom>
          <a:noFill/>
          <a:ln w="6350" cap="flat" cmpd="sng" algn="ctr">
            <a:solidFill>
              <a:srgbClr val="5B9BD5"/>
            </a:solidFill>
            <a:prstDash val="solid"/>
            <a:miter lim="800000"/>
          </a:ln>
          <a:effectLst/>
        </p:spPr>
      </p:cxnSp>
      <p:cxnSp>
        <p:nvCxnSpPr>
          <p:cNvPr id="358" name="Straight Connector 357">
            <a:extLst>
              <a:ext uri="{FF2B5EF4-FFF2-40B4-BE49-F238E27FC236}">
                <a16:creationId xmlns:a16="http://schemas.microsoft.com/office/drawing/2014/main" id="{E4183A6A-8299-458B-A391-D7ECCD1DD513}"/>
              </a:ext>
            </a:extLst>
          </p:cNvPr>
          <p:cNvCxnSpPr>
            <a:stCxn id="356" idx="1"/>
          </p:cNvCxnSpPr>
          <p:nvPr/>
        </p:nvCxnSpPr>
        <p:spPr>
          <a:xfrm flipH="1" flipV="1">
            <a:off x="2844800" y="3952240"/>
            <a:ext cx="2362200" cy="723900"/>
          </a:xfrm>
          <a:prstGeom prst="line">
            <a:avLst/>
          </a:prstGeom>
          <a:noFill/>
          <a:ln w="6350" cap="flat" cmpd="sng" algn="ctr">
            <a:solidFill>
              <a:srgbClr val="5B9BD5"/>
            </a:solidFill>
            <a:prstDash val="solid"/>
            <a:miter lim="800000"/>
          </a:ln>
          <a:effectLst/>
        </p:spPr>
      </p:cxnSp>
      <p:sp>
        <p:nvSpPr>
          <p:cNvPr id="359" name="Rounded Rectangle 61">
            <a:extLst>
              <a:ext uri="{FF2B5EF4-FFF2-40B4-BE49-F238E27FC236}">
                <a16:creationId xmlns:a16="http://schemas.microsoft.com/office/drawing/2014/main" id="{0887A973-C59C-47AC-8E85-259A68A60E1C}"/>
              </a:ext>
            </a:extLst>
          </p:cNvPr>
          <p:cNvSpPr/>
          <p:nvPr/>
        </p:nvSpPr>
        <p:spPr>
          <a:xfrm>
            <a:off x="1511300" y="864553"/>
            <a:ext cx="7620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Verizon</a:t>
            </a:r>
          </a:p>
        </p:txBody>
      </p:sp>
      <p:cxnSp>
        <p:nvCxnSpPr>
          <p:cNvPr id="360" name="Straight Connector 359">
            <a:extLst>
              <a:ext uri="{FF2B5EF4-FFF2-40B4-BE49-F238E27FC236}">
                <a16:creationId xmlns:a16="http://schemas.microsoft.com/office/drawing/2014/main" id="{9059CA1E-07D8-4150-B93E-6C504A056AE3}"/>
              </a:ext>
            </a:extLst>
          </p:cNvPr>
          <p:cNvCxnSpPr/>
          <p:nvPr/>
        </p:nvCxnSpPr>
        <p:spPr>
          <a:xfrm>
            <a:off x="1938338" y="1551941"/>
            <a:ext cx="220662" cy="1019175"/>
          </a:xfrm>
          <a:prstGeom prst="line">
            <a:avLst/>
          </a:prstGeom>
          <a:noFill/>
          <a:ln w="6350" cap="flat" cmpd="sng" algn="ctr">
            <a:solidFill>
              <a:srgbClr val="5B9BD5"/>
            </a:solidFill>
            <a:prstDash val="solid"/>
            <a:miter lim="800000"/>
          </a:ln>
          <a:effectLst/>
        </p:spPr>
      </p:cxnSp>
      <p:sp>
        <p:nvSpPr>
          <p:cNvPr id="361" name="Rounded Rectangle 62">
            <a:extLst>
              <a:ext uri="{FF2B5EF4-FFF2-40B4-BE49-F238E27FC236}">
                <a16:creationId xmlns:a16="http://schemas.microsoft.com/office/drawing/2014/main" id="{086579C8-7160-45D9-B189-DA16956835CC}"/>
              </a:ext>
            </a:extLst>
          </p:cNvPr>
          <p:cNvSpPr/>
          <p:nvPr/>
        </p:nvSpPr>
        <p:spPr>
          <a:xfrm>
            <a:off x="6883400" y="4066540"/>
            <a:ext cx="1066800"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Talecris</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 ACL</a:t>
            </a:r>
          </a:p>
        </p:txBody>
      </p:sp>
      <p:sp>
        <p:nvSpPr>
          <p:cNvPr id="362" name="Rounded Rectangle 63">
            <a:hlinkClick r:id="" action="ppaction://noaction"/>
            <a:extLst>
              <a:ext uri="{FF2B5EF4-FFF2-40B4-BE49-F238E27FC236}">
                <a16:creationId xmlns:a16="http://schemas.microsoft.com/office/drawing/2014/main" id="{F44E34A7-07EF-4834-8DF8-2744B8ED2CDB}"/>
              </a:ext>
            </a:extLst>
          </p:cNvPr>
          <p:cNvSpPr/>
          <p:nvPr/>
        </p:nvSpPr>
        <p:spPr>
          <a:xfrm>
            <a:off x="2962276" y="1704340"/>
            <a:ext cx="911225"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AT&amp;T </a:t>
            </a:r>
          </a:p>
        </p:txBody>
      </p:sp>
      <p:cxnSp>
        <p:nvCxnSpPr>
          <p:cNvPr id="363" name="Straight Connector 6">
            <a:extLst>
              <a:ext uri="{FF2B5EF4-FFF2-40B4-BE49-F238E27FC236}">
                <a16:creationId xmlns:a16="http://schemas.microsoft.com/office/drawing/2014/main" id="{B1E69009-5F31-4BA4-A165-CDB9FFCD3774}"/>
              </a:ext>
            </a:extLst>
          </p:cNvPr>
          <p:cNvCxnSpPr>
            <a:cxnSpLocks noChangeShapeType="1"/>
          </p:cNvCxnSpPr>
          <p:nvPr/>
        </p:nvCxnSpPr>
        <p:spPr bwMode="auto">
          <a:xfrm flipH="1">
            <a:off x="2800350" y="2232978"/>
            <a:ext cx="425450" cy="633412"/>
          </a:xfrm>
          <a:prstGeom prst="line">
            <a:avLst/>
          </a:prstGeom>
          <a:noFill/>
          <a:ln w="9525" algn="ctr">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4" name="Rounded Rectangle 64">
            <a:hlinkClick r:id="" action="ppaction://noaction"/>
            <a:extLst>
              <a:ext uri="{FF2B5EF4-FFF2-40B4-BE49-F238E27FC236}">
                <a16:creationId xmlns:a16="http://schemas.microsoft.com/office/drawing/2014/main" id="{011967D8-2AF2-4B53-A6AA-9A6FC1D96CEA}"/>
              </a:ext>
            </a:extLst>
          </p:cNvPr>
          <p:cNvSpPr/>
          <p:nvPr/>
        </p:nvSpPr>
        <p:spPr>
          <a:xfrm>
            <a:off x="3681414" y="2091690"/>
            <a:ext cx="911225"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D&amp;B</a:t>
            </a:r>
          </a:p>
        </p:txBody>
      </p:sp>
      <p:sp>
        <p:nvSpPr>
          <p:cNvPr id="365" name="Rounded Rectangle 65">
            <a:hlinkClick r:id="" action="ppaction://noaction"/>
            <a:extLst>
              <a:ext uri="{FF2B5EF4-FFF2-40B4-BE49-F238E27FC236}">
                <a16:creationId xmlns:a16="http://schemas.microsoft.com/office/drawing/2014/main" id="{8294A8EB-D987-45FB-A93E-50B72E8E27F1}"/>
              </a:ext>
            </a:extLst>
          </p:cNvPr>
          <p:cNvSpPr/>
          <p:nvPr/>
        </p:nvSpPr>
        <p:spPr>
          <a:xfrm>
            <a:off x="2635251" y="3993515"/>
            <a:ext cx="911225" cy="685800"/>
          </a:xfrm>
          <a:prstGeom prst="roundRect">
            <a:avLst/>
          </a:prstGeom>
          <a:solidFill>
            <a:srgbClr val="33CC33"/>
          </a:solidFill>
          <a:ln w="12700" cap="flat" cmpd="sng" algn="ctr">
            <a:solidFill>
              <a:sysClr val="windowText" lastClr="000000">
                <a:shade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AICPA </a:t>
            </a:r>
          </a:p>
        </p:txBody>
      </p:sp>
    </p:spTree>
    <p:extLst>
      <p:ext uri="{BB962C8B-B14F-4D97-AF65-F5344CB8AC3E}">
        <p14:creationId xmlns:p14="http://schemas.microsoft.com/office/powerpoint/2010/main" val="671017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E530-6097-43CF-9845-11B06FC188B4}"/>
              </a:ext>
            </a:extLst>
          </p:cNvPr>
          <p:cNvSpPr>
            <a:spLocks noGrp="1"/>
          </p:cNvSpPr>
          <p:nvPr>
            <p:ph type="title"/>
          </p:nvPr>
        </p:nvSpPr>
        <p:spPr/>
        <p:txBody>
          <a:bodyPr/>
          <a:lstStyle/>
          <a:p>
            <a:r>
              <a:rPr lang="nl-BE" dirty="0" err="1"/>
              <a:t>Introduction</a:t>
            </a:r>
            <a:endParaRPr lang="nl-BE" dirty="0"/>
          </a:p>
        </p:txBody>
      </p:sp>
      <p:sp>
        <p:nvSpPr>
          <p:cNvPr id="4" name="Slide Number Placeholder 3">
            <a:extLst>
              <a:ext uri="{FF2B5EF4-FFF2-40B4-BE49-F238E27FC236}">
                <a16:creationId xmlns:a16="http://schemas.microsoft.com/office/drawing/2014/main" id="{BAB21200-DE59-495E-AB19-09DDBCD05459}"/>
              </a:ext>
            </a:extLst>
          </p:cNvPr>
          <p:cNvSpPr>
            <a:spLocks noGrp="1"/>
          </p:cNvSpPr>
          <p:nvPr>
            <p:ph type="sldNum" sz="quarter" idx="12"/>
          </p:nvPr>
        </p:nvSpPr>
        <p:spPr>
          <a:xfrm>
            <a:off x="15590520" y="8948703"/>
            <a:ext cx="921880" cy="519289"/>
          </a:xfrm>
          <a:prstGeom prst="rect">
            <a:avLst/>
          </a:prstGeom>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50</a:t>
            </a:fld>
            <a:endParaRPr lang="en-GB" noProof="0" dirty="0">
              <a:latin typeface="+mj-lt"/>
            </a:endParaRPr>
          </a:p>
        </p:txBody>
      </p:sp>
      <p:sp>
        <p:nvSpPr>
          <p:cNvPr id="22" name="Content Placeholder 2">
            <a:extLst>
              <a:ext uri="{FF2B5EF4-FFF2-40B4-BE49-F238E27FC236}">
                <a16:creationId xmlns:a16="http://schemas.microsoft.com/office/drawing/2014/main" id="{E6286C33-58B8-455F-A746-A3C0A7C248E1}"/>
              </a:ext>
            </a:extLst>
          </p:cNvPr>
          <p:cNvSpPr>
            <a:spLocks noGrp="1"/>
          </p:cNvSpPr>
          <p:nvPr/>
        </p:nvSpPr>
        <p:spPr>
          <a:xfrm>
            <a:off x="447692" y="1445483"/>
            <a:ext cx="8279578" cy="3531309"/>
          </a:xfrm>
          <a:prstGeom prst="rect">
            <a:avLst/>
          </a:prstGeom>
        </p:spPr>
        <p:txBody>
          <a:bodyPr vert="horz" lIns="48223" tIns="24112" rIns="48223" bIns="24112"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nl-BE" sz="2110" dirty="0">
                <a:latin typeface="+mj-lt"/>
              </a:rPr>
              <a:t>Active </a:t>
            </a:r>
            <a:r>
              <a:rPr lang="nl-BE" sz="2110" dirty="0" err="1">
                <a:latin typeface="+mj-lt"/>
              </a:rPr>
              <a:t>learning</a:t>
            </a:r>
            <a:r>
              <a:rPr lang="nl-BE" sz="2110" dirty="0">
                <a:latin typeface="+mj-lt"/>
              </a:rPr>
              <a:t> </a:t>
            </a:r>
            <a:r>
              <a:rPr lang="nl-BE" sz="2110" dirty="0" err="1">
                <a:latin typeface="+mj-lt"/>
              </a:rPr>
              <a:t>interventions</a:t>
            </a:r>
            <a:r>
              <a:rPr lang="nl-BE" sz="2110" dirty="0">
                <a:latin typeface="+mj-lt"/>
              </a:rPr>
              <a:t>: </a:t>
            </a:r>
            <a:r>
              <a:rPr lang="nl-BE" sz="2110" dirty="0" err="1">
                <a:latin typeface="+mj-lt"/>
              </a:rPr>
              <a:t>effective</a:t>
            </a:r>
            <a:r>
              <a:rPr lang="nl-BE" sz="2110" dirty="0">
                <a:latin typeface="+mj-lt"/>
              </a:rPr>
              <a:t> </a:t>
            </a:r>
            <a:r>
              <a:rPr lang="nl-BE" sz="2110" dirty="0" err="1">
                <a:latin typeface="+mj-lt"/>
              </a:rPr>
              <a:t>to</a:t>
            </a:r>
            <a:r>
              <a:rPr lang="nl-BE" sz="2110" dirty="0">
                <a:latin typeface="+mj-lt"/>
              </a:rPr>
              <a:t> </a:t>
            </a:r>
            <a:r>
              <a:rPr lang="nl-BE" sz="2110" dirty="0" err="1">
                <a:latin typeface="+mj-lt"/>
              </a:rPr>
              <a:t>combat</a:t>
            </a:r>
            <a:r>
              <a:rPr lang="nl-BE" sz="2110" dirty="0">
                <a:latin typeface="+mj-lt"/>
              </a:rPr>
              <a:t> </a:t>
            </a:r>
            <a:r>
              <a:rPr lang="nl-BE" sz="2110" dirty="0" err="1">
                <a:latin typeface="+mj-lt"/>
              </a:rPr>
              <a:t>procrastination</a:t>
            </a:r>
            <a:br>
              <a:rPr lang="nl-BE" sz="2110" dirty="0">
                <a:latin typeface="+mj-lt"/>
              </a:rPr>
            </a:br>
            <a:r>
              <a:rPr lang="nl-BE" sz="1055" dirty="0">
                <a:latin typeface="+mj-lt"/>
              </a:rPr>
              <a:t>(Blondeel et al., 2021; Blondeel et al., 2023a; Blondeel et al., 2023b)</a:t>
            </a:r>
            <a:r>
              <a:rPr lang="nl-BE" sz="2110" dirty="0">
                <a:latin typeface="+mj-lt"/>
              </a:rPr>
              <a:t> </a:t>
            </a:r>
          </a:p>
          <a:p>
            <a:r>
              <a:rPr lang="nl-BE" sz="2110" dirty="0" err="1">
                <a:latin typeface="+mj-lt"/>
              </a:rPr>
              <a:t>However</a:t>
            </a:r>
            <a:r>
              <a:rPr lang="nl-BE" sz="2110" dirty="0">
                <a:latin typeface="+mj-lt"/>
              </a:rPr>
              <a:t>, </a:t>
            </a:r>
            <a:r>
              <a:rPr lang="nl-BE" sz="2110" dirty="0" err="1">
                <a:latin typeface="+mj-lt"/>
              </a:rPr>
              <a:t>despite</a:t>
            </a:r>
            <a:r>
              <a:rPr lang="nl-BE" sz="2110" dirty="0">
                <a:latin typeface="+mj-lt"/>
              </a:rPr>
              <a:t> </a:t>
            </a:r>
            <a:r>
              <a:rPr lang="nl-BE" sz="2110" dirty="0" err="1">
                <a:latin typeface="+mj-lt"/>
              </a:rPr>
              <a:t>all</a:t>
            </a:r>
            <a:r>
              <a:rPr lang="nl-BE" sz="2110" dirty="0">
                <a:latin typeface="+mj-lt"/>
              </a:rPr>
              <a:t> </a:t>
            </a:r>
            <a:r>
              <a:rPr lang="nl-BE" sz="2110" dirty="0" err="1">
                <a:latin typeface="+mj-lt"/>
              </a:rPr>
              <a:t>efforts</a:t>
            </a:r>
            <a:r>
              <a:rPr lang="nl-BE" sz="2110" dirty="0">
                <a:latin typeface="+mj-lt"/>
              </a:rPr>
              <a:t> </a:t>
            </a:r>
            <a:r>
              <a:rPr lang="nl-BE" sz="2110" dirty="0" err="1">
                <a:latin typeface="+mj-lt"/>
              </a:rPr>
              <a:t>to</a:t>
            </a:r>
            <a:r>
              <a:rPr lang="nl-BE" sz="2110" dirty="0">
                <a:latin typeface="+mj-lt"/>
              </a:rPr>
              <a:t> </a:t>
            </a:r>
            <a:r>
              <a:rPr lang="nl-BE" sz="2110" dirty="0" err="1">
                <a:latin typeface="+mj-lt"/>
              </a:rPr>
              <a:t>actively</a:t>
            </a:r>
            <a:r>
              <a:rPr lang="nl-BE" sz="2110" dirty="0">
                <a:latin typeface="+mj-lt"/>
              </a:rPr>
              <a:t> </a:t>
            </a:r>
            <a:r>
              <a:rPr lang="nl-BE" sz="2110" dirty="0" err="1">
                <a:latin typeface="+mj-lt"/>
              </a:rPr>
              <a:t>engage</a:t>
            </a:r>
            <a:r>
              <a:rPr lang="nl-BE" sz="2110" dirty="0">
                <a:latin typeface="+mj-lt"/>
              </a:rPr>
              <a:t> </a:t>
            </a:r>
            <a:r>
              <a:rPr lang="nl-BE" sz="2110" dirty="0" err="1">
                <a:latin typeface="+mj-lt"/>
              </a:rPr>
              <a:t>students</a:t>
            </a:r>
            <a:r>
              <a:rPr lang="nl-BE" sz="2110" dirty="0">
                <a:latin typeface="+mj-lt"/>
              </a:rPr>
              <a:t>, </a:t>
            </a:r>
            <a:r>
              <a:rPr lang="nl-BE" sz="2110" dirty="0" err="1">
                <a:latin typeface="+mj-lt"/>
              </a:rPr>
              <a:t>the</a:t>
            </a:r>
            <a:r>
              <a:rPr lang="nl-BE" sz="2110" dirty="0">
                <a:latin typeface="+mj-lt"/>
              </a:rPr>
              <a:t> </a:t>
            </a:r>
            <a:r>
              <a:rPr lang="nl-BE" sz="2110" dirty="0" err="1">
                <a:latin typeface="+mj-lt"/>
              </a:rPr>
              <a:t>majority</a:t>
            </a:r>
            <a:r>
              <a:rPr lang="nl-BE" sz="2110" dirty="0">
                <a:latin typeface="+mj-lt"/>
              </a:rPr>
              <a:t> of </a:t>
            </a:r>
            <a:r>
              <a:rPr lang="nl-BE" sz="2110" dirty="0" err="1">
                <a:latin typeface="+mj-lt"/>
              </a:rPr>
              <a:t>the</a:t>
            </a:r>
            <a:r>
              <a:rPr lang="nl-BE" sz="2110" dirty="0">
                <a:latin typeface="+mj-lt"/>
              </a:rPr>
              <a:t> </a:t>
            </a:r>
            <a:r>
              <a:rPr lang="nl-BE" sz="2110" b="1" dirty="0" err="1">
                <a:latin typeface="+mj-lt"/>
              </a:rPr>
              <a:t>students</a:t>
            </a:r>
            <a:r>
              <a:rPr lang="nl-BE" sz="2110" b="1" dirty="0">
                <a:latin typeface="+mj-lt"/>
              </a:rPr>
              <a:t> </a:t>
            </a:r>
            <a:r>
              <a:rPr lang="nl-BE" sz="2110" b="1" dirty="0" err="1">
                <a:latin typeface="+mj-lt"/>
              </a:rPr>
              <a:t>still</a:t>
            </a:r>
            <a:r>
              <a:rPr lang="nl-BE" sz="2110" b="1" dirty="0">
                <a:latin typeface="+mj-lt"/>
              </a:rPr>
              <a:t> </a:t>
            </a:r>
            <a:r>
              <a:rPr lang="nl-BE" sz="2110" b="1" dirty="0" err="1">
                <a:latin typeface="+mj-lt"/>
              </a:rPr>
              <a:t>procrastinate</a:t>
            </a:r>
            <a:endParaRPr lang="en-US" sz="1688" dirty="0">
              <a:latin typeface="+mj-lt"/>
            </a:endParaRPr>
          </a:p>
          <a:p>
            <a:pPr marL="45567" indent="0">
              <a:buNone/>
            </a:pPr>
            <a:endParaRPr lang="en-US" sz="1688" dirty="0">
              <a:latin typeface="+mj-lt"/>
            </a:endParaRPr>
          </a:p>
          <a:p>
            <a:pPr marL="45567" indent="0">
              <a:buNone/>
            </a:pPr>
            <a:endParaRPr lang="en-US" sz="1688" dirty="0">
              <a:latin typeface="+mj-lt"/>
            </a:endParaRPr>
          </a:p>
          <a:p>
            <a:endParaRPr lang="en-US" sz="1688" dirty="0">
              <a:latin typeface="+mj-lt"/>
            </a:endParaRPr>
          </a:p>
          <a:p>
            <a:pPr marL="45567" indent="0">
              <a:buNone/>
            </a:pPr>
            <a:endParaRPr lang="en-US" sz="1688" dirty="0">
              <a:latin typeface="+mj-lt"/>
            </a:endParaRPr>
          </a:p>
        </p:txBody>
      </p:sp>
      <p:graphicFrame>
        <p:nvGraphicFramePr>
          <p:cNvPr id="5" name="Chart 4">
            <a:extLst>
              <a:ext uri="{FF2B5EF4-FFF2-40B4-BE49-F238E27FC236}">
                <a16:creationId xmlns:a16="http://schemas.microsoft.com/office/drawing/2014/main" id="{F76F48AC-786E-D01B-F09F-02F479B2BD68}"/>
              </a:ext>
            </a:extLst>
          </p:cNvPr>
          <p:cNvGraphicFramePr/>
          <p:nvPr>
            <p:extLst>
              <p:ext uri="{D42A27DB-BD31-4B8C-83A1-F6EECF244321}">
                <p14:modId xmlns:p14="http://schemas.microsoft.com/office/powerpoint/2010/main" val="2346873104"/>
              </p:ext>
            </p:extLst>
          </p:nvPr>
        </p:nvGraphicFramePr>
        <p:xfrm>
          <a:off x="2460805" y="3176065"/>
          <a:ext cx="4130106" cy="253728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1D33E2C-2A44-7879-A2E7-094748640E38}"/>
              </a:ext>
            </a:extLst>
          </p:cNvPr>
          <p:cNvSpPr txBox="1"/>
          <p:nvPr/>
        </p:nvSpPr>
        <p:spPr>
          <a:xfrm>
            <a:off x="3385483" y="5846065"/>
            <a:ext cx="2794112" cy="198516"/>
          </a:xfrm>
          <a:prstGeom prst="rect">
            <a:avLst/>
          </a:prstGeom>
          <a:noFill/>
        </p:spPr>
        <p:txBody>
          <a:bodyPr wrap="square" rtlCol="0">
            <a:spAutoFit/>
          </a:bodyPr>
          <a:lstStyle/>
          <a:p>
            <a:pPr algn="l">
              <a:lnSpc>
                <a:spcPct val="120000"/>
              </a:lnSpc>
            </a:pPr>
            <a:r>
              <a:rPr lang="en-US" sz="633" dirty="0"/>
              <a:t>Source: Blondeel, Everaert &amp; Opdecam (2023). Working paper.</a:t>
            </a:r>
            <a:endParaRPr lang="en-BE" sz="633" dirty="0"/>
          </a:p>
        </p:txBody>
      </p:sp>
    </p:spTree>
    <p:extLst>
      <p:ext uri="{BB962C8B-B14F-4D97-AF65-F5344CB8AC3E}">
        <p14:creationId xmlns:p14="http://schemas.microsoft.com/office/powerpoint/2010/main" val="39242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E530-6097-43CF-9845-11B06FC188B4}"/>
              </a:ext>
            </a:extLst>
          </p:cNvPr>
          <p:cNvSpPr>
            <a:spLocks noGrp="1"/>
          </p:cNvSpPr>
          <p:nvPr>
            <p:ph type="title"/>
          </p:nvPr>
        </p:nvSpPr>
        <p:spPr/>
        <p:txBody>
          <a:bodyPr/>
          <a:lstStyle/>
          <a:p>
            <a:r>
              <a:rPr lang="nl-BE" dirty="0" err="1"/>
              <a:t>Introduction</a:t>
            </a:r>
            <a:endParaRPr lang="nl-BE" dirty="0"/>
          </a:p>
        </p:txBody>
      </p:sp>
      <p:sp>
        <p:nvSpPr>
          <p:cNvPr id="4" name="Slide Number Placeholder 3">
            <a:extLst>
              <a:ext uri="{FF2B5EF4-FFF2-40B4-BE49-F238E27FC236}">
                <a16:creationId xmlns:a16="http://schemas.microsoft.com/office/drawing/2014/main" id="{BAB21200-DE59-495E-AB19-09DDBCD05459}"/>
              </a:ext>
            </a:extLst>
          </p:cNvPr>
          <p:cNvSpPr>
            <a:spLocks noGrp="1"/>
          </p:cNvSpPr>
          <p:nvPr>
            <p:ph type="sldNum" sz="quarter" idx="12"/>
          </p:nvPr>
        </p:nvSpPr>
        <p:spPr>
          <a:xfrm>
            <a:off x="15590520" y="8948703"/>
            <a:ext cx="921880" cy="519289"/>
          </a:xfrm>
          <a:prstGeom prst="rect">
            <a:avLst/>
          </a:prstGeom>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51</a:t>
            </a:fld>
            <a:endParaRPr lang="en-GB" noProof="0" dirty="0">
              <a:latin typeface="+mj-lt"/>
            </a:endParaRPr>
          </a:p>
        </p:txBody>
      </p:sp>
      <p:sp>
        <p:nvSpPr>
          <p:cNvPr id="22" name="Content Placeholder 2">
            <a:extLst>
              <a:ext uri="{FF2B5EF4-FFF2-40B4-BE49-F238E27FC236}">
                <a16:creationId xmlns:a16="http://schemas.microsoft.com/office/drawing/2014/main" id="{E6286C33-58B8-455F-A746-A3C0A7C248E1}"/>
              </a:ext>
            </a:extLst>
          </p:cNvPr>
          <p:cNvSpPr>
            <a:spLocks noGrp="1"/>
          </p:cNvSpPr>
          <p:nvPr/>
        </p:nvSpPr>
        <p:spPr>
          <a:xfrm>
            <a:off x="447692" y="1445483"/>
            <a:ext cx="8279578" cy="3531309"/>
          </a:xfrm>
          <a:prstGeom prst="rect">
            <a:avLst/>
          </a:prstGeom>
        </p:spPr>
        <p:txBody>
          <a:bodyPr vert="horz" lIns="48223" tIns="24112" rIns="48223" bIns="24112"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nl-BE" sz="2110" dirty="0">
                <a:latin typeface="+mj-lt"/>
              </a:rPr>
              <a:t>Active </a:t>
            </a:r>
            <a:r>
              <a:rPr lang="nl-BE" sz="2110" dirty="0" err="1">
                <a:latin typeface="+mj-lt"/>
              </a:rPr>
              <a:t>learning</a:t>
            </a:r>
            <a:r>
              <a:rPr lang="nl-BE" sz="2110" dirty="0">
                <a:latin typeface="+mj-lt"/>
              </a:rPr>
              <a:t> </a:t>
            </a:r>
            <a:r>
              <a:rPr lang="nl-BE" sz="2110" dirty="0" err="1">
                <a:latin typeface="+mj-lt"/>
              </a:rPr>
              <a:t>interventions</a:t>
            </a:r>
            <a:r>
              <a:rPr lang="nl-BE" sz="2110" dirty="0">
                <a:latin typeface="+mj-lt"/>
              </a:rPr>
              <a:t>: </a:t>
            </a:r>
            <a:r>
              <a:rPr lang="nl-BE" sz="2110" dirty="0" err="1">
                <a:latin typeface="+mj-lt"/>
              </a:rPr>
              <a:t>effective</a:t>
            </a:r>
            <a:r>
              <a:rPr lang="nl-BE" sz="2110" dirty="0">
                <a:latin typeface="+mj-lt"/>
              </a:rPr>
              <a:t> </a:t>
            </a:r>
            <a:r>
              <a:rPr lang="nl-BE" sz="2110" dirty="0" err="1">
                <a:latin typeface="+mj-lt"/>
              </a:rPr>
              <a:t>to</a:t>
            </a:r>
            <a:r>
              <a:rPr lang="nl-BE" sz="2110" dirty="0">
                <a:latin typeface="+mj-lt"/>
              </a:rPr>
              <a:t> </a:t>
            </a:r>
            <a:r>
              <a:rPr lang="nl-BE" sz="2110" dirty="0" err="1">
                <a:latin typeface="+mj-lt"/>
              </a:rPr>
              <a:t>combat</a:t>
            </a:r>
            <a:r>
              <a:rPr lang="nl-BE" sz="2110" dirty="0">
                <a:latin typeface="+mj-lt"/>
              </a:rPr>
              <a:t> </a:t>
            </a:r>
            <a:r>
              <a:rPr lang="nl-BE" sz="2110" dirty="0" err="1">
                <a:latin typeface="+mj-lt"/>
              </a:rPr>
              <a:t>procrastination</a:t>
            </a:r>
            <a:br>
              <a:rPr lang="nl-BE" sz="2110" dirty="0">
                <a:latin typeface="+mj-lt"/>
              </a:rPr>
            </a:br>
            <a:r>
              <a:rPr lang="nl-BE" sz="1055" dirty="0">
                <a:latin typeface="+mj-lt"/>
              </a:rPr>
              <a:t>(Blondeel et al., 2021; Blondeel et al., 2023a; Blondeel et al., 2023b)</a:t>
            </a:r>
            <a:r>
              <a:rPr lang="nl-BE" sz="2110" dirty="0">
                <a:latin typeface="+mj-lt"/>
              </a:rPr>
              <a:t> </a:t>
            </a:r>
          </a:p>
          <a:p>
            <a:r>
              <a:rPr lang="nl-BE" sz="2110" dirty="0" err="1">
                <a:latin typeface="+mj-lt"/>
              </a:rPr>
              <a:t>However</a:t>
            </a:r>
            <a:r>
              <a:rPr lang="nl-BE" sz="2110" dirty="0">
                <a:latin typeface="+mj-lt"/>
              </a:rPr>
              <a:t>, </a:t>
            </a:r>
            <a:r>
              <a:rPr lang="nl-BE" sz="2110" dirty="0" err="1">
                <a:latin typeface="+mj-lt"/>
              </a:rPr>
              <a:t>despite</a:t>
            </a:r>
            <a:r>
              <a:rPr lang="nl-BE" sz="2110" dirty="0">
                <a:latin typeface="+mj-lt"/>
              </a:rPr>
              <a:t> </a:t>
            </a:r>
            <a:r>
              <a:rPr lang="nl-BE" sz="2110" dirty="0" err="1">
                <a:latin typeface="+mj-lt"/>
              </a:rPr>
              <a:t>all</a:t>
            </a:r>
            <a:r>
              <a:rPr lang="nl-BE" sz="2110" dirty="0">
                <a:latin typeface="+mj-lt"/>
              </a:rPr>
              <a:t> </a:t>
            </a:r>
            <a:r>
              <a:rPr lang="nl-BE" sz="2110" dirty="0" err="1">
                <a:latin typeface="+mj-lt"/>
              </a:rPr>
              <a:t>efforts</a:t>
            </a:r>
            <a:r>
              <a:rPr lang="nl-BE" sz="2110" dirty="0">
                <a:latin typeface="+mj-lt"/>
              </a:rPr>
              <a:t> </a:t>
            </a:r>
            <a:r>
              <a:rPr lang="nl-BE" sz="2110" dirty="0" err="1">
                <a:latin typeface="+mj-lt"/>
              </a:rPr>
              <a:t>to</a:t>
            </a:r>
            <a:r>
              <a:rPr lang="nl-BE" sz="2110" dirty="0">
                <a:latin typeface="+mj-lt"/>
              </a:rPr>
              <a:t> </a:t>
            </a:r>
            <a:r>
              <a:rPr lang="nl-BE" sz="2110" dirty="0" err="1">
                <a:latin typeface="+mj-lt"/>
              </a:rPr>
              <a:t>actively</a:t>
            </a:r>
            <a:r>
              <a:rPr lang="nl-BE" sz="2110" dirty="0">
                <a:latin typeface="+mj-lt"/>
              </a:rPr>
              <a:t> </a:t>
            </a:r>
            <a:r>
              <a:rPr lang="nl-BE" sz="2110" dirty="0" err="1">
                <a:latin typeface="+mj-lt"/>
              </a:rPr>
              <a:t>engage</a:t>
            </a:r>
            <a:r>
              <a:rPr lang="nl-BE" sz="2110" dirty="0">
                <a:latin typeface="+mj-lt"/>
              </a:rPr>
              <a:t> </a:t>
            </a:r>
            <a:r>
              <a:rPr lang="nl-BE" sz="2110" dirty="0" err="1">
                <a:latin typeface="+mj-lt"/>
              </a:rPr>
              <a:t>students</a:t>
            </a:r>
            <a:r>
              <a:rPr lang="nl-BE" sz="2110" dirty="0">
                <a:latin typeface="+mj-lt"/>
              </a:rPr>
              <a:t>, </a:t>
            </a:r>
            <a:r>
              <a:rPr lang="nl-BE" sz="2110" dirty="0" err="1">
                <a:latin typeface="+mj-lt"/>
              </a:rPr>
              <a:t>the</a:t>
            </a:r>
            <a:r>
              <a:rPr lang="nl-BE" sz="2110" dirty="0">
                <a:latin typeface="+mj-lt"/>
              </a:rPr>
              <a:t> </a:t>
            </a:r>
            <a:r>
              <a:rPr lang="nl-BE" sz="2110" dirty="0" err="1">
                <a:latin typeface="+mj-lt"/>
              </a:rPr>
              <a:t>majority</a:t>
            </a:r>
            <a:r>
              <a:rPr lang="nl-BE" sz="2110" dirty="0">
                <a:latin typeface="+mj-lt"/>
              </a:rPr>
              <a:t> of </a:t>
            </a:r>
            <a:r>
              <a:rPr lang="nl-BE" sz="2110" dirty="0" err="1">
                <a:latin typeface="+mj-lt"/>
              </a:rPr>
              <a:t>the</a:t>
            </a:r>
            <a:r>
              <a:rPr lang="nl-BE" sz="2110" dirty="0">
                <a:latin typeface="+mj-lt"/>
              </a:rPr>
              <a:t> </a:t>
            </a:r>
            <a:r>
              <a:rPr lang="nl-BE" sz="2110" b="1" dirty="0" err="1">
                <a:latin typeface="+mj-lt"/>
              </a:rPr>
              <a:t>students</a:t>
            </a:r>
            <a:r>
              <a:rPr lang="nl-BE" sz="2110" b="1" dirty="0">
                <a:latin typeface="+mj-lt"/>
              </a:rPr>
              <a:t> </a:t>
            </a:r>
            <a:r>
              <a:rPr lang="nl-BE" sz="2110" b="1" dirty="0" err="1">
                <a:latin typeface="+mj-lt"/>
              </a:rPr>
              <a:t>still</a:t>
            </a:r>
            <a:r>
              <a:rPr lang="nl-BE" sz="2110" b="1" dirty="0">
                <a:latin typeface="+mj-lt"/>
              </a:rPr>
              <a:t> </a:t>
            </a:r>
            <a:r>
              <a:rPr lang="nl-BE" sz="2110" b="1" dirty="0" err="1">
                <a:latin typeface="+mj-lt"/>
              </a:rPr>
              <a:t>procrastinate</a:t>
            </a:r>
            <a:endParaRPr lang="en-US" sz="1688" dirty="0">
              <a:latin typeface="+mj-lt"/>
            </a:endParaRPr>
          </a:p>
          <a:p>
            <a:pPr marL="45567" indent="0">
              <a:buNone/>
            </a:pPr>
            <a:endParaRPr lang="en-US" sz="1688" dirty="0">
              <a:latin typeface="+mj-lt"/>
            </a:endParaRPr>
          </a:p>
          <a:p>
            <a:pPr marL="45567" indent="0">
              <a:buNone/>
            </a:pPr>
            <a:endParaRPr lang="en-US" sz="1688" dirty="0">
              <a:latin typeface="+mj-lt"/>
            </a:endParaRPr>
          </a:p>
          <a:p>
            <a:pPr marL="45567" indent="0" algn="ctr">
              <a:buNone/>
            </a:pPr>
            <a:r>
              <a:rPr lang="nl-BE" sz="2110" b="1" dirty="0"/>
              <a:t>General RQ: </a:t>
            </a:r>
            <a:r>
              <a:rPr lang="nl-BE" sz="2110" dirty="0" err="1"/>
              <a:t>Why</a:t>
            </a:r>
            <a:r>
              <a:rPr lang="nl-BE" sz="2110" dirty="0"/>
              <a:t> do first-</a:t>
            </a:r>
            <a:r>
              <a:rPr lang="nl-BE" sz="2110" dirty="0" err="1"/>
              <a:t>year</a:t>
            </a:r>
            <a:r>
              <a:rPr lang="nl-BE" sz="2110" dirty="0"/>
              <a:t> accounting </a:t>
            </a:r>
            <a:r>
              <a:rPr lang="nl-BE" sz="2110" dirty="0" err="1"/>
              <a:t>students</a:t>
            </a:r>
            <a:r>
              <a:rPr lang="nl-BE" sz="2110" dirty="0"/>
              <a:t> </a:t>
            </a:r>
            <a:r>
              <a:rPr lang="nl-BE" sz="2110" dirty="0" err="1"/>
              <a:t>procrastinate</a:t>
            </a:r>
            <a:r>
              <a:rPr lang="nl-BE" sz="2110" dirty="0"/>
              <a:t>?</a:t>
            </a:r>
          </a:p>
          <a:p>
            <a:endParaRPr lang="en-US" sz="1688" dirty="0">
              <a:latin typeface="+mj-lt"/>
            </a:endParaRPr>
          </a:p>
          <a:p>
            <a:pPr marL="45567" indent="0">
              <a:buNone/>
            </a:pPr>
            <a:endParaRPr lang="en-US" sz="1688" dirty="0">
              <a:latin typeface="+mj-lt"/>
            </a:endParaRPr>
          </a:p>
        </p:txBody>
      </p:sp>
      <p:sp>
        <p:nvSpPr>
          <p:cNvPr id="3" name="TextBox 2">
            <a:extLst>
              <a:ext uri="{FF2B5EF4-FFF2-40B4-BE49-F238E27FC236}">
                <a16:creationId xmlns:a16="http://schemas.microsoft.com/office/drawing/2014/main" id="{E1D33E2C-2A44-7879-A2E7-094748640E38}"/>
              </a:ext>
            </a:extLst>
          </p:cNvPr>
          <p:cNvSpPr txBox="1"/>
          <p:nvPr/>
        </p:nvSpPr>
        <p:spPr>
          <a:xfrm>
            <a:off x="3385483" y="5846065"/>
            <a:ext cx="2794112" cy="198516"/>
          </a:xfrm>
          <a:prstGeom prst="rect">
            <a:avLst/>
          </a:prstGeom>
          <a:noFill/>
        </p:spPr>
        <p:txBody>
          <a:bodyPr wrap="square" rtlCol="0">
            <a:spAutoFit/>
          </a:bodyPr>
          <a:lstStyle/>
          <a:p>
            <a:pPr algn="l">
              <a:lnSpc>
                <a:spcPct val="120000"/>
              </a:lnSpc>
            </a:pPr>
            <a:r>
              <a:rPr lang="en-US" sz="633" dirty="0"/>
              <a:t>Source: Blondeel, Everaert &amp; Opdecam (2023). Working paper.</a:t>
            </a:r>
            <a:endParaRPr lang="en-BE" sz="633" dirty="0"/>
          </a:p>
        </p:txBody>
      </p:sp>
    </p:spTree>
    <p:extLst>
      <p:ext uri="{BB962C8B-B14F-4D97-AF65-F5344CB8AC3E}">
        <p14:creationId xmlns:p14="http://schemas.microsoft.com/office/powerpoint/2010/main" val="2719401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21F0-9E17-9870-D85B-F0888FCF500B}"/>
              </a:ext>
            </a:extLst>
          </p:cNvPr>
          <p:cNvSpPr>
            <a:spLocks noGrp="1"/>
          </p:cNvSpPr>
          <p:nvPr>
            <p:ph type="title"/>
          </p:nvPr>
        </p:nvSpPr>
        <p:spPr/>
        <p:txBody>
          <a:bodyPr/>
          <a:lstStyle/>
          <a:p>
            <a:r>
              <a:rPr lang="en-US" dirty="0"/>
              <a:t>literature</a:t>
            </a:r>
          </a:p>
        </p:txBody>
      </p:sp>
      <p:sp>
        <p:nvSpPr>
          <p:cNvPr id="3" name="Content Placeholder 2">
            <a:extLst>
              <a:ext uri="{FF2B5EF4-FFF2-40B4-BE49-F238E27FC236}">
                <a16:creationId xmlns:a16="http://schemas.microsoft.com/office/drawing/2014/main" id="{93CE1C24-A8F4-27F2-077E-A99E2A68F8D5}"/>
              </a:ext>
            </a:extLst>
          </p:cNvPr>
          <p:cNvSpPr>
            <a:spLocks noGrp="1"/>
          </p:cNvSpPr>
          <p:nvPr>
            <p:ph idx="1"/>
          </p:nvPr>
        </p:nvSpPr>
        <p:spPr>
          <a:xfrm>
            <a:off x="440795" y="1486972"/>
            <a:ext cx="8279578" cy="4184793"/>
          </a:xfrm>
        </p:spPr>
        <p:txBody>
          <a:bodyPr>
            <a:normAutofit lnSpcReduction="10000"/>
          </a:bodyPr>
          <a:lstStyle/>
          <a:p>
            <a:pPr marL="45567" indent="0">
              <a:buNone/>
            </a:pPr>
            <a:r>
              <a:rPr lang="en-US" sz="2110" b="1" dirty="0"/>
              <a:t>Previous findings</a:t>
            </a:r>
          </a:p>
          <a:p>
            <a:r>
              <a:rPr lang="en-US" sz="2110" dirty="0"/>
              <a:t>Self-regulation, self-discipline, impulsiveness </a:t>
            </a:r>
            <a:r>
              <a:rPr lang="en-US" sz="1055" dirty="0"/>
              <a:t>(Steel &amp; </a:t>
            </a:r>
            <a:r>
              <a:rPr lang="en-US" sz="1055" dirty="0" err="1"/>
              <a:t>Klingsieck</a:t>
            </a:r>
            <a:r>
              <a:rPr lang="en-US" sz="1055" dirty="0"/>
              <a:t>, 2016) 	 </a:t>
            </a:r>
          </a:p>
          <a:p>
            <a:r>
              <a:rPr lang="en-US" sz="2110" dirty="0"/>
              <a:t>Antecedents of procrastination </a:t>
            </a:r>
            <a:r>
              <a:rPr lang="en-US" sz="1055" dirty="0"/>
              <a:t>(</a:t>
            </a:r>
            <a:r>
              <a:rPr lang="en-US" sz="1055" dirty="0" err="1"/>
              <a:t>Klingsieck</a:t>
            </a:r>
            <a:r>
              <a:rPr lang="en-US" sz="1055" dirty="0"/>
              <a:t> et al., 2013)</a:t>
            </a:r>
          </a:p>
          <a:p>
            <a:pPr lvl="1"/>
            <a:r>
              <a:rPr lang="en-US" sz="2110" dirty="0"/>
              <a:t>Personal antecedents: motivational, emotional etc.</a:t>
            </a:r>
          </a:p>
          <a:p>
            <a:pPr lvl="1"/>
            <a:r>
              <a:rPr lang="en-US" sz="2110" dirty="0"/>
              <a:t>Situational antecedents: social, external structure etc.</a:t>
            </a:r>
          </a:p>
          <a:p>
            <a:r>
              <a:rPr lang="en-US" sz="2110" dirty="0"/>
              <a:t>Quantitative </a:t>
            </a:r>
            <a:r>
              <a:rPr lang="en-US" sz="1055" dirty="0"/>
              <a:t>(Steel &amp; </a:t>
            </a:r>
            <a:r>
              <a:rPr lang="en-US" sz="1055" dirty="0" err="1"/>
              <a:t>Klingsieck</a:t>
            </a:r>
            <a:r>
              <a:rPr lang="en-US" sz="1055" dirty="0"/>
              <a:t>, 2016) </a:t>
            </a:r>
            <a:r>
              <a:rPr lang="en-US" sz="2110" dirty="0"/>
              <a:t>and qualitative </a:t>
            </a:r>
            <a:r>
              <a:rPr lang="en-US" sz="1160" dirty="0"/>
              <a:t>(</a:t>
            </a:r>
            <a:r>
              <a:rPr lang="en-US" sz="1160" dirty="0" err="1"/>
              <a:t>Klingsieck</a:t>
            </a:r>
            <a:r>
              <a:rPr lang="en-US" sz="1160" dirty="0"/>
              <a:t> et al., 2013; Lao et al., 2023)</a:t>
            </a:r>
          </a:p>
          <a:p>
            <a:pPr marL="45567" indent="0">
              <a:buNone/>
            </a:pPr>
            <a:endParaRPr lang="en-US" sz="2110" b="1" dirty="0"/>
          </a:p>
          <a:p>
            <a:pPr marL="45567" indent="0">
              <a:buNone/>
            </a:pPr>
            <a:r>
              <a:rPr lang="en-US" sz="2110" b="1" dirty="0"/>
              <a:t>However … </a:t>
            </a:r>
            <a:r>
              <a:rPr lang="en-US" sz="2110" dirty="0"/>
              <a:t>there are differences in procrastination between courses </a:t>
            </a:r>
            <a:r>
              <a:rPr lang="en-US" sz="1055" dirty="0"/>
              <a:t>(</a:t>
            </a:r>
            <a:r>
              <a:rPr lang="en-US" sz="1055" dirty="0" err="1"/>
              <a:t>Kljajic</a:t>
            </a:r>
            <a:r>
              <a:rPr lang="en-US" sz="1055" dirty="0"/>
              <a:t> et al., 2022)</a:t>
            </a:r>
          </a:p>
          <a:p>
            <a:pPr lvl="1"/>
            <a:r>
              <a:rPr lang="en-US" sz="2110" dirty="0"/>
              <a:t>Accounting is perceived as a difficult course </a:t>
            </a:r>
            <a:r>
              <a:rPr lang="en-US" sz="1055" dirty="0"/>
              <a:t>(Carnegie, 2021)</a:t>
            </a:r>
          </a:p>
          <a:p>
            <a:pPr lvl="1"/>
            <a:r>
              <a:rPr lang="en-US" sz="2110" dirty="0"/>
              <a:t>Procrastination fluctuates throughout the semester of an accounting course</a:t>
            </a:r>
            <a:r>
              <a:rPr lang="en-US" sz="1055" dirty="0"/>
              <a:t> (Blondeel et al., 2023 WP)</a:t>
            </a:r>
            <a:endParaRPr lang="en-US" sz="2268" dirty="0"/>
          </a:p>
          <a:p>
            <a:pPr marL="45567" indent="0">
              <a:buNone/>
            </a:pPr>
            <a:endParaRPr lang="en-US" sz="2110" dirty="0"/>
          </a:p>
        </p:txBody>
      </p:sp>
      <p:sp>
        <p:nvSpPr>
          <p:cNvPr id="4" name="Slide Number Placeholder 3">
            <a:extLst>
              <a:ext uri="{FF2B5EF4-FFF2-40B4-BE49-F238E27FC236}">
                <a16:creationId xmlns:a16="http://schemas.microsoft.com/office/drawing/2014/main" id="{52EA8722-659F-6C20-3A7D-0710F98399C7}"/>
              </a:ext>
            </a:extLst>
          </p:cNvPr>
          <p:cNvSpPr>
            <a:spLocks noGrp="1"/>
          </p:cNvSpPr>
          <p:nvPr>
            <p:ph type="sldNum" sz="quarter" idx="12"/>
          </p:nvPr>
        </p:nvSpPr>
        <p:spPr>
          <a:xfrm>
            <a:off x="15590520" y="8948703"/>
            <a:ext cx="921880" cy="519289"/>
          </a:xfrm>
          <a:prstGeom prst="rect">
            <a:avLst/>
          </a:prstGeom>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52</a:t>
            </a:fld>
            <a:endParaRPr lang="en-GB" noProof="0" dirty="0"/>
          </a:p>
        </p:txBody>
      </p:sp>
    </p:spTree>
    <p:extLst>
      <p:ext uri="{BB962C8B-B14F-4D97-AF65-F5344CB8AC3E}">
        <p14:creationId xmlns:p14="http://schemas.microsoft.com/office/powerpoint/2010/main" val="39165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21F0-9E17-9870-D85B-F0888FCF500B}"/>
              </a:ext>
            </a:extLst>
          </p:cNvPr>
          <p:cNvSpPr>
            <a:spLocks noGrp="1"/>
          </p:cNvSpPr>
          <p:nvPr>
            <p:ph type="title"/>
          </p:nvPr>
        </p:nvSpPr>
        <p:spPr/>
        <p:txBody>
          <a:bodyPr/>
          <a:lstStyle/>
          <a:p>
            <a:r>
              <a:rPr lang="en-US" dirty="0"/>
              <a:t>contribution</a:t>
            </a:r>
          </a:p>
        </p:txBody>
      </p:sp>
      <p:sp>
        <p:nvSpPr>
          <p:cNvPr id="3" name="Content Placeholder 2">
            <a:extLst>
              <a:ext uri="{FF2B5EF4-FFF2-40B4-BE49-F238E27FC236}">
                <a16:creationId xmlns:a16="http://schemas.microsoft.com/office/drawing/2014/main" id="{93CE1C24-A8F4-27F2-077E-A99E2A68F8D5}"/>
              </a:ext>
            </a:extLst>
          </p:cNvPr>
          <p:cNvSpPr>
            <a:spLocks noGrp="1"/>
          </p:cNvSpPr>
          <p:nvPr>
            <p:ph idx="1"/>
          </p:nvPr>
        </p:nvSpPr>
        <p:spPr>
          <a:xfrm>
            <a:off x="440795" y="1486972"/>
            <a:ext cx="8279578" cy="3962812"/>
          </a:xfrm>
        </p:spPr>
        <p:txBody>
          <a:bodyPr>
            <a:normAutofit/>
          </a:bodyPr>
          <a:lstStyle/>
          <a:p>
            <a:pPr marL="45567" indent="0">
              <a:buNone/>
            </a:pPr>
            <a:r>
              <a:rPr lang="en-US" sz="2110" b="1" dirty="0"/>
              <a:t>This study</a:t>
            </a:r>
          </a:p>
          <a:p>
            <a:r>
              <a:rPr lang="en-US" sz="2110" dirty="0"/>
              <a:t>Antecedents for procrastination in the accounting course</a:t>
            </a:r>
          </a:p>
          <a:p>
            <a:r>
              <a:rPr lang="en-US" sz="2110" dirty="0"/>
              <a:t>Evolution of the antecedents throughout the semester</a:t>
            </a:r>
          </a:p>
          <a:p>
            <a:endParaRPr lang="en-US" sz="2110" dirty="0"/>
          </a:p>
          <a:p>
            <a:endParaRPr lang="en-US" sz="2110" dirty="0"/>
          </a:p>
          <a:p>
            <a:pPr marL="45567" indent="0">
              <a:buNone/>
            </a:pPr>
            <a:r>
              <a:rPr lang="en-US" sz="2110" b="1" u="sng" dirty="0"/>
              <a:t>RQ1</a:t>
            </a:r>
            <a:r>
              <a:rPr lang="en-US" sz="2110" dirty="0"/>
              <a:t>: Why are first-year accounting students procrastinating?</a:t>
            </a:r>
          </a:p>
          <a:p>
            <a:pPr marL="45567" indent="0">
              <a:buNone/>
            </a:pPr>
            <a:endParaRPr lang="en-US" sz="2110" dirty="0"/>
          </a:p>
          <a:p>
            <a:pPr marL="45567" indent="0">
              <a:buNone/>
            </a:pPr>
            <a:r>
              <a:rPr lang="en-US" sz="2110" b="1" u="sng" dirty="0"/>
              <a:t>RQ2</a:t>
            </a:r>
            <a:r>
              <a:rPr lang="en-US" sz="2110" dirty="0"/>
              <a:t>: How do these reason differ throughout the semester?</a:t>
            </a:r>
          </a:p>
          <a:p>
            <a:pPr marL="45567" indent="0">
              <a:buNone/>
            </a:pPr>
            <a:endParaRPr lang="en-US" sz="2110" dirty="0"/>
          </a:p>
        </p:txBody>
      </p:sp>
      <p:sp>
        <p:nvSpPr>
          <p:cNvPr id="4" name="Slide Number Placeholder 3">
            <a:extLst>
              <a:ext uri="{FF2B5EF4-FFF2-40B4-BE49-F238E27FC236}">
                <a16:creationId xmlns:a16="http://schemas.microsoft.com/office/drawing/2014/main" id="{52EA8722-659F-6C20-3A7D-0710F98399C7}"/>
              </a:ext>
            </a:extLst>
          </p:cNvPr>
          <p:cNvSpPr>
            <a:spLocks noGrp="1"/>
          </p:cNvSpPr>
          <p:nvPr>
            <p:ph type="sldNum" sz="quarter" idx="12"/>
          </p:nvPr>
        </p:nvSpPr>
        <p:spPr>
          <a:xfrm>
            <a:off x="15590520" y="8948703"/>
            <a:ext cx="921880" cy="519289"/>
          </a:xfrm>
          <a:prstGeom prst="rect">
            <a:avLst/>
          </a:prstGeom>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53</a:t>
            </a:fld>
            <a:endParaRPr lang="en-GB" noProof="0" dirty="0"/>
          </a:p>
        </p:txBody>
      </p:sp>
    </p:spTree>
    <p:extLst>
      <p:ext uri="{BB962C8B-B14F-4D97-AF65-F5344CB8AC3E}">
        <p14:creationId xmlns:p14="http://schemas.microsoft.com/office/powerpoint/2010/main" val="953073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6353-0D90-45D4-AA0F-57CA64410E05}"/>
              </a:ext>
            </a:extLst>
          </p:cNvPr>
          <p:cNvSpPr>
            <a:spLocks noGrp="1"/>
          </p:cNvSpPr>
          <p:nvPr>
            <p:ph type="title"/>
          </p:nvPr>
        </p:nvSpPr>
        <p:spPr/>
        <p:txBody>
          <a:bodyPr/>
          <a:lstStyle/>
          <a:p>
            <a:r>
              <a:rPr lang="nl-BE" dirty="0" err="1"/>
              <a:t>methodology</a:t>
            </a:r>
            <a:endParaRPr lang="en-US" dirty="0"/>
          </a:p>
        </p:txBody>
      </p:sp>
      <p:sp>
        <p:nvSpPr>
          <p:cNvPr id="4" name="Slide Number Placeholder 3">
            <a:extLst>
              <a:ext uri="{FF2B5EF4-FFF2-40B4-BE49-F238E27FC236}">
                <a16:creationId xmlns:a16="http://schemas.microsoft.com/office/drawing/2014/main" id="{DEC78CBF-D341-4C32-A262-FD398C1314AE}"/>
              </a:ext>
            </a:extLst>
          </p:cNvPr>
          <p:cNvSpPr>
            <a:spLocks noGrp="1"/>
          </p:cNvSpPr>
          <p:nvPr>
            <p:ph type="sldNum" sz="quarter" idx="12"/>
          </p:nvPr>
        </p:nvSpPr>
        <p:spPr>
          <a:xfrm>
            <a:off x="15590520" y="8948703"/>
            <a:ext cx="921880" cy="519289"/>
          </a:xfrm>
          <a:prstGeom prst="rect">
            <a:avLst/>
          </a:prstGeom>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54</a:t>
            </a:fld>
            <a:endParaRPr lang="en-GB" noProof="0" dirty="0">
              <a:latin typeface="+mj-lt"/>
            </a:endParaRPr>
          </a:p>
        </p:txBody>
      </p:sp>
      <p:sp>
        <p:nvSpPr>
          <p:cNvPr id="6" name="TextBox 5">
            <a:extLst>
              <a:ext uri="{FF2B5EF4-FFF2-40B4-BE49-F238E27FC236}">
                <a16:creationId xmlns:a16="http://schemas.microsoft.com/office/drawing/2014/main" id="{69998636-39C1-49F9-8F30-FBD2C1BE8998}"/>
              </a:ext>
            </a:extLst>
          </p:cNvPr>
          <p:cNvSpPr txBox="1"/>
          <p:nvPr/>
        </p:nvSpPr>
        <p:spPr>
          <a:xfrm>
            <a:off x="437784" y="1532725"/>
            <a:ext cx="8572820" cy="4486100"/>
          </a:xfrm>
          <a:prstGeom prst="rect">
            <a:avLst/>
          </a:prstGeom>
          <a:noFill/>
        </p:spPr>
        <p:txBody>
          <a:bodyPr wrap="square" rtlCol="0">
            <a:spAutoFit/>
          </a:bodyPr>
          <a:lstStyle/>
          <a:p>
            <a:pPr>
              <a:lnSpc>
                <a:spcPct val="120000"/>
              </a:lnSpc>
            </a:pPr>
            <a:r>
              <a:rPr lang="nl-BE" sz="1477" dirty="0">
                <a:latin typeface="+mj-lt"/>
              </a:rPr>
              <a:t>In-dept </a:t>
            </a:r>
            <a:r>
              <a:rPr lang="nl-BE" sz="1477" dirty="0" err="1">
                <a:latin typeface="+mj-lt"/>
              </a:rPr>
              <a:t>one</a:t>
            </a:r>
            <a:r>
              <a:rPr lang="nl-BE" sz="1477" dirty="0">
                <a:latin typeface="+mj-lt"/>
              </a:rPr>
              <a:t>-on-</a:t>
            </a:r>
            <a:r>
              <a:rPr lang="nl-BE" sz="1477" dirty="0" err="1">
                <a:latin typeface="+mj-lt"/>
              </a:rPr>
              <a:t>one</a:t>
            </a:r>
            <a:r>
              <a:rPr lang="nl-BE" sz="1477" dirty="0">
                <a:latin typeface="+mj-lt"/>
              </a:rPr>
              <a:t> interviews </a:t>
            </a:r>
            <a:r>
              <a:rPr lang="nl-BE" sz="1477" dirty="0" err="1">
                <a:latin typeface="+mj-lt"/>
              </a:rPr>
              <a:t>with</a:t>
            </a:r>
            <a:r>
              <a:rPr lang="nl-BE" sz="1477" dirty="0">
                <a:latin typeface="+mj-lt"/>
              </a:rPr>
              <a:t> first-</a:t>
            </a:r>
            <a:r>
              <a:rPr lang="nl-BE" sz="1477" dirty="0" err="1">
                <a:latin typeface="+mj-lt"/>
              </a:rPr>
              <a:t>year</a:t>
            </a:r>
            <a:r>
              <a:rPr lang="nl-BE" sz="1477" dirty="0">
                <a:latin typeface="+mj-lt"/>
              </a:rPr>
              <a:t> undergraduate accounting students in Business Economics at </a:t>
            </a:r>
            <a:r>
              <a:rPr lang="nl-BE" sz="1477" dirty="0" err="1">
                <a:latin typeface="+mj-lt"/>
              </a:rPr>
              <a:t>Ghent</a:t>
            </a:r>
            <a:r>
              <a:rPr lang="nl-BE" sz="1477" dirty="0">
                <a:latin typeface="+mj-lt"/>
              </a:rPr>
              <a:t> University</a:t>
            </a:r>
          </a:p>
          <a:p>
            <a:pPr>
              <a:lnSpc>
                <a:spcPct val="120000"/>
              </a:lnSpc>
            </a:pPr>
            <a:endParaRPr lang="nl-BE" sz="1477" dirty="0">
              <a:latin typeface="+mj-lt"/>
            </a:endParaRPr>
          </a:p>
          <a:p>
            <a:pPr>
              <a:lnSpc>
                <a:spcPct val="120000"/>
              </a:lnSpc>
            </a:pPr>
            <a:endParaRPr lang="nl-BE" sz="1477" dirty="0">
              <a:latin typeface="+mj-lt"/>
            </a:endParaRPr>
          </a:p>
          <a:p>
            <a:pPr>
              <a:lnSpc>
                <a:spcPct val="120000"/>
              </a:lnSpc>
            </a:pPr>
            <a:endParaRPr lang="nl-BE" sz="1477" dirty="0">
              <a:latin typeface="+mj-lt"/>
            </a:endParaRPr>
          </a:p>
          <a:p>
            <a:pPr>
              <a:lnSpc>
                <a:spcPct val="120000"/>
              </a:lnSpc>
            </a:pPr>
            <a:endParaRPr lang="nl-BE" sz="1477" b="1" u="sng" dirty="0">
              <a:latin typeface="+mj-lt"/>
            </a:endParaRPr>
          </a:p>
          <a:p>
            <a:pPr>
              <a:lnSpc>
                <a:spcPct val="120000"/>
              </a:lnSpc>
            </a:pPr>
            <a:endParaRPr lang="nl-BE" sz="527" b="1" u="sng" dirty="0">
              <a:latin typeface="+mj-lt"/>
            </a:endParaRPr>
          </a:p>
          <a:p>
            <a:pPr>
              <a:lnSpc>
                <a:spcPct val="120000"/>
              </a:lnSpc>
            </a:pPr>
            <a:endParaRPr lang="nl-BE" sz="527" b="1" u="sng" dirty="0">
              <a:latin typeface="+mj-lt"/>
            </a:endParaRPr>
          </a:p>
          <a:p>
            <a:pPr>
              <a:lnSpc>
                <a:spcPct val="120000"/>
              </a:lnSpc>
            </a:pPr>
            <a:endParaRPr lang="nl-BE" sz="527" b="1" u="sng" dirty="0">
              <a:latin typeface="+mj-lt"/>
            </a:endParaRPr>
          </a:p>
          <a:p>
            <a:pPr>
              <a:lnSpc>
                <a:spcPct val="120000"/>
              </a:lnSpc>
            </a:pPr>
            <a:endParaRPr lang="nl-BE" sz="1477" b="1" u="sng" dirty="0">
              <a:latin typeface="+mj-lt"/>
            </a:endParaRPr>
          </a:p>
          <a:p>
            <a:pPr>
              <a:lnSpc>
                <a:spcPct val="120000"/>
              </a:lnSpc>
            </a:pPr>
            <a:endParaRPr lang="nl-BE" sz="1477" b="1" u="sng" dirty="0">
              <a:latin typeface="+mj-lt"/>
            </a:endParaRPr>
          </a:p>
          <a:p>
            <a:pPr>
              <a:lnSpc>
                <a:spcPct val="120000"/>
              </a:lnSpc>
            </a:pPr>
            <a:endParaRPr lang="nl-BE" sz="1477" b="1" u="sng" dirty="0">
              <a:latin typeface="+mj-lt"/>
            </a:endParaRPr>
          </a:p>
          <a:p>
            <a:pPr>
              <a:lnSpc>
                <a:spcPct val="120000"/>
              </a:lnSpc>
            </a:pPr>
            <a:endParaRPr lang="nl-BE" sz="1477" b="1" u="sng" dirty="0">
              <a:latin typeface="+mj-lt"/>
            </a:endParaRPr>
          </a:p>
          <a:p>
            <a:pPr>
              <a:lnSpc>
                <a:spcPct val="120000"/>
              </a:lnSpc>
            </a:pPr>
            <a:r>
              <a:rPr lang="nl-BE" sz="1477" dirty="0">
                <a:latin typeface="+mj-lt"/>
              </a:rPr>
              <a:t>  </a:t>
            </a:r>
            <a:r>
              <a:rPr lang="nl-BE" sz="1477" b="1" u="sng" dirty="0" err="1">
                <a:latin typeface="+mj-lt"/>
              </a:rPr>
              <a:t>Qualitative</a:t>
            </a:r>
            <a:r>
              <a:rPr lang="nl-BE" sz="1477" b="1" u="sng" dirty="0">
                <a:latin typeface="+mj-lt"/>
              </a:rPr>
              <a:t> data </a:t>
            </a:r>
            <a:r>
              <a:rPr lang="nl-BE" sz="1477" b="1" u="sng" dirty="0" err="1">
                <a:latin typeface="+mj-lt"/>
              </a:rPr>
              <a:t>collection</a:t>
            </a:r>
            <a:endParaRPr lang="nl-BE" sz="1477" b="1" u="sng" dirty="0">
              <a:latin typeface="+mj-lt"/>
            </a:endParaRPr>
          </a:p>
          <a:p>
            <a:pPr>
              <a:lnSpc>
                <a:spcPct val="120000"/>
              </a:lnSpc>
            </a:pPr>
            <a:r>
              <a:rPr lang="nl-BE" sz="1477" dirty="0">
                <a:latin typeface="+mj-lt"/>
              </a:rPr>
              <a:t>      3 </a:t>
            </a:r>
            <a:r>
              <a:rPr lang="nl-BE" sz="1477" dirty="0" err="1">
                <a:latin typeface="+mj-lt"/>
              </a:rPr>
              <a:t>Rounds</a:t>
            </a:r>
            <a:r>
              <a:rPr lang="nl-BE" sz="1477" dirty="0">
                <a:latin typeface="+mj-lt"/>
              </a:rPr>
              <a:t> of interviews</a:t>
            </a:r>
          </a:p>
          <a:p>
            <a:pPr>
              <a:lnSpc>
                <a:spcPct val="120000"/>
              </a:lnSpc>
            </a:pPr>
            <a:r>
              <a:rPr lang="nl-BE" sz="1477" dirty="0"/>
              <a:t>      12</a:t>
            </a:r>
            <a:r>
              <a:rPr lang="nl-BE" sz="1477" dirty="0">
                <a:solidFill>
                  <a:srgbClr val="FF0000"/>
                </a:solidFill>
              </a:rPr>
              <a:t> </a:t>
            </a:r>
            <a:r>
              <a:rPr lang="nl-BE" sz="1477" dirty="0"/>
              <a:t>Different </a:t>
            </a:r>
            <a:r>
              <a:rPr lang="nl-BE" sz="1477" dirty="0" err="1"/>
              <a:t>students</a:t>
            </a:r>
            <a:r>
              <a:rPr lang="nl-BE" sz="1477" dirty="0"/>
              <a:t> </a:t>
            </a:r>
            <a:r>
              <a:rPr lang="nl-BE" sz="1477" dirty="0" err="1"/>
              <a:t>each</a:t>
            </a:r>
            <a:r>
              <a:rPr lang="nl-BE" sz="1477" dirty="0"/>
              <a:t> </a:t>
            </a:r>
            <a:r>
              <a:rPr lang="nl-BE" sz="1477" dirty="0" err="1"/>
              <a:t>round</a:t>
            </a:r>
            <a:endParaRPr lang="nl-BE" sz="1477" dirty="0"/>
          </a:p>
          <a:p>
            <a:pPr>
              <a:lnSpc>
                <a:spcPct val="120000"/>
              </a:lnSpc>
            </a:pPr>
            <a:endParaRPr lang="nl-BE" sz="1477" dirty="0">
              <a:latin typeface="+mj-lt"/>
            </a:endParaRPr>
          </a:p>
          <a:p>
            <a:pPr>
              <a:lnSpc>
                <a:spcPct val="120000"/>
              </a:lnSpc>
            </a:pPr>
            <a:endParaRPr lang="nl-BE" sz="1688" dirty="0">
              <a:latin typeface="+mj-lt"/>
            </a:endParaRPr>
          </a:p>
        </p:txBody>
      </p:sp>
      <p:cxnSp>
        <p:nvCxnSpPr>
          <p:cNvPr id="37" name="Straight Connector 36">
            <a:extLst>
              <a:ext uri="{FF2B5EF4-FFF2-40B4-BE49-F238E27FC236}">
                <a16:creationId xmlns:a16="http://schemas.microsoft.com/office/drawing/2014/main" id="{3F5F967D-E3D8-B8B4-A47D-A5C059A6DC3B}"/>
              </a:ext>
            </a:extLst>
          </p:cNvPr>
          <p:cNvCxnSpPr>
            <a:cxnSpLocks/>
          </p:cNvCxnSpPr>
          <p:nvPr/>
        </p:nvCxnSpPr>
        <p:spPr>
          <a:xfrm>
            <a:off x="8289598" y="2584532"/>
            <a:ext cx="0" cy="1338392"/>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088C10-C843-B40B-595B-362D95EFE21D}"/>
              </a:ext>
            </a:extLst>
          </p:cNvPr>
          <p:cNvCxnSpPr/>
          <p:nvPr/>
        </p:nvCxnSpPr>
        <p:spPr>
          <a:xfrm>
            <a:off x="550009" y="4181449"/>
            <a:ext cx="7834424" cy="0"/>
          </a:xfrm>
          <a:prstGeom prst="line">
            <a:avLst/>
          </a:prstGeom>
          <a:ln w="7620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003860-CFD8-04E1-0278-B118522317FF}"/>
              </a:ext>
            </a:extLst>
          </p:cNvPr>
          <p:cNvCxnSpPr>
            <a:cxnSpLocks/>
            <a:stCxn id="67" idx="2"/>
          </p:cNvCxnSpPr>
          <p:nvPr/>
        </p:nvCxnSpPr>
        <p:spPr>
          <a:xfrm flipH="1">
            <a:off x="1962166" y="3412738"/>
            <a:ext cx="15852" cy="474687"/>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0" name="Flowchart: Connector 39">
            <a:extLst>
              <a:ext uri="{FF2B5EF4-FFF2-40B4-BE49-F238E27FC236}">
                <a16:creationId xmlns:a16="http://schemas.microsoft.com/office/drawing/2014/main" id="{D09479DA-EDA6-502C-52F1-D017696B9491}"/>
              </a:ext>
            </a:extLst>
          </p:cNvPr>
          <p:cNvSpPr/>
          <p:nvPr/>
        </p:nvSpPr>
        <p:spPr>
          <a:xfrm>
            <a:off x="497856" y="4124492"/>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41" name="Flowchart: Connector 40">
            <a:extLst>
              <a:ext uri="{FF2B5EF4-FFF2-40B4-BE49-F238E27FC236}">
                <a16:creationId xmlns:a16="http://schemas.microsoft.com/office/drawing/2014/main" id="{D141C894-9F29-87DF-70B9-4DF0AAE7F0EF}"/>
              </a:ext>
            </a:extLst>
          </p:cNvPr>
          <p:cNvSpPr/>
          <p:nvPr/>
        </p:nvSpPr>
        <p:spPr>
          <a:xfrm>
            <a:off x="1204462" y="4124492"/>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42" name="Flowchart: Connector 41">
            <a:extLst>
              <a:ext uri="{FF2B5EF4-FFF2-40B4-BE49-F238E27FC236}">
                <a16:creationId xmlns:a16="http://schemas.microsoft.com/office/drawing/2014/main" id="{EDE525DF-CC5B-E804-6FDA-9B3FF2DB6274}"/>
              </a:ext>
            </a:extLst>
          </p:cNvPr>
          <p:cNvSpPr/>
          <p:nvPr/>
        </p:nvSpPr>
        <p:spPr>
          <a:xfrm>
            <a:off x="1911067" y="4117073"/>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43" name="Flowchart: Connector 42">
            <a:extLst>
              <a:ext uri="{FF2B5EF4-FFF2-40B4-BE49-F238E27FC236}">
                <a16:creationId xmlns:a16="http://schemas.microsoft.com/office/drawing/2014/main" id="{98354ACD-10B4-654B-7461-0E4B59EA0625}"/>
              </a:ext>
            </a:extLst>
          </p:cNvPr>
          <p:cNvSpPr/>
          <p:nvPr/>
        </p:nvSpPr>
        <p:spPr>
          <a:xfrm>
            <a:off x="2617673" y="4124492"/>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44" name="Flowchart: Connector 43">
            <a:extLst>
              <a:ext uri="{FF2B5EF4-FFF2-40B4-BE49-F238E27FC236}">
                <a16:creationId xmlns:a16="http://schemas.microsoft.com/office/drawing/2014/main" id="{37E88B49-DD13-0327-335A-85278EA2F3FA}"/>
              </a:ext>
            </a:extLst>
          </p:cNvPr>
          <p:cNvSpPr/>
          <p:nvPr/>
        </p:nvSpPr>
        <p:spPr>
          <a:xfrm>
            <a:off x="3324279" y="4124492"/>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45" name="Flowchart: Connector 44">
            <a:extLst>
              <a:ext uri="{FF2B5EF4-FFF2-40B4-BE49-F238E27FC236}">
                <a16:creationId xmlns:a16="http://schemas.microsoft.com/office/drawing/2014/main" id="{6326B799-7BBD-DA2E-5C27-F918025ADF9F}"/>
              </a:ext>
            </a:extLst>
          </p:cNvPr>
          <p:cNvSpPr/>
          <p:nvPr/>
        </p:nvSpPr>
        <p:spPr>
          <a:xfrm>
            <a:off x="4030884" y="4124492"/>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46" name="Flowchart: Connector 45">
            <a:extLst>
              <a:ext uri="{FF2B5EF4-FFF2-40B4-BE49-F238E27FC236}">
                <a16:creationId xmlns:a16="http://schemas.microsoft.com/office/drawing/2014/main" id="{E09E7CD4-7967-4C6A-6D33-9D26ECE947D7}"/>
              </a:ext>
            </a:extLst>
          </p:cNvPr>
          <p:cNvSpPr/>
          <p:nvPr/>
        </p:nvSpPr>
        <p:spPr>
          <a:xfrm>
            <a:off x="4737490" y="4124492"/>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47" name="Flowchart: Connector 46">
            <a:extLst>
              <a:ext uri="{FF2B5EF4-FFF2-40B4-BE49-F238E27FC236}">
                <a16:creationId xmlns:a16="http://schemas.microsoft.com/office/drawing/2014/main" id="{B5E18F6D-939D-C3B6-A356-555F33C60313}"/>
              </a:ext>
            </a:extLst>
          </p:cNvPr>
          <p:cNvSpPr/>
          <p:nvPr/>
        </p:nvSpPr>
        <p:spPr>
          <a:xfrm>
            <a:off x="5444096" y="4117073"/>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48" name="Flowchart: Connector 47">
            <a:extLst>
              <a:ext uri="{FF2B5EF4-FFF2-40B4-BE49-F238E27FC236}">
                <a16:creationId xmlns:a16="http://schemas.microsoft.com/office/drawing/2014/main" id="{578D0BD3-CB94-01FB-6FCA-D569004D8781}"/>
              </a:ext>
            </a:extLst>
          </p:cNvPr>
          <p:cNvSpPr/>
          <p:nvPr/>
        </p:nvSpPr>
        <p:spPr>
          <a:xfrm>
            <a:off x="6150702" y="4124492"/>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49" name="Flowchart: Connector 48">
            <a:extLst>
              <a:ext uri="{FF2B5EF4-FFF2-40B4-BE49-F238E27FC236}">
                <a16:creationId xmlns:a16="http://schemas.microsoft.com/office/drawing/2014/main" id="{E312FFD0-D4D1-AC81-2C64-6EFCE3898D97}"/>
              </a:ext>
            </a:extLst>
          </p:cNvPr>
          <p:cNvSpPr/>
          <p:nvPr/>
        </p:nvSpPr>
        <p:spPr>
          <a:xfrm>
            <a:off x="6857307" y="4127121"/>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50" name="Flowchart: Connector 49">
            <a:extLst>
              <a:ext uri="{FF2B5EF4-FFF2-40B4-BE49-F238E27FC236}">
                <a16:creationId xmlns:a16="http://schemas.microsoft.com/office/drawing/2014/main" id="{2FF61A89-11C0-C0B0-3B46-4AFA60FE1B5B}"/>
              </a:ext>
            </a:extLst>
          </p:cNvPr>
          <p:cNvSpPr/>
          <p:nvPr/>
        </p:nvSpPr>
        <p:spPr>
          <a:xfrm>
            <a:off x="7563913" y="4117073"/>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51" name="Flowchart: Connector 50">
            <a:extLst>
              <a:ext uri="{FF2B5EF4-FFF2-40B4-BE49-F238E27FC236}">
                <a16:creationId xmlns:a16="http://schemas.microsoft.com/office/drawing/2014/main" id="{88CCD211-C094-E7E4-0BD0-101EDEC6D8DA}"/>
              </a:ext>
            </a:extLst>
          </p:cNvPr>
          <p:cNvSpPr/>
          <p:nvPr/>
        </p:nvSpPr>
        <p:spPr>
          <a:xfrm>
            <a:off x="8270520" y="4124492"/>
            <a:ext cx="113913" cy="113913"/>
          </a:xfrm>
          <a:prstGeom prst="flowChartConnector">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mj-lt"/>
            </a:endParaRPr>
          </a:p>
        </p:txBody>
      </p:sp>
      <p:sp>
        <p:nvSpPr>
          <p:cNvPr id="52" name="TextBox 51">
            <a:extLst>
              <a:ext uri="{FF2B5EF4-FFF2-40B4-BE49-F238E27FC236}">
                <a16:creationId xmlns:a16="http://schemas.microsoft.com/office/drawing/2014/main" id="{0AA50379-FCF8-2A3C-A659-EE0828328C29}"/>
              </a:ext>
            </a:extLst>
          </p:cNvPr>
          <p:cNvSpPr txBox="1"/>
          <p:nvPr/>
        </p:nvSpPr>
        <p:spPr>
          <a:xfrm>
            <a:off x="168830" y="3930089"/>
            <a:ext cx="801248" cy="251544"/>
          </a:xfrm>
          <a:prstGeom prst="rect">
            <a:avLst/>
          </a:prstGeom>
          <a:noFill/>
        </p:spPr>
        <p:txBody>
          <a:bodyPr wrap="square" rtlCol="0">
            <a:spAutoFit/>
          </a:bodyPr>
          <a:lstStyle/>
          <a:p>
            <a:pPr algn="ctr">
              <a:lnSpc>
                <a:spcPct val="120000"/>
              </a:lnSpc>
            </a:pPr>
            <a:r>
              <a:rPr lang="nl-BE" sz="949" dirty="0">
                <a:latin typeface="+mj-lt"/>
              </a:rPr>
              <a:t>W1</a:t>
            </a:r>
          </a:p>
        </p:txBody>
      </p:sp>
      <p:sp>
        <p:nvSpPr>
          <p:cNvPr id="53" name="TextBox 52">
            <a:extLst>
              <a:ext uri="{FF2B5EF4-FFF2-40B4-BE49-F238E27FC236}">
                <a16:creationId xmlns:a16="http://schemas.microsoft.com/office/drawing/2014/main" id="{2C0E1C1A-8384-0F8B-A9D4-D5893316F5B1}"/>
              </a:ext>
            </a:extLst>
          </p:cNvPr>
          <p:cNvSpPr txBox="1"/>
          <p:nvPr/>
        </p:nvSpPr>
        <p:spPr>
          <a:xfrm>
            <a:off x="1572771" y="3930089"/>
            <a:ext cx="801248" cy="426848"/>
          </a:xfrm>
          <a:prstGeom prst="rect">
            <a:avLst/>
          </a:prstGeom>
          <a:noFill/>
        </p:spPr>
        <p:txBody>
          <a:bodyPr wrap="square" rtlCol="0">
            <a:spAutoFit/>
          </a:bodyPr>
          <a:lstStyle/>
          <a:p>
            <a:pPr algn="ctr">
              <a:lnSpc>
                <a:spcPct val="120000"/>
              </a:lnSpc>
            </a:pPr>
            <a:r>
              <a:rPr lang="nl-BE" sz="949" dirty="0">
                <a:latin typeface="+mj-lt"/>
              </a:rPr>
              <a:t>W3</a:t>
            </a:r>
          </a:p>
          <a:p>
            <a:pPr algn="ctr">
              <a:lnSpc>
                <a:spcPct val="120000"/>
              </a:lnSpc>
            </a:pPr>
            <a:endParaRPr lang="en-US" sz="949" dirty="0">
              <a:latin typeface="+mj-lt"/>
            </a:endParaRPr>
          </a:p>
        </p:txBody>
      </p:sp>
      <p:sp>
        <p:nvSpPr>
          <p:cNvPr id="54" name="TextBox 53">
            <a:extLst>
              <a:ext uri="{FF2B5EF4-FFF2-40B4-BE49-F238E27FC236}">
                <a16:creationId xmlns:a16="http://schemas.microsoft.com/office/drawing/2014/main" id="{AD5C94F1-9F10-0CC6-970C-318842FAAF87}"/>
              </a:ext>
            </a:extLst>
          </p:cNvPr>
          <p:cNvSpPr txBox="1"/>
          <p:nvPr/>
        </p:nvSpPr>
        <p:spPr>
          <a:xfrm>
            <a:off x="2276272" y="3930089"/>
            <a:ext cx="801248" cy="426848"/>
          </a:xfrm>
          <a:prstGeom prst="rect">
            <a:avLst/>
          </a:prstGeom>
          <a:noFill/>
        </p:spPr>
        <p:txBody>
          <a:bodyPr wrap="square" rtlCol="0">
            <a:spAutoFit/>
          </a:bodyPr>
          <a:lstStyle/>
          <a:p>
            <a:pPr algn="ctr">
              <a:lnSpc>
                <a:spcPct val="120000"/>
              </a:lnSpc>
            </a:pPr>
            <a:r>
              <a:rPr lang="nl-BE" sz="949" dirty="0">
                <a:latin typeface="+mj-lt"/>
              </a:rPr>
              <a:t>W4</a:t>
            </a:r>
          </a:p>
          <a:p>
            <a:pPr algn="ctr">
              <a:lnSpc>
                <a:spcPct val="120000"/>
              </a:lnSpc>
            </a:pPr>
            <a:endParaRPr lang="en-US" sz="949" dirty="0">
              <a:latin typeface="+mj-lt"/>
            </a:endParaRPr>
          </a:p>
        </p:txBody>
      </p:sp>
      <p:sp>
        <p:nvSpPr>
          <p:cNvPr id="55" name="TextBox 54">
            <a:extLst>
              <a:ext uri="{FF2B5EF4-FFF2-40B4-BE49-F238E27FC236}">
                <a16:creationId xmlns:a16="http://schemas.microsoft.com/office/drawing/2014/main" id="{BDAD892C-E81A-1A86-D167-6D31DBF2CEA6}"/>
              </a:ext>
            </a:extLst>
          </p:cNvPr>
          <p:cNvSpPr txBox="1"/>
          <p:nvPr/>
        </p:nvSpPr>
        <p:spPr>
          <a:xfrm>
            <a:off x="2979773" y="3930089"/>
            <a:ext cx="801248" cy="426848"/>
          </a:xfrm>
          <a:prstGeom prst="rect">
            <a:avLst/>
          </a:prstGeom>
          <a:noFill/>
        </p:spPr>
        <p:txBody>
          <a:bodyPr wrap="square" rtlCol="0">
            <a:spAutoFit/>
          </a:bodyPr>
          <a:lstStyle/>
          <a:p>
            <a:pPr algn="ctr">
              <a:lnSpc>
                <a:spcPct val="120000"/>
              </a:lnSpc>
            </a:pPr>
            <a:r>
              <a:rPr lang="nl-BE" sz="949" dirty="0">
                <a:latin typeface="+mj-lt"/>
              </a:rPr>
              <a:t>W5</a:t>
            </a:r>
          </a:p>
          <a:p>
            <a:pPr algn="ctr">
              <a:lnSpc>
                <a:spcPct val="120000"/>
              </a:lnSpc>
            </a:pPr>
            <a:endParaRPr lang="en-US" sz="949" dirty="0">
              <a:latin typeface="+mj-lt"/>
            </a:endParaRPr>
          </a:p>
        </p:txBody>
      </p:sp>
      <p:sp>
        <p:nvSpPr>
          <p:cNvPr id="56" name="TextBox 55">
            <a:extLst>
              <a:ext uri="{FF2B5EF4-FFF2-40B4-BE49-F238E27FC236}">
                <a16:creationId xmlns:a16="http://schemas.microsoft.com/office/drawing/2014/main" id="{A3B404E3-04C3-011A-BBE3-7DF36372BDC1}"/>
              </a:ext>
            </a:extLst>
          </p:cNvPr>
          <p:cNvSpPr txBox="1"/>
          <p:nvPr/>
        </p:nvSpPr>
        <p:spPr>
          <a:xfrm>
            <a:off x="3683274" y="3930089"/>
            <a:ext cx="801248" cy="426848"/>
          </a:xfrm>
          <a:prstGeom prst="rect">
            <a:avLst/>
          </a:prstGeom>
          <a:noFill/>
        </p:spPr>
        <p:txBody>
          <a:bodyPr wrap="square" rtlCol="0">
            <a:spAutoFit/>
          </a:bodyPr>
          <a:lstStyle/>
          <a:p>
            <a:pPr algn="ctr">
              <a:lnSpc>
                <a:spcPct val="120000"/>
              </a:lnSpc>
            </a:pPr>
            <a:r>
              <a:rPr lang="nl-BE" sz="949" dirty="0">
                <a:latin typeface="+mj-lt"/>
              </a:rPr>
              <a:t>W6</a:t>
            </a:r>
          </a:p>
          <a:p>
            <a:pPr algn="ctr">
              <a:lnSpc>
                <a:spcPct val="120000"/>
              </a:lnSpc>
            </a:pPr>
            <a:endParaRPr lang="en-US" sz="949" dirty="0">
              <a:latin typeface="+mj-lt"/>
            </a:endParaRPr>
          </a:p>
        </p:txBody>
      </p:sp>
      <p:sp>
        <p:nvSpPr>
          <p:cNvPr id="57" name="TextBox 56">
            <a:extLst>
              <a:ext uri="{FF2B5EF4-FFF2-40B4-BE49-F238E27FC236}">
                <a16:creationId xmlns:a16="http://schemas.microsoft.com/office/drawing/2014/main" id="{60846C22-4C1E-5B71-EA0A-47C2F915C09F}"/>
              </a:ext>
            </a:extLst>
          </p:cNvPr>
          <p:cNvSpPr txBox="1"/>
          <p:nvPr/>
        </p:nvSpPr>
        <p:spPr>
          <a:xfrm>
            <a:off x="4386775" y="3930089"/>
            <a:ext cx="801248" cy="426848"/>
          </a:xfrm>
          <a:prstGeom prst="rect">
            <a:avLst/>
          </a:prstGeom>
          <a:noFill/>
        </p:spPr>
        <p:txBody>
          <a:bodyPr wrap="square" rtlCol="0">
            <a:spAutoFit/>
          </a:bodyPr>
          <a:lstStyle/>
          <a:p>
            <a:pPr algn="ctr">
              <a:lnSpc>
                <a:spcPct val="120000"/>
              </a:lnSpc>
            </a:pPr>
            <a:r>
              <a:rPr lang="nl-BE" sz="949" dirty="0">
                <a:latin typeface="+mj-lt"/>
              </a:rPr>
              <a:t>W7</a:t>
            </a:r>
          </a:p>
          <a:p>
            <a:pPr algn="ctr">
              <a:lnSpc>
                <a:spcPct val="120000"/>
              </a:lnSpc>
            </a:pPr>
            <a:endParaRPr lang="en-US" sz="949" dirty="0">
              <a:latin typeface="+mj-lt"/>
            </a:endParaRPr>
          </a:p>
        </p:txBody>
      </p:sp>
      <p:sp>
        <p:nvSpPr>
          <p:cNvPr id="58" name="TextBox 57">
            <a:extLst>
              <a:ext uri="{FF2B5EF4-FFF2-40B4-BE49-F238E27FC236}">
                <a16:creationId xmlns:a16="http://schemas.microsoft.com/office/drawing/2014/main" id="{AF40F2EC-6A23-B388-0E19-198FBB3DEBAB}"/>
              </a:ext>
            </a:extLst>
          </p:cNvPr>
          <p:cNvSpPr txBox="1"/>
          <p:nvPr/>
        </p:nvSpPr>
        <p:spPr>
          <a:xfrm>
            <a:off x="4866397" y="4052366"/>
            <a:ext cx="567704" cy="304635"/>
          </a:xfrm>
          <a:prstGeom prst="rect">
            <a:avLst/>
          </a:prstGeom>
          <a:solidFill>
            <a:schemeClr val="bg1"/>
          </a:solidFill>
        </p:spPr>
        <p:txBody>
          <a:bodyPr wrap="square" rtlCol="0">
            <a:spAutoFit/>
          </a:bodyPr>
          <a:lstStyle/>
          <a:p>
            <a:pPr>
              <a:lnSpc>
                <a:spcPct val="120000"/>
              </a:lnSpc>
            </a:pPr>
            <a:endParaRPr lang="en-US" sz="1266" dirty="0">
              <a:latin typeface="+mj-lt"/>
            </a:endParaRPr>
          </a:p>
        </p:txBody>
      </p:sp>
      <p:sp>
        <p:nvSpPr>
          <p:cNvPr id="59" name="TextBox 58">
            <a:extLst>
              <a:ext uri="{FF2B5EF4-FFF2-40B4-BE49-F238E27FC236}">
                <a16:creationId xmlns:a16="http://schemas.microsoft.com/office/drawing/2014/main" id="{C4A0B9FA-87D7-CD2A-66F9-DF29F43BF949}"/>
              </a:ext>
            </a:extLst>
          </p:cNvPr>
          <p:cNvSpPr txBox="1"/>
          <p:nvPr/>
        </p:nvSpPr>
        <p:spPr>
          <a:xfrm>
            <a:off x="5090276" y="3930089"/>
            <a:ext cx="801248" cy="426848"/>
          </a:xfrm>
          <a:prstGeom prst="rect">
            <a:avLst/>
          </a:prstGeom>
          <a:noFill/>
        </p:spPr>
        <p:txBody>
          <a:bodyPr wrap="square" rtlCol="0">
            <a:spAutoFit/>
          </a:bodyPr>
          <a:lstStyle/>
          <a:p>
            <a:pPr algn="ctr">
              <a:lnSpc>
                <a:spcPct val="120000"/>
              </a:lnSpc>
            </a:pPr>
            <a:r>
              <a:rPr lang="nl-BE" sz="949" dirty="0">
                <a:latin typeface="+mj-lt"/>
              </a:rPr>
              <a:t>W8</a:t>
            </a:r>
          </a:p>
          <a:p>
            <a:pPr algn="ctr">
              <a:lnSpc>
                <a:spcPct val="120000"/>
              </a:lnSpc>
            </a:pPr>
            <a:endParaRPr lang="en-US" sz="949" dirty="0">
              <a:latin typeface="+mj-lt"/>
            </a:endParaRPr>
          </a:p>
        </p:txBody>
      </p:sp>
      <p:sp>
        <p:nvSpPr>
          <p:cNvPr id="60" name="TextBox 59">
            <a:extLst>
              <a:ext uri="{FF2B5EF4-FFF2-40B4-BE49-F238E27FC236}">
                <a16:creationId xmlns:a16="http://schemas.microsoft.com/office/drawing/2014/main" id="{1A204C94-C820-D784-2E61-5EE42E0E35EB}"/>
              </a:ext>
            </a:extLst>
          </p:cNvPr>
          <p:cNvSpPr txBox="1"/>
          <p:nvPr/>
        </p:nvSpPr>
        <p:spPr>
          <a:xfrm>
            <a:off x="5793777" y="3930089"/>
            <a:ext cx="801248" cy="426848"/>
          </a:xfrm>
          <a:prstGeom prst="rect">
            <a:avLst/>
          </a:prstGeom>
          <a:noFill/>
        </p:spPr>
        <p:txBody>
          <a:bodyPr wrap="square" rtlCol="0">
            <a:spAutoFit/>
          </a:bodyPr>
          <a:lstStyle/>
          <a:p>
            <a:pPr algn="ctr">
              <a:lnSpc>
                <a:spcPct val="120000"/>
              </a:lnSpc>
            </a:pPr>
            <a:r>
              <a:rPr lang="nl-BE" sz="949" dirty="0">
                <a:latin typeface="+mj-lt"/>
              </a:rPr>
              <a:t>W9</a:t>
            </a:r>
          </a:p>
          <a:p>
            <a:pPr algn="ctr">
              <a:lnSpc>
                <a:spcPct val="120000"/>
              </a:lnSpc>
            </a:pPr>
            <a:endParaRPr lang="en-US" sz="949" dirty="0">
              <a:latin typeface="+mj-lt"/>
            </a:endParaRPr>
          </a:p>
        </p:txBody>
      </p:sp>
      <p:sp>
        <p:nvSpPr>
          <p:cNvPr id="61" name="TextBox 60">
            <a:extLst>
              <a:ext uri="{FF2B5EF4-FFF2-40B4-BE49-F238E27FC236}">
                <a16:creationId xmlns:a16="http://schemas.microsoft.com/office/drawing/2014/main" id="{0C3F8DDA-99DA-515C-A09D-9562322DF2FB}"/>
              </a:ext>
            </a:extLst>
          </p:cNvPr>
          <p:cNvSpPr txBox="1"/>
          <p:nvPr/>
        </p:nvSpPr>
        <p:spPr>
          <a:xfrm>
            <a:off x="6497278" y="3930089"/>
            <a:ext cx="801248" cy="426848"/>
          </a:xfrm>
          <a:prstGeom prst="rect">
            <a:avLst/>
          </a:prstGeom>
          <a:noFill/>
        </p:spPr>
        <p:txBody>
          <a:bodyPr wrap="square" rtlCol="0">
            <a:spAutoFit/>
          </a:bodyPr>
          <a:lstStyle/>
          <a:p>
            <a:pPr algn="ctr">
              <a:lnSpc>
                <a:spcPct val="120000"/>
              </a:lnSpc>
            </a:pPr>
            <a:r>
              <a:rPr lang="nl-BE" sz="949" dirty="0">
                <a:latin typeface="+mj-lt"/>
              </a:rPr>
              <a:t>W10</a:t>
            </a:r>
          </a:p>
          <a:p>
            <a:pPr algn="ctr">
              <a:lnSpc>
                <a:spcPct val="120000"/>
              </a:lnSpc>
            </a:pPr>
            <a:endParaRPr lang="en-US" sz="949" dirty="0">
              <a:latin typeface="+mj-lt"/>
            </a:endParaRPr>
          </a:p>
        </p:txBody>
      </p:sp>
      <p:sp>
        <p:nvSpPr>
          <p:cNvPr id="62" name="TextBox 61">
            <a:extLst>
              <a:ext uri="{FF2B5EF4-FFF2-40B4-BE49-F238E27FC236}">
                <a16:creationId xmlns:a16="http://schemas.microsoft.com/office/drawing/2014/main" id="{14B03CEC-AC6E-DDAD-D278-33C177407749}"/>
              </a:ext>
            </a:extLst>
          </p:cNvPr>
          <p:cNvSpPr txBox="1"/>
          <p:nvPr/>
        </p:nvSpPr>
        <p:spPr>
          <a:xfrm>
            <a:off x="7200779" y="3930089"/>
            <a:ext cx="801248" cy="426848"/>
          </a:xfrm>
          <a:prstGeom prst="rect">
            <a:avLst/>
          </a:prstGeom>
          <a:noFill/>
        </p:spPr>
        <p:txBody>
          <a:bodyPr wrap="square" rtlCol="0">
            <a:spAutoFit/>
          </a:bodyPr>
          <a:lstStyle/>
          <a:p>
            <a:pPr algn="ctr">
              <a:lnSpc>
                <a:spcPct val="120000"/>
              </a:lnSpc>
            </a:pPr>
            <a:r>
              <a:rPr lang="nl-BE" sz="949" dirty="0">
                <a:latin typeface="+mj-lt"/>
              </a:rPr>
              <a:t>W11</a:t>
            </a:r>
          </a:p>
          <a:p>
            <a:pPr algn="ctr">
              <a:lnSpc>
                <a:spcPct val="120000"/>
              </a:lnSpc>
            </a:pPr>
            <a:endParaRPr lang="en-US" sz="949" dirty="0">
              <a:latin typeface="+mj-lt"/>
            </a:endParaRPr>
          </a:p>
        </p:txBody>
      </p:sp>
      <p:sp>
        <p:nvSpPr>
          <p:cNvPr id="63" name="TextBox 62">
            <a:extLst>
              <a:ext uri="{FF2B5EF4-FFF2-40B4-BE49-F238E27FC236}">
                <a16:creationId xmlns:a16="http://schemas.microsoft.com/office/drawing/2014/main" id="{9E071D49-D6F1-65FC-2DB1-2BA1FC33C9C2}"/>
              </a:ext>
            </a:extLst>
          </p:cNvPr>
          <p:cNvSpPr txBox="1"/>
          <p:nvPr/>
        </p:nvSpPr>
        <p:spPr>
          <a:xfrm>
            <a:off x="7904278" y="3930089"/>
            <a:ext cx="801248" cy="426848"/>
          </a:xfrm>
          <a:prstGeom prst="rect">
            <a:avLst/>
          </a:prstGeom>
          <a:noFill/>
        </p:spPr>
        <p:txBody>
          <a:bodyPr wrap="square" rtlCol="0">
            <a:spAutoFit/>
          </a:bodyPr>
          <a:lstStyle/>
          <a:p>
            <a:pPr algn="ctr">
              <a:lnSpc>
                <a:spcPct val="120000"/>
              </a:lnSpc>
            </a:pPr>
            <a:r>
              <a:rPr lang="nl-BE" sz="949" dirty="0">
                <a:latin typeface="+mj-lt"/>
              </a:rPr>
              <a:t>W12</a:t>
            </a:r>
          </a:p>
          <a:p>
            <a:pPr algn="ctr">
              <a:lnSpc>
                <a:spcPct val="120000"/>
              </a:lnSpc>
            </a:pPr>
            <a:endParaRPr lang="en-US" sz="949" dirty="0">
              <a:latin typeface="+mj-lt"/>
            </a:endParaRPr>
          </a:p>
        </p:txBody>
      </p:sp>
      <p:sp>
        <p:nvSpPr>
          <p:cNvPr id="64" name="TextBox 63">
            <a:extLst>
              <a:ext uri="{FF2B5EF4-FFF2-40B4-BE49-F238E27FC236}">
                <a16:creationId xmlns:a16="http://schemas.microsoft.com/office/drawing/2014/main" id="{4CB179AC-D149-7BBE-E645-1373F806D177}"/>
              </a:ext>
            </a:extLst>
          </p:cNvPr>
          <p:cNvSpPr txBox="1"/>
          <p:nvPr/>
        </p:nvSpPr>
        <p:spPr>
          <a:xfrm>
            <a:off x="876646" y="3923056"/>
            <a:ext cx="801248" cy="426848"/>
          </a:xfrm>
          <a:prstGeom prst="rect">
            <a:avLst/>
          </a:prstGeom>
          <a:noFill/>
        </p:spPr>
        <p:txBody>
          <a:bodyPr wrap="square" rtlCol="0">
            <a:spAutoFit/>
          </a:bodyPr>
          <a:lstStyle/>
          <a:p>
            <a:pPr algn="ctr">
              <a:lnSpc>
                <a:spcPct val="120000"/>
              </a:lnSpc>
            </a:pPr>
            <a:r>
              <a:rPr lang="nl-BE" sz="949" dirty="0">
                <a:latin typeface="+mj-lt"/>
              </a:rPr>
              <a:t>W2</a:t>
            </a:r>
          </a:p>
          <a:p>
            <a:pPr algn="ctr">
              <a:lnSpc>
                <a:spcPct val="120000"/>
              </a:lnSpc>
            </a:pPr>
            <a:endParaRPr lang="en-US" sz="949" dirty="0">
              <a:latin typeface="+mj-lt"/>
            </a:endParaRPr>
          </a:p>
        </p:txBody>
      </p:sp>
      <p:cxnSp>
        <p:nvCxnSpPr>
          <p:cNvPr id="65" name="Straight Connector 64">
            <a:extLst>
              <a:ext uri="{FF2B5EF4-FFF2-40B4-BE49-F238E27FC236}">
                <a16:creationId xmlns:a16="http://schemas.microsoft.com/office/drawing/2014/main" id="{6EC4524D-C1DF-03ED-4550-93A0A7B6C580}"/>
              </a:ext>
            </a:extLst>
          </p:cNvPr>
          <p:cNvCxnSpPr>
            <a:cxnSpLocks/>
          </p:cNvCxnSpPr>
          <p:nvPr/>
        </p:nvCxnSpPr>
        <p:spPr>
          <a:xfrm>
            <a:off x="4767631" y="3054683"/>
            <a:ext cx="0" cy="830108"/>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A45032DD-69AA-B841-B613-FC3C953E5615}"/>
              </a:ext>
            </a:extLst>
          </p:cNvPr>
          <p:cNvSpPr txBox="1"/>
          <p:nvPr/>
        </p:nvSpPr>
        <p:spPr>
          <a:xfrm>
            <a:off x="658972" y="2248837"/>
            <a:ext cx="1236595" cy="538417"/>
          </a:xfrm>
          <a:prstGeom prst="rect">
            <a:avLst/>
          </a:prstGeom>
          <a:solidFill>
            <a:srgbClr val="FBEDB9"/>
          </a:solidFill>
          <a:ln>
            <a:solidFill>
              <a:schemeClr val="accent6">
                <a:lumMod val="20000"/>
                <a:lumOff val="80000"/>
              </a:schemeClr>
            </a:solidFill>
          </a:ln>
        </p:spPr>
        <p:txBody>
          <a:bodyPr wrap="square" rtlCol="0">
            <a:spAutoFit/>
          </a:bodyPr>
          <a:lstStyle/>
          <a:p>
            <a:pPr algn="ctr">
              <a:lnSpc>
                <a:spcPct val="120000"/>
              </a:lnSpc>
            </a:pPr>
            <a:r>
              <a:rPr lang="nl-BE" sz="1266" dirty="0" err="1">
                <a:latin typeface="+mj-lt"/>
              </a:rPr>
              <a:t>Procrastination</a:t>
            </a:r>
            <a:endParaRPr lang="nl-BE" sz="1266" dirty="0">
              <a:latin typeface="+mj-lt"/>
            </a:endParaRPr>
          </a:p>
        </p:txBody>
      </p:sp>
      <p:sp>
        <p:nvSpPr>
          <p:cNvPr id="67" name="TextBox 66">
            <a:extLst>
              <a:ext uri="{FF2B5EF4-FFF2-40B4-BE49-F238E27FC236}">
                <a16:creationId xmlns:a16="http://schemas.microsoft.com/office/drawing/2014/main" id="{0DF663BD-2816-D28E-BD4D-3888F22DA97C}"/>
              </a:ext>
            </a:extLst>
          </p:cNvPr>
          <p:cNvSpPr txBox="1"/>
          <p:nvPr/>
        </p:nvSpPr>
        <p:spPr>
          <a:xfrm>
            <a:off x="1799224" y="2874321"/>
            <a:ext cx="357588" cy="538417"/>
          </a:xfrm>
          <a:prstGeom prst="rect">
            <a:avLst/>
          </a:prstGeom>
          <a:noFill/>
          <a:ln>
            <a:noFill/>
          </a:ln>
        </p:spPr>
        <p:txBody>
          <a:bodyPr wrap="square" rtlCol="0">
            <a:spAutoFit/>
          </a:bodyPr>
          <a:lstStyle/>
          <a:p>
            <a:pPr algn="ctr">
              <a:lnSpc>
                <a:spcPct val="120000"/>
              </a:lnSpc>
            </a:pPr>
            <a:r>
              <a:rPr lang="nl-BE" sz="1266" dirty="0">
                <a:latin typeface="+mj-lt"/>
              </a:rPr>
              <a:t>T0</a:t>
            </a:r>
            <a:endParaRPr lang="en-US" sz="1266" dirty="0">
              <a:latin typeface="+mj-lt"/>
            </a:endParaRPr>
          </a:p>
        </p:txBody>
      </p:sp>
      <p:sp>
        <p:nvSpPr>
          <p:cNvPr id="68" name="TextBox 67">
            <a:extLst>
              <a:ext uri="{FF2B5EF4-FFF2-40B4-BE49-F238E27FC236}">
                <a16:creationId xmlns:a16="http://schemas.microsoft.com/office/drawing/2014/main" id="{3BA3AEFA-5549-592F-F53F-9026508E9924}"/>
              </a:ext>
            </a:extLst>
          </p:cNvPr>
          <p:cNvSpPr txBox="1"/>
          <p:nvPr/>
        </p:nvSpPr>
        <p:spPr>
          <a:xfrm>
            <a:off x="4588837" y="2827022"/>
            <a:ext cx="357588" cy="538417"/>
          </a:xfrm>
          <a:prstGeom prst="rect">
            <a:avLst/>
          </a:prstGeom>
          <a:noFill/>
          <a:ln>
            <a:noFill/>
          </a:ln>
        </p:spPr>
        <p:txBody>
          <a:bodyPr wrap="square" rtlCol="0">
            <a:spAutoFit/>
          </a:bodyPr>
          <a:lstStyle/>
          <a:p>
            <a:pPr algn="ctr">
              <a:lnSpc>
                <a:spcPct val="120000"/>
              </a:lnSpc>
            </a:pPr>
            <a:r>
              <a:rPr lang="nl-BE" sz="1266" dirty="0">
                <a:latin typeface="+mj-lt"/>
              </a:rPr>
              <a:t>T2</a:t>
            </a:r>
            <a:endParaRPr lang="en-US" sz="1266" dirty="0">
              <a:latin typeface="+mj-lt"/>
            </a:endParaRPr>
          </a:p>
        </p:txBody>
      </p:sp>
      <p:cxnSp>
        <p:nvCxnSpPr>
          <p:cNvPr id="69" name="Straight Connector 68">
            <a:extLst>
              <a:ext uri="{FF2B5EF4-FFF2-40B4-BE49-F238E27FC236}">
                <a16:creationId xmlns:a16="http://schemas.microsoft.com/office/drawing/2014/main" id="{E6CA2190-45F8-7F56-EBCD-F7ECBF81FCE1}"/>
              </a:ext>
            </a:extLst>
          </p:cNvPr>
          <p:cNvCxnSpPr/>
          <p:nvPr/>
        </p:nvCxnSpPr>
        <p:spPr>
          <a:xfrm>
            <a:off x="4848808" y="4181935"/>
            <a:ext cx="592693" cy="0"/>
          </a:xfrm>
          <a:prstGeom prst="line">
            <a:avLst/>
          </a:prstGeom>
          <a:ln w="76200">
            <a:solidFill>
              <a:srgbClr val="1E64C8"/>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A025675-D7D6-77D1-5251-85414C924E3B}"/>
              </a:ext>
            </a:extLst>
          </p:cNvPr>
          <p:cNvSpPr txBox="1"/>
          <p:nvPr/>
        </p:nvSpPr>
        <p:spPr>
          <a:xfrm>
            <a:off x="7638307" y="2240662"/>
            <a:ext cx="1236595" cy="538417"/>
          </a:xfrm>
          <a:prstGeom prst="rect">
            <a:avLst/>
          </a:prstGeom>
          <a:solidFill>
            <a:srgbClr val="FBEDB9"/>
          </a:solidFill>
          <a:ln>
            <a:solidFill>
              <a:schemeClr val="accent6">
                <a:lumMod val="20000"/>
                <a:lumOff val="80000"/>
              </a:schemeClr>
            </a:solidFill>
          </a:ln>
        </p:spPr>
        <p:txBody>
          <a:bodyPr wrap="square" rtlCol="0">
            <a:spAutoFit/>
          </a:bodyPr>
          <a:lstStyle/>
          <a:p>
            <a:pPr algn="ctr">
              <a:lnSpc>
                <a:spcPct val="120000"/>
              </a:lnSpc>
            </a:pPr>
            <a:r>
              <a:rPr lang="nl-BE" sz="1266" dirty="0" err="1">
                <a:latin typeface="+mj-lt"/>
              </a:rPr>
              <a:t>Procrastination</a:t>
            </a:r>
            <a:endParaRPr lang="nl-BE" sz="1266" dirty="0">
              <a:latin typeface="+mj-lt"/>
            </a:endParaRPr>
          </a:p>
        </p:txBody>
      </p:sp>
      <p:cxnSp>
        <p:nvCxnSpPr>
          <p:cNvPr id="71" name="Straight Connector 70">
            <a:extLst>
              <a:ext uri="{FF2B5EF4-FFF2-40B4-BE49-F238E27FC236}">
                <a16:creationId xmlns:a16="http://schemas.microsoft.com/office/drawing/2014/main" id="{8360B25F-75DD-E032-6C7E-2905714D78C4}"/>
              </a:ext>
            </a:extLst>
          </p:cNvPr>
          <p:cNvCxnSpPr>
            <a:cxnSpLocks/>
          </p:cNvCxnSpPr>
          <p:nvPr/>
        </p:nvCxnSpPr>
        <p:spPr>
          <a:xfrm>
            <a:off x="3382252" y="3087948"/>
            <a:ext cx="0" cy="830108"/>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DF8F51A-5D87-9240-C8BF-333C00B33541}"/>
              </a:ext>
            </a:extLst>
          </p:cNvPr>
          <p:cNvSpPr txBox="1"/>
          <p:nvPr/>
        </p:nvSpPr>
        <p:spPr>
          <a:xfrm>
            <a:off x="3203458" y="2846509"/>
            <a:ext cx="357588" cy="538417"/>
          </a:xfrm>
          <a:prstGeom prst="rect">
            <a:avLst/>
          </a:prstGeom>
          <a:noFill/>
          <a:ln>
            <a:noFill/>
          </a:ln>
        </p:spPr>
        <p:txBody>
          <a:bodyPr wrap="square" rtlCol="0">
            <a:spAutoFit/>
          </a:bodyPr>
          <a:lstStyle/>
          <a:p>
            <a:pPr algn="ctr">
              <a:lnSpc>
                <a:spcPct val="120000"/>
              </a:lnSpc>
            </a:pPr>
            <a:r>
              <a:rPr lang="nl-BE" sz="1266" dirty="0">
                <a:latin typeface="+mj-lt"/>
              </a:rPr>
              <a:t>T1</a:t>
            </a:r>
            <a:endParaRPr lang="en-US" sz="1266" dirty="0">
              <a:latin typeface="+mj-lt"/>
            </a:endParaRPr>
          </a:p>
        </p:txBody>
      </p:sp>
      <p:sp>
        <p:nvSpPr>
          <p:cNvPr id="73" name="TextBox 72">
            <a:extLst>
              <a:ext uri="{FF2B5EF4-FFF2-40B4-BE49-F238E27FC236}">
                <a16:creationId xmlns:a16="http://schemas.microsoft.com/office/drawing/2014/main" id="{B58A3D42-B5BC-793E-7E9F-ACEF8722AFC5}"/>
              </a:ext>
            </a:extLst>
          </p:cNvPr>
          <p:cNvSpPr txBox="1"/>
          <p:nvPr/>
        </p:nvSpPr>
        <p:spPr>
          <a:xfrm>
            <a:off x="1381078" y="2597680"/>
            <a:ext cx="1236595" cy="304635"/>
          </a:xfrm>
          <a:prstGeom prst="rect">
            <a:avLst/>
          </a:prstGeom>
          <a:solidFill>
            <a:schemeClr val="bg2"/>
          </a:solidFill>
          <a:ln>
            <a:noFill/>
          </a:ln>
        </p:spPr>
        <p:txBody>
          <a:bodyPr wrap="square" rtlCol="0">
            <a:spAutoFit/>
          </a:bodyPr>
          <a:lstStyle/>
          <a:p>
            <a:pPr algn="ctr">
              <a:lnSpc>
                <a:spcPct val="120000"/>
              </a:lnSpc>
            </a:pPr>
            <a:r>
              <a:rPr lang="nl-BE" sz="1266" dirty="0">
                <a:latin typeface="+mj-lt"/>
              </a:rPr>
              <a:t>Interview</a:t>
            </a:r>
          </a:p>
        </p:txBody>
      </p:sp>
      <p:sp>
        <p:nvSpPr>
          <p:cNvPr id="74" name="TextBox 73">
            <a:extLst>
              <a:ext uri="{FF2B5EF4-FFF2-40B4-BE49-F238E27FC236}">
                <a16:creationId xmlns:a16="http://schemas.microsoft.com/office/drawing/2014/main" id="{F3BEBF3F-A7C4-A11A-07AA-256683D94BB5}"/>
              </a:ext>
            </a:extLst>
          </p:cNvPr>
          <p:cNvSpPr txBox="1"/>
          <p:nvPr/>
        </p:nvSpPr>
        <p:spPr>
          <a:xfrm>
            <a:off x="2823690" y="2595081"/>
            <a:ext cx="1236595" cy="304635"/>
          </a:xfrm>
          <a:prstGeom prst="rect">
            <a:avLst/>
          </a:prstGeom>
          <a:solidFill>
            <a:schemeClr val="bg2"/>
          </a:solidFill>
          <a:ln>
            <a:noFill/>
          </a:ln>
        </p:spPr>
        <p:txBody>
          <a:bodyPr wrap="square" rtlCol="0">
            <a:spAutoFit/>
          </a:bodyPr>
          <a:lstStyle/>
          <a:p>
            <a:pPr algn="ctr">
              <a:lnSpc>
                <a:spcPct val="120000"/>
              </a:lnSpc>
            </a:pPr>
            <a:r>
              <a:rPr lang="nl-BE" sz="1266" dirty="0">
                <a:latin typeface="+mj-lt"/>
              </a:rPr>
              <a:t>Interview</a:t>
            </a:r>
          </a:p>
        </p:txBody>
      </p:sp>
      <p:sp>
        <p:nvSpPr>
          <p:cNvPr id="75" name="TextBox 74">
            <a:extLst>
              <a:ext uri="{FF2B5EF4-FFF2-40B4-BE49-F238E27FC236}">
                <a16:creationId xmlns:a16="http://schemas.microsoft.com/office/drawing/2014/main" id="{74FDD88E-1C3C-DD3F-0FD1-F5FFD843FAC0}"/>
              </a:ext>
            </a:extLst>
          </p:cNvPr>
          <p:cNvSpPr txBox="1"/>
          <p:nvPr/>
        </p:nvSpPr>
        <p:spPr>
          <a:xfrm>
            <a:off x="4202316" y="2584532"/>
            <a:ext cx="1236595" cy="304635"/>
          </a:xfrm>
          <a:prstGeom prst="rect">
            <a:avLst/>
          </a:prstGeom>
          <a:solidFill>
            <a:schemeClr val="bg2"/>
          </a:solidFill>
          <a:ln>
            <a:noFill/>
          </a:ln>
        </p:spPr>
        <p:txBody>
          <a:bodyPr wrap="square" rtlCol="0">
            <a:spAutoFit/>
          </a:bodyPr>
          <a:lstStyle/>
          <a:p>
            <a:pPr algn="ctr">
              <a:lnSpc>
                <a:spcPct val="120000"/>
              </a:lnSpc>
            </a:pPr>
            <a:r>
              <a:rPr lang="nl-BE" sz="1266" dirty="0">
                <a:latin typeface="+mj-lt"/>
              </a:rPr>
              <a:t>Interview</a:t>
            </a:r>
          </a:p>
        </p:txBody>
      </p:sp>
      <p:cxnSp>
        <p:nvCxnSpPr>
          <p:cNvPr id="76" name="Straight Connector 75">
            <a:extLst>
              <a:ext uri="{FF2B5EF4-FFF2-40B4-BE49-F238E27FC236}">
                <a16:creationId xmlns:a16="http://schemas.microsoft.com/office/drawing/2014/main" id="{E1DDC715-69BE-24B2-FB17-04B124BE3472}"/>
              </a:ext>
            </a:extLst>
          </p:cNvPr>
          <p:cNvCxnSpPr>
            <a:cxnSpLocks/>
          </p:cNvCxnSpPr>
          <p:nvPr/>
        </p:nvCxnSpPr>
        <p:spPr>
          <a:xfrm>
            <a:off x="1255921" y="2584532"/>
            <a:ext cx="0" cy="1352226"/>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136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3917-E658-9A40-341D-7EFB902A390C}"/>
              </a:ext>
            </a:extLst>
          </p:cNvPr>
          <p:cNvSpPr>
            <a:spLocks noGrp="1"/>
          </p:cNvSpPr>
          <p:nvPr>
            <p:ph type="title"/>
          </p:nvPr>
        </p:nvSpPr>
        <p:spPr/>
        <p:txBody>
          <a:bodyPr/>
          <a:lstStyle/>
          <a:p>
            <a:r>
              <a:rPr lang="en-US" dirty="0"/>
              <a:t>Methodology: sample</a:t>
            </a:r>
          </a:p>
        </p:txBody>
      </p:sp>
      <p:sp>
        <p:nvSpPr>
          <p:cNvPr id="3" name="Content Placeholder 2">
            <a:extLst>
              <a:ext uri="{FF2B5EF4-FFF2-40B4-BE49-F238E27FC236}">
                <a16:creationId xmlns:a16="http://schemas.microsoft.com/office/drawing/2014/main" id="{5571BA5E-4249-97FA-64EB-9F486449DF0E}"/>
              </a:ext>
            </a:extLst>
          </p:cNvPr>
          <p:cNvSpPr>
            <a:spLocks noGrp="1"/>
          </p:cNvSpPr>
          <p:nvPr>
            <p:ph idx="1"/>
          </p:nvPr>
        </p:nvSpPr>
        <p:spPr>
          <a:xfrm>
            <a:off x="440795" y="1441761"/>
            <a:ext cx="8279578" cy="3531309"/>
          </a:xfrm>
        </p:spPr>
        <p:txBody>
          <a:bodyPr>
            <a:normAutofit/>
          </a:bodyPr>
          <a:lstStyle/>
          <a:p>
            <a:pPr marL="45567" indent="0">
              <a:buNone/>
            </a:pPr>
            <a:r>
              <a:rPr lang="en-US" sz="2110" dirty="0"/>
              <a:t>Stratified sample: Procrastination T0, Gender, and Ability</a:t>
            </a:r>
          </a:p>
          <a:p>
            <a:pPr lvl="1"/>
            <a:endParaRPr lang="en-US" sz="2110" dirty="0"/>
          </a:p>
        </p:txBody>
      </p:sp>
      <p:sp>
        <p:nvSpPr>
          <p:cNvPr id="4" name="Slide Number Placeholder 3">
            <a:extLst>
              <a:ext uri="{FF2B5EF4-FFF2-40B4-BE49-F238E27FC236}">
                <a16:creationId xmlns:a16="http://schemas.microsoft.com/office/drawing/2014/main" id="{1F984231-AC7C-F36C-5A4A-5C4115B5429F}"/>
              </a:ext>
            </a:extLst>
          </p:cNvPr>
          <p:cNvSpPr>
            <a:spLocks noGrp="1"/>
          </p:cNvSpPr>
          <p:nvPr>
            <p:ph type="sldNum" sz="quarter" idx="12"/>
          </p:nvPr>
        </p:nvSpPr>
        <p:spPr>
          <a:xfrm>
            <a:off x="15590520" y="8948703"/>
            <a:ext cx="921880" cy="519289"/>
          </a:xfrm>
          <a:prstGeom prst="rect">
            <a:avLst/>
          </a:prstGeom>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55</a:t>
            </a:fld>
            <a:endParaRPr lang="en-GB" noProof="0" dirty="0"/>
          </a:p>
        </p:txBody>
      </p:sp>
      <p:graphicFrame>
        <p:nvGraphicFramePr>
          <p:cNvPr id="5" name="Table 4">
            <a:extLst>
              <a:ext uri="{FF2B5EF4-FFF2-40B4-BE49-F238E27FC236}">
                <a16:creationId xmlns:a16="http://schemas.microsoft.com/office/drawing/2014/main" id="{1600E5F3-9F66-7AA7-3840-4222024AC15A}"/>
              </a:ext>
            </a:extLst>
          </p:cNvPr>
          <p:cNvGraphicFramePr>
            <a:graphicFrameLocks noGrp="1"/>
          </p:cNvGraphicFramePr>
          <p:nvPr>
            <p:extLst>
              <p:ext uri="{D42A27DB-BD31-4B8C-83A1-F6EECF244321}">
                <p14:modId xmlns:p14="http://schemas.microsoft.com/office/powerpoint/2010/main" val="1829837469"/>
              </p:ext>
            </p:extLst>
          </p:nvPr>
        </p:nvGraphicFramePr>
        <p:xfrm>
          <a:off x="154637" y="2123879"/>
          <a:ext cx="2794605" cy="2629330"/>
        </p:xfrm>
        <a:graphic>
          <a:graphicData uri="http://schemas.openxmlformats.org/drawingml/2006/table">
            <a:tbl>
              <a:tblPr>
                <a:tableStyleId>{5940675A-B579-460E-94D1-54222C63F5DA}</a:tableStyleId>
              </a:tblPr>
              <a:tblGrid>
                <a:gridCol w="325051">
                  <a:extLst>
                    <a:ext uri="{9D8B030D-6E8A-4147-A177-3AD203B41FA5}">
                      <a16:colId xmlns:a16="http://schemas.microsoft.com/office/drawing/2014/main" val="608055947"/>
                    </a:ext>
                  </a:extLst>
                </a:gridCol>
                <a:gridCol w="1042738">
                  <a:extLst>
                    <a:ext uri="{9D8B030D-6E8A-4147-A177-3AD203B41FA5}">
                      <a16:colId xmlns:a16="http://schemas.microsoft.com/office/drawing/2014/main" val="860343261"/>
                    </a:ext>
                  </a:extLst>
                </a:gridCol>
                <a:gridCol w="622746">
                  <a:extLst>
                    <a:ext uri="{9D8B030D-6E8A-4147-A177-3AD203B41FA5}">
                      <a16:colId xmlns:a16="http://schemas.microsoft.com/office/drawing/2014/main" val="3753926871"/>
                    </a:ext>
                  </a:extLst>
                </a:gridCol>
                <a:gridCol w="804070">
                  <a:extLst>
                    <a:ext uri="{9D8B030D-6E8A-4147-A177-3AD203B41FA5}">
                      <a16:colId xmlns:a16="http://schemas.microsoft.com/office/drawing/2014/main" val="4035211415"/>
                    </a:ext>
                  </a:extLst>
                </a:gridCol>
              </a:tblGrid>
              <a:tr h="164763">
                <a:tc gridSpan="4">
                  <a:txBody>
                    <a:bodyPr/>
                    <a:lstStyle/>
                    <a:p>
                      <a:pPr algn="ctr" fontAlgn="b"/>
                      <a:r>
                        <a:rPr lang="en-US" sz="1100" b="1" u="none" strike="noStrike" dirty="0">
                          <a:effectLst/>
                        </a:rPr>
                        <a:t>Round 1</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fontAlgn="b"/>
                      <a:r>
                        <a:rPr lang="en-US" sz="2000" u="none" strike="noStrike" dirty="0">
                          <a:effectLst/>
                        </a:rPr>
                        <a:t>Round 1</a:t>
                      </a:r>
                      <a:endParaRPr lang="en-US" sz="2000" b="1"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886363"/>
                  </a:ext>
                </a:extLst>
              </a:tr>
              <a:tr h="229293">
                <a:tc>
                  <a:txBody>
                    <a:bodyPr/>
                    <a:lstStyle/>
                    <a:p>
                      <a:pPr algn="l" fontAlgn="b"/>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Procrastination</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Gender</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Ability (/20)</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3168735"/>
                  </a:ext>
                </a:extLst>
              </a:tr>
              <a:tr h="164763">
                <a:tc>
                  <a:txBody>
                    <a:bodyPr/>
                    <a:lstStyle/>
                    <a:p>
                      <a:pPr algn="l" fontAlgn="b"/>
                      <a:r>
                        <a:rPr lang="en-US" sz="1100" u="none" strike="noStrike" dirty="0">
                          <a:effectLst/>
                        </a:rPr>
                        <a:t>S1</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Medium</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11</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73469477"/>
                  </a:ext>
                </a:extLst>
              </a:tr>
              <a:tr h="229293">
                <a:tc>
                  <a:txBody>
                    <a:bodyPr/>
                    <a:lstStyle/>
                    <a:p>
                      <a:pPr algn="l" fontAlgn="b"/>
                      <a:r>
                        <a:rPr lang="en-US" sz="1100" u="none" strike="noStrike" dirty="0">
                          <a:effectLst/>
                        </a:rPr>
                        <a:t>S2</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High</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4302853"/>
                  </a:ext>
                </a:extLst>
              </a:tr>
              <a:tr h="164763">
                <a:tc>
                  <a:txBody>
                    <a:bodyPr/>
                    <a:lstStyle/>
                    <a:p>
                      <a:pPr algn="l" fontAlgn="b"/>
                      <a:r>
                        <a:rPr lang="en-US" sz="1100" u="none" strike="noStrike" dirty="0">
                          <a:effectLst/>
                        </a:rPr>
                        <a:t>S3</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High</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1334524"/>
                  </a:ext>
                </a:extLst>
              </a:tr>
              <a:tr h="164763">
                <a:tc>
                  <a:txBody>
                    <a:bodyPr/>
                    <a:lstStyle/>
                    <a:p>
                      <a:pPr algn="l" fontAlgn="b"/>
                      <a:r>
                        <a:rPr lang="en-US" sz="1100" u="none" strike="noStrike" dirty="0">
                          <a:effectLst/>
                        </a:rPr>
                        <a:t>S4</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Low</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85990354"/>
                  </a:ext>
                </a:extLst>
              </a:tr>
              <a:tr h="229293">
                <a:tc>
                  <a:txBody>
                    <a:bodyPr/>
                    <a:lstStyle/>
                    <a:p>
                      <a:pPr algn="l" fontAlgn="b"/>
                      <a:r>
                        <a:rPr lang="en-US" sz="1100" u="none" strike="noStrike" dirty="0">
                          <a:effectLst/>
                        </a:rPr>
                        <a:t>S5</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Medium</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14</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84392970"/>
                  </a:ext>
                </a:extLst>
              </a:tr>
              <a:tr h="164763">
                <a:tc>
                  <a:txBody>
                    <a:bodyPr/>
                    <a:lstStyle/>
                    <a:p>
                      <a:pPr algn="l" fontAlgn="b"/>
                      <a:r>
                        <a:rPr lang="en-US" sz="1100" u="none" strike="noStrike" dirty="0">
                          <a:effectLst/>
                        </a:rPr>
                        <a:t>S6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Medium</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13516338"/>
                  </a:ext>
                </a:extLst>
              </a:tr>
              <a:tr h="164763">
                <a:tc>
                  <a:txBody>
                    <a:bodyPr/>
                    <a:lstStyle/>
                    <a:p>
                      <a:pPr algn="l" fontAlgn="b"/>
                      <a:r>
                        <a:rPr lang="en-US" sz="1100" u="none" strike="noStrike" dirty="0">
                          <a:effectLst/>
                        </a:rPr>
                        <a:t>S7</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High</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9243571"/>
                  </a:ext>
                </a:extLst>
              </a:tr>
              <a:tr h="164763">
                <a:tc>
                  <a:txBody>
                    <a:bodyPr/>
                    <a:lstStyle/>
                    <a:p>
                      <a:pPr algn="l" fontAlgn="b"/>
                      <a:r>
                        <a:rPr lang="en-US" sz="1100" u="none" strike="noStrike" dirty="0">
                          <a:effectLst/>
                        </a:rPr>
                        <a:t>S8</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Medium</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47854549"/>
                  </a:ext>
                </a:extLst>
              </a:tr>
              <a:tr h="164763">
                <a:tc>
                  <a:txBody>
                    <a:bodyPr/>
                    <a:lstStyle/>
                    <a:p>
                      <a:pPr algn="l" fontAlgn="b"/>
                      <a:r>
                        <a:rPr lang="en-US" sz="1100" u="none" strike="noStrike" dirty="0">
                          <a:effectLst/>
                        </a:rPr>
                        <a:t>S9</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High</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71415790"/>
                  </a:ext>
                </a:extLst>
              </a:tr>
              <a:tr h="229293">
                <a:tc>
                  <a:txBody>
                    <a:bodyPr/>
                    <a:lstStyle/>
                    <a:p>
                      <a:pPr algn="l" fontAlgn="b"/>
                      <a:r>
                        <a:rPr lang="en-US" sz="1100" u="none" strike="noStrike" dirty="0">
                          <a:effectLst/>
                        </a:rPr>
                        <a:t>S10</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Low</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04785717"/>
                  </a:ext>
                </a:extLst>
              </a:tr>
              <a:tr h="229293">
                <a:tc>
                  <a:txBody>
                    <a:bodyPr/>
                    <a:lstStyle/>
                    <a:p>
                      <a:pPr algn="l" fontAlgn="b"/>
                      <a:r>
                        <a:rPr lang="en-US" sz="1100" u="none" strike="noStrike" dirty="0">
                          <a:effectLst/>
                        </a:rPr>
                        <a:t>S11</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Low</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92865408"/>
                  </a:ext>
                </a:extLst>
              </a:tr>
              <a:tr h="164763">
                <a:tc>
                  <a:txBody>
                    <a:bodyPr/>
                    <a:lstStyle/>
                    <a:p>
                      <a:pPr algn="l" fontAlgn="b"/>
                      <a:r>
                        <a:rPr lang="en-US" sz="1100" u="none" strike="noStrike" dirty="0">
                          <a:effectLst/>
                        </a:rPr>
                        <a:t>S12</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High</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4796447"/>
                  </a:ext>
                </a:extLst>
              </a:tr>
            </a:tbl>
          </a:graphicData>
        </a:graphic>
      </p:graphicFrame>
      <p:graphicFrame>
        <p:nvGraphicFramePr>
          <p:cNvPr id="6" name="Table 5">
            <a:extLst>
              <a:ext uri="{FF2B5EF4-FFF2-40B4-BE49-F238E27FC236}">
                <a16:creationId xmlns:a16="http://schemas.microsoft.com/office/drawing/2014/main" id="{D2BEDEEC-4FB1-F259-5810-1F8B8E79E88F}"/>
              </a:ext>
            </a:extLst>
          </p:cNvPr>
          <p:cNvGraphicFramePr>
            <a:graphicFrameLocks noGrp="1"/>
          </p:cNvGraphicFramePr>
          <p:nvPr>
            <p:extLst>
              <p:ext uri="{D42A27DB-BD31-4B8C-83A1-F6EECF244321}">
                <p14:modId xmlns:p14="http://schemas.microsoft.com/office/powerpoint/2010/main" val="1122301557"/>
              </p:ext>
            </p:extLst>
          </p:nvPr>
        </p:nvGraphicFramePr>
        <p:xfrm>
          <a:off x="3029611" y="2108809"/>
          <a:ext cx="2956188" cy="2651935"/>
        </p:xfrm>
        <a:graphic>
          <a:graphicData uri="http://schemas.openxmlformats.org/drawingml/2006/table">
            <a:tbl>
              <a:tblPr>
                <a:tableStyleId>{5940675A-B579-460E-94D1-54222C63F5DA}</a:tableStyleId>
              </a:tblPr>
              <a:tblGrid>
                <a:gridCol w="349119">
                  <a:extLst>
                    <a:ext uri="{9D8B030D-6E8A-4147-A177-3AD203B41FA5}">
                      <a16:colId xmlns:a16="http://schemas.microsoft.com/office/drawing/2014/main" val="3044357031"/>
                    </a:ext>
                  </a:extLst>
                </a:gridCol>
                <a:gridCol w="1039814">
                  <a:extLst>
                    <a:ext uri="{9D8B030D-6E8A-4147-A177-3AD203B41FA5}">
                      <a16:colId xmlns:a16="http://schemas.microsoft.com/office/drawing/2014/main" val="2491490133"/>
                    </a:ext>
                  </a:extLst>
                </a:gridCol>
                <a:gridCol w="730883">
                  <a:extLst>
                    <a:ext uri="{9D8B030D-6E8A-4147-A177-3AD203B41FA5}">
                      <a16:colId xmlns:a16="http://schemas.microsoft.com/office/drawing/2014/main" val="723667182"/>
                    </a:ext>
                  </a:extLst>
                </a:gridCol>
                <a:gridCol w="836371">
                  <a:extLst>
                    <a:ext uri="{9D8B030D-6E8A-4147-A177-3AD203B41FA5}">
                      <a16:colId xmlns:a16="http://schemas.microsoft.com/office/drawing/2014/main" val="704857367"/>
                    </a:ext>
                  </a:extLst>
                </a:gridCol>
              </a:tblGrid>
              <a:tr h="185373">
                <a:tc gridSpan="4">
                  <a:txBody>
                    <a:bodyPr/>
                    <a:lstStyle/>
                    <a:p>
                      <a:pPr algn="ctr" fontAlgn="b"/>
                      <a:r>
                        <a:rPr lang="en-US" sz="1100" b="1" u="none" strike="noStrike" dirty="0">
                          <a:effectLst/>
                        </a:rPr>
                        <a:t>Round 2</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fontAlgn="b"/>
                      <a:r>
                        <a:rPr lang="en-US" sz="2000" u="none" strike="noStrike" dirty="0">
                          <a:effectLst/>
                        </a:rPr>
                        <a:t>Round 2</a:t>
                      </a:r>
                      <a:endParaRPr lang="en-US" sz="2000" b="1"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78076842"/>
                  </a:ext>
                </a:extLst>
              </a:tr>
              <a:tr h="242090">
                <a:tc>
                  <a:txBody>
                    <a:bodyPr/>
                    <a:lstStyle/>
                    <a:p>
                      <a:pPr algn="l" fontAlgn="b"/>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Procrastination</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Gender</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Ability (/20)</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469673"/>
                  </a:ext>
                </a:extLst>
              </a:tr>
              <a:tr h="185373">
                <a:tc>
                  <a:txBody>
                    <a:bodyPr/>
                    <a:lstStyle/>
                    <a:p>
                      <a:pPr algn="l" fontAlgn="b"/>
                      <a:r>
                        <a:rPr lang="en-US" sz="1100" u="none" strike="noStrike" dirty="0">
                          <a:effectLst/>
                        </a:rPr>
                        <a:t>S13</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High</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85680338"/>
                  </a:ext>
                </a:extLst>
              </a:tr>
              <a:tr h="185373">
                <a:tc>
                  <a:txBody>
                    <a:bodyPr/>
                    <a:lstStyle/>
                    <a:p>
                      <a:pPr algn="l" fontAlgn="b"/>
                      <a:r>
                        <a:rPr lang="en-US" sz="1100" u="none" strike="noStrike" dirty="0">
                          <a:effectLst/>
                        </a:rPr>
                        <a:t>S14</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High</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86305877"/>
                  </a:ext>
                </a:extLst>
              </a:tr>
              <a:tr h="185373">
                <a:tc>
                  <a:txBody>
                    <a:bodyPr/>
                    <a:lstStyle/>
                    <a:p>
                      <a:pPr algn="l" fontAlgn="b"/>
                      <a:r>
                        <a:rPr lang="en-US" sz="1100" u="none" strike="noStrike" dirty="0">
                          <a:effectLst/>
                        </a:rPr>
                        <a:t>S15</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72077177"/>
                  </a:ext>
                </a:extLst>
              </a:tr>
              <a:tr h="185373">
                <a:tc>
                  <a:txBody>
                    <a:bodyPr/>
                    <a:lstStyle/>
                    <a:p>
                      <a:pPr algn="l" fontAlgn="b"/>
                      <a:r>
                        <a:rPr lang="en-US" sz="1100" u="none" strike="noStrike" dirty="0">
                          <a:effectLst/>
                        </a:rPr>
                        <a:t>S16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29712743"/>
                  </a:ext>
                </a:extLst>
              </a:tr>
              <a:tr h="185373">
                <a:tc>
                  <a:txBody>
                    <a:bodyPr/>
                    <a:lstStyle/>
                    <a:p>
                      <a:pPr algn="l" fontAlgn="b"/>
                      <a:r>
                        <a:rPr lang="en-US" sz="1100" u="none" strike="noStrike" dirty="0">
                          <a:effectLst/>
                        </a:rPr>
                        <a:t>S17</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High</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39735247"/>
                  </a:ext>
                </a:extLst>
              </a:tr>
              <a:tr h="185373">
                <a:tc>
                  <a:txBody>
                    <a:bodyPr/>
                    <a:lstStyle/>
                    <a:p>
                      <a:pPr algn="l" fontAlgn="b"/>
                      <a:r>
                        <a:rPr lang="en-US" sz="1100" u="none" strike="noStrike" dirty="0">
                          <a:effectLst/>
                        </a:rPr>
                        <a:t>S18</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33533179"/>
                  </a:ext>
                </a:extLst>
              </a:tr>
              <a:tr h="185373">
                <a:tc>
                  <a:txBody>
                    <a:bodyPr/>
                    <a:lstStyle/>
                    <a:p>
                      <a:pPr algn="l" fontAlgn="b"/>
                      <a:r>
                        <a:rPr lang="en-US" sz="1100" u="none" strike="noStrike" dirty="0">
                          <a:effectLst/>
                        </a:rPr>
                        <a:t>S19</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High</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14</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58901222"/>
                  </a:ext>
                </a:extLst>
              </a:tr>
              <a:tr h="185373">
                <a:tc>
                  <a:txBody>
                    <a:bodyPr/>
                    <a:lstStyle/>
                    <a:p>
                      <a:pPr algn="l" fontAlgn="b"/>
                      <a:r>
                        <a:rPr lang="en-US" sz="1100" u="none" strike="noStrike" dirty="0">
                          <a:effectLst/>
                        </a:rPr>
                        <a:t>S20</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Low</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18</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66214472"/>
                  </a:ext>
                </a:extLst>
              </a:tr>
              <a:tr h="185373">
                <a:tc>
                  <a:txBody>
                    <a:bodyPr/>
                    <a:lstStyle/>
                    <a:p>
                      <a:pPr algn="l" fontAlgn="b"/>
                      <a:r>
                        <a:rPr lang="en-US" sz="1100" u="none" strike="noStrike" dirty="0">
                          <a:effectLst/>
                        </a:rPr>
                        <a:t>S21</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High</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18</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72767583"/>
                  </a:ext>
                </a:extLst>
              </a:tr>
              <a:tr h="185373">
                <a:tc>
                  <a:txBody>
                    <a:bodyPr/>
                    <a:lstStyle/>
                    <a:p>
                      <a:pPr algn="l" fontAlgn="b"/>
                      <a:r>
                        <a:rPr lang="en-US" sz="1100" u="none" strike="noStrike" dirty="0">
                          <a:effectLst/>
                        </a:rPr>
                        <a:t>S22</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01703964"/>
                  </a:ext>
                </a:extLst>
              </a:tr>
              <a:tr h="185373">
                <a:tc>
                  <a:txBody>
                    <a:bodyPr/>
                    <a:lstStyle/>
                    <a:p>
                      <a:pPr algn="l" fontAlgn="b"/>
                      <a:r>
                        <a:rPr lang="en-US" sz="1100" u="none" strike="noStrike" dirty="0">
                          <a:effectLst/>
                        </a:rPr>
                        <a:t>S23</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40869423"/>
                  </a:ext>
                </a:extLst>
              </a:tr>
              <a:tr h="185373">
                <a:tc>
                  <a:txBody>
                    <a:bodyPr/>
                    <a:lstStyle/>
                    <a:p>
                      <a:pPr algn="l" fontAlgn="b"/>
                      <a:r>
                        <a:rPr lang="en-US" sz="1100" u="none" strike="noStrike" dirty="0">
                          <a:effectLst/>
                        </a:rPr>
                        <a:t>S24</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High</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8807049"/>
                  </a:ext>
                </a:extLst>
              </a:tr>
            </a:tbl>
          </a:graphicData>
        </a:graphic>
      </p:graphicFrame>
      <p:graphicFrame>
        <p:nvGraphicFramePr>
          <p:cNvPr id="7" name="Table 6">
            <a:extLst>
              <a:ext uri="{FF2B5EF4-FFF2-40B4-BE49-F238E27FC236}">
                <a16:creationId xmlns:a16="http://schemas.microsoft.com/office/drawing/2014/main" id="{0714D40F-F404-193A-6A22-2A6B5188C7AD}"/>
              </a:ext>
            </a:extLst>
          </p:cNvPr>
          <p:cNvGraphicFramePr>
            <a:graphicFrameLocks noGrp="1"/>
          </p:cNvGraphicFramePr>
          <p:nvPr>
            <p:extLst>
              <p:ext uri="{D42A27DB-BD31-4B8C-83A1-F6EECF244321}">
                <p14:modId xmlns:p14="http://schemas.microsoft.com/office/powerpoint/2010/main" val="732509840"/>
              </p:ext>
            </p:extLst>
          </p:nvPr>
        </p:nvGraphicFramePr>
        <p:xfrm>
          <a:off x="6145708" y="2097259"/>
          <a:ext cx="2838976" cy="2663483"/>
        </p:xfrm>
        <a:graphic>
          <a:graphicData uri="http://schemas.openxmlformats.org/drawingml/2006/table">
            <a:tbl>
              <a:tblPr>
                <a:tableStyleId>{5940675A-B579-460E-94D1-54222C63F5DA}</a:tableStyleId>
              </a:tblPr>
              <a:tblGrid>
                <a:gridCol w="427814">
                  <a:extLst>
                    <a:ext uri="{9D8B030D-6E8A-4147-A177-3AD203B41FA5}">
                      <a16:colId xmlns:a16="http://schemas.microsoft.com/office/drawing/2014/main" val="2437365795"/>
                    </a:ext>
                  </a:extLst>
                </a:gridCol>
                <a:gridCol w="1062418">
                  <a:extLst>
                    <a:ext uri="{9D8B030D-6E8A-4147-A177-3AD203B41FA5}">
                      <a16:colId xmlns:a16="http://schemas.microsoft.com/office/drawing/2014/main" val="3147810313"/>
                    </a:ext>
                  </a:extLst>
                </a:gridCol>
                <a:gridCol w="572651">
                  <a:extLst>
                    <a:ext uri="{9D8B030D-6E8A-4147-A177-3AD203B41FA5}">
                      <a16:colId xmlns:a16="http://schemas.microsoft.com/office/drawing/2014/main" val="1018697167"/>
                    </a:ext>
                  </a:extLst>
                </a:gridCol>
                <a:gridCol w="776093">
                  <a:extLst>
                    <a:ext uri="{9D8B030D-6E8A-4147-A177-3AD203B41FA5}">
                      <a16:colId xmlns:a16="http://schemas.microsoft.com/office/drawing/2014/main" val="3988728001"/>
                    </a:ext>
                  </a:extLst>
                </a:gridCol>
              </a:tblGrid>
              <a:tr h="190249">
                <a:tc gridSpan="4">
                  <a:txBody>
                    <a:bodyPr/>
                    <a:lstStyle/>
                    <a:p>
                      <a:pPr algn="ctr" fontAlgn="b"/>
                      <a:r>
                        <a:rPr lang="en-US" sz="1100" b="1" u="none" strike="noStrike" dirty="0">
                          <a:effectLst/>
                        </a:rPr>
                        <a:t>Round 3</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fontAlgn="b"/>
                      <a:r>
                        <a:rPr lang="en-US" sz="2000" b="1" u="none" strike="noStrike" dirty="0">
                          <a:effectLst/>
                        </a:rPr>
                        <a:t>Round 3</a:t>
                      </a:r>
                      <a:endParaRPr lang="en-US" sz="2000" b="1" i="0" u="none" strike="noStrike" dirty="0">
                        <a:solidFill>
                          <a:srgbClr val="000000"/>
                        </a:solidFill>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8455034"/>
                  </a:ext>
                </a:extLst>
              </a:tr>
              <a:tr h="190249">
                <a:tc>
                  <a:txBody>
                    <a:bodyPr/>
                    <a:lstStyle/>
                    <a:p>
                      <a:pPr algn="l" fontAlgn="b"/>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Procrastination</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Gender</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Ability (/20)</a:t>
                      </a:r>
                      <a:endParaRPr lang="en-US" sz="1100" b="1"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0651900"/>
                  </a:ext>
                </a:extLst>
              </a:tr>
              <a:tr h="190249">
                <a:tc>
                  <a:txBody>
                    <a:bodyPr/>
                    <a:lstStyle/>
                    <a:p>
                      <a:pPr algn="l" fontAlgn="b"/>
                      <a:r>
                        <a:rPr lang="en-US" sz="1100" u="none" strike="noStrike" dirty="0">
                          <a:effectLst/>
                        </a:rPr>
                        <a:t>S25</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Low</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18</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35778415"/>
                  </a:ext>
                </a:extLst>
              </a:tr>
              <a:tr h="190249">
                <a:tc>
                  <a:txBody>
                    <a:bodyPr/>
                    <a:lstStyle/>
                    <a:p>
                      <a:pPr algn="l" fontAlgn="b"/>
                      <a:r>
                        <a:rPr lang="en-US" sz="1100" u="none" strike="noStrike">
                          <a:effectLst/>
                        </a:rPr>
                        <a:t>S26</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High</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83873070"/>
                  </a:ext>
                </a:extLst>
              </a:tr>
              <a:tr h="190249">
                <a:tc>
                  <a:txBody>
                    <a:bodyPr/>
                    <a:lstStyle/>
                    <a:p>
                      <a:pPr algn="l" fontAlgn="b"/>
                      <a:r>
                        <a:rPr lang="en-US" sz="1100" u="none" strike="noStrike" dirty="0">
                          <a:effectLst/>
                        </a:rPr>
                        <a:t>S27</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High</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9486844"/>
                  </a:ext>
                </a:extLst>
              </a:tr>
              <a:tr h="190249">
                <a:tc>
                  <a:txBody>
                    <a:bodyPr/>
                    <a:lstStyle/>
                    <a:p>
                      <a:pPr algn="l" fontAlgn="b"/>
                      <a:r>
                        <a:rPr lang="en-US" sz="1100" u="none" strike="noStrike" dirty="0">
                          <a:effectLst/>
                        </a:rPr>
                        <a:t>S28</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68976522"/>
                  </a:ext>
                </a:extLst>
              </a:tr>
              <a:tr h="190249">
                <a:tc>
                  <a:txBody>
                    <a:bodyPr/>
                    <a:lstStyle/>
                    <a:p>
                      <a:pPr algn="l" fontAlgn="b"/>
                      <a:r>
                        <a:rPr lang="en-US" sz="1100" u="none" strike="noStrike">
                          <a:effectLst/>
                        </a:rPr>
                        <a:t>S29</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Male </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19</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93618121"/>
                  </a:ext>
                </a:extLst>
              </a:tr>
              <a:tr h="190249">
                <a:tc>
                  <a:txBody>
                    <a:bodyPr/>
                    <a:lstStyle/>
                    <a:p>
                      <a:pPr algn="l" fontAlgn="b"/>
                      <a:r>
                        <a:rPr lang="en-US" sz="1100" u="none" strike="noStrike" dirty="0">
                          <a:effectLst/>
                        </a:rPr>
                        <a:t>S30</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err="1">
                          <a:effectLst/>
                        </a:rPr>
                        <a:t>bisser</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90219212"/>
                  </a:ext>
                </a:extLst>
              </a:tr>
              <a:tr h="190249">
                <a:tc>
                  <a:txBody>
                    <a:bodyPr/>
                    <a:lstStyle/>
                    <a:p>
                      <a:pPr algn="l" fontAlgn="b"/>
                      <a:r>
                        <a:rPr lang="en-US" sz="1100" u="none" strike="noStrike" dirty="0">
                          <a:effectLst/>
                        </a:rPr>
                        <a:t>S31</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35485261"/>
                  </a:ext>
                </a:extLst>
              </a:tr>
              <a:tr h="190249">
                <a:tc>
                  <a:txBody>
                    <a:bodyPr/>
                    <a:lstStyle/>
                    <a:p>
                      <a:pPr algn="l" fontAlgn="b"/>
                      <a:r>
                        <a:rPr lang="en-US" sz="1100" u="none" strike="noStrike" dirty="0">
                          <a:effectLst/>
                        </a:rPr>
                        <a:t>S32</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18</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61585929"/>
                  </a:ext>
                </a:extLst>
              </a:tr>
              <a:tr h="190249">
                <a:tc>
                  <a:txBody>
                    <a:bodyPr/>
                    <a:lstStyle/>
                    <a:p>
                      <a:pPr algn="l" fontAlgn="b"/>
                      <a:r>
                        <a:rPr lang="en-US" sz="1100" u="none" strike="noStrike" dirty="0">
                          <a:effectLst/>
                        </a:rPr>
                        <a:t>S33</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High</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13676237"/>
                  </a:ext>
                </a:extLst>
              </a:tr>
              <a:tr h="190249">
                <a:tc>
                  <a:txBody>
                    <a:bodyPr/>
                    <a:lstStyle/>
                    <a:p>
                      <a:pPr algn="l" fontAlgn="b"/>
                      <a:r>
                        <a:rPr lang="en-US" sz="1100" u="none" strike="noStrike" dirty="0">
                          <a:effectLst/>
                        </a:rPr>
                        <a:t>S34</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Low</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14</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15919409"/>
                  </a:ext>
                </a:extLst>
              </a:tr>
              <a:tr h="190249">
                <a:tc>
                  <a:txBody>
                    <a:bodyPr/>
                    <a:lstStyle/>
                    <a:p>
                      <a:pPr algn="l" fontAlgn="b"/>
                      <a:r>
                        <a:rPr lang="en-US" sz="1100" u="none" strike="noStrike" dirty="0">
                          <a:effectLst/>
                        </a:rPr>
                        <a:t>S35</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a:effectLst/>
                        </a:rPr>
                        <a:t>Female</a:t>
                      </a:r>
                      <a:endParaRPr lang="en-US" sz="1100" b="0" i="0" u="none" strike="noStrike">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51208069"/>
                  </a:ext>
                </a:extLst>
              </a:tr>
              <a:tr h="190249">
                <a:tc>
                  <a:txBody>
                    <a:bodyPr/>
                    <a:lstStyle/>
                    <a:p>
                      <a:pPr algn="l" fontAlgn="b"/>
                      <a:r>
                        <a:rPr lang="en-US" sz="1100" u="none" strike="noStrike" dirty="0">
                          <a:effectLst/>
                        </a:rPr>
                        <a:t>S36</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Medium</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4019" marR="4019" marT="40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4964868"/>
                  </a:ext>
                </a:extLst>
              </a:tr>
            </a:tbl>
          </a:graphicData>
        </a:graphic>
      </p:graphicFrame>
    </p:spTree>
    <p:extLst>
      <p:ext uri="{BB962C8B-B14F-4D97-AF65-F5344CB8AC3E}">
        <p14:creationId xmlns:p14="http://schemas.microsoft.com/office/powerpoint/2010/main" val="1140941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0329-40E2-434A-DC80-DEAEC1165E2A}"/>
              </a:ext>
            </a:extLst>
          </p:cNvPr>
          <p:cNvSpPr>
            <a:spLocks noGrp="1"/>
          </p:cNvSpPr>
          <p:nvPr>
            <p:ph type="title"/>
          </p:nvPr>
        </p:nvSpPr>
        <p:spPr/>
        <p:txBody>
          <a:bodyPr/>
          <a:lstStyle/>
          <a:p>
            <a:r>
              <a:rPr lang="en-US" dirty="0"/>
              <a:t>Methodology: approach</a:t>
            </a:r>
          </a:p>
        </p:txBody>
      </p:sp>
      <p:sp>
        <p:nvSpPr>
          <p:cNvPr id="3" name="Content Placeholder 2">
            <a:extLst>
              <a:ext uri="{FF2B5EF4-FFF2-40B4-BE49-F238E27FC236}">
                <a16:creationId xmlns:a16="http://schemas.microsoft.com/office/drawing/2014/main" id="{4AE89878-7EF8-ABAB-ABCE-17DE2B147478}"/>
              </a:ext>
            </a:extLst>
          </p:cNvPr>
          <p:cNvSpPr>
            <a:spLocks noGrp="1"/>
          </p:cNvSpPr>
          <p:nvPr>
            <p:ph idx="1"/>
          </p:nvPr>
        </p:nvSpPr>
        <p:spPr>
          <a:xfrm>
            <a:off x="440795" y="1486972"/>
            <a:ext cx="8279578" cy="4036430"/>
          </a:xfrm>
        </p:spPr>
        <p:txBody>
          <a:bodyPr>
            <a:normAutofit/>
          </a:bodyPr>
          <a:lstStyle/>
          <a:p>
            <a:pPr marL="45567" indent="0">
              <a:buNone/>
            </a:pPr>
            <a:r>
              <a:rPr lang="en-US" sz="2110" dirty="0"/>
              <a:t>Qualitative interview data: two-step procedure </a:t>
            </a:r>
          </a:p>
          <a:p>
            <a:pPr marL="437399" indent="-391832">
              <a:buFont typeface="+mj-lt"/>
              <a:buAutoNum type="arabicPeriod"/>
            </a:pPr>
            <a:r>
              <a:rPr lang="en-US" sz="2110" dirty="0"/>
              <a:t>Transcribing the interviews</a:t>
            </a:r>
          </a:p>
          <a:p>
            <a:pPr marL="437399" indent="-391832">
              <a:buFont typeface="+mj-lt"/>
              <a:buAutoNum type="arabicPeriod"/>
            </a:pPr>
            <a:r>
              <a:rPr lang="en-US" sz="2110" dirty="0"/>
              <a:t>Dutch transcripts</a:t>
            </a:r>
          </a:p>
          <a:p>
            <a:pPr marL="437399" indent="-391832">
              <a:buFont typeface="+mj-lt"/>
              <a:buAutoNum type="arabicPeriod"/>
            </a:pPr>
            <a:r>
              <a:rPr lang="en-US" sz="2110" dirty="0"/>
              <a:t>Manual selection of sentences referring to procrastination</a:t>
            </a:r>
          </a:p>
          <a:p>
            <a:pPr marL="45567" indent="0">
              <a:buNone/>
            </a:pPr>
            <a:r>
              <a:rPr lang="en-US" sz="2110" dirty="0">
                <a:sym typeface="Wingdings" panose="05000000000000000000" pitchFamily="2" charset="2"/>
              </a:rPr>
              <a:t>																				</a:t>
            </a:r>
          </a:p>
        </p:txBody>
      </p:sp>
      <p:sp>
        <p:nvSpPr>
          <p:cNvPr id="4" name="Slide Number Placeholder 3">
            <a:extLst>
              <a:ext uri="{FF2B5EF4-FFF2-40B4-BE49-F238E27FC236}">
                <a16:creationId xmlns:a16="http://schemas.microsoft.com/office/drawing/2014/main" id="{AF18CC43-23B6-6E25-A86A-9213EBFA8550}"/>
              </a:ext>
            </a:extLst>
          </p:cNvPr>
          <p:cNvSpPr>
            <a:spLocks noGrp="1"/>
          </p:cNvSpPr>
          <p:nvPr>
            <p:ph type="sldNum" sz="quarter" idx="12"/>
          </p:nvPr>
        </p:nvSpPr>
        <p:spPr>
          <a:xfrm>
            <a:off x="15590520" y="8948703"/>
            <a:ext cx="921880" cy="519289"/>
          </a:xfrm>
          <a:prstGeom prst="rect">
            <a:avLst/>
          </a:prstGeom>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56</a:t>
            </a:fld>
            <a:endParaRPr lang="en-GB" noProof="0" dirty="0"/>
          </a:p>
        </p:txBody>
      </p:sp>
    </p:spTree>
    <p:extLst>
      <p:ext uri="{BB962C8B-B14F-4D97-AF65-F5344CB8AC3E}">
        <p14:creationId xmlns:p14="http://schemas.microsoft.com/office/powerpoint/2010/main" val="375615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0329-40E2-434A-DC80-DEAEC1165E2A}"/>
              </a:ext>
            </a:extLst>
          </p:cNvPr>
          <p:cNvSpPr>
            <a:spLocks noGrp="1"/>
          </p:cNvSpPr>
          <p:nvPr>
            <p:ph type="title"/>
          </p:nvPr>
        </p:nvSpPr>
        <p:spPr/>
        <p:txBody>
          <a:bodyPr/>
          <a:lstStyle/>
          <a:p>
            <a:r>
              <a:rPr lang="en-US" dirty="0"/>
              <a:t>Methodology: approach</a:t>
            </a:r>
          </a:p>
        </p:txBody>
      </p:sp>
      <p:sp>
        <p:nvSpPr>
          <p:cNvPr id="3" name="Content Placeholder 2">
            <a:extLst>
              <a:ext uri="{FF2B5EF4-FFF2-40B4-BE49-F238E27FC236}">
                <a16:creationId xmlns:a16="http://schemas.microsoft.com/office/drawing/2014/main" id="{4AE89878-7EF8-ABAB-ABCE-17DE2B147478}"/>
              </a:ext>
            </a:extLst>
          </p:cNvPr>
          <p:cNvSpPr>
            <a:spLocks noGrp="1"/>
          </p:cNvSpPr>
          <p:nvPr>
            <p:ph idx="1"/>
          </p:nvPr>
        </p:nvSpPr>
        <p:spPr>
          <a:xfrm>
            <a:off x="440795" y="1486972"/>
            <a:ext cx="8279578" cy="4036430"/>
          </a:xfrm>
        </p:spPr>
        <p:txBody>
          <a:bodyPr>
            <a:normAutofit/>
          </a:bodyPr>
          <a:lstStyle/>
          <a:p>
            <a:pPr marL="45567" indent="0">
              <a:buNone/>
            </a:pPr>
            <a:r>
              <a:rPr lang="en-US" sz="2110" dirty="0"/>
              <a:t>Qualitative interview data: two-step procedure </a:t>
            </a:r>
          </a:p>
        </p:txBody>
      </p:sp>
      <p:sp>
        <p:nvSpPr>
          <p:cNvPr id="4" name="Slide Number Placeholder 3">
            <a:extLst>
              <a:ext uri="{FF2B5EF4-FFF2-40B4-BE49-F238E27FC236}">
                <a16:creationId xmlns:a16="http://schemas.microsoft.com/office/drawing/2014/main" id="{AF18CC43-23B6-6E25-A86A-9213EBFA8550}"/>
              </a:ext>
            </a:extLst>
          </p:cNvPr>
          <p:cNvSpPr>
            <a:spLocks noGrp="1"/>
          </p:cNvSpPr>
          <p:nvPr>
            <p:ph type="sldNum" sz="quarter" idx="12"/>
          </p:nvPr>
        </p:nvSpPr>
        <p:spPr>
          <a:xfrm>
            <a:off x="15590520" y="8948703"/>
            <a:ext cx="921880" cy="519289"/>
          </a:xfrm>
          <a:prstGeom prst="rect">
            <a:avLst/>
          </a:prstGeom>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57</a:t>
            </a:fld>
            <a:endParaRPr lang="en-GB" noProof="0" dirty="0"/>
          </a:p>
        </p:txBody>
      </p:sp>
      <p:pic>
        <p:nvPicPr>
          <p:cNvPr id="6" name="Graphic 5" descr="Female Profile with solid fill">
            <a:extLst>
              <a:ext uri="{FF2B5EF4-FFF2-40B4-BE49-F238E27FC236}">
                <a16:creationId xmlns:a16="http://schemas.microsoft.com/office/drawing/2014/main" id="{7F97BE59-0798-1AA7-0B13-6DF3006C04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2306" y="2066979"/>
            <a:ext cx="1142073" cy="1142073"/>
          </a:xfrm>
          <a:prstGeom prst="rect">
            <a:avLst/>
          </a:prstGeom>
        </p:spPr>
      </p:pic>
      <p:sp>
        <p:nvSpPr>
          <p:cNvPr id="8" name="TextBox 7">
            <a:extLst>
              <a:ext uri="{FF2B5EF4-FFF2-40B4-BE49-F238E27FC236}">
                <a16:creationId xmlns:a16="http://schemas.microsoft.com/office/drawing/2014/main" id="{EF41D21C-7C2A-4A60-5D00-7A3EED706B6B}"/>
              </a:ext>
            </a:extLst>
          </p:cNvPr>
          <p:cNvSpPr txBox="1"/>
          <p:nvPr/>
        </p:nvSpPr>
        <p:spPr>
          <a:xfrm>
            <a:off x="849648" y="3089797"/>
            <a:ext cx="2686725" cy="1261243"/>
          </a:xfrm>
          <a:prstGeom prst="rect">
            <a:avLst/>
          </a:prstGeom>
          <a:noFill/>
        </p:spPr>
        <p:txBody>
          <a:bodyPr wrap="square">
            <a:spAutoFit/>
          </a:bodyPr>
          <a:lstStyle/>
          <a:p>
            <a:pPr marL="45567" algn="ctr"/>
            <a:r>
              <a:rPr lang="en-US" sz="2110" b="1" dirty="0">
                <a:sym typeface="Wingdings" panose="05000000000000000000" pitchFamily="2" charset="2"/>
              </a:rPr>
              <a:t>Manual coding	</a:t>
            </a:r>
          </a:p>
          <a:p>
            <a:pPr marL="45567" algn="ctr"/>
            <a:r>
              <a:rPr lang="en-US" sz="1688" dirty="0">
                <a:sym typeface="Wingdings" panose="05000000000000000000" pitchFamily="2" charset="2"/>
              </a:rPr>
              <a:t>Develop coding scheme</a:t>
            </a:r>
          </a:p>
          <a:p>
            <a:pPr marL="45567" algn="ctr"/>
            <a:r>
              <a:rPr lang="en-US" sz="1688" dirty="0">
                <a:sym typeface="Wingdings" panose="05000000000000000000" pitchFamily="2" charset="2"/>
              </a:rPr>
              <a:t>Manual coding</a:t>
            </a:r>
            <a:endParaRPr lang="en-BE" sz="1688" dirty="0"/>
          </a:p>
        </p:txBody>
      </p:sp>
      <p:pic>
        <p:nvPicPr>
          <p:cNvPr id="1026" name="Picture 2">
            <a:extLst>
              <a:ext uri="{FF2B5EF4-FFF2-40B4-BE49-F238E27FC236}">
                <a16:creationId xmlns:a16="http://schemas.microsoft.com/office/drawing/2014/main" id="{DBBD1C6A-ABC1-D61F-8DBC-F98EB15DC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822" y="2066979"/>
            <a:ext cx="1019601" cy="10196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B7E8AC3-9068-4705-4B2B-D43DB8EA965E}"/>
              </a:ext>
            </a:extLst>
          </p:cNvPr>
          <p:cNvSpPr txBox="1"/>
          <p:nvPr/>
        </p:nvSpPr>
        <p:spPr>
          <a:xfrm>
            <a:off x="4860599" y="3128069"/>
            <a:ext cx="3433754" cy="936538"/>
          </a:xfrm>
          <a:prstGeom prst="rect">
            <a:avLst/>
          </a:prstGeom>
          <a:noFill/>
        </p:spPr>
        <p:txBody>
          <a:bodyPr wrap="square">
            <a:spAutoFit/>
          </a:bodyPr>
          <a:lstStyle/>
          <a:p>
            <a:pPr marL="45567" algn="ctr"/>
            <a:r>
              <a:rPr lang="en-US" sz="2110" b="1" dirty="0">
                <a:sym typeface="Wingdings" panose="05000000000000000000" pitchFamily="2" charset="2"/>
              </a:rPr>
              <a:t>ChatGPT coding</a:t>
            </a:r>
          </a:p>
          <a:p>
            <a:pPr marL="45567" algn="ctr"/>
            <a:r>
              <a:rPr lang="en-US" sz="1688" dirty="0">
                <a:sym typeface="Wingdings" panose="05000000000000000000" pitchFamily="2" charset="2"/>
              </a:rPr>
              <a:t>Provide coding scheme (or not ?) </a:t>
            </a:r>
          </a:p>
          <a:p>
            <a:pPr marL="45567" algn="ctr"/>
            <a:r>
              <a:rPr lang="en-US" sz="1688" dirty="0">
                <a:sym typeface="Wingdings" panose="05000000000000000000" pitchFamily="2" charset="2"/>
              </a:rPr>
              <a:t>Prompt Engineering </a:t>
            </a:r>
            <a:r>
              <a:rPr lang="en-US" sz="844" dirty="0">
                <a:sym typeface="Wingdings" panose="05000000000000000000" pitchFamily="2" charset="2"/>
              </a:rPr>
              <a:t>(Gu et al., 2023)</a:t>
            </a:r>
          </a:p>
        </p:txBody>
      </p:sp>
    </p:spTree>
    <p:extLst>
      <p:ext uri="{BB962C8B-B14F-4D97-AF65-F5344CB8AC3E}">
        <p14:creationId xmlns:p14="http://schemas.microsoft.com/office/powerpoint/2010/main" val="2878677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908" y="2405377"/>
            <a:ext cx="5360421" cy="3042748"/>
          </a:xfrm>
        </p:spPr>
        <p:txBody>
          <a:bodyPr/>
          <a:lstStyle/>
          <a:p>
            <a:r>
              <a:rPr lang="en-GB" sz="2110" b="1" dirty="0">
                <a:latin typeface="UGent Panno Text" panose="02000506040000040003" pitchFamily="2" charset="0"/>
              </a:rPr>
              <a:t>Eva Blondeel</a:t>
            </a:r>
            <a:br>
              <a:rPr lang="en-GB" sz="1688" dirty="0">
                <a:latin typeface="UGent Panno Text" panose="02000506040000040003" pitchFamily="2" charset="0"/>
              </a:rPr>
            </a:br>
            <a:r>
              <a:rPr lang="en-GB" sz="1688" dirty="0">
                <a:latin typeface="UGent Panno Text" panose="02000506040000040003" pitchFamily="2" charset="0"/>
              </a:rPr>
              <a:t>Doctoral Researcher and Teaching Assistant</a:t>
            </a:r>
            <a:br>
              <a:rPr lang="en-GB" sz="1688" dirty="0">
                <a:latin typeface="UGent Panno Text" panose="02000506040000040003" pitchFamily="2" charset="0"/>
              </a:rPr>
            </a:br>
            <a:br>
              <a:rPr lang="en-US" sz="1688" dirty="0">
                <a:latin typeface="UGent Panno Text" panose="02000506040000040003" pitchFamily="2" charset="0"/>
              </a:rPr>
            </a:br>
            <a:r>
              <a:rPr lang="en-US" sz="1688" dirty="0">
                <a:latin typeface="UGent Panno Text" panose="02000506040000040003" pitchFamily="2" charset="0"/>
              </a:rPr>
              <a:t>Research group Accounting Education, Ghent University</a:t>
            </a:r>
            <a:br>
              <a:rPr lang="en-US" sz="1688" dirty="0">
                <a:latin typeface="UGent Panno Text" panose="02000506040000040003" pitchFamily="2" charset="0"/>
              </a:rPr>
            </a:br>
            <a:br>
              <a:rPr lang="en-GB" sz="1688" cap="all" dirty="0">
                <a:latin typeface="UGent Panno Text" panose="02000506040000040003" pitchFamily="2" charset="0"/>
              </a:rPr>
            </a:br>
            <a:br>
              <a:rPr lang="en-GB" sz="1688" dirty="0">
                <a:latin typeface="UGent Panno Text" panose="02000506040000040003" pitchFamily="2" charset="0"/>
              </a:rPr>
            </a:br>
            <a:r>
              <a:rPr lang="en-GB" sz="1899" dirty="0">
                <a:latin typeface="UGent Panno Text" panose="02000506040000040003" pitchFamily="2" charset="0"/>
              </a:rPr>
              <a:t>	</a:t>
            </a:r>
            <a:r>
              <a:rPr lang="en-GB" sz="1899" dirty="0" err="1">
                <a:latin typeface="UGent Panno Text" panose="02000506040000040003" pitchFamily="2" charset="0"/>
              </a:rPr>
              <a:t>Eva.Blondeel@UGent.Be</a:t>
            </a:r>
            <a:br>
              <a:rPr lang="en-GB" sz="1899" dirty="0">
                <a:latin typeface="UGent Panno Text" panose="02000506040000040003" pitchFamily="2" charset="0"/>
              </a:rPr>
            </a:br>
            <a:br>
              <a:rPr lang="en-GB" sz="1899" dirty="0">
                <a:latin typeface="UGent Panno Text" panose="02000506040000040003" pitchFamily="2" charset="0"/>
              </a:rPr>
            </a:br>
            <a:r>
              <a:rPr lang="en-GB" sz="1899" dirty="0">
                <a:latin typeface="UGent Panno Text" panose="02000506040000040003" pitchFamily="2" charset="0"/>
              </a:rPr>
              <a:t>	linkedin.com/in/</a:t>
            </a:r>
            <a:r>
              <a:rPr lang="en-GB" sz="1899" dirty="0" err="1">
                <a:latin typeface="UGent Panno Text" panose="02000506040000040003" pitchFamily="2" charset="0"/>
              </a:rPr>
              <a:t>eva-blondeel</a:t>
            </a:r>
            <a:br>
              <a:rPr lang="en-GB" sz="1688" dirty="0">
                <a:latin typeface="UGent Panno Text" panose="02000506040000040003" pitchFamily="2" charset="0"/>
              </a:rPr>
            </a:br>
            <a:br>
              <a:rPr lang="en-GB" sz="1688" dirty="0">
                <a:latin typeface="UGent Panno Text" panose="02000506040000040003" pitchFamily="2" charset="0"/>
              </a:rPr>
            </a:br>
            <a:endParaRPr lang="en-GB" sz="1688" dirty="0">
              <a:latin typeface="UGent Panno Text" panose="02000506040000040003" pitchFamily="2" charset="0"/>
            </a:endParaRPr>
          </a:p>
        </p:txBody>
      </p:sp>
      <p:pic>
        <p:nvPicPr>
          <p:cNvPr id="8" name="Picture 12">
            <a:extLst>
              <a:ext uri="{FF2B5EF4-FFF2-40B4-BE49-F238E27FC236}">
                <a16:creationId xmlns:a16="http://schemas.microsoft.com/office/drawing/2014/main" id="{5F49866B-486B-497F-955E-FA2ABD0D5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381" y="4348057"/>
            <a:ext cx="147885" cy="147885"/>
          </a:xfrm>
          <a:prstGeom prst="rect">
            <a:avLst/>
          </a:prstGeom>
        </p:spPr>
      </p:pic>
      <p:pic>
        <p:nvPicPr>
          <p:cNvPr id="5" name="Graphic 4" descr="Email outline">
            <a:extLst>
              <a:ext uri="{FF2B5EF4-FFF2-40B4-BE49-F238E27FC236}">
                <a16:creationId xmlns:a16="http://schemas.microsoft.com/office/drawing/2014/main" id="{B5C8851C-0B03-1C54-D224-E4741867A6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001" y="3816971"/>
            <a:ext cx="204644" cy="204644"/>
          </a:xfrm>
          <a:prstGeom prst="rect">
            <a:avLst/>
          </a:prstGeom>
        </p:spPr>
      </p:pic>
      <p:sp>
        <p:nvSpPr>
          <p:cNvPr id="9" name="Tekstvak 11">
            <a:extLst>
              <a:ext uri="{FF2B5EF4-FFF2-40B4-BE49-F238E27FC236}">
                <a16:creationId xmlns:a16="http://schemas.microsoft.com/office/drawing/2014/main" id="{FC30EFA2-098E-8221-A98D-638C409C77D2}"/>
              </a:ext>
            </a:extLst>
          </p:cNvPr>
          <p:cNvSpPr txBox="1"/>
          <p:nvPr/>
        </p:nvSpPr>
        <p:spPr>
          <a:xfrm>
            <a:off x="669097" y="1604528"/>
            <a:ext cx="4323482" cy="692113"/>
          </a:xfrm>
          <a:prstGeom prst="rect">
            <a:avLst/>
          </a:prstGeom>
          <a:noFill/>
        </p:spPr>
        <p:txBody>
          <a:bodyPr wrap="square" rtlCol="0">
            <a:spAutoFit/>
          </a:bodyPr>
          <a:lstStyle/>
          <a:p>
            <a:pPr>
              <a:lnSpc>
                <a:spcPct val="120000"/>
              </a:lnSpc>
            </a:pPr>
            <a:r>
              <a:rPr lang="nl-BE" sz="3480" b="1" dirty="0" err="1">
                <a:solidFill>
                  <a:schemeClr val="bg1"/>
                </a:solidFill>
                <a:latin typeface="UGent Panno Text" panose="02000506040000040003" pitchFamily="2" charset="0"/>
              </a:rPr>
              <a:t>Let’s</a:t>
            </a:r>
            <a:r>
              <a:rPr lang="nl-BE" sz="3480" b="1" dirty="0">
                <a:solidFill>
                  <a:schemeClr val="bg1"/>
                </a:solidFill>
                <a:latin typeface="UGent Panno Text" panose="02000506040000040003" pitchFamily="2" charset="0"/>
              </a:rPr>
              <a:t> </a:t>
            </a:r>
            <a:r>
              <a:rPr lang="nl-BE" sz="3480" b="1" dirty="0" err="1">
                <a:solidFill>
                  <a:schemeClr val="bg1"/>
                </a:solidFill>
                <a:latin typeface="UGent Panno Text" panose="02000506040000040003" pitchFamily="2" charset="0"/>
              </a:rPr>
              <a:t>stay</a:t>
            </a:r>
            <a:r>
              <a:rPr lang="nl-BE" sz="3480" b="1" dirty="0">
                <a:solidFill>
                  <a:schemeClr val="bg1"/>
                </a:solidFill>
                <a:latin typeface="UGent Panno Text" panose="02000506040000040003" pitchFamily="2" charset="0"/>
              </a:rPr>
              <a:t> connected!</a:t>
            </a:r>
          </a:p>
        </p:txBody>
      </p:sp>
      <p:pic>
        <p:nvPicPr>
          <p:cNvPr id="7" name="Picture 6" descr="Qr code&#10;&#10;Description automatically generated">
            <a:extLst>
              <a:ext uri="{FF2B5EF4-FFF2-40B4-BE49-F238E27FC236}">
                <a16:creationId xmlns:a16="http://schemas.microsoft.com/office/drawing/2014/main" id="{AF08CE5C-0284-0C7B-012A-271B61AADDFF}"/>
              </a:ext>
            </a:extLst>
          </p:cNvPr>
          <p:cNvPicPr>
            <a:picLocks noChangeAspect="1"/>
          </p:cNvPicPr>
          <p:nvPr/>
        </p:nvPicPr>
        <p:blipFill rotWithShape="1">
          <a:blip r:embed="rId6">
            <a:extLst>
              <a:ext uri="{28A0092B-C50C-407E-A947-70E740481C1C}">
                <a14:useLocalDpi xmlns:a14="http://schemas.microsoft.com/office/drawing/2010/main" val="0"/>
              </a:ext>
            </a:extLst>
          </a:blip>
          <a:srcRect l="8681" t="9847" r="8974" b="7774"/>
          <a:stretch/>
        </p:blipFill>
        <p:spPr>
          <a:xfrm>
            <a:off x="6929311" y="3519583"/>
            <a:ext cx="1387346" cy="1241440"/>
          </a:xfrm>
          <a:prstGeom prst="rect">
            <a:avLst/>
          </a:prstGeom>
        </p:spPr>
      </p:pic>
      <p:sp>
        <p:nvSpPr>
          <p:cNvPr id="10" name="Tekstvak 22">
            <a:extLst>
              <a:ext uri="{FF2B5EF4-FFF2-40B4-BE49-F238E27FC236}">
                <a16:creationId xmlns:a16="http://schemas.microsoft.com/office/drawing/2014/main" id="{3FF054F2-7C04-E1FA-B6AA-ED5E1A0313B6}"/>
              </a:ext>
            </a:extLst>
          </p:cNvPr>
          <p:cNvSpPr txBox="1"/>
          <p:nvPr/>
        </p:nvSpPr>
        <p:spPr>
          <a:xfrm>
            <a:off x="6434462" y="4749552"/>
            <a:ext cx="4572756" cy="310406"/>
          </a:xfrm>
          <a:prstGeom prst="rect">
            <a:avLst/>
          </a:prstGeom>
          <a:noFill/>
        </p:spPr>
        <p:txBody>
          <a:bodyPr wrap="square">
            <a:spAutoFit/>
          </a:bodyPr>
          <a:lstStyle/>
          <a:p>
            <a:pPr algn="l">
              <a:lnSpc>
                <a:spcPct val="120000"/>
              </a:lnSpc>
            </a:pPr>
            <a:r>
              <a:rPr lang="nl-BE" sz="1265" dirty="0">
                <a:solidFill>
                  <a:schemeClr val="bg1"/>
                </a:solidFill>
                <a:latin typeface="UGent Panno Text" panose="02000506040000040003" pitchFamily="2" charset="0"/>
              </a:rPr>
              <a:t>www.accountingeducation.ugent.be</a:t>
            </a:r>
          </a:p>
        </p:txBody>
      </p:sp>
      <p:pic>
        <p:nvPicPr>
          <p:cNvPr id="6" name="Picture 5" descr="A person wearing glasses&#10;&#10;Description automatically generated with low confidence">
            <a:extLst>
              <a:ext uri="{FF2B5EF4-FFF2-40B4-BE49-F238E27FC236}">
                <a16:creationId xmlns:a16="http://schemas.microsoft.com/office/drawing/2014/main" id="{DB47C0D3-71DC-C283-4D1E-263C766E46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9311" y="1765367"/>
            <a:ext cx="1387346" cy="1601352"/>
          </a:xfrm>
          <a:prstGeom prst="rect">
            <a:avLst/>
          </a:prstGeom>
        </p:spPr>
      </p:pic>
      <p:pic>
        <p:nvPicPr>
          <p:cNvPr id="15" name="Picture 14">
            <a:extLst>
              <a:ext uri="{FF2B5EF4-FFF2-40B4-BE49-F238E27FC236}">
                <a16:creationId xmlns:a16="http://schemas.microsoft.com/office/drawing/2014/main" id="{506B9A1C-32E9-7088-C0C6-8EBA02CFDBD3}"/>
              </a:ext>
            </a:extLst>
          </p:cNvPr>
          <p:cNvPicPr>
            <a:picLocks noChangeAspect="1"/>
          </p:cNvPicPr>
          <p:nvPr/>
        </p:nvPicPr>
        <p:blipFill>
          <a:blip r:embed="rId8"/>
          <a:stretch>
            <a:fillRect/>
          </a:stretch>
        </p:blipFill>
        <p:spPr>
          <a:xfrm>
            <a:off x="5345281" y="1101424"/>
            <a:ext cx="3602888" cy="360983"/>
          </a:xfrm>
          <a:prstGeom prst="rect">
            <a:avLst/>
          </a:prstGeom>
        </p:spPr>
      </p:pic>
      <p:sp>
        <p:nvSpPr>
          <p:cNvPr id="3" name="Action Button: Home 2">
            <a:hlinkClick r:id="rId9" action="ppaction://hlinksldjump" highlightClick="1"/>
            <a:extLst>
              <a:ext uri="{FF2B5EF4-FFF2-40B4-BE49-F238E27FC236}">
                <a16:creationId xmlns:a16="http://schemas.microsoft.com/office/drawing/2014/main" id="{3139C1DA-2745-EE41-A2AC-EDA2BB9306C4}"/>
              </a:ext>
            </a:extLst>
          </p:cNvPr>
          <p:cNvSpPr/>
          <p:nvPr/>
        </p:nvSpPr>
        <p:spPr>
          <a:xfrm>
            <a:off x="8167816" y="6289589"/>
            <a:ext cx="494270" cy="42013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2353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subTitle" idx="1"/>
          </p:nvPr>
        </p:nvSpPr>
        <p:spPr>
          <a:xfrm>
            <a:off x="1628775" y="3700965"/>
            <a:ext cx="5779294" cy="1307912"/>
          </a:xfrm>
          <a:prstGeom prst="rect">
            <a:avLst/>
          </a:prstGeom>
          <a:noFill/>
          <a:ln>
            <a:noFill/>
          </a:ln>
        </p:spPr>
        <p:txBody>
          <a:bodyPr spcFirstLastPara="1" vert="horz" wrap="square" lIns="35861" tIns="17926" rIns="35861" bIns="17926" numCol="1" anchor="t" anchorCtr="0" compatLnSpc="1">
            <a:prstTxWarp prst="textNoShape">
              <a:avLst/>
            </a:prstTxWarp>
            <a:noAutofit/>
          </a:bodyPr>
          <a:lstStyle/>
          <a:p>
            <a:pPr marL="104606" indent="-104606">
              <a:lnSpc>
                <a:spcPct val="200000"/>
              </a:lnSpc>
              <a:spcBef>
                <a:spcPts val="863"/>
              </a:spcBef>
              <a:buSzPts val="1100"/>
            </a:pPr>
            <a:r>
              <a:rPr lang="en-US" sz="1125" dirty="0"/>
              <a:t>Hanchi Gu, Marco Schreyer, Kevin Moffitt, and Miklos A. </a:t>
            </a:r>
            <a:r>
              <a:rPr lang="en-US" sz="1125" dirty="0" err="1"/>
              <a:t>Vasarhelyi</a:t>
            </a:r>
            <a:endParaRPr lang="en-US" sz="1125" dirty="0"/>
          </a:p>
          <a:p>
            <a:pPr marL="104606" indent="-104606">
              <a:lnSpc>
                <a:spcPct val="200000"/>
              </a:lnSpc>
              <a:spcBef>
                <a:spcPts val="863"/>
              </a:spcBef>
              <a:buSzPts val="1100"/>
            </a:pPr>
            <a:r>
              <a:rPr lang="en-US" sz="1125" dirty="0"/>
              <a:t>Present by: Hanchi Gu</a:t>
            </a:r>
          </a:p>
          <a:p>
            <a:pPr marL="104606" indent="-104606">
              <a:lnSpc>
                <a:spcPct val="200000"/>
              </a:lnSpc>
              <a:spcBef>
                <a:spcPts val="863"/>
              </a:spcBef>
              <a:buSzPts val="1100"/>
            </a:pPr>
            <a:endParaRPr sz="314" b="1" dirty="0"/>
          </a:p>
          <a:p>
            <a:pPr marL="104606" indent="-104606">
              <a:lnSpc>
                <a:spcPct val="200000"/>
              </a:lnSpc>
              <a:spcBef>
                <a:spcPts val="863"/>
              </a:spcBef>
              <a:buSzPts val="1100"/>
            </a:pPr>
            <a:endParaRPr sz="432" b="1" dirty="0"/>
          </a:p>
          <a:p>
            <a:pPr>
              <a:spcBef>
                <a:spcPts val="863"/>
              </a:spcBef>
            </a:pPr>
            <a:endParaRPr dirty="0"/>
          </a:p>
        </p:txBody>
      </p:sp>
      <p:sp>
        <p:nvSpPr>
          <p:cNvPr id="66" name="Google Shape;66;p1"/>
          <p:cNvSpPr txBox="1">
            <a:spLocks noGrp="1"/>
          </p:cNvSpPr>
          <p:nvPr>
            <p:ph type="ctrTitle"/>
          </p:nvPr>
        </p:nvSpPr>
        <p:spPr>
          <a:xfrm>
            <a:off x="368874" y="2586037"/>
            <a:ext cx="8665369" cy="1114928"/>
          </a:xfrm>
          <a:prstGeom prst="rect">
            <a:avLst/>
          </a:prstGeom>
          <a:noFill/>
          <a:ln>
            <a:noFill/>
          </a:ln>
        </p:spPr>
        <p:txBody>
          <a:bodyPr spcFirstLastPara="1" vert="horz" wrap="square" lIns="35861" tIns="17926" rIns="35861" bIns="17926" numCol="1" anchor="ctr" anchorCtr="0" compatLnSpc="1">
            <a:prstTxWarp prst="textNoShape">
              <a:avLst/>
            </a:prstTxWarp>
            <a:noAutofit/>
          </a:bodyPr>
          <a:lstStyle/>
          <a:p>
            <a:r>
              <a:rPr lang="en-US" sz="3375" b="1" dirty="0"/>
              <a:t>Artificial Intelligence Co-Piloted Auditing</a:t>
            </a:r>
            <a:endParaRPr lang="en-US" sz="3375" dirty="0"/>
          </a:p>
        </p:txBody>
      </p:sp>
    </p:spTree>
    <p:extLst>
      <p:ext uri="{BB962C8B-B14F-4D97-AF65-F5344CB8AC3E}">
        <p14:creationId xmlns:p14="http://schemas.microsoft.com/office/powerpoint/2010/main" val="1731660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Placeholder 2"/>
          <p:cNvSpPr>
            <a:spLocks noGrp="1"/>
          </p:cNvSpPr>
          <p:nvPr>
            <p:ph type="body" idx="4294967295"/>
          </p:nvPr>
        </p:nvSpPr>
        <p:spPr>
          <a:xfrm>
            <a:off x="628650" y="1406824"/>
            <a:ext cx="7886700" cy="5054936"/>
          </a:xfrm>
        </p:spPr>
        <p:txBody>
          <a:bodyPr>
            <a:normAutofit fontScale="85000" lnSpcReduction="20000"/>
          </a:bodyPr>
          <a:lstStyle/>
          <a:p>
            <a:pPr eaLnBrk="1" hangingPunct="1">
              <a:spcBef>
                <a:spcPct val="0"/>
              </a:spcBef>
            </a:pPr>
            <a:r>
              <a:rPr lang="en-US" altLang="en-US" sz="2700" dirty="0">
                <a:solidFill>
                  <a:schemeClr val="tx1">
                    <a:lumMod val="75000"/>
                    <a:lumOff val="25000"/>
                  </a:schemeClr>
                </a:solidFill>
              </a:rPr>
              <a:t>Continuous Audit at AT&amp;T</a:t>
            </a:r>
          </a:p>
          <a:p>
            <a:pPr eaLnBrk="1" hangingPunct="1">
              <a:spcBef>
                <a:spcPct val="0"/>
              </a:spcBef>
            </a:pPr>
            <a:r>
              <a:rPr lang="en-US" altLang="en-US" sz="2700" dirty="0">
                <a:solidFill>
                  <a:schemeClr val="tx1">
                    <a:lumMod val="75000"/>
                    <a:lumOff val="25000"/>
                  </a:schemeClr>
                </a:solidFill>
              </a:rPr>
              <a:t>Continuity Equations</a:t>
            </a:r>
          </a:p>
          <a:p>
            <a:pPr eaLnBrk="1" hangingPunct="1">
              <a:spcBef>
                <a:spcPct val="0"/>
              </a:spcBef>
            </a:pPr>
            <a:r>
              <a:rPr lang="en-US" altLang="en-US" sz="2700" dirty="0">
                <a:solidFill>
                  <a:schemeClr val="tx1">
                    <a:lumMod val="75000"/>
                    <a:lumOff val="25000"/>
                  </a:schemeClr>
                </a:solidFill>
              </a:rPr>
              <a:t>Multidimensional clustering</a:t>
            </a:r>
          </a:p>
          <a:p>
            <a:pPr eaLnBrk="1" hangingPunct="1">
              <a:spcBef>
                <a:spcPct val="0"/>
              </a:spcBef>
            </a:pPr>
            <a:r>
              <a:rPr lang="en-US" altLang="en-US" sz="2700" dirty="0">
                <a:solidFill>
                  <a:schemeClr val="tx1">
                    <a:lumMod val="75000"/>
                    <a:lumOff val="25000"/>
                  </a:schemeClr>
                </a:solidFill>
              </a:rPr>
              <a:t>Process mining</a:t>
            </a:r>
          </a:p>
          <a:p>
            <a:pPr eaLnBrk="1" hangingPunct="1">
              <a:spcBef>
                <a:spcPct val="0"/>
              </a:spcBef>
            </a:pPr>
            <a:r>
              <a:rPr lang="en-US" altLang="en-US" sz="2700" dirty="0">
                <a:solidFill>
                  <a:schemeClr val="tx1">
                    <a:lumMod val="75000"/>
                    <a:lumOff val="25000"/>
                  </a:schemeClr>
                </a:solidFill>
              </a:rPr>
              <a:t>Predictive auditing</a:t>
            </a:r>
          </a:p>
          <a:p>
            <a:pPr eaLnBrk="1" hangingPunct="1">
              <a:spcBef>
                <a:spcPct val="0"/>
              </a:spcBef>
            </a:pPr>
            <a:r>
              <a:rPr lang="en-US" altLang="en-US" sz="2700" dirty="0">
                <a:solidFill>
                  <a:schemeClr val="tx1">
                    <a:lumMod val="75000"/>
                    <a:lumOff val="25000"/>
                  </a:schemeClr>
                </a:solidFill>
              </a:rPr>
              <a:t>Conceptualization of the distance audit</a:t>
            </a:r>
          </a:p>
          <a:p>
            <a:pPr eaLnBrk="1" hangingPunct="1">
              <a:spcBef>
                <a:spcPct val="0"/>
              </a:spcBef>
            </a:pPr>
            <a:r>
              <a:rPr lang="en-US" altLang="en-US" sz="2700" dirty="0">
                <a:solidFill>
                  <a:schemeClr val="tx1">
                    <a:lumMod val="75000"/>
                    <a:lumOff val="25000"/>
                  </a:schemeClr>
                </a:solidFill>
              </a:rPr>
              <a:t>Rule based outlier detection</a:t>
            </a:r>
          </a:p>
          <a:p>
            <a:pPr eaLnBrk="1" hangingPunct="1">
              <a:spcBef>
                <a:spcPct val="0"/>
              </a:spcBef>
            </a:pPr>
            <a:r>
              <a:rPr lang="en-US" altLang="en-US" sz="2700" dirty="0">
                <a:solidFill>
                  <a:schemeClr val="tx1">
                    <a:lumMod val="75000"/>
                    <a:lumOff val="25000"/>
                  </a:schemeClr>
                </a:solidFill>
              </a:rPr>
              <a:t>Exploratory data analysis</a:t>
            </a:r>
          </a:p>
          <a:p>
            <a:pPr eaLnBrk="1" hangingPunct="1">
              <a:spcBef>
                <a:spcPct val="0"/>
              </a:spcBef>
            </a:pPr>
            <a:r>
              <a:rPr lang="en-US" altLang="en-US" sz="2700" dirty="0">
                <a:solidFill>
                  <a:schemeClr val="tx1">
                    <a:lumMod val="75000"/>
                    <a:lumOff val="25000"/>
                  </a:schemeClr>
                </a:solidFill>
              </a:rPr>
              <a:t>Exceptional Exceptions</a:t>
            </a:r>
          </a:p>
          <a:p>
            <a:pPr eaLnBrk="1" hangingPunct="1">
              <a:spcBef>
                <a:spcPct val="0"/>
              </a:spcBef>
            </a:pPr>
            <a:r>
              <a:rPr lang="en-US" altLang="en-US" sz="2700" dirty="0">
                <a:solidFill>
                  <a:schemeClr val="tx1">
                    <a:lumMod val="75000"/>
                    <a:lumOff val="25000"/>
                  </a:schemeClr>
                </a:solidFill>
              </a:rPr>
              <a:t>Audit Data Standards</a:t>
            </a:r>
          </a:p>
          <a:p>
            <a:pPr eaLnBrk="1" hangingPunct="1">
              <a:spcBef>
                <a:spcPct val="0"/>
              </a:spcBef>
            </a:pPr>
            <a:r>
              <a:rPr lang="en-US" altLang="en-US" sz="2700" dirty="0">
                <a:solidFill>
                  <a:schemeClr val="tx1">
                    <a:lumMod val="75000"/>
                    <a:lumOff val="25000"/>
                  </a:schemeClr>
                </a:solidFill>
              </a:rPr>
              <a:t>Audit Apps</a:t>
            </a:r>
          </a:p>
          <a:p>
            <a:pPr eaLnBrk="1" hangingPunct="1">
              <a:spcBef>
                <a:spcPct val="0"/>
              </a:spcBef>
            </a:pPr>
            <a:r>
              <a:rPr lang="en-US" altLang="en-US" sz="2700" dirty="0">
                <a:solidFill>
                  <a:schemeClr val="tx1">
                    <a:lumMod val="75000"/>
                    <a:lumOff val="25000"/>
                  </a:schemeClr>
                </a:solidFill>
              </a:rPr>
              <a:t>Visualization</a:t>
            </a:r>
          </a:p>
          <a:p>
            <a:pPr eaLnBrk="1" hangingPunct="1">
              <a:spcBef>
                <a:spcPct val="0"/>
              </a:spcBef>
            </a:pPr>
            <a:r>
              <a:rPr lang="en-US" altLang="en-US" sz="2700" dirty="0">
                <a:solidFill>
                  <a:schemeClr val="tx1">
                    <a:lumMod val="75000"/>
                    <a:lumOff val="25000"/>
                  </a:schemeClr>
                </a:solidFill>
              </a:rPr>
              <a:t>Deep Learning and Machine Learning in audit</a:t>
            </a:r>
          </a:p>
          <a:p>
            <a:pPr eaLnBrk="1" hangingPunct="1">
              <a:spcBef>
                <a:spcPct val="0"/>
              </a:spcBef>
            </a:pPr>
            <a:r>
              <a:rPr lang="en-US" altLang="en-US" sz="2700" dirty="0">
                <a:solidFill>
                  <a:schemeClr val="tx1">
                    <a:lumMod val="75000"/>
                    <a:lumOff val="25000"/>
                  </a:schemeClr>
                </a:solidFill>
              </a:rPr>
              <a:t>Cognitive computing and aid for audit brainstorm</a:t>
            </a:r>
          </a:p>
          <a:p>
            <a:pPr eaLnBrk="1" hangingPunct="1">
              <a:spcBef>
                <a:spcPct val="0"/>
              </a:spcBef>
            </a:pPr>
            <a:r>
              <a:rPr lang="en-US" altLang="en-US" sz="2700" dirty="0">
                <a:solidFill>
                  <a:schemeClr val="tx1">
                    <a:lumMod val="75000"/>
                    <a:lumOff val="25000"/>
                  </a:schemeClr>
                </a:solidFill>
              </a:rPr>
              <a:t>Blockchain and Smart Contract</a:t>
            </a:r>
          </a:p>
          <a:p>
            <a:pPr eaLnBrk="1" hangingPunct="1">
              <a:spcBef>
                <a:spcPct val="0"/>
              </a:spcBef>
            </a:pPr>
            <a:r>
              <a:rPr lang="en-US" altLang="en-US" sz="2700" dirty="0">
                <a:solidFill>
                  <a:schemeClr val="tx1">
                    <a:lumMod val="75000"/>
                    <a:lumOff val="25000"/>
                  </a:schemeClr>
                </a:solidFill>
              </a:rPr>
              <a:t>Robotic Process Automation</a:t>
            </a:r>
          </a:p>
          <a:p>
            <a:pPr eaLnBrk="1" hangingPunct="1">
              <a:spcBef>
                <a:spcPct val="0"/>
              </a:spcBef>
            </a:pPr>
            <a:r>
              <a:rPr lang="en-US" altLang="en-US" sz="2700" dirty="0">
                <a:solidFill>
                  <a:schemeClr val="tx1">
                    <a:lumMod val="75000"/>
                    <a:lumOff val="25000"/>
                  </a:schemeClr>
                </a:solidFill>
              </a:rPr>
              <a:t>Intelligent Process Automation</a:t>
            </a:r>
          </a:p>
          <a:p>
            <a:pPr eaLnBrk="1" hangingPunct="1">
              <a:spcBef>
                <a:spcPct val="0"/>
              </a:spcBef>
            </a:pPr>
            <a:endParaRPr lang="en-US" altLang="en-US" sz="2700" dirty="0">
              <a:solidFill>
                <a:schemeClr val="tx1">
                  <a:lumMod val="75000"/>
                  <a:lumOff val="25000"/>
                </a:schemeClr>
              </a:solidFill>
            </a:endParaRPr>
          </a:p>
          <a:p>
            <a:pPr eaLnBrk="1" hangingPunct="1">
              <a:spcBef>
                <a:spcPct val="0"/>
              </a:spcBef>
            </a:pPr>
            <a:endParaRPr lang="en-US" altLang="en-US" sz="2700" dirty="0">
              <a:solidFill>
                <a:schemeClr val="tx1">
                  <a:lumMod val="75000"/>
                  <a:lumOff val="25000"/>
                </a:schemeClr>
              </a:solidFill>
            </a:endParaRPr>
          </a:p>
          <a:p>
            <a:pPr eaLnBrk="1" hangingPunct="1"/>
            <a:endParaRPr lang="en-US" altLang="en-US" sz="3300" dirty="0">
              <a:solidFill>
                <a:schemeClr val="tx1">
                  <a:lumMod val="75000"/>
                  <a:lumOff val="25000"/>
                </a:schemeClr>
              </a:solidFill>
            </a:endParaRPr>
          </a:p>
        </p:txBody>
      </p:sp>
      <p:sp>
        <p:nvSpPr>
          <p:cNvPr id="26628" name="Title 3"/>
          <p:cNvSpPr>
            <a:spLocks noGrp="1"/>
          </p:cNvSpPr>
          <p:nvPr>
            <p:ph type="title" idx="4294967295"/>
          </p:nvPr>
        </p:nvSpPr>
        <p:spPr>
          <a:xfrm>
            <a:off x="233680" y="435293"/>
            <a:ext cx="7886700" cy="994172"/>
          </a:xfrm>
        </p:spPr>
        <p:txBody>
          <a:bodyPr/>
          <a:lstStyle/>
          <a:p>
            <a:pPr eaLnBrk="1" hangingPunct="1"/>
            <a:r>
              <a:rPr lang="en-US" altLang="en-US" dirty="0"/>
              <a:t>Audit Innovation at the CarLab</a:t>
            </a:r>
          </a:p>
        </p:txBody>
      </p:sp>
      <p:sp>
        <p:nvSpPr>
          <p:cNvPr id="2" name="Right Arrow 1">
            <a:hlinkClick r:id="rId2" action="ppaction://hlinksldjump"/>
          </p:cNvPr>
          <p:cNvSpPr/>
          <p:nvPr/>
        </p:nvSpPr>
        <p:spPr>
          <a:xfrm rot="10800000">
            <a:off x="8184481" y="6218990"/>
            <a:ext cx="661737" cy="3850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737716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p2">
            <a:extLst>
              <a:ext uri="{FF2B5EF4-FFF2-40B4-BE49-F238E27FC236}">
                <a16:creationId xmlns:a16="http://schemas.microsoft.com/office/drawing/2014/main" id="{AF4C79A9-64C4-B688-56C3-CE1F188A8C6F}"/>
              </a:ext>
            </a:extLst>
          </p:cNvPr>
          <p:cNvSpPr txBox="1">
            <a:spLocks noGrp="1"/>
          </p:cNvSpPr>
          <p:nvPr>
            <p:ph type="title"/>
          </p:nvPr>
        </p:nvSpPr>
        <p:spPr>
          <a:xfrm>
            <a:off x="374944" y="1621074"/>
            <a:ext cx="5201730" cy="237708"/>
          </a:xfrm>
          <a:prstGeom prst="rect">
            <a:avLst/>
          </a:prstGeom>
          <a:noFill/>
          <a:ln>
            <a:noFill/>
          </a:ln>
        </p:spPr>
        <p:txBody>
          <a:bodyPr spcFirstLastPara="1" vert="horz" wrap="square" lIns="35861" tIns="17926" rIns="35861" bIns="17926" numCol="1" anchor="ctr" anchorCtr="0" compatLnSpc="1">
            <a:prstTxWarp prst="textNoShape">
              <a:avLst/>
            </a:prstTxWarp>
            <a:noAutofit/>
          </a:bodyPr>
          <a:lstStyle/>
          <a:p>
            <a:r>
              <a:rPr lang="en-US" dirty="0"/>
              <a:t>The Concept of Co-pilot</a:t>
            </a:r>
            <a:endParaRPr dirty="0"/>
          </a:p>
        </p:txBody>
      </p:sp>
      <p:pic>
        <p:nvPicPr>
          <p:cNvPr id="2050" name="Picture 2" descr="Pilot and copilot navigating sports plane- rear view">
            <a:extLst>
              <a:ext uri="{FF2B5EF4-FFF2-40B4-BE49-F238E27FC236}">
                <a16:creationId xmlns:a16="http://schemas.microsoft.com/office/drawing/2014/main" id="{9C2DB120-B6D1-87A5-F925-AF0C83A37F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78"/>
          <a:stretch/>
        </p:blipFill>
        <p:spPr bwMode="auto">
          <a:xfrm>
            <a:off x="235745" y="2093303"/>
            <a:ext cx="3886199" cy="2819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5FBDE7-210D-A86A-2901-371EC87526AA}"/>
              </a:ext>
            </a:extLst>
          </p:cNvPr>
          <p:cNvSpPr txBox="1"/>
          <p:nvPr/>
        </p:nvSpPr>
        <p:spPr>
          <a:xfrm>
            <a:off x="4972050" y="4464510"/>
            <a:ext cx="3228975" cy="784830"/>
          </a:xfrm>
          <a:prstGeom prst="rect">
            <a:avLst/>
          </a:prstGeom>
          <a:noFill/>
        </p:spPr>
        <p:txBody>
          <a:bodyPr wrap="square">
            <a:spAutoFit/>
          </a:bodyPr>
          <a:lstStyle/>
          <a:p>
            <a:r>
              <a:rPr lang="en-US" sz="1500" dirty="0">
                <a:latin typeface="Arial" panose="020B0604020202020204" pitchFamily="34" charset="0"/>
              </a:rPr>
              <a:t>E.g., Tesla’s Autopilot, Ford’s </a:t>
            </a:r>
            <a:r>
              <a:rPr lang="en-US" sz="1500" dirty="0" err="1">
                <a:latin typeface="Arial" panose="020B0604020202020204" pitchFamily="34" charset="0"/>
              </a:rPr>
              <a:t>BlueCruise</a:t>
            </a:r>
            <a:r>
              <a:rPr lang="en-US" sz="1500" dirty="0">
                <a:latin typeface="Arial" panose="020B0604020202020204" pitchFamily="34" charset="0"/>
              </a:rPr>
              <a:t>,</a:t>
            </a:r>
            <a:br>
              <a:rPr lang="en-US" sz="1500" dirty="0"/>
            </a:br>
            <a:r>
              <a:rPr lang="en-US" sz="1500" dirty="0">
                <a:latin typeface="Arial" panose="020B0604020202020204" pitchFamily="34" charset="0"/>
              </a:rPr>
              <a:t>and Mercedes’s Drive Pilot</a:t>
            </a:r>
            <a:endParaRPr lang="en-US" sz="1500" dirty="0"/>
          </a:p>
        </p:txBody>
      </p:sp>
      <p:pic>
        <p:nvPicPr>
          <p:cNvPr id="2052" name="Picture 4" descr="Autopilot | Tesla">
            <a:extLst>
              <a:ext uri="{FF2B5EF4-FFF2-40B4-BE49-F238E27FC236}">
                <a16:creationId xmlns:a16="http://schemas.microsoft.com/office/drawing/2014/main" id="{5730EF25-4C1E-769E-23F4-AD358A3AB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7281" y="2090083"/>
            <a:ext cx="3810000"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DEBD7D4E-B33A-16E9-5909-2447B99CD6D3}"/>
              </a:ext>
            </a:extLst>
          </p:cNvPr>
          <p:cNvCxnSpPr/>
          <p:nvPr/>
        </p:nvCxnSpPr>
        <p:spPr>
          <a:xfrm>
            <a:off x="4121944" y="3345014"/>
            <a:ext cx="744183" cy="0"/>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17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2;p2">
            <a:extLst>
              <a:ext uri="{FF2B5EF4-FFF2-40B4-BE49-F238E27FC236}">
                <a16:creationId xmlns:a16="http://schemas.microsoft.com/office/drawing/2014/main" id="{E2D90F77-C8EB-6BD2-03A4-296D4DC9AD21}"/>
              </a:ext>
            </a:extLst>
          </p:cNvPr>
          <p:cNvSpPr txBox="1">
            <a:spLocks noGrp="1"/>
          </p:cNvSpPr>
          <p:nvPr>
            <p:ph type="title"/>
          </p:nvPr>
        </p:nvSpPr>
        <p:spPr>
          <a:xfrm>
            <a:off x="374944" y="1621074"/>
            <a:ext cx="5201730" cy="237708"/>
          </a:xfrm>
          <a:prstGeom prst="rect">
            <a:avLst/>
          </a:prstGeom>
          <a:noFill/>
          <a:ln>
            <a:noFill/>
          </a:ln>
        </p:spPr>
        <p:txBody>
          <a:bodyPr spcFirstLastPara="1" vert="horz" wrap="square" lIns="35861" tIns="17926" rIns="35861" bIns="17926" numCol="1" anchor="ctr" anchorCtr="0" compatLnSpc="1">
            <a:prstTxWarp prst="textNoShape">
              <a:avLst/>
            </a:prstTxWarp>
            <a:noAutofit/>
          </a:bodyPr>
          <a:lstStyle/>
          <a:p>
            <a:r>
              <a:rPr lang="en-US" dirty="0"/>
              <a:t>The Development of Co-pilot</a:t>
            </a:r>
            <a:endParaRPr dirty="0"/>
          </a:p>
        </p:txBody>
      </p:sp>
      <p:sp>
        <p:nvSpPr>
          <p:cNvPr id="8" name="TextBox 7">
            <a:extLst>
              <a:ext uri="{FF2B5EF4-FFF2-40B4-BE49-F238E27FC236}">
                <a16:creationId xmlns:a16="http://schemas.microsoft.com/office/drawing/2014/main" id="{90777D8F-44CE-C18B-6443-3E67226ADB38}"/>
              </a:ext>
            </a:extLst>
          </p:cNvPr>
          <p:cNvSpPr txBox="1"/>
          <p:nvPr/>
        </p:nvSpPr>
        <p:spPr>
          <a:xfrm>
            <a:off x="732131" y="2201931"/>
            <a:ext cx="3371850" cy="784830"/>
          </a:xfrm>
          <a:prstGeom prst="rect">
            <a:avLst/>
          </a:prstGeom>
          <a:noFill/>
        </p:spPr>
        <p:txBody>
          <a:bodyPr wrap="square" rtlCol="0">
            <a:spAutoFit/>
          </a:bodyPr>
          <a:lstStyle/>
          <a:p>
            <a:r>
              <a:rPr lang="en-US" sz="1500" dirty="0">
                <a:latin typeface="Arial" panose="020B0604020202020204" pitchFamily="34" charset="0"/>
              </a:rPr>
              <a:t>Software Development </a:t>
            </a:r>
          </a:p>
          <a:p>
            <a:r>
              <a:rPr lang="en-US" sz="1500" dirty="0">
                <a:latin typeface="Arial" panose="020B0604020202020204" pitchFamily="34" charset="0"/>
              </a:rPr>
              <a:t>(e.g., Visual Studio Code, GitHub Copilot),</a:t>
            </a:r>
            <a:endParaRPr lang="en-US" sz="1500" dirty="0"/>
          </a:p>
        </p:txBody>
      </p:sp>
      <p:sp>
        <p:nvSpPr>
          <p:cNvPr id="9" name="TextBox 8">
            <a:extLst>
              <a:ext uri="{FF2B5EF4-FFF2-40B4-BE49-F238E27FC236}">
                <a16:creationId xmlns:a16="http://schemas.microsoft.com/office/drawing/2014/main" id="{244B8FD0-5B08-3E56-A42F-B531A8F4A677}"/>
              </a:ext>
            </a:extLst>
          </p:cNvPr>
          <p:cNvSpPr txBox="1"/>
          <p:nvPr/>
        </p:nvSpPr>
        <p:spPr>
          <a:xfrm>
            <a:off x="732131" y="3323687"/>
            <a:ext cx="3371850" cy="553998"/>
          </a:xfrm>
          <a:prstGeom prst="rect">
            <a:avLst/>
          </a:prstGeom>
          <a:noFill/>
        </p:spPr>
        <p:txBody>
          <a:bodyPr wrap="square" rtlCol="0">
            <a:spAutoFit/>
          </a:bodyPr>
          <a:lstStyle/>
          <a:p>
            <a:r>
              <a:rPr lang="en-US" sz="1500" dirty="0">
                <a:latin typeface="Arial" panose="020B0604020202020204" pitchFamily="34" charset="0"/>
              </a:rPr>
              <a:t>Healthcare</a:t>
            </a:r>
          </a:p>
          <a:p>
            <a:r>
              <a:rPr lang="en-US" sz="1500" dirty="0">
                <a:latin typeface="Arial" panose="020B0604020202020204" pitchFamily="34" charset="0"/>
              </a:rPr>
              <a:t>(e.g., </a:t>
            </a:r>
            <a:r>
              <a:rPr lang="en-US" sz="1500" dirty="0" err="1">
                <a:latin typeface="Arial" panose="020B0604020202020204" pitchFamily="34" charset="0"/>
              </a:rPr>
              <a:t>BuoyHealth</a:t>
            </a:r>
            <a:r>
              <a:rPr lang="en-US" sz="1500" dirty="0">
                <a:latin typeface="Arial" panose="020B0604020202020204" pitchFamily="34" charset="0"/>
              </a:rPr>
              <a:t>, Ada Health)</a:t>
            </a:r>
            <a:endParaRPr lang="en-US" sz="1500" dirty="0"/>
          </a:p>
        </p:txBody>
      </p:sp>
      <p:sp>
        <p:nvSpPr>
          <p:cNvPr id="10" name="TextBox 9">
            <a:extLst>
              <a:ext uri="{FF2B5EF4-FFF2-40B4-BE49-F238E27FC236}">
                <a16:creationId xmlns:a16="http://schemas.microsoft.com/office/drawing/2014/main" id="{6FEE6CDA-7736-7060-7F56-EF781AC1698D}"/>
              </a:ext>
            </a:extLst>
          </p:cNvPr>
          <p:cNvSpPr txBox="1"/>
          <p:nvPr/>
        </p:nvSpPr>
        <p:spPr>
          <a:xfrm>
            <a:off x="732131" y="2763499"/>
            <a:ext cx="3371850" cy="553998"/>
          </a:xfrm>
          <a:prstGeom prst="rect">
            <a:avLst/>
          </a:prstGeom>
          <a:noFill/>
        </p:spPr>
        <p:txBody>
          <a:bodyPr wrap="square" rtlCol="0">
            <a:spAutoFit/>
          </a:bodyPr>
          <a:lstStyle/>
          <a:p>
            <a:r>
              <a:rPr lang="en-US" sz="1500" dirty="0">
                <a:latin typeface="Arial" panose="020B0604020202020204" pitchFamily="34" charset="0"/>
              </a:rPr>
              <a:t>Customer Support</a:t>
            </a:r>
          </a:p>
          <a:p>
            <a:r>
              <a:rPr lang="en-US" sz="1500" dirty="0">
                <a:latin typeface="Arial" panose="020B0604020202020204" pitchFamily="34" charset="0"/>
              </a:rPr>
              <a:t>(e.g., Zendesk, Intercom)</a:t>
            </a:r>
            <a:endParaRPr lang="en-US" sz="1500" dirty="0"/>
          </a:p>
        </p:txBody>
      </p:sp>
      <p:sp>
        <p:nvSpPr>
          <p:cNvPr id="11" name="TextBox 10">
            <a:extLst>
              <a:ext uri="{FF2B5EF4-FFF2-40B4-BE49-F238E27FC236}">
                <a16:creationId xmlns:a16="http://schemas.microsoft.com/office/drawing/2014/main" id="{77841ED6-A497-869D-2C4F-4672147F2F74}"/>
              </a:ext>
            </a:extLst>
          </p:cNvPr>
          <p:cNvSpPr txBox="1"/>
          <p:nvPr/>
        </p:nvSpPr>
        <p:spPr>
          <a:xfrm>
            <a:off x="732131" y="3883875"/>
            <a:ext cx="3371850" cy="784830"/>
          </a:xfrm>
          <a:prstGeom prst="rect">
            <a:avLst/>
          </a:prstGeom>
          <a:noFill/>
        </p:spPr>
        <p:txBody>
          <a:bodyPr wrap="square" rtlCol="0">
            <a:spAutoFit/>
          </a:bodyPr>
          <a:lstStyle/>
          <a:p>
            <a:r>
              <a:rPr lang="en-US" sz="1500" dirty="0">
                <a:latin typeface="Arial" panose="020B0604020202020204" pitchFamily="34" charset="0"/>
              </a:rPr>
              <a:t>Smart Home Assistants</a:t>
            </a:r>
          </a:p>
          <a:p>
            <a:r>
              <a:rPr lang="en-US" sz="1500" dirty="0">
                <a:latin typeface="Arial" panose="020B0604020202020204" pitchFamily="34" charset="0"/>
              </a:rPr>
              <a:t>(e.g., Amazon Alexa, Apple Siri, Google Assistant),</a:t>
            </a:r>
            <a:endParaRPr lang="en-US" sz="1500" dirty="0"/>
          </a:p>
        </p:txBody>
      </p:sp>
      <p:sp>
        <p:nvSpPr>
          <p:cNvPr id="12" name="TextBox 11">
            <a:extLst>
              <a:ext uri="{FF2B5EF4-FFF2-40B4-BE49-F238E27FC236}">
                <a16:creationId xmlns:a16="http://schemas.microsoft.com/office/drawing/2014/main" id="{5C217FAB-039F-6EB7-7270-6A16D84F0CD5}"/>
              </a:ext>
            </a:extLst>
          </p:cNvPr>
          <p:cNvSpPr txBox="1"/>
          <p:nvPr/>
        </p:nvSpPr>
        <p:spPr>
          <a:xfrm>
            <a:off x="732131" y="4639109"/>
            <a:ext cx="3371850" cy="553998"/>
          </a:xfrm>
          <a:prstGeom prst="rect">
            <a:avLst/>
          </a:prstGeom>
          <a:noFill/>
        </p:spPr>
        <p:txBody>
          <a:bodyPr wrap="square" rtlCol="0">
            <a:spAutoFit/>
          </a:bodyPr>
          <a:lstStyle/>
          <a:p>
            <a:r>
              <a:rPr lang="en-US" sz="1500" dirty="0">
                <a:latin typeface="Arial" panose="020B0604020202020204" pitchFamily="34" charset="0"/>
              </a:rPr>
              <a:t>General Productivity Assistant</a:t>
            </a:r>
            <a:br>
              <a:rPr lang="en-US" sz="1500" dirty="0"/>
            </a:br>
            <a:r>
              <a:rPr lang="en-US" sz="1500" dirty="0">
                <a:latin typeface="Arial" panose="020B0604020202020204" pitchFamily="34" charset="0"/>
              </a:rPr>
              <a:t>(Microsoft 365 Copilot)</a:t>
            </a:r>
            <a:endParaRPr lang="en-US" sz="1500" dirty="0"/>
          </a:p>
        </p:txBody>
      </p:sp>
      <p:pic>
        <p:nvPicPr>
          <p:cNvPr id="5122" name="Picture 2" descr="Visual Studio Code launches as a snap | Snapcraft">
            <a:extLst>
              <a:ext uri="{FF2B5EF4-FFF2-40B4-BE49-F238E27FC236}">
                <a16:creationId xmlns:a16="http://schemas.microsoft.com/office/drawing/2014/main" id="{77D05679-8908-53D3-D6A1-6CDFB8722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249" y="2032057"/>
            <a:ext cx="1575093" cy="78754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Zendesk integration - Automatically blocklist unhappy customers from your  marketing emails – Brevo">
            <a:extLst>
              <a:ext uri="{FF2B5EF4-FFF2-40B4-BE49-F238E27FC236}">
                <a16:creationId xmlns:a16="http://schemas.microsoft.com/office/drawing/2014/main" id="{8A03FBCB-BA39-42AF-F65F-2FD1EF1E3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722" y="2876041"/>
            <a:ext cx="1521619" cy="38725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eed a Buoy? Buoy Health Launches the Future of Personalized Care with a  Digital Health Marketplace">
            <a:extLst>
              <a:ext uri="{FF2B5EF4-FFF2-40B4-BE49-F238E27FC236}">
                <a16:creationId xmlns:a16="http://schemas.microsoft.com/office/drawing/2014/main" id="{C3F8B04E-F649-B993-1DE4-FC51C4518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925" y="3357617"/>
            <a:ext cx="1315641" cy="6875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tep-by-Step: Setting Up GitHub Student and GitHub Copilot as an  Authenticated Student Developer">
            <a:extLst>
              <a:ext uri="{FF2B5EF4-FFF2-40B4-BE49-F238E27FC236}">
                <a16:creationId xmlns:a16="http://schemas.microsoft.com/office/drawing/2014/main" id="{E8789BD3-920F-BB82-E8F0-14549AA400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1143" y="1910493"/>
            <a:ext cx="1994297" cy="8989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ntercom, Inc. - Wikipedia">
            <a:extLst>
              <a:ext uri="{FF2B5EF4-FFF2-40B4-BE49-F238E27FC236}">
                <a16:creationId xmlns:a16="http://schemas.microsoft.com/office/drawing/2014/main" id="{8D155736-F886-548F-5AA4-A2D4FFA6E3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4292" y="2652199"/>
            <a:ext cx="1167464" cy="77689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caling a Global Health Company to 200 People - ACELR8">
            <a:extLst>
              <a:ext uri="{FF2B5EF4-FFF2-40B4-BE49-F238E27FC236}">
                <a16:creationId xmlns:a16="http://schemas.microsoft.com/office/drawing/2014/main" id="{34FC9E93-C359-4EBB-8673-4DBD4A520F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1143" y="3392303"/>
            <a:ext cx="1318560" cy="65284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Amazon Alexa:Amazon.com:Appstore for Android">
            <a:extLst>
              <a:ext uri="{FF2B5EF4-FFF2-40B4-BE49-F238E27FC236}">
                <a16:creationId xmlns:a16="http://schemas.microsoft.com/office/drawing/2014/main" id="{C1B60154-A10D-0107-C7D5-381B43A855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6047" y="3985436"/>
            <a:ext cx="669726" cy="669726"/>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A new Analytical Report Claims that Apple is on a Wild Hiring Spree for  Engineers that Could Boost Siri's Popularity - Patently Apple">
            <a:extLst>
              <a:ext uri="{FF2B5EF4-FFF2-40B4-BE49-F238E27FC236}">
                <a16:creationId xmlns:a16="http://schemas.microsoft.com/office/drawing/2014/main" id="{4E148C21-ED10-519A-1BBC-F786FBCACC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9487" y="4085273"/>
            <a:ext cx="1167464" cy="529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882D7B9-4EB9-9A9B-9B59-888A589F17CB}"/>
              </a:ext>
            </a:extLst>
          </p:cNvPr>
          <p:cNvPicPr>
            <a:picLocks noChangeAspect="1"/>
          </p:cNvPicPr>
          <p:nvPr/>
        </p:nvPicPr>
        <p:blipFill>
          <a:blip r:embed="rId10"/>
          <a:stretch>
            <a:fillRect/>
          </a:stretch>
        </p:blipFill>
        <p:spPr>
          <a:xfrm>
            <a:off x="6290664" y="4158799"/>
            <a:ext cx="1167465" cy="322999"/>
          </a:xfrm>
          <a:prstGeom prst="rect">
            <a:avLst/>
          </a:prstGeom>
        </p:spPr>
      </p:pic>
      <p:pic>
        <p:nvPicPr>
          <p:cNvPr id="5144" name="Picture 24" descr="Discover Microsoft 365 Copilot: A detailed analysis of the components">
            <a:extLst>
              <a:ext uri="{FF2B5EF4-FFF2-40B4-BE49-F238E27FC236}">
                <a16:creationId xmlns:a16="http://schemas.microsoft.com/office/drawing/2014/main" id="{061E4F02-F63E-ED8D-10C1-0AAA4EAFB8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0225" y="4668412"/>
            <a:ext cx="994172" cy="55259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2487E36-D2C6-2B65-3F5B-8BE4DE1650D1}"/>
              </a:ext>
            </a:extLst>
          </p:cNvPr>
          <p:cNvSpPr txBox="1"/>
          <p:nvPr/>
        </p:nvSpPr>
        <p:spPr>
          <a:xfrm>
            <a:off x="3168586" y="5154112"/>
            <a:ext cx="1789946" cy="553998"/>
          </a:xfrm>
          <a:prstGeom prst="rect">
            <a:avLst/>
          </a:prstGeom>
          <a:noFill/>
        </p:spPr>
        <p:txBody>
          <a:bodyPr wrap="square" rtlCol="0">
            <a:spAutoFit/>
          </a:bodyPr>
          <a:lstStyle/>
          <a:p>
            <a:r>
              <a:rPr lang="en-US" sz="3000" dirty="0">
                <a:solidFill>
                  <a:srgbClr val="FF0000"/>
                </a:solidFill>
                <a:latin typeface="Arial" panose="020B0604020202020204" pitchFamily="34" charset="0"/>
              </a:rPr>
              <a:t>Auditing?</a:t>
            </a:r>
            <a:endParaRPr lang="en-US" sz="3000" dirty="0">
              <a:solidFill>
                <a:srgbClr val="FF0000"/>
              </a:solidFill>
            </a:endParaRPr>
          </a:p>
        </p:txBody>
      </p:sp>
    </p:spTree>
    <p:extLst>
      <p:ext uri="{BB962C8B-B14F-4D97-AF65-F5344CB8AC3E}">
        <p14:creationId xmlns:p14="http://schemas.microsoft.com/office/powerpoint/2010/main" val="316296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2;p2">
            <a:extLst>
              <a:ext uri="{FF2B5EF4-FFF2-40B4-BE49-F238E27FC236}">
                <a16:creationId xmlns:a16="http://schemas.microsoft.com/office/drawing/2014/main" id="{9AA8F1CE-08DF-BCD7-3D34-57AADA96D982}"/>
              </a:ext>
            </a:extLst>
          </p:cNvPr>
          <p:cNvSpPr txBox="1">
            <a:spLocks noGrp="1"/>
          </p:cNvSpPr>
          <p:nvPr>
            <p:ph type="title"/>
          </p:nvPr>
        </p:nvSpPr>
        <p:spPr>
          <a:xfrm>
            <a:off x="374944" y="1621074"/>
            <a:ext cx="5201730" cy="237708"/>
          </a:xfrm>
          <a:prstGeom prst="rect">
            <a:avLst/>
          </a:prstGeom>
          <a:noFill/>
          <a:ln>
            <a:noFill/>
          </a:ln>
        </p:spPr>
        <p:txBody>
          <a:bodyPr spcFirstLastPara="1" vert="horz" wrap="square" lIns="35861" tIns="17926" rIns="35861" bIns="17926" numCol="1" anchor="ctr" anchorCtr="0" compatLnSpc="1">
            <a:prstTxWarp prst="textNoShape">
              <a:avLst/>
            </a:prstTxWarp>
            <a:noAutofit/>
          </a:bodyPr>
          <a:lstStyle/>
          <a:p>
            <a:r>
              <a:rPr lang="en-US" dirty="0"/>
              <a:t>Summary</a:t>
            </a:r>
            <a:endParaRPr dirty="0"/>
          </a:p>
        </p:txBody>
      </p:sp>
      <p:sp>
        <p:nvSpPr>
          <p:cNvPr id="8" name="TextBox 7">
            <a:extLst>
              <a:ext uri="{FF2B5EF4-FFF2-40B4-BE49-F238E27FC236}">
                <a16:creationId xmlns:a16="http://schemas.microsoft.com/office/drawing/2014/main" id="{83794EB9-961E-4ED7-20C9-A1E445035FCC}"/>
              </a:ext>
            </a:extLst>
          </p:cNvPr>
          <p:cNvSpPr txBox="1"/>
          <p:nvPr/>
        </p:nvSpPr>
        <p:spPr>
          <a:xfrm>
            <a:off x="510778" y="2121694"/>
            <a:ext cx="8122444" cy="2653483"/>
          </a:xfrm>
          <a:prstGeom prst="rect">
            <a:avLst/>
          </a:prstGeom>
          <a:noFill/>
        </p:spPr>
        <p:txBody>
          <a:bodyPr wrap="square" rtlCol="0">
            <a:spAutoFit/>
          </a:bodyPr>
          <a:lstStyle/>
          <a:p>
            <a:pPr>
              <a:lnSpc>
                <a:spcPct val="150000"/>
              </a:lnSpc>
            </a:pPr>
            <a:r>
              <a:rPr lang="en-US" sz="1250" b="1" i="1" dirty="0">
                <a:latin typeface="+mn-lt"/>
              </a:rPr>
              <a:t>Our study offers the following contributions:</a:t>
            </a:r>
          </a:p>
          <a:p>
            <a:pPr marL="285750" indent="-285750">
              <a:lnSpc>
                <a:spcPct val="150000"/>
              </a:lnSpc>
              <a:buFont typeface="+mj-lt"/>
              <a:buAutoNum type="arabicPeriod"/>
            </a:pPr>
            <a:r>
              <a:rPr lang="en-US" sz="1250" dirty="0">
                <a:latin typeface="+mn-lt"/>
              </a:rPr>
              <a:t>We introduce the concept of co-piloted auditing, a highly collaborative partnership between human auditors and AI models that capitalizes on each other’s capabilities to enhance auditing.</a:t>
            </a:r>
          </a:p>
          <a:p>
            <a:pPr marL="285750" indent="-285750">
              <a:lnSpc>
                <a:spcPct val="150000"/>
              </a:lnSpc>
              <a:buFont typeface="+mj-lt"/>
              <a:buAutoNum type="arabicPeriod"/>
            </a:pPr>
            <a:r>
              <a:rPr lang="en-US" sz="1250" dirty="0">
                <a:latin typeface="+mn-lt"/>
              </a:rPr>
              <a:t>We present a comprehensive overview of foundation models, with a focus on pre-training and fine-tuning techniques specifically tailored to the domain of financial auditing. </a:t>
            </a:r>
          </a:p>
          <a:p>
            <a:pPr marL="285750" indent="-285750">
              <a:lnSpc>
                <a:spcPct val="150000"/>
              </a:lnSpc>
              <a:buFont typeface="+mj-lt"/>
              <a:buAutoNum type="arabicPeriod"/>
            </a:pPr>
            <a:r>
              <a:rPr lang="en-US" sz="1250" dirty="0">
                <a:latin typeface="+mn-lt"/>
              </a:rPr>
              <a:t>We demonstrate the effectiveness of employing chain-of-thought prompting to guide LLMs in addressing specific audit tasks, highlighting the model’s versatility and reasoning capabilities.</a:t>
            </a:r>
          </a:p>
          <a:p>
            <a:pPr marL="285750" indent="-285750">
              <a:lnSpc>
                <a:spcPct val="150000"/>
              </a:lnSpc>
              <a:buFont typeface="+mj-lt"/>
              <a:buAutoNum type="arabicPeriod"/>
            </a:pPr>
            <a:r>
              <a:rPr lang="en-US" sz="1250" dirty="0">
                <a:latin typeface="+mn-lt"/>
              </a:rPr>
              <a:t>We assess the effectiveness of our prompting protocols by employing </a:t>
            </a:r>
            <a:r>
              <a:rPr lang="en-US" sz="1250" dirty="0" err="1">
                <a:latin typeface="+mn-lt"/>
              </a:rPr>
              <a:t>ChatGPT</a:t>
            </a:r>
            <a:r>
              <a:rPr lang="en-US" sz="1250" dirty="0">
                <a:latin typeface="+mn-lt"/>
              </a:rPr>
              <a:t>, analyzing both the application of the protocols and the quality of the generated responses.</a:t>
            </a:r>
          </a:p>
        </p:txBody>
      </p:sp>
    </p:spTree>
    <p:extLst>
      <p:ext uri="{BB962C8B-B14F-4D97-AF65-F5344CB8AC3E}">
        <p14:creationId xmlns:p14="http://schemas.microsoft.com/office/powerpoint/2010/main" val="3197712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457DE-025F-440E-412D-CD92C9FEC331}"/>
              </a:ext>
            </a:extLst>
          </p:cNvPr>
          <p:cNvPicPr>
            <a:picLocks noChangeAspect="1"/>
          </p:cNvPicPr>
          <p:nvPr/>
        </p:nvPicPr>
        <p:blipFill>
          <a:blip r:embed="rId3"/>
          <a:stretch>
            <a:fillRect/>
          </a:stretch>
        </p:blipFill>
        <p:spPr>
          <a:xfrm>
            <a:off x="4866127" y="2734048"/>
            <a:ext cx="4277873" cy="1850180"/>
          </a:xfrm>
          <a:prstGeom prst="rect">
            <a:avLst/>
          </a:prstGeom>
        </p:spPr>
      </p:pic>
      <p:cxnSp>
        <p:nvCxnSpPr>
          <p:cNvPr id="5" name="Straight Arrow Connector 4">
            <a:extLst>
              <a:ext uri="{FF2B5EF4-FFF2-40B4-BE49-F238E27FC236}">
                <a16:creationId xmlns:a16="http://schemas.microsoft.com/office/drawing/2014/main" id="{140AF895-4896-6CF8-AE6B-5CF8622E00A3}"/>
              </a:ext>
            </a:extLst>
          </p:cNvPr>
          <p:cNvCxnSpPr/>
          <p:nvPr/>
        </p:nvCxnSpPr>
        <p:spPr>
          <a:xfrm>
            <a:off x="3923215" y="3616476"/>
            <a:ext cx="744183" cy="0"/>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6D16EC0-209C-16E8-3C8C-FF9B193DA1D5}"/>
              </a:ext>
            </a:extLst>
          </p:cNvPr>
          <p:cNvSpPr txBox="1"/>
          <p:nvPr/>
        </p:nvSpPr>
        <p:spPr>
          <a:xfrm>
            <a:off x="900113" y="4933607"/>
            <a:ext cx="2621756" cy="246221"/>
          </a:xfrm>
          <a:prstGeom prst="rect">
            <a:avLst/>
          </a:prstGeom>
          <a:noFill/>
        </p:spPr>
        <p:txBody>
          <a:bodyPr wrap="square" rtlCol="0">
            <a:spAutoFit/>
          </a:bodyPr>
          <a:lstStyle/>
          <a:p>
            <a:r>
              <a:rPr lang="en-US" sz="1000" b="1" dirty="0"/>
              <a:t>Co-piloted Auditing Concept Framework</a:t>
            </a:r>
          </a:p>
        </p:txBody>
      </p:sp>
      <p:pic>
        <p:nvPicPr>
          <p:cNvPr id="7" name="Picture 6">
            <a:extLst>
              <a:ext uri="{FF2B5EF4-FFF2-40B4-BE49-F238E27FC236}">
                <a16:creationId xmlns:a16="http://schemas.microsoft.com/office/drawing/2014/main" id="{712961AE-1B28-1EBB-56DB-502006D3A539}"/>
              </a:ext>
            </a:extLst>
          </p:cNvPr>
          <p:cNvPicPr>
            <a:picLocks noChangeAspect="1"/>
          </p:cNvPicPr>
          <p:nvPr/>
        </p:nvPicPr>
        <p:blipFill>
          <a:blip r:embed="rId4"/>
          <a:stretch>
            <a:fillRect/>
          </a:stretch>
        </p:blipFill>
        <p:spPr>
          <a:xfrm>
            <a:off x="81147" y="2135982"/>
            <a:ext cx="3842068" cy="2541115"/>
          </a:xfrm>
          <a:prstGeom prst="rect">
            <a:avLst/>
          </a:prstGeom>
        </p:spPr>
      </p:pic>
      <p:sp>
        <p:nvSpPr>
          <p:cNvPr id="8" name="Google Shape;72;p2">
            <a:extLst>
              <a:ext uri="{FF2B5EF4-FFF2-40B4-BE49-F238E27FC236}">
                <a16:creationId xmlns:a16="http://schemas.microsoft.com/office/drawing/2014/main" id="{E798F506-D242-ADB3-95E6-71113A0B2500}"/>
              </a:ext>
            </a:extLst>
          </p:cNvPr>
          <p:cNvSpPr txBox="1">
            <a:spLocks noGrp="1"/>
          </p:cNvSpPr>
          <p:nvPr>
            <p:ph type="title"/>
          </p:nvPr>
        </p:nvSpPr>
        <p:spPr>
          <a:xfrm>
            <a:off x="374944" y="1621074"/>
            <a:ext cx="6461625" cy="237708"/>
          </a:xfrm>
          <a:prstGeom prst="rect">
            <a:avLst/>
          </a:prstGeom>
          <a:noFill/>
          <a:ln>
            <a:noFill/>
          </a:ln>
        </p:spPr>
        <p:txBody>
          <a:bodyPr spcFirstLastPara="1" vert="horz" wrap="square" lIns="35861" tIns="17926" rIns="35861" bIns="17926" numCol="1" anchor="ctr" anchorCtr="0" compatLnSpc="1">
            <a:prstTxWarp prst="textNoShape">
              <a:avLst/>
            </a:prstTxWarp>
            <a:noAutofit/>
          </a:bodyPr>
          <a:lstStyle/>
          <a:p>
            <a:r>
              <a:rPr lang="en-US" dirty="0"/>
              <a:t>Foundation-Model-Empowered AI Co-piloted Auditing</a:t>
            </a:r>
            <a:endParaRPr dirty="0"/>
          </a:p>
        </p:txBody>
      </p:sp>
      <p:sp>
        <p:nvSpPr>
          <p:cNvPr id="9" name="TextBox 8">
            <a:extLst>
              <a:ext uri="{FF2B5EF4-FFF2-40B4-BE49-F238E27FC236}">
                <a16:creationId xmlns:a16="http://schemas.microsoft.com/office/drawing/2014/main" id="{18A3B651-A8B1-B406-652F-2A7E15BFF437}"/>
              </a:ext>
            </a:extLst>
          </p:cNvPr>
          <p:cNvSpPr txBox="1"/>
          <p:nvPr/>
        </p:nvSpPr>
        <p:spPr>
          <a:xfrm>
            <a:off x="5650706" y="4931715"/>
            <a:ext cx="1922622" cy="246221"/>
          </a:xfrm>
          <a:prstGeom prst="rect">
            <a:avLst/>
          </a:prstGeom>
          <a:noFill/>
        </p:spPr>
        <p:txBody>
          <a:bodyPr wrap="square" rtlCol="0">
            <a:spAutoFit/>
          </a:bodyPr>
          <a:lstStyle/>
          <a:p>
            <a:r>
              <a:rPr lang="en-US" sz="1000" b="1" dirty="0"/>
              <a:t>Co-piloted Auditing Process</a:t>
            </a:r>
          </a:p>
        </p:txBody>
      </p:sp>
    </p:spTree>
    <p:extLst>
      <p:ext uri="{BB962C8B-B14F-4D97-AF65-F5344CB8AC3E}">
        <p14:creationId xmlns:p14="http://schemas.microsoft.com/office/powerpoint/2010/main" val="239612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a:spLocks noGrp="1"/>
          </p:cNvSpPr>
          <p:nvPr>
            <p:ph type="title"/>
          </p:nvPr>
        </p:nvSpPr>
        <p:spPr>
          <a:xfrm>
            <a:off x="374944" y="1621074"/>
            <a:ext cx="5201730" cy="237708"/>
          </a:xfrm>
          <a:prstGeom prst="rect">
            <a:avLst/>
          </a:prstGeom>
          <a:noFill/>
          <a:ln>
            <a:noFill/>
          </a:ln>
        </p:spPr>
        <p:txBody>
          <a:bodyPr spcFirstLastPara="1" vert="horz" wrap="square" lIns="35861" tIns="17926" rIns="35861" bIns="17926" numCol="1" anchor="ctr" anchorCtr="0" compatLnSpc="1">
            <a:prstTxWarp prst="textNoShape">
              <a:avLst/>
            </a:prstTxWarp>
            <a:noAutofit/>
          </a:bodyPr>
          <a:lstStyle/>
          <a:p>
            <a:r>
              <a:rPr lang="en-US" dirty="0"/>
              <a:t>The Process of AI Co-piloted Auditing</a:t>
            </a:r>
            <a:endParaRPr dirty="0"/>
          </a:p>
        </p:txBody>
      </p:sp>
      <p:pic>
        <p:nvPicPr>
          <p:cNvPr id="113" name="Picture 112">
            <a:extLst>
              <a:ext uri="{FF2B5EF4-FFF2-40B4-BE49-F238E27FC236}">
                <a16:creationId xmlns:a16="http://schemas.microsoft.com/office/drawing/2014/main" id="{0256F914-F2DD-9A8C-C8C0-81DFFDA8B291}"/>
              </a:ext>
            </a:extLst>
          </p:cNvPr>
          <p:cNvPicPr>
            <a:picLocks noChangeAspect="1"/>
          </p:cNvPicPr>
          <p:nvPr/>
        </p:nvPicPr>
        <p:blipFill>
          <a:blip r:embed="rId3"/>
          <a:stretch>
            <a:fillRect/>
          </a:stretch>
        </p:blipFill>
        <p:spPr>
          <a:xfrm>
            <a:off x="4107656" y="2371320"/>
            <a:ext cx="5036344" cy="2447848"/>
          </a:xfrm>
          <a:prstGeom prst="rect">
            <a:avLst/>
          </a:prstGeom>
        </p:spPr>
      </p:pic>
      <p:pic>
        <p:nvPicPr>
          <p:cNvPr id="115" name="Picture 114">
            <a:extLst>
              <a:ext uri="{FF2B5EF4-FFF2-40B4-BE49-F238E27FC236}">
                <a16:creationId xmlns:a16="http://schemas.microsoft.com/office/drawing/2014/main" id="{EB7F0310-970F-B79B-1036-A4E5BFA63593}"/>
              </a:ext>
            </a:extLst>
          </p:cNvPr>
          <p:cNvPicPr>
            <a:picLocks noChangeAspect="1"/>
          </p:cNvPicPr>
          <p:nvPr/>
        </p:nvPicPr>
        <p:blipFill>
          <a:blip r:embed="rId4"/>
          <a:stretch>
            <a:fillRect/>
          </a:stretch>
        </p:blipFill>
        <p:spPr>
          <a:xfrm>
            <a:off x="81147" y="2135982"/>
            <a:ext cx="3842068" cy="2541115"/>
          </a:xfrm>
          <a:prstGeom prst="rect">
            <a:avLst/>
          </a:prstGeom>
        </p:spPr>
      </p:pic>
      <p:sp>
        <p:nvSpPr>
          <p:cNvPr id="116" name="TextBox 115">
            <a:extLst>
              <a:ext uri="{FF2B5EF4-FFF2-40B4-BE49-F238E27FC236}">
                <a16:creationId xmlns:a16="http://schemas.microsoft.com/office/drawing/2014/main" id="{AE43CF2E-D63F-D763-54E7-88D59CBA7CD0}"/>
              </a:ext>
            </a:extLst>
          </p:cNvPr>
          <p:cNvSpPr txBox="1"/>
          <p:nvPr/>
        </p:nvSpPr>
        <p:spPr>
          <a:xfrm>
            <a:off x="900113" y="4933607"/>
            <a:ext cx="2621756" cy="246221"/>
          </a:xfrm>
          <a:prstGeom prst="rect">
            <a:avLst/>
          </a:prstGeom>
          <a:noFill/>
        </p:spPr>
        <p:txBody>
          <a:bodyPr wrap="square" rtlCol="0">
            <a:spAutoFit/>
          </a:bodyPr>
          <a:lstStyle/>
          <a:p>
            <a:r>
              <a:rPr lang="en-US" sz="1000" b="1" dirty="0"/>
              <a:t>Co-piloted Auditing Concept Framework</a:t>
            </a:r>
          </a:p>
        </p:txBody>
      </p:sp>
      <p:sp>
        <p:nvSpPr>
          <p:cNvPr id="117" name="TextBox 116">
            <a:extLst>
              <a:ext uri="{FF2B5EF4-FFF2-40B4-BE49-F238E27FC236}">
                <a16:creationId xmlns:a16="http://schemas.microsoft.com/office/drawing/2014/main" id="{9E302B28-C450-68F6-209E-668B1243EB89}"/>
              </a:ext>
            </a:extLst>
          </p:cNvPr>
          <p:cNvSpPr txBox="1"/>
          <p:nvPr/>
        </p:nvSpPr>
        <p:spPr>
          <a:xfrm>
            <a:off x="5650706" y="4931715"/>
            <a:ext cx="1922622" cy="246221"/>
          </a:xfrm>
          <a:prstGeom prst="rect">
            <a:avLst/>
          </a:prstGeom>
          <a:noFill/>
        </p:spPr>
        <p:txBody>
          <a:bodyPr wrap="square" rtlCol="0">
            <a:spAutoFit/>
          </a:bodyPr>
          <a:lstStyle/>
          <a:p>
            <a:r>
              <a:rPr lang="en-US" sz="1000" b="1" dirty="0"/>
              <a:t>Co-piloted Auditing Process</a:t>
            </a:r>
          </a:p>
        </p:txBody>
      </p:sp>
      <p:cxnSp>
        <p:nvCxnSpPr>
          <p:cNvPr id="118" name="Straight Arrow Connector 117">
            <a:extLst>
              <a:ext uri="{FF2B5EF4-FFF2-40B4-BE49-F238E27FC236}">
                <a16:creationId xmlns:a16="http://schemas.microsoft.com/office/drawing/2014/main" id="{0D508434-098D-5C2C-BC5A-F7F9837308E7}"/>
              </a:ext>
            </a:extLst>
          </p:cNvPr>
          <p:cNvCxnSpPr/>
          <p:nvPr/>
        </p:nvCxnSpPr>
        <p:spPr>
          <a:xfrm>
            <a:off x="3687471" y="3602189"/>
            <a:ext cx="744183" cy="0"/>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0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2;p2">
            <a:extLst>
              <a:ext uri="{FF2B5EF4-FFF2-40B4-BE49-F238E27FC236}">
                <a16:creationId xmlns:a16="http://schemas.microsoft.com/office/drawing/2014/main" id="{9AA8F1CE-08DF-BCD7-3D34-57AADA96D982}"/>
              </a:ext>
            </a:extLst>
          </p:cNvPr>
          <p:cNvSpPr txBox="1">
            <a:spLocks noGrp="1"/>
          </p:cNvSpPr>
          <p:nvPr>
            <p:ph type="title"/>
          </p:nvPr>
        </p:nvSpPr>
        <p:spPr>
          <a:xfrm>
            <a:off x="374944" y="1621074"/>
            <a:ext cx="5201730" cy="237708"/>
          </a:xfrm>
          <a:prstGeom prst="rect">
            <a:avLst/>
          </a:prstGeom>
          <a:noFill/>
          <a:ln>
            <a:noFill/>
          </a:ln>
        </p:spPr>
        <p:txBody>
          <a:bodyPr spcFirstLastPara="1" vert="horz" wrap="square" lIns="35861" tIns="17926" rIns="35861" bIns="17926" numCol="1" anchor="ctr" anchorCtr="0" compatLnSpc="1">
            <a:prstTxWarp prst="textNoShape">
              <a:avLst/>
            </a:prstTxWarp>
            <a:noAutofit/>
          </a:bodyPr>
          <a:lstStyle/>
          <a:p>
            <a:r>
              <a:rPr lang="en-US" dirty="0"/>
              <a:t>Experiments of Audit Task</a:t>
            </a:r>
            <a:endParaRPr dirty="0"/>
          </a:p>
        </p:txBody>
      </p:sp>
      <p:sp>
        <p:nvSpPr>
          <p:cNvPr id="2" name="TextBox 1">
            <a:extLst>
              <a:ext uri="{FF2B5EF4-FFF2-40B4-BE49-F238E27FC236}">
                <a16:creationId xmlns:a16="http://schemas.microsoft.com/office/drawing/2014/main" id="{7132FCA1-6563-AE00-5998-E65C4F1E74D8}"/>
              </a:ext>
            </a:extLst>
          </p:cNvPr>
          <p:cNvSpPr txBox="1"/>
          <p:nvPr/>
        </p:nvSpPr>
        <p:spPr>
          <a:xfrm>
            <a:off x="374944" y="2443162"/>
            <a:ext cx="2518275" cy="553998"/>
          </a:xfrm>
          <a:prstGeom prst="rect">
            <a:avLst/>
          </a:prstGeom>
          <a:noFill/>
        </p:spPr>
        <p:txBody>
          <a:bodyPr wrap="square" rtlCol="0">
            <a:spAutoFit/>
          </a:bodyPr>
          <a:lstStyle/>
          <a:p>
            <a:r>
              <a:rPr lang="en-US" sz="1500" dirty="0">
                <a:latin typeface="Arial" panose="020B0604020202020204" pitchFamily="34" charset="0"/>
              </a:rPr>
              <a:t>Experiment A: Audit Task - Financial Ratio Analysis</a:t>
            </a:r>
            <a:endParaRPr lang="en-US" sz="1500" dirty="0"/>
          </a:p>
        </p:txBody>
      </p:sp>
      <p:sp>
        <p:nvSpPr>
          <p:cNvPr id="3" name="TextBox 2">
            <a:extLst>
              <a:ext uri="{FF2B5EF4-FFF2-40B4-BE49-F238E27FC236}">
                <a16:creationId xmlns:a16="http://schemas.microsoft.com/office/drawing/2014/main" id="{DEA92FCE-893D-9A19-EFD0-B417A2A98BAA}"/>
              </a:ext>
            </a:extLst>
          </p:cNvPr>
          <p:cNvSpPr txBox="1"/>
          <p:nvPr/>
        </p:nvSpPr>
        <p:spPr>
          <a:xfrm>
            <a:off x="374944" y="3119219"/>
            <a:ext cx="2311106" cy="784830"/>
          </a:xfrm>
          <a:prstGeom prst="rect">
            <a:avLst/>
          </a:prstGeom>
          <a:noFill/>
        </p:spPr>
        <p:txBody>
          <a:bodyPr wrap="square" rtlCol="0">
            <a:spAutoFit/>
          </a:bodyPr>
          <a:lstStyle/>
          <a:p>
            <a:r>
              <a:rPr lang="en-US" sz="1500" dirty="0">
                <a:latin typeface="Arial" panose="020B0604020202020204" pitchFamily="34" charset="0"/>
              </a:rPr>
              <a:t>Experiment B: Audit Task - Post-Implementation Review</a:t>
            </a:r>
            <a:endParaRPr lang="en-US" sz="1500" dirty="0"/>
          </a:p>
        </p:txBody>
      </p:sp>
      <p:sp>
        <p:nvSpPr>
          <p:cNvPr id="4" name="TextBox 3">
            <a:extLst>
              <a:ext uri="{FF2B5EF4-FFF2-40B4-BE49-F238E27FC236}">
                <a16:creationId xmlns:a16="http://schemas.microsoft.com/office/drawing/2014/main" id="{EB308918-1589-E506-66F1-AD8F03F8047E}"/>
              </a:ext>
            </a:extLst>
          </p:cNvPr>
          <p:cNvSpPr txBox="1"/>
          <p:nvPr/>
        </p:nvSpPr>
        <p:spPr>
          <a:xfrm>
            <a:off x="374944" y="3990321"/>
            <a:ext cx="2518275" cy="553998"/>
          </a:xfrm>
          <a:prstGeom prst="rect">
            <a:avLst/>
          </a:prstGeom>
          <a:noFill/>
        </p:spPr>
        <p:txBody>
          <a:bodyPr wrap="square" rtlCol="0">
            <a:spAutoFit/>
          </a:bodyPr>
          <a:lstStyle/>
          <a:p>
            <a:r>
              <a:rPr lang="en-US" sz="1500" dirty="0">
                <a:latin typeface="Arial" panose="020B0604020202020204" pitchFamily="34" charset="0"/>
              </a:rPr>
              <a:t>Experiment C: Audit Task - Journal Entry Testing</a:t>
            </a:r>
            <a:endParaRPr lang="en-US" sz="1500" dirty="0"/>
          </a:p>
        </p:txBody>
      </p:sp>
      <p:sp>
        <p:nvSpPr>
          <p:cNvPr id="5" name="TextBox 4">
            <a:extLst>
              <a:ext uri="{FF2B5EF4-FFF2-40B4-BE49-F238E27FC236}">
                <a16:creationId xmlns:a16="http://schemas.microsoft.com/office/drawing/2014/main" id="{17B14DF6-8AAE-1F33-642B-BE6CD5579F69}"/>
              </a:ext>
            </a:extLst>
          </p:cNvPr>
          <p:cNvSpPr txBox="1"/>
          <p:nvPr/>
        </p:nvSpPr>
        <p:spPr>
          <a:xfrm>
            <a:off x="3900489" y="2316786"/>
            <a:ext cx="4700588" cy="3381695"/>
          </a:xfrm>
          <a:prstGeom prst="rect">
            <a:avLst/>
          </a:prstGeom>
          <a:solidFill>
            <a:schemeClr val="accent1"/>
          </a:solidFill>
        </p:spPr>
        <p:txBody>
          <a:bodyPr wrap="square" rtlCol="0">
            <a:spAutoFit/>
          </a:bodyPr>
          <a:lstStyle/>
          <a:p>
            <a:r>
              <a:rPr lang="en-US" sz="1125" dirty="0">
                <a:latin typeface="Courier New" panose="02070309020205020404" pitchFamily="49" charset="0"/>
              </a:rPr>
              <a:t>[Model]: Audit initiated. I am now calculating the three financial ratios</a:t>
            </a:r>
            <a:br>
              <a:rPr lang="en-US" sz="1125" dirty="0"/>
            </a:br>
            <a:r>
              <a:rPr lang="en-US" sz="1125" dirty="0">
                <a:latin typeface="Courier New" panose="02070309020205020404" pitchFamily="49" charset="0"/>
              </a:rPr>
              <a:t>based on the provided income statement data (Input 1).</a:t>
            </a:r>
            <a:br>
              <a:rPr lang="en-US" sz="1125" dirty="0"/>
            </a:br>
            <a:r>
              <a:rPr lang="en-US" sz="1125" dirty="0">
                <a:latin typeface="Courier New" panose="02070309020205020404" pitchFamily="49" charset="0"/>
              </a:rPr>
              <a:t>Gross profit margin = Gross profit / Total revenue</a:t>
            </a:r>
            <a:br>
              <a:rPr lang="en-US" sz="1125" dirty="0"/>
            </a:br>
            <a:r>
              <a:rPr lang="en-US" sz="1125" dirty="0">
                <a:latin typeface="Courier New" panose="02070309020205020404" pitchFamily="49" charset="0"/>
              </a:rPr>
              <a:t>Operating profit margin = EBIT / Total revenue</a:t>
            </a:r>
            <a:br>
              <a:rPr lang="en-US" sz="1125" dirty="0"/>
            </a:br>
            <a:r>
              <a:rPr lang="en-US" sz="1125" dirty="0">
                <a:latin typeface="Courier New" panose="02070309020205020404" pitchFamily="49" charset="0"/>
              </a:rPr>
              <a:t>Net profit margin = Net income / Total revenue</a:t>
            </a:r>
            <a:br>
              <a:rPr lang="en-US" sz="1125" dirty="0"/>
            </a:br>
            <a:r>
              <a:rPr lang="en-US" sz="1125" dirty="0">
                <a:latin typeface="Courier New" panose="02070309020205020404" pitchFamily="49" charset="0"/>
              </a:rPr>
              <a:t>Here are the calculated ratios:</a:t>
            </a:r>
            <a:br>
              <a:rPr lang="en-US" sz="1125" dirty="0"/>
            </a:br>
            <a:r>
              <a:rPr lang="en-US" sz="1125" dirty="0">
                <a:latin typeface="Courier New" panose="02070309020205020404" pitchFamily="49" charset="0"/>
              </a:rPr>
              <a:t>Gross profit margin = 1.70782e+11 / 3.94328e+11 = 0.4330258827965754</a:t>
            </a:r>
            <a:br>
              <a:rPr lang="en-US" sz="1125" dirty="0"/>
            </a:br>
            <a:r>
              <a:rPr lang="en-US" sz="1125" dirty="0">
                <a:latin typeface="Courier New" panose="02070309020205020404" pitchFamily="49" charset="0"/>
              </a:rPr>
              <a:t>Operating profit margin = 1.19437e+11 / 3.94328e+11 = 0.3029328940914151</a:t>
            </a:r>
            <a:br>
              <a:rPr lang="en-US" sz="1125" dirty="0"/>
            </a:br>
            <a:r>
              <a:rPr lang="en-US" sz="1125" dirty="0">
                <a:latin typeface="Courier New" panose="02070309020205020404" pitchFamily="49" charset="0"/>
              </a:rPr>
              <a:t>Net profit margin = 9.9803e+10 / 3.94328e+11 = 0.25315486389767526</a:t>
            </a:r>
            <a:br>
              <a:rPr lang="en-US" sz="1125" dirty="0"/>
            </a:br>
            <a:r>
              <a:rPr lang="en-US" sz="1125" dirty="0">
                <a:latin typeface="Courier New" panose="02070309020205020404" pitchFamily="49" charset="0"/>
              </a:rPr>
              <a:t>So, the results are as follows:</a:t>
            </a:r>
            <a:br>
              <a:rPr lang="en-US" sz="1125" dirty="0"/>
            </a:br>
            <a:r>
              <a:rPr lang="en-US" sz="1125" dirty="0">
                <a:latin typeface="Courier New" panose="02070309020205020404" pitchFamily="49" charset="0"/>
              </a:rPr>
              <a:t>Calculation Completed!</a:t>
            </a:r>
            <a:br>
              <a:rPr lang="en-US" sz="1125" dirty="0"/>
            </a:br>
            <a:r>
              <a:rPr lang="en-US" sz="1125" dirty="0">
                <a:latin typeface="Courier New" panose="02070309020205020404" pitchFamily="49" charset="0"/>
              </a:rPr>
              <a:t>Gross profit margin = 0.4330258827965754</a:t>
            </a:r>
            <a:br>
              <a:rPr lang="en-US" sz="1125" dirty="0"/>
            </a:br>
            <a:r>
              <a:rPr lang="en-US" sz="1125" dirty="0">
                <a:latin typeface="Courier New" panose="02070309020205020404" pitchFamily="49" charset="0"/>
              </a:rPr>
              <a:t>Operating profit margin = 0.3029328940914151</a:t>
            </a:r>
            <a:br>
              <a:rPr lang="en-US" sz="1125" dirty="0"/>
            </a:br>
            <a:r>
              <a:rPr lang="en-US" sz="1125" dirty="0">
                <a:latin typeface="Courier New" panose="02070309020205020404" pitchFamily="49" charset="0"/>
              </a:rPr>
              <a:t>Net profit margin = 0.25315486389767526</a:t>
            </a:r>
            <a:endParaRPr lang="en-US" sz="1125" dirty="0"/>
          </a:p>
        </p:txBody>
      </p:sp>
      <p:sp>
        <p:nvSpPr>
          <p:cNvPr id="6" name="Freeform: Shape 5">
            <a:extLst>
              <a:ext uri="{FF2B5EF4-FFF2-40B4-BE49-F238E27FC236}">
                <a16:creationId xmlns:a16="http://schemas.microsoft.com/office/drawing/2014/main" id="{052373BA-982B-CB21-BFBA-1F072DCA4E93}"/>
              </a:ext>
            </a:extLst>
          </p:cNvPr>
          <p:cNvSpPr/>
          <p:nvPr/>
        </p:nvSpPr>
        <p:spPr>
          <a:xfrm>
            <a:off x="2743200" y="2528888"/>
            <a:ext cx="428625" cy="222904"/>
          </a:xfrm>
          <a:custGeom>
            <a:avLst/>
            <a:gdLst>
              <a:gd name="connsiteX0" fmla="*/ 0 w 685800"/>
              <a:gd name="connsiteY0" fmla="*/ 125730 h 356647"/>
              <a:gd name="connsiteX1" fmla="*/ 137160 w 685800"/>
              <a:gd name="connsiteY1" fmla="*/ 354330 h 356647"/>
              <a:gd name="connsiteX2" fmla="*/ 685800 w 685800"/>
              <a:gd name="connsiteY2" fmla="*/ 0 h 356647"/>
            </a:gdLst>
            <a:ahLst/>
            <a:cxnLst>
              <a:cxn ang="0">
                <a:pos x="connsiteX0" y="connsiteY0"/>
              </a:cxn>
              <a:cxn ang="0">
                <a:pos x="connsiteX1" y="connsiteY1"/>
              </a:cxn>
              <a:cxn ang="0">
                <a:pos x="connsiteX2" y="connsiteY2"/>
              </a:cxn>
            </a:cxnLst>
            <a:rect l="l" t="t" r="r" b="b"/>
            <a:pathLst>
              <a:path w="685800" h="356647">
                <a:moveTo>
                  <a:pt x="0" y="125730"/>
                </a:moveTo>
                <a:cubicBezTo>
                  <a:pt x="11430" y="250507"/>
                  <a:pt x="22860" y="375285"/>
                  <a:pt x="137160" y="354330"/>
                </a:cubicBezTo>
                <a:cubicBezTo>
                  <a:pt x="251460" y="333375"/>
                  <a:pt x="560070" y="97155"/>
                  <a:pt x="685800" y="0"/>
                </a:cubicBezTo>
              </a:path>
            </a:pathLst>
          </a:cu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500"/>
          </a:p>
        </p:txBody>
      </p:sp>
      <p:sp>
        <p:nvSpPr>
          <p:cNvPr id="9" name="Freeform: Shape 8">
            <a:extLst>
              <a:ext uri="{FF2B5EF4-FFF2-40B4-BE49-F238E27FC236}">
                <a16:creationId xmlns:a16="http://schemas.microsoft.com/office/drawing/2014/main" id="{1699A93A-4257-ED1B-CFCE-88DA0F1ECE95}"/>
              </a:ext>
            </a:extLst>
          </p:cNvPr>
          <p:cNvSpPr/>
          <p:nvPr/>
        </p:nvSpPr>
        <p:spPr>
          <a:xfrm>
            <a:off x="2743200" y="3202812"/>
            <a:ext cx="428625" cy="222904"/>
          </a:xfrm>
          <a:custGeom>
            <a:avLst/>
            <a:gdLst>
              <a:gd name="connsiteX0" fmla="*/ 0 w 685800"/>
              <a:gd name="connsiteY0" fmla="*/ 125730 h 356647"/>
              <a:gd name="connsiteX1" fmla="*/ 137160 w 685800"/>
              <a:gd name="connsiteY1" fmla="*/ 354330 h 356647"/>
              <a:gd name="connsiteX2" fmla="*/ 685800 w 685800"/>
              <a:gd name="connsiteY2" fmla="*/ 0 h 356647"/>
            </a:gdLst>
            <a:ahLst/>
            <a:cxnLst>
              <a:cxn ang="0">
                <a:pos x="connsiteX0" y="connsiteY0"/>
              </a:cxn>
              <a:cxn ang="0">
                <a:pos x="connsiteX1" y="connsiteY1"/>
              </a:cxn>
              <a:cxn ang="0">
                <a:pos x="connsiteX2" y="connsiteY2"/>
              </a:cxn>
            </a:cxnLst>
            <a:rect l="l" t="t" r="r" b="b"/>
            <a:pathLst>
              <a:path w="685800" h="356647">
                <a:moveTo>
                  <a:pt x="0" y="125730"/>
                </a:moveTo>
                <a:cubicBezTo>
                  <a:pt x="11430" y="250507"/>
                  <a:pt x="22860" y="375285"/>
                  <a:pt x="137160" y="354330"/>
                </a:cubicBezTo>
                <a:cubicBezTo>
                  <a:pt x="251460" y="333375"/>
                  <a:pt x="560070" y="97155"/>
                  <a:pt x="685800" y="0"/>
                </a:cubicBezTo>
              </a:path>
            </a:pathLst>
          </a:cu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500"/>
          </a:p>
        </p:txBody>
      </p:sp>
      <p:sp>
        <p:nvSpPr>
          <p:cNvPr id="10" name="Freeform: Shape 9">
            <a:extLst>
              <a:ext uri="{FF2B5EF4-FFF2-40B4-BE49-F238E27FC236}">
                <a16:creationId xmlns:a16="http://schemas.microsoft.com/office/drawing/2014/main" id="{28AE7D91-E442-9780-413A-62B2DA207300}"/>
              </a:ext>
            </a:extLst>
          </p:cNvPr>
          <p:cNvSpPr/>
          <p:nvPr/>
        </p:nvSpPr>
        <p:spPr>
          <a:xfrm>
            <a:off x="2689306" y="4102768"/>
            <a:ext cx="428625" cy="222904"/>
          </a:xfrm>
          <a:custGeom>
            <a:avLst/>
            <a:gdLst>
              <a:gd name="connsiteX0" fmla="*/ 0 w 685800"/>
              <a:gd name="connsiteY0" fmla="*/ 125730 h 356647"/>
              <a:gd name="connsiteX1" fmla="*/ 137160 w 685800"/>
              <a:gd name="connsiteY1" fmla="*/ 354330 h 356647"/>
              <a:gd name="connsiteX2" fmla="*/ 685800 w 685800"/>
              <a:gd name="connsiteY2" fmla="*/ 0 h 356647"/>
            </a:gdLst>
            <a:ahLst/>
            <a:cxnLst>
              <a:cxn ang="0">
                <a:pos x="connsiteX0" y="connsiteY0"/>
              </a:cxn>
              <a:cxn ang="0">
                <a:pos x="connsiteX1" y="connsiteY1"/>
              </a:cxn>
              <a:cxn ang="0">
                <a:pos x="connsiteX2" y="connsiteY2"/>
              </a:cxn>
            </a:cxnLst>
            <a:rect l="l" t="t" r="r" b="b"/>
            <a:pathLst>
              <a:path w="685800" h="356647">
                <a:moveTo>
                  <a:pt x="0" y="125730"/>
                </a:moveTo>
                <a:cubicBezTo>
                  <a:pt x="11430" y="250507"/>
                  <a:pt x="22860" y="375285"/>
                  <a:pt x="137160" y="354330"/>
                </a:cubicBezTo>
                <a:cubicBezTo>
                  <a:pt x="251460" y="333375"/>
                  <a:pt x="560070" y="97155"/>
                  <a:pt x="685800" y="0"/>
                </a:cubicBezTo>
              </a:path>
            </a:pathLst>
          </a:cu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500"/>
          </a:p>
        </p:txBody>
      </p:sp>
      <p:sp>
        <p:nvSpPr>
          <p:cNvPr id="11" name="TextBox 10">
            <a:extLst>
              <a:ext uri="{FF2B5EF4-FFF2-40B4-BE49-F238E27FC236}">
                <a16:creationId xmlns:a16="http://schemas.microsoft.com/office/drawing/2014/main" id="{5C1448ED-61E4-CFDF-57FE-1254DF9C6E85}"/>
              </a:ext>
            </a:extLst>
          </p:cNvPr>
          <p:cNvSpPr txBox="1"/>
          <p:nvPr/>
        </p:nvSpPr>
        <p:spPr>
          <a:xfrm>
            <a:off x="3900489" y="1941081"/>
            <a:ext cx="4014996" cy="553998"/>
          </a:xfrm>
          <a:prstGeom prst="rect">
            <a:avLst/>
          </a:prstGeom>
          <a:noFill/>
        </p:spPr>
        <p:txBody>
          <a:bodyPr wrap="square" rtlCol="0">
            <a:spAutoFit/>
          </a:bodyPr>
          <a:lstStyle/>
          <a:p>
            <a:r>
              <a:rPr lang="en-US" sz="1500" dirty="0">
                <a:latin typeface="Arial" panose="020B0604020202020204" pitchFamily="34" charset="0"/>
              </a:rPr>
              <a:t>Experiment A: Audit Task - Financial Ratio Analysis</a:t>
            </a:r>
            <a:endParaRPr lang="en-US" sz="1500" dirty="0"/>
          </a:p>
        </p:txBody>
      </p:sp>
      <p:sp>
        <p:nvSpPr>
          <p:cNvPr id="8" name="TextBox 7">
            <a:extLst>
              <a:ext uri="{FF2B5EF4-FFF2-40B4-BE49-F238E27FC236}">
                <a16:creationId xmlns:a16="http://schemas.microsoft.com/office/drawing/2014/main" id="{0D691CC1-843F-6D86-3276-4C96A1296414}"/>
              </a:ext>
            </a:extLst>
          </p:cNvPr>
          <p:cNvSpPr txBox="1"/>
          <p:nvPr/>
        </p:nvSpPr>
        <p:spPr>
          <a:xfrm>
            <a:off x="374944" y="4735046"/>
            <a:ext cx="1707356" cy="323165"/>
          </a:xfrm>
          <a:prstGeom prst="rect">
            <a:avLst/>
          </a:prstGeom>
          <a:noFill/>
        </p:spPr>
        <p:txBody>
          <a:bodyPr wrap="square" rtlCol="0">
            <a:spAutoFit/>
          </a:bodyPr>
          <a:lstStyle/>
          <a:p>
            <a:r>
              <a:rPr lang="en-US" sz="1500" dirty="0"/>
              <a:t>……</a:t>
            </a:r>
          </a:p>
        </p:txBody>
      </p:sp>
    </p:spTree>
    <p:extLst>
      <p:ext uri="{BB962C8B-B14F-4D97-AF65-F5344CB8AC3E}">
        <p14:creationId xmlns:p14="http://schemas.microsoft.com/office/powerpoint/2010/main" val="293244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E37C-4B42-3954-D58A-B02F938E5E6C}"/>
              </a:ext>
            </a:extLst>
          </p:cNvPr>
          <p:cNvSpPr>
            <a:spLocks noGrp="1"/>
          </p:cNvSpPr>
          <p:nvPr>
            <p:ph type="title"/>
          </p:nvPr>
        </p:nvSpPr>
        <p:spPr/>
        <p:txBody>
          <a:bodyPr/>
          <a:lstStyle/>
          <a:p>
            <a:r>
              <a:rPr lang="en-US" altLang="zh-CN" dirty="0"/>
              <a:t>More Development</a:t>
            </a:r>
            <a:endParaRPr lang="en-US" dirty="0"/>
          </a:p>
        </p:txBody>
      </p:sp>
      <p:sp>
        <p:nvSpPr>
          <p:cNvPr id="3" name="Text Placeholder 2">
            <a:extLst>
              <a:ext uri="{FF2B5EF4-FFF2-40B4-BE49-F238E27FC236}">
                <a16:creationId xmlns:a16="http://schemas.microsoft.com/office/drawing/2014/main" id="{0B4D211D-9A0E-2400-6949-BC71AD9DA543}"/>
              </a:ext>
            </a:extLst>
          </p:cNvPr>
          <p:cNvSpPr>
            <a:spLocks noGrp="1"/>
          </p:cNvSpPr>
          <p:nvPr>
            <p:ph type="body" idx="1"/>
          </p:nvPr>
        </p:nvSpPr>
        <p:spPr/>
        <p:txBody>
          <a:bodyPr/>
          <a:lstStyle/>
          <a:p>
            <a:endParaRPr lang="en-US" dirty="0"/>
          </a:p>
        </p:txBody>
      </p:sp>
      <p:pic>
        <p:nvPicPr>
          <p:cNvPr id="4" name="Picture 2">
            <a:extLst>
              <a:ext uri="{FF2B5EF4-FFF2-40B4-BE49-F238E27FC236}">
                <a16:creationId xmlns:a16="http://schemas.microsoft.com/office/drawing/2014/main" id="{624273C8-5CE7-7077-BF31-B7B022A76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94802"/>
            <a:ext cx="8229600" cy="3697051"/>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Home 4">
            <a:hlinkClick r:id="rId4" action="ppaction://hlinksldjump" highlightClick="1"/>
            <a:extLst>
              <a:ext uri="{FF2B5EF4-FFF2-40B4-BE49-F238E27FC236}">
                <a16:creationId xmlns:a16="http://schemas.microsoft.com/office/drawing/2014/main" id="{132C6AF8-ADC4-2045-B13C-DADF31772E82}"/>
              </a:ext>
            </a:extLst>
          </p:cNvPr>
          <p:cNvSpPr/>
          <p:nvPr/>
        </p:nvSpPr>
        <p:spPr>
          <a:xfrm>
            <a:off x="8303741" y="6326659"/>
            <a:ext cx="506627" cy="39541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54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55041-F2ED-9123-4B4F-5DC2BB2FBCB7}"/>
              </a:ext>
            </a:extLst>
          </p:cNvPr>
          <p:cNvSpPr>
            <a:spLocks noGrp="1"/>
          </p:cNvSpPr>
          <p:nvPr>
            <p:ph type="ctrTitle"/>
          </p:nvPr>
        </p:nvSpPr>
        <p:spPr/>
        <p:txBody>
          <a:bodyPr/>
          <a:lstStyle/>
          <a:p>
            <a:pPr>
              <a:lnSpc>
                <a:spcPct val="107000"/>
              </a:lnSpc>
              <a:spcBef>
                <a:spcPts val="0"/>
              </a:spcBef>
              <a:spcAft>
                <a:spcPts val="600"/>
              </a:spcAft>
            </a:pPr>
            <a:r>
              <a:rPr lang="en-US" sz="2400" dirty="0">
                <a:latin typeface="Times New Roman" panose="02020603050405020304" pitchFamily="18" charset="0"/>
                <a:ea typeface="SimHei" panose="02010609060101010101" pitchFamily="49" charset="-122"/>
                <a:cs typeface="Times New Roman" panose="02020603050405020304" pitchFamily="18" charset="0"/>
              </a:rPr>
              <a:t>Manual Journal Entry Testing</a:t>
            </a:r>
            <a:br>
              <a:rPr lang="en-US" sz="2400" dirty="0">
                <a:latin typeface="Times New Roman" panose="02020603050405020304" pitchFamily="18" charset="0"/>
                <a:ea typeface="SimHei" panose="02010609060101010101" pitchFamily="49" charset="-122"/>
                <a:cs typeface="Times New Roman" panose="02020603050405020304" pitchFamily="18" charset="0"/>
              </a:rPr>
            </a:br>
            <a:r>
              <a:rPr lang="en-US" sz="2400" dirty="0">
                <a:latin typeface="Times New Roman" panose="02020603050405020304" pitchFamily="18" charset="0"/>
                <a:ea typeface="SimHei" panose="02010609060101010101" pitchFamily="49" charset="-122"/>
                <a:cs typeface="Times New Roman" panose="02020603050405020304" pitchFamily="18" charset="0"/>
              </a:rPr>
              <a:t>--Using Natural Language Processing and Deep Learning</a:t>
            </a:r>
            <a:endParaRPr lang="en-US" sz="24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82E233C4-4401-07C5-12E7-92179D1D4FCE}"/>
              </a:ext>
            </a:extLst>
          </p:cNvPr>
          <p:cNvSpPr>
            <a:spLocks noGrp="1"/>
          </p:cNvSpPr>
          <p:nvPr>
            <p:ph type="subTitle" idx="1"/>
          </p:nvPr>
        </p:nvSpPr>
        <p:spPr/>
        <p:txBody>
          <a:bodyPr/>
          <a:lstStyle/>
          <a:p>
            <a:r>
              <a:rPr lang="en-US" dirty="0"/>
              <a:t>Qing Huang, </a:t>
            </a:r>
            <a:r>
              <a:rPr lang="en-US" dirty="0" err="1"/>
              <a:t>Huijue</a:t>
            </a:r>
            <a:r>
              <a:rPr lang="en-US" dirty="0"/>
              <a:t> Kelly Duan, Marco Schreyer, Miklos Vasarhelyi</a:t>
            </a:r>
          </a:p>
        </p:txBody>
      </p:sp>
    </p:spTree>
    <p:extLst>
      <p:ext uri="{BB962C8B-B14F-4D97-AF65-F5344CB8AC3E}">
        <p14:creationId xmlns:p14="http://schemas.microsoft.com/office/powerpoint/2010/main" val="450738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E08C-7F48-E08A-2E0E-4CDE537D9B4F}"/>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9FBBED8D-6B9F-132B-D3FA-3EE6C53367E9}"/>
              </a:ext>
            </a:extLst>
          </p:cNvPr>
          <p:cNvSpPr>
            <a:spLocks noGrp="1"/>
          </p:cNvSpPr>
          <p:nvPr>
            <p:ph idx="1"/>
          </p:nvPr>
        </p:nvSpPr>
        <p:spPr>
          <a:xfrm>
            <a:off x="457200" y="1920478"/>
            <a:ext cx="8229600" cy="3912809"/>
          </a:xfrm>
        </p:spPr>
        <p:txBody>
          <a:bodyPr/>
          <a:lstStyle/>
          <a:p>
            <a:pPr>
              <a:lnSpc>
                <a:spcPct val="150000"/>
              </a:lnSpc>
            </a:pPr>
            <a:r>
              <a:rPr lang="en-US" dirty="0">
                <a:latin typeface="Times New Roman" panose="02020603050405020304" pitchFamily="18" charset="0"/>
                <a:ea typeface="SimHei" panose="02010609060101010101" pitchFamily="49" charset="-122"/>
              </a:rPr>
              <a:t>Information flows within the organization automatically and seamlessly under ERP era.</a:t>
            </a:r>
          </a:p>
          <a:p>
            <a:pPr>
              <a:lnSpc>
                <a:spcPct val="150000"/>
              </a:lnSpc>
            </a:pPr>
            <a:r>
              <a:rPr lang="en-US" dirty="0">
                <a:latin typeface="Times New Roman" panose="02020603050405020304" pitchFamily="18" charset="0"/>
                <a:ea typeface="SimHei" panose="02010609060101010101" pitchFamily="49" charset="-122"/>
              </a:rPr>
              <a:t>Flexibility to record complex transaction </a:t>
            </a:r>
            <a:r>
              <a:rPr lang="en-US" dirty="0">
                <a:latin typeface="Times New Roman" panose="02020603050405020304" pitchFamily="18" charset="0"/>
                <a:ea typeface="SimHei" panose="02010609060101010101" pitchFamily="49" charset="-122"/>
                <a:sym typeface="Wingdings" panose="05000000000000000000" pitchFamily="2" charset="2"/>
              </a:rPr>
              <a:t> Manual Journal Entries </a:t>
            </a:r>
            <a:endParaRPr lang="en-US" dirty="0">
              <a:latin typeface="Times New Roman" panose="02020603050405020304" pitchFamily="18" charset="0"/>
              <a:ea typeface="SimHei" panose="02010609060101010101" pitchFamily="49" charset="-122"/>
            </a:endParaRPr>
          </a:p>
          <a:p>
            <a:pPr>
              <a:lnSpc>
                <a:spcPct val="150000"/>
              </a:lnSpc>
            </a:pPr>
            <a:r>
              <a:rPr lang="en-US" dirty="0">
                <a:latin typeface="Times New Roman" panose="02020603050405020304" pitchFamily="18" charset="0"/>
                <a:ea typeface="SimHei" panose="02010609060101010101" pitchFamily="49" charset="-122"/>
              </a:rPr>
              <a:t>Current audit approach: </a:t>
            </a:r>
          </a:p>
          <a:p>
            <a:pPr lvl="1">
              <a:lnSpc>
                <a:spcPct val="150000"/>
              </a:lnSpc>
            </a:pPr>
            <a:r>
              <a:rPr lang="en-US" dirty="0">
                <a:latin typeface="Times New Roman" panose="02020603050405020304" pitchFamily="18" charset="0"/>
                <a:ea typeface="SimHei" panose="02010609060101010101" pitchFamily="49" charset="-122"/>
              </a:rPr>
              <a:t>mainly relies on manual testing</a:t>
            </a:r>
          </a:p>
          <a:p>
            <a:pPr lvl="1">
              <a:lnSpc>
                <a:spcPct val="150000"/>
              </a:lnSpc>
            </a:pPr>
            <a:r>
              <a:rPr lang="en-US" dirty="0">
                <a:latin typeface="Times New Roman" panose="02020603050405020304" pitchFamily="18" charset="0"/>
                <a:ea typeface="SimHei" panose="02010609060101010101" pitchFamily="49" charset="-122"/>
              </a:rPr>
              <a:t>randomly selecting, significant general ledger accounts,  material dollar amounts</a:t>
            </a:r>
          </a:p>
          <a:p>
            <a:pPr>
              <a:lnSpc>
                <a:spcPct val="150000"/>
              </a:lnSpc>
            </a:pPr>
            <a:r>
              <a:rPr lang="en-US" dirty="0">
                <a:effectLst/>
                <a:latin typeface="Times New Roman" panose="02020603050405020304" pitchFamily="18" charset="0"/>
                <a:ea typeface="SimHei" panose="02010609060101010101" pitchFamily="49" charset="-122"/>
                <a:cs typeface="Times New Roman" panose="02020603050405020304" pitchFamily="18" charset="0"/>
              </a:rPr>
              <a:t>Considering the volume of the MJEs that an organization needs to process, current sampling testing cannot facilitate an efficient and effective monitoring process. </a:t>
            </a:r>
          </a:p>
          <a:p>
            <a:pPr>
              <a:lnSpc>
                <a:spcPct val="150000"/>
              </a:lnSpc>
            </a:pPr>
            <a:r>
              <a:rPr lang="en-US" dirty="0">
                <a:effectLst/>
                <a:latin typeface="Times New Roman" panose="02020603050405020304" pitchFamily="18" charset="0"/>
                <a:ea typeface="SimHei" panose="02010609060101010101" pitchFamily="49" charset="-122"/>
                <a:cs typeface="Times New Roman" panose="02020603050405020304" pitchFamily="18" charset="0"/>
              </a:rPr>
              <a:t>A better approach to comprehensively and systematically evaluate these MJEs are needed</a:t>
            </a:r>
          </a:p>
          <a:p>
            <a:pPr marL="0" indent="0">
              <a:buNone/>
            </a:pPr>
            <a:endParaRPr lang="en-US" dirty="0"/>
          </a:p>
          <a:p>
            <a:endParaRPr lang="en-US" dirty="0"/>
          </a:p>
        </p:txBody>
      </p:sp>
    </p:spTree>
    <p:extLst>
      <p:ext uri="{BB962C8B-B14F-4D97-AF65-F5344CB8AC3E}">
        <p14:creationId xmlns:p14="http://schemas.microsoft.com/office/powerpoint/2010/main" val="2121708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0010-B13D-2D17-17BB-5D2AA59A75F1}"/>
              </a:ext>
            </a:extLst>
          </p:cNvPr>
          <p:cNvSpPr>
            <a:spLocks noGrp="1"/>
          </p:cNvSpPr>
          <p:nvPr>
            <p:ph type="title"/>
          </p:nvPr>
        </p:nvSpPr>
        <p:spPr/>
        <p:txBody>
          <a:bodyPr/>
          <a:lstStyle/>
          <a:p>
            <a:r>
              <a:rPr lang="en-US" dirty="0"/>
              <a:t>Methodology </a:t>
            </a:r>
          </a:p>
        </p:txBody>
      </p:sp>
      <p:sp>
        <p:nvSpPr>
          <p:cNvPr id="3" name="Content Placeholder 2">
            <a:extLst>
              <a:ext uri="{FF2B5EF4-FFF2-40B4-BE49-F238E27FC236}">
                <a16:creationId xmlns:a16="http://schemas.microsoft.com/office/drawing/2014/main" id="{29A36C92-4766-5DE3-2B58-4557E6CC5BC1}"/>
              </a:ext>
            </a:extLst>
          </p:cNvPr>
          <p:cNvSpPr>
            <a:spLocks noGrp="1"/>
          </p:cNvSpPr>
          <p:nvPr>
            <p:ph idx="1"/>
          </p:nvPr>
        </p:nvSpPr>
        <p:spPr/>
        <p:txBody>
          <a:bodyPr/>
          <a:lstStyle/>
          <a:p>
            <a:pPr>
              <a:lnSpc>
                <a:spcPct val="150000"/>
              </a:lnSpc>
            </a:pPr>
            <a:r>
              <a:rPr lang="en-US" dirty="0">
                <a:latin typeface="Times New Roman" panose="02020603050405020304" pitchFamily="18" charset="0"/>
                <a:ea typeface="SimHei" panose="02010609060101010101" pitchFamily="49" charset="-122"/>
              </a:rPr>
              <a:t>This study aims to find an innovative approach to evaluate MJEs and help the company’s management to improve their control procedures over MJEs and detect anomalous or fraudulent MJEs. </a:t>
            </a:r>
          </a:p>
          <a:p>
            <a:pPr>
              <a:lnSpc>
                <a:spcPct val="150000"/>
              </a:lnSpc>
            </a:pPr>
            <a:r>
              <a:rPr lang="en-US" dirty="0">
                <a:latin typeface="Times New Roman" panose="02020603050405020304" pitchFamily="18" charset="0"/>
                <a:ea typeface="SimHei" panose="02010609060101010101" pitchFamily="49" charset="-122"/>
              </a:rPr>
              <a:t>The study constructs three types of key risk indicators(KRI), including textual data and rare clusters, to identify potential fraudulent entries. </a:t>
            </a:r>
          </a:p>
          <a:p>
            <a:pPr>
              <a:lnSpc>
                <a:spcPct val="150000"/>
              </a:lnSpc>
            </a:pPr>
            <a:r>
              <a:rPr lang="en-US" dirty="0">
                <a:latin typeface="Times New Roman" panose="02020603050405020304" pitchFamily="18" charset="0"/>
                <a:ea typeface="SimHei" panose="02010609060101010101" pitchFamily="49" charset="-122"/>
              </a:rPr>
              <a:t>Latent space embedding of KRI results are further clustered for downstream audit tasks </a:t>
            </a:r>
          </a:p>
          <a:p>
            <a:pPr>
              <a:lnSpc>
                <a:spcPct val="150000"/>
              </a:lnSpc>
            </a:pPr>
            <a:r>
              <a:rPr lang="en-US" dirty="0">
                <a:latin typeface="Times New Roman" panose="02020603050405020304" pitchFamily="18" charset="0"/>
                <a:ea typeface="SimHei" panose="02010609060101010101" pitchFamily="49" charset="-122"/>
              </a:rPr>
              <a:t>The MJEs from a subsidiary of one multinational company are used to conduct this study. Three types of KRIs are constructed. </a:t>
            </a:r>
          </a:p>
          <a:p>
            <a:endParaRPr lang="en-US" dirty="0"/>
          </a:p>
        </p:txBody>
      </p:sp>
    </p:spTree>
    <p:extLst>
      <p:ext uri="{BB962C8B-B14F-4D97-AF65-F5344CB8AC3E}">
        <p14:creationId xmlns:p14="http://schemas.microsoft.com/office/powerpoint/2010/main" val="312293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EC73499A-6DE8-9346-B9CA-8DFE9C829370}"/>
              </a:ext>
            </a:extLst>
          </p:cNvPr>
          <p:cNvSpPr txBox="1">
            <a:spLocks/>
          </p:cNvSpPr>
          <p:nvPr/>
        </p:nvSpPr>
        <p:spPr>
          <a:xfrm>
            <a:off x="498643" y="2473234"/>
            <a:ext cx="8319710" cy="46634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algn="ctr"/>
            <a:r>
              <a:rPr lang="en-US" sz="2550" dirty="0"/>
              <a:t>Tracking Technologies: An Examination of Hospital Privacy Compliance and IT System Control Effectiveness </a:t>
            </a:r>
          </a:p>
        </p:txBody>
      </p:sp>
      <p:sp>
        <p:nvSpPr>
          <p:cNvPr id="10" name="Text Placeholder 1">
            <a:extLst>
              <a:ext uri="{FF2B5EF4-FFF2-40B4-BE49-F238E27FC236}">
                <a16:creationId xmlns:a16="http://schemas.microsoft.com/office/drawing/2014/main" id="{7CF88C9E-6663-374A-B2FC-9A459F5A93B1}"/>
              </a:ext>
            </a:extLst>
          </p:cNvPr>
          <p:cNvSpPr txBox="1">
            <a:spLocks/>
          </p:cNvSpPr>
          <p:nvPr/>
        </p:nvSpPr>
        <p:spPr>
          <a:xfrm>
            <a:off x="1485899" y="3888431"/>
            <a:ext cx="6172200" cy="1736082"/>
          </a:xfrm>
          <a:prstGeom prst="rect">
            <a:avLst/>
          </a:prstGeom>
        </p:spPr>
        <p:txBody>
          <a:bodyPr vert="horz" lIns="0" tIns="0" rIns="0" bIns="0" rtlCol="0">
            <a:noAutofit/>
          </a:bodyPr>
          <a:lstStyle>
            <a:lvl1pPr marL="0" indent="0" algn="l" defTabSz="914400" rtl="0" eaLnBrk="1" latinLnBrk="0" hangingPunct="1">
              <a:spcBef>
                <a:spcPts val="0"/>
              </a:spcBef>
              <a:buClr>
                <a:srgbClr val="007FA3"/>
              </a:buClr>
              <a:buFont typeface="Arial" panose="020B0604020202020204" pitchFamily="34" charset="0"/>
              <a:buNone/>
              <a:defRPr sz="2000" kern="1200">
                <a:solidFill>
                  <a:srgbClr val="007FA3"/>
                </a:solidFill>
                <a:latin typeface="+mn-lt"/>
                <a:ea typeface="+mn-ea"/>
                <a:cs typeface="+mn-cs"/>
              </a:defRPr>
            </a:lvl1pPr>
            <a:lvl2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2pPr>
            <a:lvl3pPr marL="0" indent="0" algn="l" defTabSz="914400" rtl="0" eaLnBrk="1" latinLnBrk="0" hangingPunct="1">
              <a:spcBef>
                <a:spcPts val="0"/>
              </a:spcBef>
              <a:buClr>
                <a:srgbClr val="007FA3"/>
              </a:buClr>
              <a:buFont typeface="Wingdings" panose="05000000000000000000" pitchFamily="2" charset="2"/>
              <a:buNone/>
              <a:defRPr sz="2400" kern="1200">
                <a:solidFill>
                  <a:schemeClr val="bg1"/>
                </a:solidFill>
                <a:latin typeface="+mn-lt"/>
                <a:ea typeface="+mn-ea"/>
                <a:cs typeface="+mn-cs"/>
              </a:defRPr>
            </a:lvl3pPr>
            <a:lvl4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4pPr>
            <a:lvl5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5pPr>
            <a:lvl6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6pPr>
            <a:lvl7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7pPr>
            <a:lvl8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8pPr>
            <a:lvl9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9pPr>
          </a:lstStyle>
          <a:p>
            <a:pPr algn="ctr"/>
            <a:endParaRPr lang="en-US" sz="1500" dirty="0">
              <a:latin typeface="Times New Roman" panose="02020603050405020304" pitchFamily="18" charset="0"/>
              <a:cs typeface="Times New Roman" panose="02020603050405020304" pitchFamily="18" charset="0"/>
            </a:endParaRPr>
          </a:p>
          <a:p>
            <a:pPr algn="ctr"/>
            <a:endParaRPr lang="en-US" sz="1500" dirty="0">
              <a:latin typeface="Times New Roman" panose="02020603050405020304" pitchFamily="18" charset="0"/>
              <a:cs typeface="Times New Roman" panose="02020603050405020304" pitchFamily="18" charset="0"/>
            </a:endParaRPr>
          </a:p>
          <a:p>
            <a:pPr algn="ctr"/>
            <a:r>
              <a:rPr lang="en-US" sz="1500" dirty="0" err="1">
                <a:latin typeface="Times New Roman" panose="02020603050405020304" pitchFamily="18" charset="0"/>
                <a:cs typeface="Times New Roman" panose="02020603050405020304" pitchFamily="18" charset="0"/>
              </a:rPr>
              <a:t>Hilal</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Atasoy</a:t>
            </a:r>
            <a:r>
              <a:rPr lang="en-US" sz="1500" dirty="0">
                <a:latin typeface="Times New Roman" panose="02020603050405020304" pitchFamily="18" charset="0"/>
                <a:cs typeface="Times New Roman" panose="02020603050405020304" pitchFamily="18" charset="0"/>
              </a:rPr>
              <a:t> </a:t>
            </a:r>
          </a:p>
          <a:p>
            <a:pPr algn="ctr"/>
            <a:r>
              <a:rPr lang="en-US" sz="1500" dirty="0">
                <a:latin typeface="Times New Roman" panose="02020603050405020304" pitchFamily="18" charset="0"/>
                <a:cs typeface="Times New Roman" panose="02020603050405020304" pitchFamily="18" charset="0"/>
              </a:rPr>
              <a:t>Ryan McDonough </a:t>
            </a:r>
          </a:p>
          <a:p>
            <a:pPr algn="ctr"/>
            <a:r>
              <a:rPr lang="en-US" sz="1500" dirty="0" err="1">
                <a:latin typeface="Times New Roman" panose="02020603050405020304" pitchFamily="18" charset="0"/>
                <a:cs typeface="Times New Roman" panose="02020603050405020304" pitchFamily="18" charset="0"/>
              </a:rPr>
              <a:t>Guangyue</a:t>
            </a:r>
            <a:r>
              <a:rPr lang="en-US" sz="1500" dirty="0">
                <a:latin typeface="Times New Roman" panose="02020603050405020304" pitchFamily="18" charset="0"/>
                <a:cs typeface="Times New Roman" panose="02020603050405020304" pitchFamily="18" charset="0"/>
              </a:rPr>
              <a:t> (Maria) Zhang</a:t>
            </a:r>
          </a:p>
          <a:p>
            <a:pPr algn="ctr"/>
            <a:r>
              <a:rPr lang="en-US" sz="1500" i="1" dirty="0">
                <a:latin typeface="Times New Roman" panose="02020603050405020304" pitchFamily="18" charset="0"/>
                <a:cs typeface="Times New Roman" panose="02020603050405020304" pitchFamily="18" charset="0"/>
              </a:rPr>
              <a:t>Rutgers Business School</a:t>
            </a:r>
            <a:endParaRPr lang="en-US" sz="1500" dirty="0">
              <a:solidFill>
                <a:schemeClr val="tx1"/>
              </a:solidFill>
              <a:latin typeface="Times New Roman" panose="02020603050405020304" pitchFamily="18" charset="0"/>
              <a:cs typeface="Times New Roman" panose="02020603050405020304" pitchFamily="18" charset="0"/>
            </a:endParaRPr>
          </a:p>
          <a:p>
            <a:pPr algn="ctr"/>
            <a:endParaRPr lang="en-US" sz="1500" dirty="0">
              <a:solidFill>
                <a:schemeClr val="tx1"/>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7E106FB-CD66-7A4A-AEA0-890450D2311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7</a:t>
            </a:fld>
            <a:endParaRPr lang="en-US">
              <a:latin typeface="Times New Roman" panose="02020603050405020304" pitchFamily="18" charset="0"/>
              <a:cs typeface="Times New Roman" panose="02020603050405020304" pitchFamily="18" charset="0"/>
            </a:endParaRPr>
          </a:p>
        </p:txBody>
      </p:sp>
      <p:pic>
        <p:nvPicPr>
          <p:cNvPr id="6" name="Picture 5" descr="Logo, company name&#10;&#10;Description automatically generated">
            <a:extLst>
              <a:ext uri="{FF2B5EF4-FFF2-40B4-BE49-F238E27FC236}">
                <a16:creationId xmlns:a16="http://schemas.microsoft.com/office/drawing/2014/main" id="{6E6AF5BD-1BAC-ED4C-8146-72EB67B20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22" y="857250"/>
            <a:ext cx="3267075" cy="1133475"/>
          </a:xfrm>
          <a:prstGeom prst="rect">
            <a:avLst/>
          </a:prstGeom>
        </p:spPr>
      </p:pic>
    </p:spTree>
    <p:extLst>
      <p:ext uri="{BB962C8B-B14F-4D97-AF65-F5344CB8AC3E}">
        <p14:creationId xmlns:p14="http://schemas.microsoft.com/office/powerpoint/2010/main" val="9048685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 diagram, screenshot, line&#10;&#10;Description automatically generated">
            <a:extLst>
              <a:ext uri="{FF2B5EF4-FFF2-40B4-BE49-F238E27FC236}">
                <a16:creationId xmlns:a16="http://schemas.microsoft.com/office/drawing/2014/main" id="{DBF35762-B037-12DB-62D3-4F128155EDC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312" y="1798231"/>
            <a:ext cx="8266086" cy="3831362"/>
          </a:xfrm>
          <a:prstGeom prst="rect">
            <a:avLst/>
          </a:prstGeom>
          <a:noFill/>
          <a:ln>
            <a:noFill/>
          </a:ln>
        </p:spPr>
      </p:pic>
      <p:pic>
        <p:nvPicPr>
          <p:cNvPr id="5" name="Content Placeholder 4" descr="An orange background with white text&#10;&#10;Description automatically generated with low confidence">
            <a:extLst>
              <a:ext uri="{FF2B5EF4-FFF2-40B4-BE49-F238E27FC236}">
                <a16:creationId xmlns:a16="http://schemas.microsoft.com/office/drawing/2014/main" id="{C4A0E77D-12AF-3720-AE2B-D4CEC41A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71354" y="1504938"/>
            <a:ext cx="4548269" cy="1744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6" name="Picture 5">
            <a:extLst>
              <a:ext uri="{FF2B5EF4-FFF2-40B4-BE49-F238E27FC236}">
                <a16:creationId xmlns:a16="http://schemas.microsoft.com/office/drawing/2014/main" id="{8A72BDE1-C9EF-7754-D8D1-3E7CA0BF0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6495" y="4111196"/>
            <a:ext cx="1171220" cy="262773"/>
          </a:xfrm>
          <a:prstGeom prst="rect">
            <a:avLst/>
          </a:prstGeom>
        </p:spPr>
      </p:pic>
    </p:spTree>
    <p:extLst>
      <p:ext uri="{BB962C8B-B14F-4D97-AF65-F5344CB8AC3E}">
        <p14:creationId xmlns:p14="http://schemas.microsoft.com/office/powerpoint/2010/main" val="332874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AD64D-ED88-F8E2-6CFF-8367024C5878}"/>
              </a:ext>
            </a:extLst>
          </p:cNvPr>
          <p:cNvSpPr>
            <a:spLocks noGrp="1"/>
          </p:cNvSpPr>
          <p:nvPr>
            <p:ph type="title"/>
          </p:nvPr>
        </p:nvSpPr>
        <p:spPr/>
        <p:txBody>
          <a:bodyPr/>
          <a:lstStyle/>
          <a:p>
            <a:r>
              <a:rPr lang="en-US" dirty="0"/>
              <a:t>Contribution </a:t>
            </a:r>
          </a:p>
        </p:txBody>
      </p:sp>
      <p:sp>
        <p:nvSpPr>
          <p:cNvPr id="3" name="Content Placeholder 2">
            <a:extLst>
              <a:ext uri="{FF2B5EF4-FFF2-40B4-BE49-F238E27FC236}">
                <a16:creationId xmlns:a16="http://schemas.microsoft.com/office/drawing/2014/main" id="{72BF8F0C-5B35-D5E9-F751-893D12AED5CD}"/>
              </a:ext>
            </a:extLst>
          </p:cNvPr>
          <p:cNvSpPr>
            <a:spLocks noGrp="1"/>
          </p:cNvSpPr>
          <p:nvPr>
            <p:ph idx="1"/>
          </p:nvPr>
        </p:nvSpPr>
        <p:spPr>
          <a:xfrm>
            <a:off x="457200" y="1955034"/>
            <a:ext cx="8229600" cy="3400425"/>
          </a:xfrm>
        </p:spPr>
        <p:txBody>
          <a:bodyPr/>
          <a:lstStyle/>
          <a:p>
            <a:pPr>
              <a:lnSpc>
                <a:spcPct val="150000"/>
              </a:lnSpc>
            </a:pPr>
            <a:r>
              <a:rPr lang="en-US" dirty="0">
                <a:latin typeface="Times New Roman" panose="02020603050405020304" pitchFamily="18" charset="0"/>
                <a:ea typeface="SimHei" panose="02010609060101010101" pitchFamily="49" charset="-122"/>
              </a:rPr>
              <a:t>Presents an innovative way to comprehensively and systematically evaluate JEs, and assist the company’s management in improving its control procedures over JEs. </a:t>
            </a:r>
          </a:p>
          <a:p>
            <a:pPr>
              <a:lnSpc>
                <a:spcPct val="150000"/>
              </a:lnSpc>
            </a:pPr>
            <a:r>
              <a:rPr lang="en-US" dirty="0">
                <a:latin typeface="Times New Roman" panose="02020603050405020304" pitchFamily="18" charset="0"/>
                <a:ea typeface="SimHei" panose="02010609060101010101" pitchFamily="49" charset="-122"/>
              </a:rPr>
              <a:t>Enhances the company’s control and monitoring procedures over MJEs. </a:t>
            </a:r>
          </a:p>
          <a:p>
            <a:pPr>
              <a:lnSpc>
                <a:spcPct val="150000"/>
              </a:lnSpc>
            </a:pPr>
            <a:r>
              <a:rPr lang="en-US" dirty="0">
                <a:latin typeface="Times New Roman" panose="02020603050405020304" pitchFamily="18" charset="0"/>
                <a:ea typeface="SimHei" panose="02010609060101010101" pitchFamily="49" charset="-122"/>
              </a:rPr>
              <a:t>Textual analysis in this study can provide management more intuitive information regarding the transaction essences. </a:t>
            </a:r>
          </a:p>
          <a:p>
            <a:pPr>
              <a:lnSpc>
                <a:spcPct val="150000"/>
              </a:lnSpc>
            </a:pPr>
            <a:r>
              <a:rPr lang="en-US" dirty="0">
                <a:latin typeface="Times New Roman" panose="02020603050405020304" pitchFamily="18" charset="0"/>
                <a:ea typeface="SimHei" panose="02010609060101010101" pitchFamily="49" charset="-122"/>
              </a:rPr>
              <a:t>Latent space representation of KRI yield interpretable anomaly transaction identification</a:t>
            </a:r>
            <a:endParaRPr lang="en-US" dirty="0"/>
          </a:p>
        </p:txBody>
      </p:sp>
      <p:sp>
        <p:nvSpPr>
          <p:cNvPr id="4" name="Action Button: Home 3">
            <a:hlinkClick r:id="rId3" action="ppaction://hlinksldjump" highlightClick="1"/>
            <a:extLst>
              <a:ext uri="{FF2B5EF4-FFF2-40B4-BE49-F238E27FC236}">
                <a16:creationId xmlns:a16="http://schemas.microsoft.com/office/drawing/2014/main" id="{9CFA6973-3978-6749-BF1E-F8021A44A915}"/>
              </a:ext>
            </a:extLst>
          </p:cNvPr>
          <p:cNvSpPr/>
          <p:nvPr/>
        </p:nvSpPr>
        <p:spPr>
          <a:xfrm>
            <a:off x="8377881" y="6264876"/>
            <a:ext cx="580768" cy="49427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6793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7D2095-076B-0E53-BAE8-0D73CF316189}"/>
              </a:ext>
            </a:extLst>
          </p:cNvPr>
          <p:cNvSpPr txBox="1"/>
          <p:nvPr/>
        </p:nvSpPr>
        <p:spPr>
          <a:xfrm>
            <a:off x="1010757" y="2400593"/>
            <a:ext cx="7122485" cy="738664"/>
          </a:xfrm>
          <a:prstGeom prst="rect">
            <a:avLst/>
          </a:prstGeom>
          <a:noFill/>
        </p:spPr>
        <p:txBody>
          <a:bodyPr wrap="square">
            <a:spAutoFit/>
          </a:bodyPr>
          <a:lstStyle/>
          <a:p>
            <a:pPr algn="ctr" defTabSz="685800" fontAlgn="auto">
              <a:spcBef>
                <a:spcPts val="0"/>
              </a:spcBef>
              <a:spcAft>
                <a:spcPts val="0"/>
              </a:spcAft>
              <a:defRPr/>
            </a:pPr>
            <a:r>
              <a:rPr lang="en-US" altLang="zh-CN" sz="21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Collaborate Verbal, Voice, and Visual Evidence in Detecting Managerial Uncertainty and Financial Outcomes </a:t>
            </a:r>
          </a:p>
        </p:txBody>
      </p:sp>
      <p:sp>
        <p:nvSpPr>
          <p:cNvPr id="4" name="TextBox 3">
            <a:extLst>
              <a:ext uri="{FF2B5EF4-FFF2-40B4-BE49-F238E27FC236}">
                <a16:creationId xmlns:a16="http://schemas.microsoft.com/office/drawing/2014/main" id="{702FA64A-00C6-9911-28FE-315559962716}"/>
              </a:ext>
            </a:extLst>
          </p:cNvPr>
          <p:cNvSpPr txBox="1"/>
          <p:nvPr/>
        </p:nvSpPr>
        <p:spPr>
          <a:xfrm>
            <a:off x="2825601" y="4318147"/>
            <a:ext cx="2963827" cy="553998"/>
          </a:xfrm>
          <a:prstGeom prst="rect">
            <a:avLst/>
          </a:prstGeom>
          <a:noFill/>
        </p:spPr>
        <p:txBody>
          <a:bodyPr wrap="square" rtlCol="0">
            <a:spAutoFit/>
          </a:bodyPr>
          <a:lstStyle/>
          <a:p>
            <a:pPr algn="ctr"/>
            <a:r>
              <a:rPr lang="en-US" altLang="zh-CN" sz="1500" dirty="0">
                <a:latin typeface="Times New Roman" panose="02020603050405020304" pitchFamily="18" charset="0"/>
                <a:cs typeface="Times New Roman" panose="02020603050405020304" pitchFamily="18" charset="0"/>
              </a:rPr>
              <a:t>Yue Liu</a:t>
            </a:r>
          </a:p>
          <a:p>
            <a:pPr algn="ctr"/>
            <a:r>
              <a:rPr lang="en-US" altLang="zh-CN" sz="1500" dirty="0">
                <a:latin typeface="Times New Roman" panose="02020603050405020304" pitchFamily="18" charset="0"/>
                <a:cs typeface="Times New Roman" panose="02020603050405020304" pitchFamily="18" charset="0"/>
              </a:rPr>
              <a:t>Second Year Summer Research</a:t>
            </a:r>
            <a:endParaRPr lang="zh-CN"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7134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140301-E545-70AC-F26D-DFD0917AE38B}"/>
              </a:ext>
            </a:extLst>
          </p:cNvPr>
          <p:cNvSpPr txBox="1"/>
          <p:nvPr/>
        </p:nvSpPr>
        <p:spPr>
          <a:xfrm>
            <a:off x="1022357" y="1875047"/>
            <a:ext cx="7005224" cy="3924151"/>
          </a:xfrm>
          <a:prstGeom prst="rect">
            <a:avLst/>
          </a:prstGeom>
          <a:noFill/>
        </p:spPr>
        <p:txBody>
          <a:bodyPr wrap="square">
            <a:spAutoFit/>
          </a:bodyPr>
          <a:lstStyle/>
          <a:p>
            <a:r>
              <a:rPr lang="en-US" altLang="zh-CN" sz="1500" b="1" dirty="0">
                <a:latin typeface="Times New Roman" panose="02020603050405020304" pitchFamily="18" charset="0"/>
                <a:cs typeface="Times New Roman" panose="02020603050405020304" pitchFamily="18" charset="0"/>
              </a:rPr>
              <a:t>Research Question:</a:t>
            </a:r>
          </a:p>
          <a:p>
            <a:endParaRPr lang="en-US" altLang="zh-CN" sz="1500" b="1" dirty="0">
              <a:latin typeface="Times New Roman" panose="02020603050405020304" pitchFamily="18" charset="0"/>
              <a:cs typeface="Times New Roman" panose="02020603050405020304" pitchFamily="18" charset="0"/>
            </a:endParaRPr>
          </a:p>
          <a:p>
            <a:r>
              <a:rPr lang="en-US" altLang="zh-CN" sz="1500" dirty="0">
                <a:latin typeface="Times New Roman" panose="02020603050405020304" pitchFamily="18" charset="0"/>
                <a:cs typeface="Times New Roman" panose="02020603050405020304" pitchFamily="18" charset="0"/>
              </a:rPr>
              <a:t>Whether the uncertainty evidence in the interviews of CEO about earnings can be used to predict financial outcomes?</a:t>
            </a:r>
          </a:p>
          <a:p>
            <a:endParaRPr lang="en-US" altLang="zh-CN" sz="1500" dirty="0">
              <a:latin typeface="Times New Roman" panose="02020603050405020304" pitchFamily="18" charset="0"/>
              <a:cs typeface="Times New Roman" panose="02020603050405020304" pitchFamily="18" charset="0"/>
            </a:endParaRPr>
          </a:p>
          <a:p>
            <a:endParaRPr lang="en-US" altLang="zh-CN" sz="1500" dirty="0">
              <a:latin typeface="Times New Roman" panose="02020603050405020304" pitchFamily="18" charset="0"/>
              <a:cs typeface="Times New Roman" panose="02020603050405020304" pitchFamily="18" charset="0"/>
            </a:endParaRPr>
          </a:p>
          <a:p>
            <a:r>
              <a:rPr lang="en-US" altLang="zh-CN" sz="1500" b="1" dirty="0">
                <a:latin typeface="Times New Roman" panose="02020603050405020304" pitchFamily="18" charset="0"/>
                <a:cs typeface="Times New Roman" panose="02020603050405020304" pitchFamily="18" charset="0"/>
              </a:rPr>
              <a:t>Contribution:</a:t>
            </a:r>
          </a:p>
          <a:p>
            <a:endParaRPr lang="en-US" altLang="zh-CN" sz="1500" b="1"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altLang="zh-CN" sz="1500" dirty="0">
                <a:latin typeface="Times New Roman" panose="02020603050405020304" pitchFamily="18" charset="0"/>
                <a:cs typeface="Times New Roman" panose="02020603050405020304" pitchFamily="18" charset="0"/>
              </a:rPr>
              <a:t>Unstructured evidence</a:t>
            </a:r>
          </a:p>
          <a:p>
            <a:pPr marL="257175" indent="-257175">
              <a:buFont typeface="Arial" panose="020B0604020202020204" pitchFamily="34" charset="0"/>
              <a:buChar char="•"/>
            </a:pPr>
            <a:endParaRPr lang="en-US" altLang="zh-CN" sz="150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altLang="zh-CN" sz="1500" dirty="0">
                <a:latin typeface="Times New Roman" panose="02020603050405020304" pitchFamily="18" charset="0"/>
                <a:cs typeface="Times New Roman" panose="02020603050405020304" pitchFamily="18" charset="0"/>
              </a:rPr>
              <a:t>Generalize laboratory conclusions to real business situations</a:t>
            </a:r>
          </a:p>
          <a:p>
            <a:r>
              <a:rPr lang="en-US" altLang="zh-CN" sz="15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Behavior experiment in accounting(Cade et al., 2020):</a:t>
            </a:r>
          </a:p>
          <a:p>
            <a:r>
              <a:rPr lang="en-US" altLang="zh-CN" sz="1800" dirty="0">
                <a:latin typeface="Times New Roman" panose="02020603050405020304" pitchFamily="18" charset="0"/>
                <a:cs typeface="Times New Roman" panose="02020603050405020304" pitchFamily="18" charset="0"/>
              </a:rPr>
              <a:t>       Investors react more negatively to a video disclosure when the CEO displays nonverbal cues of uncertainty.</a:t>
            </a:r>
          </a:p>
          <a:p>
            <a:endParaRPr lang="en-US" altLang="zh-CN" sz="1500" dirty="0">
              <a:latin typeface="Times New Roman" panose="02020603050405020304" pitchFamily="18" charset="0"/>
              <a:cs typeface="Times New Roman" panose="02020603050405020304" pitchFamily="18" charset="0"/>
            </a:endParaRPr>
          </a:p>
          <a:p>
            <a:endParaRPr lang="zh-CN"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1687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5683CE-BBEB-6122-8B73-B26F6546B1EB}"/>
              </a:ext>
            </a:extLst>
          </p:cNvPr>
          <p:cNvSpPr txBox="1"/>
          <p:nvPr/>
        </p:nvSpPr>
        <p:spPr>
          <a:xfrm>
            <a:off x="1746398" y="1633151"/>
            <a:ext cx="4577316" cy="4455066"/>
          </a:xfrm>
          <a:prstGeom prst="rect">
            <a:avLst/>
          </a:prstGeom>
          <a:noFill/>
        </p:spPr>
        <p:txBody>
          <a:bodyPr wrap="square">
            <a:spAutoFit/>
          </a:bodyPr>
          <a:lstStyle/>
          <a:p>
            <a:r>
              <a:rPr lang="en-US" altLang="zh-CN" sz="1350" b="1" dirty="0">
                <a:latin typeface="Times New Roman" panose="02020603050405020304" pitchFamily="18" charset="0"/>
                <a:cs typeface="Times New Roman" panose="02020603050405020304" pitchFamily="18" charset="0"/>
              </a:rPr>
              <a:t>Sample Selection:</a:t>
            </a:r>
          </a:p>
          <a:p>
            <a:pPr marL="214313" indent="-214313">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2018.01.01 —— 2023.05.31</a:t>
            </a:r>
          </a:p>
          <a:p>
            <a:pPr marL="214313" indent="-214313">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545 videos </a:t>
            </a:r>
          </a:p>
          <a:p>
            <a:pPr marL="214313" indent="-214313">
              <a:buFont typeface="Arial" panose="020B0604020202020204" pitchFamily="34" charset="0"/>
              <a:buChar char="•"/>
            </a:pPr>
            <a:r>
              <a:rPr lang="en-US" altLang="zh-CN" sz="1350" dirty="0">
                <a:latin typeface="Times New Roman" panose="02020603050405020304" pitchFamily="18" charset="0"/>
                <a:cs typeface="Times New Roman" panose="02020603050405020304" pitchFamily="18" charset="0"/>
              </a:rPr>
              <a:t>Keywords searching and manual processing</a:t>
            </a:r>
          </a:p>
          <a:p>
            <a:pPr marL="214313" indent="-214313">
              <a:buFont typeface="Arial" panose="020B0604020202020204" pitchFamily="34" charset="0"/>
              <a:buChar char="•"/>
            </a:pPr>
            <a:endParaRPr lang="en-US" altLang="zh-CN" sz="1800" dirty="0">
              <a:latin typeface="Times New Roman" panose="02020603050405020304" pitchFamily="18" charset="0"/>
              <a:cs typeface="Times New Roman" panose="02020603050405020304" pitchFamily="18" charset="0"/>
            </a:endParaRPr>
          </a:p>
          <a:p>
            <a:r>
              <a:rPr lang="en-US" altLang="zh-CN" sz="1350" b="1" dirty="0">
                <a:latin typeface="Times New Roman" panose="02020603050405020304" pitchFamily="18" charset="0"/>
                <a:cs typeface="Times New Roman" panose="02020603050405020304" pitchFamily="18" charset="0"/>
              </a:rPr>
              <a:t>Speaker Diarization:</a:t>
            </a:r>
          </a:p>
          <a:p>
            <a:endParaRPr lang="en-US" altLang="zh-CN" sz="1800" b="1" dirty="0">
              <a:latin typeface="Times New Roman" panose="02020603050405020304" pitchFamily="18" charset="0"/>
              <a:cs typeface="Times New Roman" panose="02020603050405020304" pitchFamily="18" charset="0"/>
            </a:endParaRPr>
          </a:p>
          <a:p>
            <a:endParaRPr lang="en-US" altLang="zh-CN" sz="1350" b="1" dirty="0">
              <a:latin typeface="Times New Roman" panose="02020603050405020304" pitchFamily="18" charset="0"/>
              <a:cs typeface="Times New Roman" panose="02020603050405020304" pitchFamily="18" charset="0"/>
            </a:endParaRPr>
          </a:p>
          <a:p>
            <a:endParaRPr lang="en-US" altLang="zh-CN" sz="1800" b="1" dirty="0">
              <a:latin typeface="Times New Roman" panose="02020603050405020304" pitchFamily="18" charset="0"/>
              <a:cs typeface="Times New Roman" panose="02020603050405020304" pitchFamily="18" charset="0"/>
            </a:endParaRPr>
          </a:p>
          <a:p>
            <a:endParaRPr lang="en-US" altLang="zh-CN" sz="1350" b="1" dirty="0">
              <a:latin typeface="Times New Roman" panose="02020603050405020304" pitchFamily="18" charset="0"/>
              <a:cs typeface="Times New Roman" panose="02020603050405020304" pitchFamily="18" charset="0"/>
            </a:endParaRPr>
          </a:p>
          <a:p>
            <a:endParaRPr lang="en-US" altLang="zh-CN" sz="1800" b="1" dirty="0">
              <a:latin typeface="Times New Roman" panose="02020603050405020304" pitchFamily="18" charset="0"/>
              <a:cs typeface="Times New Roman" panose="02020603050405020304" pitchFamily="18" charset="0"/>
            </a:endParaRPr>
          </a:p>
          <a:p>
            <a:endParaRPr lang="en-US" altLang="zh-CN" sz="1350" b="1" dirty="0">
              <a:latin typeface="Times New Roman" panose="02020603050405020304" pitchFamily="18" charset="0"/>
              <a:cs typeface="Times New Roman" panose="02020603050405020304" pitchFamily="18" charset="0"/>
            </a:endParaRPr>
          </a:p>
          <a:p>
            <a:endParaRPr lang="en-US" altLang="zh-CN" sz="1800" b="1" dirty="0">
              <a:latin typeface="Times New Roman" panose="02020603050405020304" pitchFamily="18" charset="0"/>
              <a:cs typeface="Times New Roman" panose="02020603050405020304" pitchFamily="18" charset="0"/>
            </a:endParaRPr>
          </a:p>
          <a:p>
            <a:endParaRPr lang="en-US" altLang="zh-CN" sz="1350" b="1" dirty="0">
              <a:latin typeface="Times New Roman" panose="02020603050405020304" pitchFamily="18" charset="0"/>
              <a:cs typeface="Times New Roman" panose="02020603050405020304" pitchFamily="18" charset="0"/>
            </a:endParaRPr>
          </a:p>
          <a:p>
            <a:endParaRPr lang="en-US" altLang="zh-CN" sz="1800" b="1" dirty="0">
              <a:latin typeface="Times New Roman" panose="02020603050405020304" pitchFamily="18" charset="0"/>
              <a:cs typeface="Times New Roman" panose="02020603050405020304" pitchFamily="18" charset="0"/>
            </a:endParaRPr>
          </a:p>
          <a:p>
            <a:r>
              <a:rPr lang="en-US" altLang="zh-CN" sz="1350" b="1" dirty="0">
                <a:latin typeface="Times New Roman" panose="02020603050405020304" pitchFamily="18" charset="0"/>
                <a:cs typeface="Times New Roman" panose="02020603050405020304" pitchFamily="18" charset="0"/>
              </a:rPr>
              <a:t>Extract Frames From Video:</a:t>
            </a:r>
          </a:p>
          <a:p>
            <a:r>
              <a:rPr lang="en-US" altLang="zh-CN" sz="1800" dirty="0">
                <a:latin typeface="Times New Roman" panose="02020603050405020304" pitchFamily="18" charset="0"/>
                <a:cs typeface="Times New Roman" panose="02020603050405020304" pitchFamily="18" charset="0"/>
              </a:rPr>
              <a:t>Frames per second</a:t>
            </a:r>
            <a:endParaRPr lang="en-US" altLang="zh-CN" sz="1350" dirty="0">
              <a:latin typeface="Times New Roman" panose="02020603050405020304" pitchFamily="18" charset="0"/>
              <a:cs typeface="Times New Roman" panose="02020603050405020304" pitchFamily="18" charset="0"/>
            </a:endParaRPr>
          </a:p>
          <a:p>
            <a:endParaRPr lang="en-US" altLang="zh-CN" sz="135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19CE56B-0463-07AA-2E7B-D31774FDA78C}"/>
              </a:ext>
            </a:extLst>
          </p:cNvPr>
          <p:cNvPicPr>
            <a:picLocks noChangeAspect="1"/>
          </p:cNvPicPr>
          <p:nvPr/>
        </p:nvPicPr>
        <p:blipFill>
          <a:blip r:embed="rId2"/>
          <a:stretch>
            <a:fillRect/>
          </a:stretch>
        </p:blipFill>
        <p:spPr>
          <a:xfrm>
            <a:off x="1746398" y="2996621"/>
            <a:ext cx="5905804" cy="1662198"/>
          </a:xfrm>
          <a:prstGeom prst="rect">
            <a:avLst/>
          </a:prstGeom>
        </p:spPr>
      </p:pic>
    </p:spTree>
    <p:extLst>
      <p:ext uri="{BB962C8B-B14F-4D97-AF65-F5344CB8AC3E}">
        <p14:creationId xmlns:p14="http://schemas.microsoft.com/office/powerpoint/2010/main" val="1150934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25258B-2610-4AFD-1AA1-6B59143A5C8D}"/>
              </a:ext>
            </a:extLst>
          </p:cNvPr>
          <p:cNvSpPr txBox="1"/>
          <p:nvPr/>
        </p:nvSpPr>
        <p:spPr>
          <a:xfrm>
            <a:off x="948956" y="1803271"/>
            <a:ext cx="4577316" cy="1269578"/>
          </a:xfrm>
          <a:prstGeom prst="rect">
            <a:avLst/>
          </a:prstGeom>
          <a:noFill/>
        </p:spPr>
        <p:txBody>
          <a:bodyPr wrap="square">
            <a:spAutoFit/>
          </a:bodyPr>
          <a:lstStyle/>
          <a:p>
            <a:r>
              <a:rPr lang="en-US" altLang="zh-CN" sz="1350" b="1" dirty="0">
                <a:latin typeface="Times New Roman" panose="02020603050405020304" pitchFamily="18" charset="0"/>
                <a:cs typeface="Times New Roman" panose="02020603050405020304" pitchFamily="18" charset="0"/>
              </a:rPr>
              <a:t> Voice Evidence:</a:t>
            </a:r>
          </a:p>
          <a:p>
            <a:pPr marL="214313" indent="-214313">
              <a:buFont typeface="Arial" panose="020B0604020202020204" pitchFamily="34" charset="0"/>
              <a:buChar char="•"/>
            </a:pPr>
            <a:r>
              <a:rPr lang="en-US" altLang="zh-CN" sz="1350" dirty="0">
                <a:latin typeface="Times New Roman" panose="02020603050405020304" pitchFamily="18" charset="0"/>
                <a:cs typeface="Times New Roman" panose="02020603050405020304" pitchFamily="18" charset="0"/>
              </a:rPr>
              <a:t>Pitch</a:t>
            </a:r>
          </a:p>
          <a:p>
            <a:pPr marL="214313" indent="-214313">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Harmonics-to-Noise Ratio</a:t>
            </a:r>
          </a:p>
          <a:p>
            <a:pPr marL="214313" indent="-214313">
              <a:buFont typeface="Arial" panose="020B0604020202020204" pitchFamily="34" charset="0"/>
              <a:buChar char="•"/>
            </a:pPr>
            <a:r>
              <a:rPr lang="en-US" altLang="zh-CN" sz="1350" dirty="0">
                <a:latin typeface="Times New Roman" panose="02020603050405020304" pitchFamily="18" charset="0"/>
                <a:cs typeface="Times New Roman" panose="02020603050405020304" pitchFamily="18" charset="0"/>
              </a:rPr>
              <a:t>Jitter and Shimmer</a:t>
            </a:r>
          </a:p>
          <a:p>
            <a:pPr marL="214313" indent="-214313">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a:t>
            </a:r>
            <a:endParaRPr lang="en-US" altLang="zh-CN" sz="135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4E6C919-0D51-27B6-C07A-8D0508A7783F}"/>
              </a:ext>
            </a:extLst>
          </p:cNvPr>
          <p:cNvPicPr>
            <a:picLocks noChangeAspect="1"/>
          </p:cNvPicPr>
          <p:nvPr/>
        </p:nvPicPr>
        <p:blipFill>
          <a:blip r:embed="rId2"/>
          <a:stretch>
            <a:fillRect/>
          </a:stretch>
        </p:blipFill>
        <p:spPr>
          <a:xfrm>
            <a:off x="343288" y="3292650"/>
            <a:ext cx="8606280" cy="2548069"/>
          </a:xfrm>
          <a:prstGeom prst="rect">
            <a:avLst/>
          </a:prstGeom>
        </p:spPr>
      </p:pic>
    </p:spTree>
    <p:extLst>
      <p:ext uri="{BB962C8B-B14F-4D97-AF65-F5344CB8AC3E}">
        <p14:creationId xmlns:p14="http://schemas.microsoft.com/office/powerpoint/2010/main" val="2452678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6A15D5-FB9B-FBB8-2A3D-889AF38451C1}"/>
              </a:ext>
            </a:extLst>
          </p:cNvPr>
          <p:cNvSpPr txBox="1"/>
          <p:nvPr/>
        </p:nvSpPr>
        <p:spPr>
          <a:xfrm>
            <a:off x="1390206" y="1718212"/>
            <a:ext cx="4577316" cy="1615827"/>
          </a:xfrm>
          <a:prstGeom prst="rect">
            <a:avLst/>
          </a:prstGeom>
          <a:noFill/>
        </p:spPr>
        <p:txBody>
          <a:bodyPr wrap="square">
            <a:spAutoFit/>
          </a:bodyPr>
          <a:lstStyle/>
          <a:p>
            <a:r>
              <a:rPr lang="en-US" altLang="zh-CN" sz="1350" b="1" dirty="0">
                <a:latin typeface="Times New Roman" panose="02020603050405020304" pitchFamily="18" charset="0"/>
                <a:cs typeface="Times New Roman" panose="02020603050405020304" pitchFamily="18" charset="0"/>
              </a:rPr>
              <a:t> Facial Evidence:</a:t>
            </a:r>
          </a:p>
          <a:p>
            <a:pPr marL="214313" indent="-214313">
              <a:buFont typeface="Arial" panose="020B0604020202020204" pitchFamily="34" charset="0"/>
              <a:buChar char="•"/>
            </a:pPr>
            <a:r>
              <a:rPr lang="en-US" altLang="zh-CN" sz="1350" dirty="0">
                <a:latin typeface="Times New Roman" panose="02020603050405020304" pitchFamily="18" charset="0"/>
                <a:cs typeface="Times New Roman" panose="02020603050405020304" pitchFamily="18" charset="0"/>
              </a:rPr>
              <a:t>Expression</a:t>
            </a:r>
          </a:p>
          <a:p>
            <a:pPr marL="214313" indent="-214313">
              <a:buFont typeface="Arial" panose="020B0604020202020204" pitchFamily="34" charset="0"/>
              <a:buChar char="•"/>
            </a:pPr>
            <a:r>
              <a:rPr lang="en-US" altLang="zh-CN" sz="1350" dirty="0">
                <a:latin typeface="Times New Roman" panose="02020603050405020304" pitchFamily="18" charset="0"/>
                <a:cs typeface="Times New Roman" panose="02020603050405020304" pitchFamily="18" charset="0"/>
              </a:rPr>
              <a:t>Eye movement</a:t>
            </a:r>
          </a:p>
          <a:p>
            <a:pPr marL="214313" indent="-214313">
              <a:buFont typeface="Arial" panose="020B0604020202020204" pitchFamily="34" charset="0"/>
              <a:buChar char="•"/>
            </a:pPr>
            <a:r>
              <a:rPr lang="en-US" altLang="zh-CN" sz="1350" dirty="0">
                <a:latin typeface="Times New Roman" panose="02020603050405020304" pitchFamily="18" charset="0"/>
                <a:cs typeface="Times New Roman" panose="02020603050405020304" pitchFamily="18" charset="0"/>
              </a:rPr>
              <a:t>Frowning</a:t>
            </a:r>
          </a:p>
          <a:p>
            <a:pPr marL="214313" indent="-214313">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Eyebrows Raising</a:t>
            </a:r>
          </a:p>
          <a:p>
            <a:pPr marL="214313" indent="-214313">
              <a:buFont typeface="Arial" panose="020B0604020202020204" pitchFamily="34" charset="0"/>
              <a:buChar char="•"/>
            </a:pPr>
            <a:r>
              <a:rPr lang="en-US" altLang="zh-CN" sz="1350" dirty="0">
                <a:latin typeface="Times New Roman" panose="02020603050405020304" pitchFamily="18" charset="0"/>
                <a:cs typeface="Times New Roman" panose="02020603050405020304" pitchFamily="18" charset="0"/>
              </a:rPr>
              <a:t>Head Side Turn</a:t>
            </a:r>
          </a:p>
          <a:p>
            <a:pPr marL="214313" indent="-214313">
              <a:buFont typeface="Arial" panose="020B0604020202020204" pitchFamily="34" charset="0"/>
              <a:buChar char="•"/>
            </a:pPr>
            <a:r>
              <a:rPr lang="en-US" altLang="zh-CN" sz="135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FA1E5BB-E535-55C0-1AE6-3C9DE40FAD10}"/>
              </a:ext>
            </a:extLst>
          </p:cNvPr>
          <p:cNvPicPr>
            <a:picLocks noChangeAspect="1"/>
          </p:cNvPicPr>
          <p:nvPr/>
        </p:nvPicPr>
        <p:blipFill>
          <a:blip r:embed="rId2"/>
          <a:stretch>
            <a:fillRect/>
          </a:stretch>
        </p:blipFill>
        <p:spPr>
          <a:xfrm>
            <a:off x="457201" y="3686456"/>
            <a:ext cx="1780953" cy="1780953"/>
          </a:xfrm>
          <a:prstGeom prst="rect">
            <a:avLst/>
          </a:prstGeom>
        </p:spPr>
      </p:pic>
      <p:pic>
        <p:nvPicPr>
          <p:cNvPr id="6" name="Picture 5">
            <a:extLst>
              <a:ext uri="{FF2B5EF4-FFF2-40B4-BE49-F238E27FC236}">
                <a16:creationId xmlns:a16="http://schemas.microsoft.com/office/drawing/2014/main" id="{E432A950-CE51-BCCE-CDA6-0252754E7797}"/>
              </a:ext>
            </a:extLst>
          </p:cNvPr>
          <p:cNvPicPr>
            <a:picLocks noChangeAspect="1"/>
          </p:cNvPicPr>
          <p:nvPr/>
        </p:nvPicPr>
        <p:blipFill>
          <a:blip r:embed="rId3"/>
          <a:stretch>
            <a:fillRect/>
          </a:stretch>
        </p:blipFill>
        <p:spPr>
          <a:xfrm>
            <a:off x="3009014" y="3776834"/>
            <a:ext cx="5181881" cy="1780953"/>
          </a:xfrm>
          <a:prstGeom prst="rect">
            <a:avLst/>
          </a:prstGeom>
        </p:spPr>
      </p:pic>
      <p:sp>
        <p:nvSpPr>
          <p:cNvPr id="2" name="Action Button: Home 1">
            <a:hlinkClick r:id="rId4" action="ppaction://hlinksldjump" highlightClick="1"/>
            <a:extLst>
              <a:ext uri="{FF2B5EF4-FFF2-40B4-BE49-F238E27FC236}">
                <a16:creationId xmlns:a16="http://schemas.microsoft.com/office/drawing/2014/main" id="{53DC36C1-33D5-B744-BF2E-C4CAB8B3E4B1}"/>
              </a:ext>
            </a:extLst>
          </p:cNvPr>
          <p:cNvSpPr/>
          <p:nvPr/>
        </p:nvSpPr>
        <p:spPr>
          <a:xfrm>
            <a:off x="8291384" y="6116595"/>
            <a:ext cx="605481" cy="5313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92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
          <p:cNvSpPr txBox="1">
            <a:spLocks noGrp="1"/>
          </p:cNvSpPr>
          <p:nvPr>
            <p:ph type="ctrTitle"/>
          </p:nvPr>
        </p:nvSpPr>
        <p:spPr>
          <a:xfrm>
            <a:off x="451297" y="1878419"/>
            <a:ext cx="8008257"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t>Can External Auditors Utilize </a:t>
            </a:r>
            <a:r>
              <a:rPr lang="en-US" sz="3200" dirty="0" err="1"/>
              <a:t>ChatGPT</a:t>
            </a:r>
            <a:r>
              <a:rPr lang="en-US" sz="3200" dirty="0"/>
              <a:t> to Assure ESG Reports? - Starting from Environmental Section Test</a:t>
            </a:r>
          </a:p>
        </p:txBody>
      </p:sp>
      <p:sp>
        <p:nvSpPr>
          <p:cNvPr id="309" name="Google Shape;309;p1"/>
          <p:cNvSpPr txBox="1">
            <a:spLocks noGrp="1"/>
          </p:cNvSpPr>
          <p:nvPr>
            <p:ph type="subTitle" idx="1"/>
          </p:nvPr>
        </p:nvSpPr>
        <p:spPr>
          <a:xfrm>
            <a:off x="684446" y="3221666"/>
            <a:ext cx="7413602" cy="1752600"/>
          </a:xfrm>
          <a:prstGeom prst="rect">
            <a:avLst/>
          </a:prstGeom>
          <a:noFill/>
          <a:ln>
            <a:noFill/>
          </a:ln>
        </p:spPr>
        <p:txBody>
          <a:bodyPr spcFirstLastPara="1" wrap="square" lIns="91425" tIns="45700" rIns="91425" bIns="45700" anchor="t" anchorCtr="0">
            <a:noAutofit/>
          </a:bodyPr>
          <a:lstStyle/>
          <a:p>
            <a:pPr marL="0" lvl="0" indent="0" algn="ctr" rtl="0">
              <a:spcBef>
                <a:spcPts val="360"/>
              </a:spcBef>
              <a:spcAft>
                <a:spcPts val="0"/>
              </a:spcAft>
              <a:buClr>
                <a:schemeClr val="lt1"/>
              </a:buClr>
              <a:buSzPts val="1800"/>
              <a:buFont typeface="Arial"/>
              <a:buNone/>
            </a:pPr>
            <a:endParaRPr lang="en-US" sz="2400" i="1" dirty="0"/>
          </a:p>
          <a:p>
            <a:pPr marL="0" lvl="0" indent="0" algn="ctr" rtl="0">
              <a:spcBef>
                <a:spcPts val="360"/>
              </a:spcBef>
              <a:spcAft>
                <a:spcPts val="0"/>
              </a:spcAft>
              <a:buClr>
                <a:schemeClr val="lt1"/>
              </a:buClr>
              <a:buSzPts val="1800"/>
              <a:buFont typeface="Arial"/>
              <a:buNone/>
            </a:pPr>
            <a:endParaRPr sz="2400" i="1" dirty="0"/>
          </a:p>
          <a:p>
            <a:pPr marL="0" lvl="0" indent="0" algn="ctr" rtl="0">
              <a:spcBef>
                <a:spcPts val="360"/>
              </a:spcBef>
              <a:spcAft>
                <a:spcPts val="0"/>
              </a:spcAft>
              <a:buClr>
                <a:schemeClr val="lt1"/>
              </a:buClr>
              <a:buSzPts val="1800"/>
              <a:buFont typeface="Arial"/>
              <a:buNone/>
            </a:pPr>
            <a:r>
              <a:rPr lang="en-US" sz="2400" dirty="0"/>
              <a:t>Presenter</a:t>
            </a:r>
            <a:r>
              <a:rPr lang="en-US" sz="2400" i="1" dirty="0"/>
              <a:t>: Irina (Jie Bao)</a:t>
            </a:r>
          </a:p>
          <a:p>
            <a:pPr marL="0" lvl="0" indent="0" algn="ctr" rtl="0">
              <a:spcBef>
                <a:spcPts val="360"/>
              </a:spcBef>
              <a:spcAft>
                <a:spcPts val="0"/>
              </a:spcAft>
              <a:buClr>
                <a:schemeClr val="lt1"/>
              </a:buClr>
              <a:buSzPts val="1800"/>
              <a:buFont typeface="Arial"/>
              <a:buNone/>
            </a:pPr>
            <a:r>
              <a:rPr lang="en-US" sz="2400" dirty="0"/>
              <a:t>C</a:t>
            </a:r>
            <a:r>
              <a:rPr lang="en-US" altLang="zh-CN" sz="2400" dirty="0"/>
              <a:t>oauthored with </a:t>
            </a:r>
            <a:r>
              <a:rPr lang="en-US" altLang="zh-CN" sz="2400" i="1" dirty="0"/>
              <a:t>Benita </a:t>
            </a:r>
            <a:r>
              <a:rPr lang="en-US" altLang="zh-CN" sz="2400" i="1" dirty="0" err="1"/>
              <a:t>Gullkvist</a:t>
            </a:r>
            <a:endParaRPr lang="en-US" altLang="zh-CN" sz="2400" i="1" dirty="0"/>
          </a:p>
          <a:p>
            <a:pPr marL="0" lvl="0" indent="0" algn="ctr" rtl="0">
              <a:spcBef>
                <a:spcPts val="360"/>
              </a:spcBef>
              <a:spcAft>
                <a:spcPts val="0"/>
              </a:spcAft>
              <a:buClr>
                <a:schemeClr val="lt1"/>
              </a:buClr>
              <a:buSzPts val="1800"/>
              <a:buFont typeface="Arial"/>
              <a:buNone/>
            </a:pPr>
            <a:endParaRPr lang="en-US" sz="2400" dirty="0"/>
          </a:p>
          <a:p>
            <a:pPr marL="0" lvl="0" indent="0" algn="ctr" rtl="0">
              <a:spcBef>
                <a:spcPts val="360"/>
              </a:spcBef>
              <a:spcAft>
                <a:spcPts val="0"/>
              </a:spcAft>
              <a:buClr>
                <a:schemeClr val="lt1"/>
              </a:buClr>
              <a:buSzPts val="1800"/>
              <a:buFont typeface="Arial"/>
              <a:buNone/>
            </a:pPr>
            <a:endParaRPr sz="2400" dirty="0"/>
          </a:p>
          <a:p>
            <a:pPr marL="0" lvl="0" indent="0" algn="ctr" rtl="0">
              <a:spcBef>
                <a:spcPts val="360"/>
              </a:spcBef>
              <a:spcAft>
                <a:spcPts val="0"/>
              </a:spcAft>
              <a:buClr>
                <a:schemeClr val="lt1"/>
              </a:buClr>
              <a:buSzPts val="1800"/>
              <a:buFont typeface="Arial"/>
              <a:buNone/>
            </a:pPr>
            <a:r>
              <a:rPr lang="en-US" sz="2400" i="1" dirty="0"/>
              <a:t>6.27.2023</a:t>
            </a:r>
            <a:endParaRPr sz="2400" dirty="0"/>
          </a:p>
          <a:p>
            <a:pPr marL="0" lvl="0" indent="0" algn="ctr" rtl="0">
              <a:spcBef>
                <a:spcPts val="360"/>
              </a:spcBef>
              <a:spcAft>
                <a:spcPts val="0"/>
              </a:spcAft>
              <a:buClr>
                <a:schemeClr val="lt1"/>
              </a:buClr>
              <a:buSzPts val="1800"/>
              <a:buFont typeface="Arial"/>
              <a:buNone/>
            </a:pPr>
            <a:endParaRPr sz="2400" i="1" dirty="0"/>
          </a:p>
        </p:txBody>
      </p:sp>
    </p:spTree>
    <p:extLst>
      <p:ext uri="{BB962C8B-B14F-4D97-AF65-F5344CB8AC3E}">
        <p14:creationId xmlns:p14="http://schemas.microsoft.com/office/powerpoint/2010/main" val="7544010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sp>
        <p:nvSpPr>
          <p:cNvPr id="5" name="Google Shape;351;p6">
            <a:extLst>
              <a:ext uri="{FF2B5EF4-FFF2-40B4-BE49-F238E27FC236}">
                <a16:creationId xmlns:a16="http://schemas.microsoft.com/office/drawing/2014/main" id="{984748BF-4B21-C37E-F89A-5656CEFC96ED}"/>
              </a:ext>
            </a:extLst>
          </p:cNvPr>
          <p:cNvSpPr txBox="1">
            <a:spLocks noGrp="1"/>
          </p:cNvSpPr>
          <p:nvPr>
            <p:ph type="title"/>
          </p:nvPr>
        </p:nvSpPr>
        <p:spPr>
          <a:xfrm>
            <a:off x="244549" y="667815"/>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solidFill>
                  <a:schemeClr val="dk2"/>
                </a:solidFill>
              </a:rPr>
              <a:t>   Research goals:</a:t>
            </a:r>
            <a:endParaRPr lang="en-US" sz="3200" b="1" dirty="0"/>
          </a:p>
        </p:txBody>
      </p:sp>
      <p:sp>
        <p:nvSpPr>
          <p:cNvPr id="3" name="Text Placeholder 2">
            <a:extLst>
              <a:ext uri="{FF2B5EF4-FFF2-40B4-BE49-F238E27FC236}">
                <a16:creationId xmlns:a16="http://schemas.microsoft.com/office/drawing/2014/main" id="{AF3FF69A-3C7A-9A75-8CE6-6427CBE398ED}"/>
              </a:ext>
            </a:extLst>
          </p:cNvPr>
          <p:cNvSpPr>
            <a:spLocks noGrp="1"/>
          </p:cNvSpPr>
          <p:nvPr>
            <p:ph type="body" idx="1"/>
          </p:nvPr>
        </p:nvSpPr>
        <p:spPr>
          <a:xfrm>
            <a:off x="611372" y="1526151"/>
            <a:ext cx="7921256" cy="5491335"/>
          </a:xfrm>
        </p:spPr>
        <p:txBody>
          <a:bodyPr/>
          <a:lstStyle/>
          <a:p>
            <a:pPr indent="-457200">
              <a:spcBef>
                <a:spcPts val="1400"/>
              </a:spcBef>
              <a:spcAft>
                <a:spcPts val="1200"/>
              </a:spcAft>
              <a:buFont typeface="Wingdings" panose="05000000000000000000" pitchFamily="2" charset="2"/>
              <a:buChar char="ü"/>
            </a:pPr>
            <a:r>
              <a:rPr lang="en-US" sz="2600" dirty="0">
                <a:solidFill>
                  <a:srgbClr val="000000"/>
                </a:solidFill>
              </a:rPr>
              <a:t>Explores the potential and limitations of </a:t>
            </a:r>
            <a:r>
              <a:rPr lang="en-US" sz="2600" dirty="0" err="1">
                <a:solidFill>
                  <a:srgbClr val="000000"/>
                </a:solidFill>
              </a:rPr>
              <a:t>ChatGPT</a:t>
            </a:r>
            <a:r>
              <a:rPr lang="en-US" sz="2600" dirty="0">
                <a:solidFill>
                  <a:srgbClr val="000000"/>
                </a:solidFill>
              </a:rPr>
              <a:t> in reviewing ESG reports.</a:t>
            </a:r>
          </a:p>
          <a:p>
            <a:pPr indent="-457200">
              <a:spcBef>
                <a:spcPts val="1200"/>
              </a:spcBef>
              <a:spcAft>
                <a:spcPts val="1200"/>
              </a:spcAft>
              <a:buFont typeface="+mj-lt"/>
              <a:buAutoNum type="arabicPeriod"/>
            </a:pPr>
            <a:r>
              <a:rPr lang="en-US" sz="2600" dirty="0">
                <a:solidFill>
                  <a:srgbClr val="000000"/>
                </a:solidFill>
              </a:rPr>
              <a:t>Design a Framework:</a:t>
            </a:r>
          </a:p>
          <a:p>
            <a:pPr marL="800100" marR="0" lvl="1" indent="-342900" algn="l" defTabSz="914400" rtl="0" eaLnBrk="1" fontAlgn="auto" latinLnBrk="0" hangingPunct="1">
              <a:lnSpc>
                <a:spcPct val="100000"/>
              </a:lnSpc>
              <a:spcBef>
                <a:spcPts val="600"/>
              </a:spcBef>
              <a:spcAft>
                <a:spcPts val="1200"/>
              </a:spcAft>
              <a:buClr>
                <a:srgbClr val="000000"/>
              </a:buClr>
              <a:buSzPts val="18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to show how we could utilize </a:t>
            </a:r>
            <a:r>
              <a:rPr lang="en-US" sz="2400" dirty="0">
                <a:solidFill>
                  <a:srgbClr val="000000"/>
                </a:solidFill>
              </a:rPr>
              <a:t>C</a:t>
            </a:r>
            <a:r>
              <a:rPr kumimoji="0" lang="en-US" sz="2400" b="0" i="0" u="none" strike="noStrike" kern="0" cap="none" spc="0" normalizeH="0" baseline="0" noProof="0" dirty="0" err="1">
                <a:ln>
                  <a:noFill/>
                </a:ln>
                <a:solidFill>
                  <a:srgbClr val="000000"/>
                </a:solidFill>
                <a:effectLst/>
                <a:uLnTx/>
                <a:uFillTx/>
                <a:latin typeface="Arial"/>
                <a:cs typeface="Arial"/>
                <a:sym typeface="Arial"/>
              </a:rPr>
              <a:t>hatGPT</a:t>
            </a:r>
            <a:r>
              <a:rPr kumimoji="0" lang="en-US" sz="2400" b="0" i="0" u="none" strike="noStrike" kern="0" cap="none" spc="0" normalizeH="0" baseline="0" noProof="0" dirty="0">
                <a:ln>
                  <a:noFill/>
                </a:ln>
                <a:solidFill>
                  <a:srgbClr val="000000"/>
                </a:solidFill>
                <a:effectLst/>
                <a:uLnTx/>
                <a:uFillTx/>
                <a:latin typeface="Arial"/>
                <a:cs typeface="Arial"/>
                <a:sym typeface="Arial"/>
              </a:rPr>
              <a:t> to extract information and further help assure ESG reports (an example of environmental section tests)</a:t>
            </a:r>
            <a:endParaRPr lang="en-US" sz="2400" dirty="0">
              <a:solidFill>
                <a:srgbClr val="000000"/>
              </a:solidFill>
            </a:endParaRPr>
          </a:p>
          <a:p>
            <a:pPr indent="-457200">
              <a:spcBef>
                <a:spcPts val="1200"/>
              </a:spcBef>
              <a:spcAft>
                <a:spcPts val="1200"/>
              </a:spcAft>
              <a:buFont typeface="+mj-lt"/>
              <a:buAutoNum type="arabicPeriod"/>
            </a:pPr>
            <a:r>
              <a:rPr lang="en-US" sz="2600" dirty="0">
                <a:solidFill>
                  <a:srgbClr val="000000"/>
                </a:solidFill>
              </a:rPr>
              <a:t>Empirically Test:</a:t>
            </a:r>
          </a:p>
          <a:p>
            <a:pPr marL="800100" lvl="1">
              <a:spcBef>
                <a:spcPts val="600"/>
              </a:spcBef>
              <a:spcAft>
                <a:spcPts val="1200"/>
              </a:spcAft>
            </a:pPr>
            <a:r>
              <a:rPr lang="en-US" sz="2400" dirty="0">
                <a:solidFill>
                  <a:schemeClr val="tx1"/>
                </a:solidFill>
              </a:rPr>
              <a:t>Whether </a:t>
            </a:r>
            <a:r>
              <a:rPr lang="en-US" sz="2400" dirty="0" err="1">
                <a:solidFill>
                  <a:schemeClr val="tx1"/>
                </a:solidFill>
              </a:rPr>
              <a:t>ChatGPT’s</a:t>
            </a:r>
            <a:r>
              <a:rPr lang="en-US" sz="2400" dirty="0">
                <a:solidFill>
                  <a:schemeClr val="tx1"/>
                </a:solidFill>
              </a:rPr>
              <a:t> outputs agree with the manual check results</a:t>
            </a:r>
            <a:r>
              <a:rPr lang="en-US" sz="2400" dirty="0">
                <a:solidFill>
                  <a:srgbClr val="000000"/>
                </a:solidFill>
              </a:rPr>
              <a:t>?</a:t>
            </a:r>
          </a:p>
          <a:p>
            <a:pPr marL="800100" lvl="1">
              <a:spcBef>
                <a:spcPts val="1400"/>
              </a:spcBef>
              <a:spcAft>
                <a:spcPts val="1200"/>
              </a:spcAft>
            </a:pPr>
            <a:endParaRPr lang="en-US" sz="2300" dirty="0">
              <a:solidFill>
                <a:srgbClr val="000000"/>
              </a:solidFill>
            </a:endParaRPr>
          </a:p>
          <a:p>
            <a:pPr marL="342900">
              <a:spcBef>
                <a:spcPts val="1400"/>
              </a:spcBef>
              <a:spcAft>
                <a:spcPts val="1200"/>
              </a:spcAft>
            </a:pPr>
            <a:endParaRPr lang="en-US" sz="2000" dirty="0">
              <a:solidFill>
                <a:srgbClr val="000000"/>
              </a:solidFill>
            </a:endParaRPr>
          </a:p>
          <a:p>
            <a:pPr marL="0" marR="0" indent="0">
              <a:lnSpc>
                <a:spcPct val="107000"/>
              </a:lnSpc>
              <a:spcBef>
                <a:spcPts val="1400"/>
              </a:spcBef>
              <a:spcAft>
                <a:spcPts val="1200"/>
              </a:spcAft>
              <a:buNone/>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70894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a:p>
        </p:txBody>
      </p:sp>
      <p:sp>
        <p:nvSpPr>
          <p:cNvPr id="5" name="Google Shape;351;p6">
            <a:extLst>
              <a:ext uri="{FF2B5EF4-FFF2-40B4-BE49-F238E27FC236}">
                <a16:creationId xmlns:a16="http://schemas.microsoft.com/office/drawing/2014/main" id="{984748BF-4B21-C37E-F89A-5656CEFC96ED}"/>
              </a:ext>
            </a:extLst>
          </p:cNvPr>
          <p:cNvSpPr txBox="1">
            <a:spLocks noGrp="1"/>
          </p:cNvSpPr>
          <p:nvPr>
            <p:ph type="title"/>
          </p:nvPr>
        </p:nvSpPr>
        <p:spPr>
          <a:xfrm>
            <a:off x="374073" y="646545"/>
            <a:ext cx="8229600" cy="800121"/>
          </a:xfrm>
          <a:prstGeom prst="rect">
            <a:avLst/>
          </a:prstGeom>
          <a:noFill/>
          <a:ln>
            <a:noFill/>
          </a:ln>
        </p:spPr>
        <p:txBody>
          <a:bodyPr spcFirstLastPara="1" wrap="square" lIns="91425" tIns="45700" rIns="91425" bIns="45700" anchor="ctr" anchorCtr="0">
            <a:noAutofit/>
          </a:bodyPr>
          <a:lstStyle/>
          <a:p>
            <a:pPr marL="0" indent="0">
              <a:spcBef>
                <a:spcPts val="1200"/>
              </a:spcBef>
              <a:buNone/>
            </a:pPr>
            <a:r>
              <a:rPr lang="en-US" sz="3200" b="1" dirty="0"/>
              <a:t>Background</a:t>
            </a:r>
          </a:p>
        </p:txBody>
      </p:sp>
      <p:sp>
        <p:nvSpPr>
          <p:cNvPr id="3" name="Text Placeholder 2">
            <a:extLst>
              <a:ext uri="{FF2B5EF4-FFF2-40B4-BE49-F238E27FC236}">
                <a16:creationId xmlns:a16="http://schemas.microsoft.com/office/drawing/2014/main" id="{AF3FF69A-3C7A-9A75-8CE6-6427CBE398ED}"/>
              </a:ext>
            </a:extLst>
          </p:cNvPr>
          <p:cNvSpPr>
            <a:spLocks noGrp="1"/>
          </p:cNvSpPr>
          <p:nvPr>
            <p:ph type="body" idx="1"/>
          </p:nvPr>
        </p:nvSpPr>
        <p:spPr>
          <a:xfrm>
            <a:off x="303994" y="1628301"/>
            <a:ext cx="8536011" cy="4722421"/>
          </a:xfrm>
        </p:spPr>
        <p:txBody>
          <a:bodyPr/>
          <a:lstStyle/>
          <a:p>
            <a:pPr lvl="1">
              <a:lnSpc>
                <a:spcPct val="130000"/>
              </a:lnSpc>
              <a:buClr>
                <a:srgbClr val="000000"/>
              </a:buClr>
              <a:defRPr/>
            </a:pPr>
            <a:r>
              <a:rPr lang="en-US" sz="2400" dirty="0"/>
              <a:t>ESG/ sustainability reports and its assurance</a:t>
            </a:r>
          </a:p>
          <a:p>
            <a:pPr marL="571500" lvl="1" indent="0">
              <a:lnSpc>
                <a:spcPct val="130000"/>
              </a:lnSpc>
              <a:buClr>
                <a:srgbClr val="000000"/>
              </a:buClr>
              <a:buNone/>
              <a:defRPr/>
            </a:pPr>
            <a:endParaRPr lang="en-US" sz="800" dirty="0"/>
          </a:p>
          <a:p>
            <a:pPr lvl="1">
              <a:lnSpc>
                <a:spcPct val="130000"/>
              </a:lnSpc>
              <a:buClr>
                <a:srgbClr val="000000"/>
              </a:buClr>
              <a:defRPr/>
            </a:pPr>
            <a:r>
              <a:rPr lang="en-US" sz="2400" dirty="0"/>
              <a:t>AI implementation in the Audit process</a:t>
            </a:r>
          </a:p>
          <a:p>
            <a:pPr lvl="1">
              <a:lnSpc>
                <a:spcPct val="130000"/>
              </a:lnSpc>
              <a:buClr>
                <a:srgbClr val="000000"/>
              </a:buClr>
              <a:defRPr/>
            </a:pPr>
            <a:endParaRPr lang="en-US" sz="800" dirty="0"/>
          </a:p>
          <a:p>
            <a:pPr lvl="1">
              <a:lnSpc>
                <a:spcPct val="130000"/>
              </a:lnSpc>
              <a:buClr>
                <a:srgbClr val="000000"/>
              </a:buClr>
              <a:defRPr/>
            </a:pPr>
            <a:r>
              <a:rPr lang="en-US" sz="2400" dirty="0"/>
              <a:t>Emergence of </a:t>
            </a:r>
            <a:r>
              <a:rPr lang="en-US" sz="2400" dirty="0" err="1"/>
              <a:t>OpenAI</a:t>
            </a:r>
            <a:r>
              <a:rPr lang="en-US" sz="2400" dirty="0"/>
              <a:t> and GPT Architecture</a:t>
            </a:r>
          </a:p>
          <a:p>
            <a:pPr lvl="2">
              <a:lnSpc>
                <a:spcPct val="130000"/>
              </a:lnSpc>
              <a:buClr>
                <a:srgbClr val="000000"/>
              </a:buClr>
              <a:defRPr/>
            </a:pPr>
            <a:r>
              <a:rPr lang="en-US" sz="2400" dirty="0"/>
              <a:t>Strengths of </a:t>
            </a:r>
            <a:r>
              <a:rPr lang="en-US" sz="2400" dirty="0" err="1"/>
              <a:t>ChatGPT</a:t>
            </a:r>
            <a:endParaRPr lang="en-US" sz="2400" dirty="0"/>
          </a:p>
          <a:p>
            <a:pPr lvl="2">
              <a:lnSpc>
                <a:spcPct val="130000"/>
              </a:lnSpc>
              <a:buClr>
                <a:srgbClr val="000000"/>
              </a:buClr>
              <a:defRPr/>
            </a:pPr>
            <a:r>
              <a:rPr lang="en-US" sz="2400" dirty="0"/>
              <a:t>Opportunities &amp; Benefit </a:t>
            </a:r>
            <a:r>
              <a:rPr lang="en-US" sz="2400" dirty="0" err="1"/>
              <a:t>v.s</a:t>
            </a:r>
            <a:r>
              <a:rPr lang="en-US" sz="2400" dirty="0"/>
              <a:t>. Challenges &amp; limitations</a:t>
            </a:r>
          </a:p>
          <a:p>
            <a:pPr lvl="1">
              <a:lnSpc>
                <a:spcPct val="130000"/>
              </a:lnSpc>
              <a:buClr>
                <a:srgbClr val="000000"/>
              </a:buClr>
              <a:defRPr/>
            </a:pPr>
            <a:endParaRPr lang="en-US" sz="2400" dirty="0"/>
          </a:p>
          <a:p>
            <a:pPr marL="571500" lvl="1" indent="0">
              <a:lnSpc>
                <a:spcPct val="130000"/>
              </a:lnSpc>
              <a:buClr>
                <a:srgbClr val="000000"/>
              </a:buClr>
              <a:buNone/>
              <a:defRPr/>
            </a:pPr>
            <a:endParaRPr lang="en-US" sz="2400" dirty="0"/>
          </a:p>
          <a:p>
            <a:pPr lvl="1">
              <a:lnSpc>
                <a:spcPct val="130000"/>
              </a:lnSpc>
              <a:buClr>
                <a:srgbClr val="000000"/>
              </a:buClr>
              <a:defRPr/>
            </a:pPr>
            <a:endParaRPr lang="en-US" sz="2400" dirty="0"/>
          </a:p>
          <a:p>
            <a:pPr marL="914400" marR="0" lvl="1" indent="-342900" algn="l" defTabSz="914400" rtl="0" eaLnBrk="1" fontAlgn="auto" latinLnBrk="0" hangingPunct="1">
              <a:lnSpc>
                <a:spcPct val="130000"/>
              </a:lnSpc>
              <a:spcBef>
                <a:spcPts val="360"/>
              </a:spcBef>
              <a:spcAft>
                <a:spcPts val="0"/>
              </a:spcAft>
              <a:buClr>
                <a:srgbClr val="000000"/>
              </a:buClr>
              <a:buSzPts val="1800"/>
              <a:buFont typeface="Arial"/>
              <a:buChar char="–"/>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114300" indent="0" algn="just">
              <a:spcBef>
                <a:spcPts val="1128"/>
              </a:spcBef>
              <a:buNone/>
            </a:pPr>
            <a:endParaRPr lang="en-US" sz="2600" dirty="0"/>
          </a:p>
          <a:p>
            <a:pPr marL="114300" indent="0" algn="just">
              <a:spcBef>
                <a:spcPts val="1128"/>
              </a:spcBef>
              <a:buNone/>
            </a:pPr>
            <a:endParaRPr lang="en-US" sz="2600" b="1" dirty="0"/>
          </a:p>
          <a:p>
            <a:pPr lvl="1"/>
            <a:endParaRPr lang="en-US" sz="2300" dirty="0"/>
          </a:p>
        </p:txBody>
      </p:sp>
    </p:spTree>
    <p:extLst>
      <p:ext uri="{BB962C8B-B14F-4D97-AF65-F5344CB8AC3E}">
        <p14:creationId xmlns:p14="http://schemas.microsoft.com/office/powerpoint/2010/main" val="1903857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6" name="Slide Number Placeholder 5">
            <a:extLst>
              <a:ext uri="{FF2B5EF4-FFF2-40B4-BE49-F238E27FC236}">
                <a16:creationId xmlns:a16="http://schemas.microsoft.com/office/drawing/2014/main" id="{14D9BD27-4C78-3A43-BF3C-2819749394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8</a:t>
            </a:fld>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53288" y="1220982"/>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2550" cap="small" dirty="0"/>
              <a:t>Background – Privacy breach </a:t>
            </a:r>
          </a:p>
        </p:txBody>
      </p:sp>
      <p:sp>
        <p:nvSpPr>
          <p:cNvPr id="9" name="Content Placeholder 2">
            <a:extLst>
              <a:ext uri="{FF2B5EF4-FFF2-40B4-BE49-F238E27FC236}">
                <a16:creationId xmlns:a16="http://schemas.microsoft.com/office/drawing/2014/main" id="{B512A9CA-B995-7E67-725F-60FCF8437525}"/>
              </a:ext>
            </a:extLst>
          </p:cNvPr>
          <p:cNvSpPr txBox="1">
            <a:spLocks/>
          </p:cNvSpPr>
          <p:nvPr/>
        </p:nvSpPr>
        <p:spPr>
          <a:xfrm>
            <a:off x="553288" y="1859586"/>
            <a:ext cx="8172450"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nSpc>
                <a:spcPts val="2025"/>
              </a:lnSpc>
              <a:spcBef>
                <a:spcPts val="150"/>
              </a:spcBef>
            </a:pPr>
            <a:r>
              <a:rPr lang="en-US" altLang="zh-CN" sz="1800" dirty="0" err="1">
                <a:latin typeface="Times New Roman" panose="02020603050405020304" pitchFamily="18" charset="0"/>
                <a:cs typeface="Times New Roman" panose="02020603050405020304" pitchFamily="18" charset="0"/>
              </a:rPr>
              <a:t>Privacyrights</a:t>
            </a:r>
            <a:r>
              <a:rPr lang="en-US" altLang="zh-CN" sz="1800" dirty="0">
                <a:latin typeface="Times New Roman" panose="02020603050405020304" pitchFamily="18" charset="0"/>
                <a:cs typeface="Times New Roman" panose="02020603050405020304" pitchFamily="18" charset="0"/>
              </a:rPr>
              <a:t> clearinghouse:</a:t>
            </a: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p:txBody>
      </p:sp>
      <p:pic>
        <p:nvPicPr>
          <p:cNvPr id="4" name="Picture 3" descr="Chart&#10;&#10;Description automatically generated">
            <a:extLst>
              <a:ext uri="{FF2B5EF4-FFF2-40B4-BE49-F238E27FC236}">
                <a16:creationId xmlns:a16="http://schemas.microsoft.com/office/drawing/2014/main" id="{AAE9A3E6-83C7-BB7B-C7DF-02A9FA9EF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821" y="2252663"/>
            <a:ext cx="5153025" cy="2352675"/>
          </a:xfrm>
          <a:prstGeom prst="rect">
            <a:avLst/>
          </a:prstGeom>
        </p:spPr>
      </p:pic>
      <p:pic>
        <p:nvPicPr>
          <p:cNvPr id="11" name="Picture 10" descr="Text, letter&#10;&#10;Description automatically generated">
            <a:extLst>
              <a:ext uri="{FF2B5EF4-FFF2-40B4-BE49-F238E27FC236}">
                <a16:creationId xmlns:a16="http://schemas.microsoft.com/office/drawing/2014/main" id="{0E9786ED-D62A-21CC-2431-284BF32C1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0846" y="3429000"/>
            <a:ext cx="2814080" cy="1160808"/>
          </a:xfrm>
          <a:prstGeom prst="rect">
            <a:avLst/>
          </a:prstGeom>
        </p:spPr>
      </p:pic>
    </p:spTree>
    <p:extLst>
      <p:ext uri="{BB962C8B-B14F-4D97-AF65-F5344CB8AC3E}">
        <p14:creationId xmlns:p14="http://schemas.microsoft.com/office/powerpoint/2010/main" val="32107993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
        <p:nvSpPr>
          <p:cNvPr id="5" name="Google Shape;351;p6">
            <a:extLst>
              <a:ext uri="{FF2B5EF4-FFF2-40B4-BE49-F238E27FC236}">
                <a16:creationId xmlns:a16="http://schemas.microsoft.com/office/drawing/2014/main" id="{984748BF-4B21-C37E-F89A-5656CEFC96ED}"/>
              </a:ext>
            </a:extLst>
          </p:cNvPr>
          <p:cNvSpPr txBox="1">
            <a:spLocks noGrp="1"/>
          </p:cNvSpPr>
          <p:nvPr>
            <p:ph type="title"/>
          </p:nvPr>
        </p:nvSpPr>
        <p:spPr>
          <a:xfrm>
            <a:off x="276446" y="406854"/>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t>Assurance Process</a:t>
            </a:r>
          </a:p>
        </p:txBody>
      </p:sp>
      <p:sp>
        <p:nvSpPr>
          <p:cNvPr id="3" name="Text Placeholder 2">
            <a:extLst>
              <a:ext uri="{FF2B5EF4-FFF2-40B4-BE49-F238E27FC236}">
                <a16:creationId xmlns:a16="http://schemas.microsoft.com/office/drawing/2014/main" id="{AF3FF69A-3C7A-9A75-8CE6-6427CBE398ED}"/>
              </a:ext>
            </a:extLst>
          </p:cNvPr>
          <p:cNvSpPr>
            <a:spLocks noGrp="1"/>
          </p:cNvSpPr>
          <p:nvPr>
            <p:ph type="body" idx="1"/>
          </p:nvPr>
        </p:nvSpPr>
        <p:spPr>
          <a:xfrm>
            <a:off x="159488" y="1249955"/>
            <a:ext cx="8750596" cy="4722421"/>
          </a:xfrm>
        </p:spPr>
        <p:txBody>
          <a:bodyPr/>
          <a:lstStyle/>
          <a:p>
            <a:pPr algn="l">
              <a:buFont typeface="+mj-lt"/>
              <a:buAutoNum type="arabicPeriod"/>
            </a:pPr>
            <a:r>
              <a:rPr lang="en-US" sz="2400" dirty="0"/>
              <a:t>Review and understand the company's ESG reporting framework: </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300" dirty="0">
                <a:solidFill>
                  <a:srgbClr val="000000"/>
                </a:solidFill>
              </a:rPr>
              <a:t>Global Reporting Initiative (GRI)</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300" dirty="0">
                <a:solidFill>
                  <a:srgbClr val="000000"/>
                </a:solidFill>
              </a:rPr>
              <a:t>Sustainability Accounting Standards Board (SASB)</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300" dirty="0">
                <a:solidFill>
                  <a:srgbClr val="000000"/>
                </a:solidFill>
              </a:rPr>
              <a:t>Task Force on Climate-related Financial Disclosures (TCFD)</a:t>
            </a:r>
          </a:p>
          <a:p>
            <a:pPr algn="l">
              <a:buFont typeface="+mj-lt"/>
              <a:buAutoNum type="arabicPeriod"/>
            </a:pPr>
            <a:r>
              <a:rPr lang="en-US" sz="2400" dirty="0"/>
              <a:t>Assess the company's data collection and reporting processes</a:t>
            </a:r>
          </a:p>
          <a:p>
            <a:pPr algn="l">
              <a:buFont typeface="+mj-lt"/>
              <a:buAutoNum type="arabicPeriod"/>
            </a:pPr>
            <a:r>
              <a:rPr lang="en-US" sz="2400" dirty="0"/>
              <a:t>Verify the accuracy of reported emissions data: Assess the company's emissions reduction targets and performance: </a:t>
            </a:r>
          </a:p>
          <a:p>
            <a:pPr algn="l">
              <a:buFont typeface="+mj-lt"/>
              <a:buAutoNum type="arabicPeriod"/>
            </a:pPr>
            <a:r>
              <a:rPr lang="en-US" sz="2400" dirty="0">
                <a:solidFill>
                  <a:schemeClr val="bg2"/>
                </a:solidFill>
              </a:rPr>
              <a:t>Review disclosures and reporting</a:t>
            </a:r>
          </a:p>
          <a:p>
            <a:pPr algn="l">
              <a:buFont typeface="+mj-lt"/>
              <a:buAutoNum type="arabicPeriod"/>
            </a:pPr>
            <a:r>
              <a:rPr lang="en-US" sz="2400" dirty="0"/>
              <a:t>Provide assurance opinion</a:t>
            </a:r>
          </a:p>
        </p:txBody>
      </p:sp>
    </p:spTree>
    <p:extLst>
      <p:ext uri="{BB962C8B-B14F-4D97-AF65-F5344CB8AC3E}">
        <p14:creationId xmlns:p14="http://schemas.microsoft.com/office/powerpoint/2010/main" val="2901235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sp>
        <p:nvSpPr>
          <p:cNvPr id="5" name="Google Shape;351;p6">
            <a:extLst>
              <a:ext uri="{FF2B5EF4-FFF2-40B4-BE49-F238E27FC236}">
                <a16:creationId xmlns:a16="http://schemas.microsoft.com/office/drawing/2014/main" id="{984748BF-4B21-C37E-F89A-5656CEFC96ED}"/>
              </a:ext>
            </a:extLst>
          </p:cNvPr>
          <p:cNvSpPr txBox="1">
            <a:spLocks noGrp="1"/>
          </p:cNvSpPr>
          <p:nvPr>
            <p:ph type="title"/>
          </p:nvPr>
        </p:nvSpPr>
        <p:spPr>
          <a:xfrm>
            <a:off x="276446" y="406854"/>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t>Assurance Process</a:t>
            </a:r>
          </a:p>
        </p:txBody>
      </p:sp>
      <p:sp>
        <p:nvSpPr>
          <p:cNvPr id="3" name="Text Placeholder 2">
            <a:extLst>
              <a:ext uri="{FF2B5EF4-FFF2-40B4-BE49-F238E27FC236}">
                <a16:creationId xmlns:a16="http://schemas.microsoft.com/office/drawing/2014/main" id="{AF3FF69A-3C7A-9A75-8CE6-6427CBE398ED}"/>
              </a:ext>
            </a:extLst>
          </p:cNvPr>
          <p:cNvSpPr>
            <a:spLocks noGrp="1"/>
          </p:cNvSpPr>
          <p:nvPr>
            <p:ph type="body" idx="1"/>
          </p:nvPr>
        </p:nvSpPr>
        <p:spPr>
          <a:xfrm>
            <a:off x="159488" y="1249955"/>
            <a:ext cx="8750596" cy="4722421"/>
          </a:xfrm>
        </p:spPr>
        <p:txBody>
          <a:bodyPr/>
          <a:lstStyle/>
          <a:p>
            <a:pPr algn="l">
              <a:buFont typeface="+mj-lt"/>
              <a:buAutoNum type="arabicPeriod"/>
            </a:pPr>
            <a:r>
              <a:rPr lang="en-US" sz="2400" dirty="0"/>
              <a:t>Review and understand the company's ESG reporting framework: </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300" dirty="0">
                <a:solidFill>
                  <a:srgbClr val="FF0000"/>
                </a:solidFill>
              </a:rPr>
              <a:t>Global Reporting Initiative (GRI) -</a:t>
            </a:r>
            <a:r>
              <a:rPr lang="en-US" sz="2300" b="1" u="sng" dirty="0">
                <a:solidFill>
                  <a:srgbClr val="FF0000"/>
                </a:solidFill>
              </a:rPr>
              <a:t>GRI 305: Emissions</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300" dirty="0">
                <a:solidFill>
                  <a:srgbClr val="000000"/>
                </a:solidFill>
              </a:rPr>
              <a:t>Sustainability Accounting Standards Board (SASB)</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300" dirty="0">
                <a:solidFill>
                  <a:srgbClr val="000000"/>
                </a:solidFill>
              </a:rPr>
              <a:t>Task Force on Climate-related Financial Disclosures (TCFD)</a:t>
            </a:r>
          </a:p>
          <a:p>
            <a:pPr algn="l">
              <a:buFont typeface="+mj-lt"/>
              <a:buAutoNum type="arabicPeriod"/>
            </a:pPr>
            <a:r>
              <a:rPr lang="en-US" sz="2400" dirty="0"/>
              <a:t>Assess the company's data collection and reporting processes</a:t>
            </a:r>
          </a:p>
          <a:p>
            <a:pPr algn="l">
              <a:buFont typeface="+mj-lt"/>
              <a:buAutoNum type="arabicPeriod"/>
            </a:pPr>
            <a:r>
              <a:rPr lang="en-US" sz="2400" dirty="0">
                <a:solidFill>
                  <a:schemeClr val="tx1"/>
                </a:solidFill>
              </a:rPr>
              <a:t>Verify the accuracy of reported emissions data</a:t>
            </a:r>
            <a:r>
              <a:rPr lang="en-US" sz="2400" dirty="0"/>
              <a:t>: Assess the company's emissions reduction targets and performance: </a:t>
            </a:r>
          </a:p>
          <a:p>
            <a:pPr algn="l">
              <a:buFont typeface="+mj-lt"/>
              <a:buAutoNum type="arabicPeriod"/>
            </a:pPr>
            <a:r>
              <a:rPr lang="en-US" sz="2400" dirty="0">
                <a:solidFill>
                  <a:srgbClr val="FF0000"/>
                </a:solidFill>
              </a:rPr>
              <a:t>Review disclosures and reporting</a:t>
            </a:r>
          </a:p>
          <a:p>
            <a:pPr algn="l">
              <a:buFont typeface="+mj-lt"/>
              <a:buAutoNum type="arabicPeriod"/>
            </a:pPr>
            <a:r>
              <a:rPr lang="en-US" sz="2400" dirty="0"/>
              <a:t>Provide assurance opinion</a:t>
            </a:r>
          </a:p>
        </p:txBody>
      </p:sp>
    </p:spTree>
    <p:extLst>
      <p:ext uri="{BB962C8B-B14F-4D97-AF65-F5344CB8AC3E}">
        <p14:creationId xmlns:p14="http://schemas.microsoft.com/office/powerpoint/2010/main" val="7553795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pic>
        <p:nvPicPr>
          <p:cNvPr id="4" name="Picture 3">
            <a:extLst>
              <a:ext uri="{FF2B5EF4-FFF2-40B4-BE49-F238E27FC236}">
                <a16:creationId xmlns:a16="http://schemas.microsoft.com/office/drawing/2014/main" id="{252AD750-6A3E-E45F-D1DB-EC27CD1489C3}"/>
              </a:ext>
            </a:extLst>
          </p:cNvPr>
          <p:cNvPicPr>
            <a:picLocks noChangeAspect="1"/>
          </p:cNvPicPr>
          <p:nvPr/>
        </p:nvPicPr>
        <p:blipFill>
          <a:blip r:embed="rId3"/>
          <a:stretch>
            <a:fillRect/>
          </a:stretch>
        </p:blipFill>
        <p:spPr>
          <a:xfrm>
            <a:off x="0" y="2073685"/>
            <a:ext cx="9058940" cy="3526219"/>
          </a:xfrm>
          <a:prstGeom prst="rect">
            <a:avLst/>
          </a:prstGeom>
        </p:spPr>
      </p:pic>
      <p:sp>
        <p:nvSpPr>
          <p:cNvPr id="5" name="Google Shape;351;p6">
            <a:extLst>
              <a:ext uri="{FF2B5EF4-FFF2-40B4-BE49-F238E27FC236}">
                <a16:creationId xmlns:a16="http://schemas.microsoft.com/office/drawing/2014/main" id="{8E49B84D-D303-9330-48FA-8E761461A61D}"/>
              </a:ext>
            </a:extLst>
          </p:cNvPr>
          <p:cNvSpPr txBox="1">
            <a:spLocks noGrp="1"/>
          </p:cNvSpPr>
          <p:nvPr>
            <p:ph type="title"/>
          </p:nvPr>
        </p:nvSpPr>
        <p:spPr>
          <a:xfrm>
            <a:off x="233916" y="783700"/>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t>ESG Reporting sample (partial):</a:t>
            </a:r>
          </a:p>
        </p:txBody>
      </p:sp>
      <p:sp>
        <p:nvSpPr>
          <p:cNvPr id="7" name="TextBox 6">
            <a:extLst>
              <a:ext uri="{FF2B5EF4-FFF2-40B4-BE49-F238E27FC236}">
                <a16:creationId xmlns:a16="http://schemas.microsoft.com/office/drawing/2014/main" id="{DB46908C-0B47-4907-B57C-0672A53D2AC4}"/>
              </a:ext>
            </a:extLst>
          </p:cNvPr>
          <p:cNvSpPr txBox="1"/>
          <p:nvPr/>
        </p:nvSpPr>
        <p:spPr>
          <a:xfrm>
            <a:off x="6574465" y="6089768"/>
            <a:ext cx="4577316" cy="461665"/>
          </a:xfrm>
          <a:prstGeom prst="rect">
            <a:avLst/>
          </a:prstGeom>
          <a:noFill/>
        </p:spPr>
        <p:txBody>
          <a:bodyPr wrap="square">
            <a:spAutoFit/>
          </a:bodyPr>
          <a:lstStyle/>
          <a:p>
            <a:r>
              <a:rPr lang="en-US" sz="2400" b="0" i="0" dirty="0">
                <a:effectLst/>
                <a:latin typeface="AtlasGrotesk"/>
              </a:rPr>
              <a:t>Agilent_2021</a:t>
            </a:r>
            <a:endParaRPr lang="en-US" sz="2400" dirty="0"/>
          </a:p>
        </p:txBody>
      </p:sp>
    </p:spTree>
    <p:extLst>
      <p:ext uri="{BB962C8B-B14F-4D97-AF65-F5344CB8AC3E}">
        <p14:creationId xmlns:p14="http://schemas.microsoft.com/office/powerpoint/2010/main" val="13726174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
        <p:nvSpPr>
          <p:cNvPr id="5" name="Google Shape;351;p6">
            <a:extLst>
              <a:ext uri="{FF2B5EF4-FFF2-40B4-BE49-F238E27FC236}">
                <a16:creationId xmlns:a16="http://schemas.microsoft.com/office/drawing/2014/main" id="{984748BF-4B21-C37E-F89A-5656CEFC96ED}"/>
              </a:ext>
            </a:extLst>
          </p:cNvPr>
          <p:cNvSpPr txBox="1">
            <a:spLocks noGrp="1"/>
          </p:cNvSpPr>
          <p:nvPr>
            <p:ph type="title"/>
          </p:nvPr>
        </p:nvSpPr>
        <p:spPr>
          <a:xfrm>
            <a:off x="276446" y="406854"/>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t>GRI 305: Emissions </a:t>
            </a:r>
          </a:p>
        </p:txBody>
      </p:sp>
      <p:sp>
        <p:nvSpPr>
          <p:cNvPr id="3" name="Text Placeholder 2">
            <a:extLst>
              <a:ext uri="{FF2B5EF4-FFF2-40B4-BE49-F238E27FC236}">
                <a16:creationId xmlns:a16="http://schemas.microsoft.com/office/drawing/2014/main" id="{AF3FF69A-3C7A-9A75-8CE6-6427CBE398ED}"/>
              </a:ext>
            </a:extLst>
          </p:cNvPr>
          <p:cNvSpPr>
            <a:spLocks noGrp="1"/>
          </p:cNvSpPr>
          <p:nvPr>
            <p:ph type="body" idx="1"/>
          </p:nvPr>
        </p:nvSpPr>
        <p:spPr>
          <a:xfrm>
            <a:off x="329609" y="1418259"/>
            <a:ext cx="8484782" cy="4722421"/>
          </a:xfrm>
        </p:spPr>
        <p:txBody>
          <a:bodyPr/>
          <a:lstStyle/>
          <a:p>
            <a:pPr marL="114300" indent="0" algn="l">
              <a:buNone/>
            </a:pPr>
            <a:r>
              <a:rPr lang="en-US" sz="2400" b="1" dirty="0"/>
              <a:t>Topic disclosures:</a:t>
            </a:r>
          </a:p>
          <a:p>
            <a:pPr algn="l">
              <a:buFont typeface="+mj-lt"/>
              <a:buAutoNum type="arabicPeriod"/>
            </a:pPr>
            <a:r>
              <a:rPr lang="en-US" sz="2400" dirty="0"/>
              <a:t>Disclosure 305-1 </a:t>
            </a:r>
            <a:r>
              <a:rPr lang="en-US" sz="2400" u="sng" dirty="0"/>
              <a:t>Direct (Scope 1) GHG emissions </a:t>
            </a:r>
          </a:p>
          <a:p>
            <a:pPr algn="l">
              <a:buFont typeface="+mj-lt"/>
              <a:buAutoNum type="arabicPeriod"/>
            </a:pPr>
            <a:r>
              <a:rPr lang="en-US" sz="2400" dirty="0"/>
              <a:t>Disclosure 305-2 </a:t>
            </a:r>
            <a:r>
              <a:rPr lang="en-US" sz="2400" u="sng" dirty="0"/>
              <a:t>Energy indirect (Scope 2) GHG emissions </a:t>
            </a:r>
          </a:p>
          <a:p>
            <a:pPr algn="l">
              <a:buFont typeface="+mj-lt"/>
              <a:buAutoNum type="arabicPeriod"/>
            </a:pPr>
            <a:r>
              <a:rPr lang="en-US" sz="2400" dirty="0"/>
              <a:t>Disclosure 305-3 </a:t>
            </a:r>
            <a:r>
              <a:rPr lang="en-US" sz="2400" u="sng" dirty="0"/>
              <a:t>Other indirect (Scope 3) GHG emissions </a:t>
            </a:r>
          </a:p>
          <a:p>
            <a:pPr algn="l">
              <a:buFont typeface="+mj-lt"/>
              <a:buAutoNum type="arabicPeriod"/>
            </a:pPr>
            <a:r>
              <a:rPr lang="en-US" sz="2400" dirty="0"/>
              <a:t>Disclosure 305-4 </a:t>
            </a:r>
            <a:r>
              <a:rPr lang="en-US" sz="2400" u="sng" dirty="0"/>
              <a:t>GHG emissions intensity </a:t>
            </a:r>
          </a:p>
          <a:p>
            <a:pPr algn="l">
              <a:buFont typeface="+mj-lt"/>
              <a:buAutoNum type="arabicPeriod"/>
            </a:pPr>
            <a:r>
              <a:rPr lang="en-US" sz="2400" dirty="0"/>
              <a:t>Disclosure 305-5 </a:t>
            </a:r>
            <a:r>
              <a:rPr lang="en-US" sz="2400" u="sng" dirty="0"/>
              <a:t>Reduction of GHG emissions </a:t>
            </a:r>
          </a:p>
          <a:p>
            <a:pPr algn="l">
              <a:buFont typeface="+mj-lt"/>
              <a:buAutoNum type="arabicPeriod"/>
            </a:pPr>
            <a:r>
              <a:rPr lang="en-US" sz="2400" dirty="0"/>
              <a:t>Disclosure 305-6 </a:t>
            </a:r>
            <a:r>
              <a:rPr lang="en-US" sz="2400" u="sng" dirty="0"/>
              <a:t>Emissions of ozone-depleting substances (ODS) </a:t>
            </a:r>
          </a:p>
          <a:p>
            <a:pPr algn="l">
              <a:buFont typeface="+mj-lt"/>
              <a:buAutoNum type="arabicPeriod"/>
            </a:pPr>
            <a:r>
              <a:rPr lang="en-US" sz="2400" dirty="0"/>
              <a:t>Disclosure 305-7 </a:t>
            </a:r>
            <a:r>
              <a:rPr lang="en-US" sz="2400" u="sng" dirty="0"/>
              <a:t>Nitrogen oxides (NOx), sulfur oxides (</a:t>
            </a:r>
            <a:r>
              <a:rPr lang="en-US" sz="2400" u="sng" dirty="0" err="1"/>
              <a:t>SOx</a:t>
            </a:r>
            <a:r>
              <a:rPr lang="en-US" sz="2400" u="sng" dirty="0"/>
              <a:t>), and other significant air emissions</a:t>
            </a:r>
          </a:p>
        </p:txBody>
      </p:sp>
    </p:spTree>
    <p:extLst>
      <p:ext uri="{BB962C8B-B14F-4D97-AF65-F5344CB8AC3E}">
        <p14:creationId xmlns:p14="http://schemas.microsoft.com/office/powerpoint/2010/main" val="25372398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pic>
        <p:nvPicPr>
          <p:cNvPr id="11" name="Picture 10">
            <a:extLst>
              <a:ext uri="{FF2B5EF4-FFF2-40B4-BE49-F238E27FC236}">
                <a16:creationId xmlns:a16="http://schemas.microsoft.com/office/drawing/2014/main" id="{40F8F9AE-D6E4-A713-EFB6-138F78551DC4}"/>
              </a:ext>
            </a:extLst>
          </p:cNvPr>
          <p:cNvPicPr>
            <a:picLocks noChangeAspect="1"/>
          </p:cNvPicPr>
          <p:nvPr/>
        </p:nvPicPr>
        <p:blipFill>
          <a:blip r:embed="rId3"/>
          <a:stretch>
            <a:fillRect/>
          </a:stretch>
        </p:blipFill>
        <p:spPr>
          <a:xfrm>
            <a:off x="223282" y="765733"/>
            <a:ext cx="8887458" cy="5581905"/>
          </a:xfrm>
          <a:prstGeom prst="rect">
            <a:avLst/>
          </a:prstGeom>
        </p:spPr>
      </p:pic>
    </p:spTree>
    <p:extLst>
      <p:ext uri="{BB962C8B-B14F-4D97-AF65-F5344CB8AC3E}">
        <p14:creationId xmlns:p14="http://schemas.microsoft.com/office/powerpoint/2010/main" val="5175120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
        <p:nvSpPr>
          <p:cNvPr id="4" name="TextBox 3">
            <a:extLst>
              <a:ext uri="{FF2B5EF4-FFF2-40B4-BE49-F238E27FC236}">
                <a16:creationId xmlns:a16="http://schemas.microsoft.com/office/drawing/2014/main" id="{1A1A5898-CF7F-A220-9601-9B030616B1C3}"/>
              </a:ext>
            </a:extLst>
          </p:cNvPr>
          <p:cNvSpPr txBox="1"/>
          <p:nvPr/>
        </p:nvSpPr>
        <p:spPr>
          <a:xfrm>
            <a:off x="595423" y="1322078"/>
            <a:ext cx="8229600" cy="5708871"/>
          </a:xfrm>
          <a:prstGeom prst="rect">
            <a:avLst/>
          </a:prstGeom>
          <a:noFill/>
        </p:spPr>
        <p:txBody>
          <a:bodyPr wrap="square">
            <a:spAutoFit/>
          </a:bodyPr>
          <a:lstStyle/>
          <a:p>
            <a:pPr marL="0" marR="0">
              <a:lnSpc>
                <a:spcPct val="107000"/>
              </a:lnSpc>
              <a:spcBef>
                <a:spcPts val="0"/>
              </a:spcBef>
              <a:spcAft>
                <a:spcPts val="800"/>
              </a:spcAft>
            </a:pP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Q1: </a:t>
            </a:r>
            <a:r>
              <a:rPr lang="zh-CN" sz="19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How much are scope 1 GHG emissions in metric tons of CO2e?" </a:t>
            </a:r>
          </a:p>
          <a:p>
            <a:pPr marL="0" marR="0">
              <a:lnSpc>
                <a:spcPct val="107000"/>
              </a:lnSpc>
              <a:spcBef>
                <a:spcPts val="0"/>
              </a:spcBef>
              <a:spcAft>
                <a:spcPts val="800"/>
              </a:spcAft>
            </a:pP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Q2: </a:t>
            </a:r>
            <a:r>
              <a:rPr lang="zh-CN" sz="19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How much are scope 2 GHG emissions in metric tons of CO2e using the location-based calculation methodology?" </a:t>
            </a:r>
          </a:p>
          <a:p>
            <a:pPr marL="0" marR="0">
              <a:lnSpc>
                <a:spcPct val="107000"/>
              </a:lnSpc>
              <a:spcBef>
                <a:spcPts val="0"/>
              </a:spcBef>
              <a:spcAft>
                <a:spcPts val="800"/>
              </a:spcAft>
            </a:pP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Q3: </a:t>
            </a:r>
            <a:r>
              <a:rPr lang="zh-CN" sz="19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How much are scope 2 GHG emissions in metric tons of CO2e using the market-based calculation methodology?" </a:t>
            </a:r>
          </a:p>
          <a:p>
            <a:pPr marL="0" marR="0">
              <a:lnSpc>
                <a:spcPct val="107000"/>
              </a:lnSpc>
              <a:spcBef>
                <a:spcPts val="0"/>
              </a:spcBef>
              <a:spcAft>
                <a:spcPts val="800"/>
              </a:spcAft>
            </a:pP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Q4: </a:t>
            </a:r>
            <a:r>
              <a:rPr lang="zh-CN" sz="19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How much are scope 3 GHG emissions in metric tons of CO2e?"                 </a:t>
            </a:r>
          </a:p>
          <a:p>
            <a:pPr marL="0" marR="0">
              <a:lnSpc>
                <a:spcPct val="107000"/>
              </a:lnSpc>
              <a:spcBef>
                <a:spcPts val="0"/>
              </a:spcBef>
              <a:spcAft>
                <a:spcPts val="800"/>
              </a:spcAft>
            </a:pP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Q5: </a:t>
            </a:r>
            <a:r>
              <a:rPr lang="zh-CN" sz="19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How much are the biogenic CO2 emissions in metric tons of CO2 equivalent?" </a:t>
            </a:r>
          </a:p>
          <a:p>
            <a:pPr marL="0" marR="0">
              <a:lnSpc>
                <a:spcPct val="107000"/>
              </a:lnSpc>
              <a:spcBef>
                <a:spcPts val="0"/>
              </a:spcBef>
              <a:spcAft>
                <a:spcPts val="800"/>
              </a:spcAft>
            </a:pP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Q6: </a:t>
            </a:r>
            <a:r>
              <a:rPr lang="zh-CN" sz="19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What gases (CO2 /CO2 , CH4 /CH4 , N2O, HFCs, PFCs, SF6 , NF3) are included in the GHG emission calculation?" </a:t>
            </a:r>
          </a:p>
          <a:p>
            <a:pPr marL="0" marR="0">
              <a:lnSpc>
                <a:spcPct val="107000"/>
              </a:lnSpc>
              <a:spcBef>
                <a:spcPts val="0"/>
              </a:spcBef>
              <a:spcAft>
                <a:spcPts val="800"/>
              </a:spcAft>
            </a:pP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Q7: </a:t>
            </a:r>
            <a:r>
              <a:rPr lang="zh-CN" sz="19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What is the base year (baseline) for the emission calculation disclosed?"</a:t>
            </a:r>
          </a:p>
          <a:p>
            <a:pPr marL="0" marR="0">
              <a:lnSpc>
                <a:spcPct val="107000"/>
              </a:lnSpc>
              <a:spcBef>
                <a:spcPts val="0"/>
              </a:spcBef>
              <a:spcAft>
                <a:spcPts val="800"/>
              </a:spcAft>
            </a:pP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Q8: </a:t>
            </a:r>
            <a:r>
              <a:rPr lang="zh-CN" sz="19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What is the rationale for choosing the base year (baseline)?"</a:t>
            </a:r>
          </a:p>
          <a:p>
            <a:pPr marL="0" marR="0">
              <a:lnSpc>
                <a:spcPct val="107000"/>
              </a:lnSpc>
              <a:spcBef>
                <a:spcPts val="0"/>
              </a:spcBef>
              <a:spcAft>
                <a:spcPts val="800"/>
              </a:spcAft>
            </a:pP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Q9: </a:t>
            </a:r>
            <a:r>
              <a:rPr lang="zh-CN" sz="19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900" kern="100" dirty="0">
                <a:effectLst/>
                <a:latin typeface="Calibri" panose="020F0502020204030204" pitchFamily="34" charset="0"/>
                <a:ea typeface="DengXian" panose="02010600030101010101" pitchFamily="2" charset="-122"/>
                <a:cs typeface="Times New Roman" panose="02020603050405020304" pitchFamily="18" charset="0"/>
              </a:rPr>
              <a:t>How much are scope 1 GHG emissions in metric tons of CO2e in the base year (baseline)?"</a:t>
            </a:r>
          </a:p>
          <a:p>
            <a:pPr marL="0" marR="0">
              <a:lnSpc>
                <a:spcPct val="107000"/>
              </a:lnSpc>
              <a:spcBef>
                <a:spcPts val="0"/>
              </a:spcBef>
              <a:spcAft>
                <a:spcPts val="0"/>
              </a:spcAft>
            </a:pPr>
            <a:r>
              <a:rPr lang="en-US" sz="2000" kern="0" dirty="0">
                <a:solidFill>
                  <a:srgbClr val="242424"/>
                </a:solidFill>
                <a:effectLst/>
                <a:latin typeface="Microsoft YaHei UI" panose="020B0503020204020204" pitchFamily="34" charset="-122"/>
                <a:ea typeface="DengXian" panose="02010600030101010101" pitchFamily="2" charset="-122"/>
                <a:cs typeface="Calibri" panose="020F0502020204030204" pitchFamily="34" charset="0"/>
              </a:rPr>
              <a:t>               </a:t>
            </a:r>
            <a:endParaRPr lang="en-US" sz="20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5" name="Google Shape;351;p6">
            <a:extLst>
              <a:ext uri="{FF2B5EF4-FFF2-40B4-BE49-F238E27FC236}">
                <a16:creationId xmlns:a16="http://schemas.microsoft.com/office/drawing/2014/main" id="{22D74254-4C42-A59D-DE11-BCBA38484766}"/>
              </a:ext>
            </a:extLst>
          </p:cNvPr>
          <p:cNvSpPr txBox="1">
            <a:spLocks noGrp="1"/>
          </p:cNvSpPr>
          <p:nvPr>
            <p:ph type="title"/>
          </p:nvPr>
        </p:nvSpPr>
        <p:spPr>
          <a:xfrm>
            <a:off x="276446" y="406854"/>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t>Questions to test: </a:t>
            </a:r>
          </a:p>
        </p:txBody>
      </p:sp>
    </p:spTree>
    <p:extLst>
      <p:ext uri="{BB962C8B-B14F-4D97-AF65-F5344CB8AC3E}">
        <p14:creationId xmlns:p14="http://schemas.microsoft.com/office/powerpoint/2010/main" val="41516542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86</a:t>
            </a:fld>
            <a:endParaRPr/>
          </a:p>
        </p:txBody>
      </p:sp>
      <p:sp>
        <p:nvSpPr>
          <p:cNvPr id="4" name="TextBox 3">
            <a:extLst>
              <a:ext uri="{FF2B5EF4-FFF2-40B4-BE49-F238E27FC236}">
                <a16:creationId xmlns:a16="http://schemas.microsoft.com/office/drawing/2014/main" id="{1A1A5898-CF7F-A220-9601-9B030616B1C3}"/>
              </a:ext>
            </a:extLst>
          </p:cNvPr>
          <p:cNvSpPr txBox="1"/>
          <p:nvPr/>
        </p:nvSpPr>
        <p:spPr>
          <a:xfrm>
            <a:off x="604283" y="1406051"/>
            <a:ext cx="7935433" cy="5359416"/>
          </a:xfrm>
          <a:prstGeom prst="rect">
            <a:avLst/>
          </a:prstGeom>
          <a:noFill/>
        </p:spPr>
        <p:txBody>
          <a:bodyPr wrap="square">
            <a:spAutoFit/>
          </a:bodyPr>
          <a:lstStyle/>
          <a:p>
            <a:pPr marL="0" marR="0">
              <a:lnSpc>
                <a:spcPct val="107000"/>
              </a:lnSpc>
              <a:spcBef>
                <a:spcPts val="0"/>
              </a:spcBef>
              <a:spcAft>
                <a:spcPts val="800"/>
              </a:spcAft>
            </a:pPr>
            <a:r>
              <a:rPr lang="en-US" sz="2000" kern="100" dirty="0">
                <a:effectLst/>
                <a:latin typeface="Calibri" panose="020F0502020204030204" pitchFamily="34" charset="0"/>
                <a:ea typeface="DengXian" panose="02010600030101010101" pitchFamily="2" charset="-122"/>
                <a:cs typeface="Times New Roman" panose="02020603050405020304" pitchFamily="18" charset="0"/>
              </a:rPr>
              <a:t>Q10: “What significant changes in emissions triggered recalculations of base year emissions?“</a:t>
            </a:r>
          </a:p>
          <a:p>
            <a:pPr marL="0" marR="0">
              <a:lnSpc>
                <a:spcPct val="107000"/>
              </a:lnSpc>
              <a:spcBef>
                <a:spcPts val="0"/>
              </a:spcBef>
              <a:spcAft>
                <a:spcPts val="800"/>
              </a:spcAft>
            </a:pPr>
            <a:r>
              <a:rPr lang="en-US" sz="2000" kern="100" dirty="0">
                <a:effectLst/>
                <a:latin typeface="Calibri" panose="020F0502020204030204" pitchFamily="34" charset="0"/>
                <a:ea typeface="DengXian" panose="02010600030101010101" pitchFamily="2" charset="-122"/>
                <a:cs typeface="Times New Roman" panose="02020603050405020304" pitchFamily="18" charset="0"/>
              </a:rPr>
              <a:t>Q11: “What are the sources of the emission factors?“</a:t>
            </a:r>
          </a:p>
          <a:p>
            <a:pPr marL="0" marR="0">
              <a:lnSpc>
                <a:spcPct val="107000"/>
              </a:lnSpc>
              <a:spcBef>
                <a:spcPts val="0"/>
              </a:spcBef>
              <a:spcAft>
                <a:spcPts val="800"/>
              </a:spcAft>
            </a:pPr>
            <a:r>
              <a:rPr lang="en-US" sz="2000" kern="100" dirty="0">
                <a:effectLst/>
                <a:latin typeface="Calibri" panose="020F0502020204030204" pitchFamily="34" charset="0"/>
                <a:ea typeface="DengXian" panose="02010600030101010101" pitchFamily="2" charset="-122"/>
                <a:cs typeface="Times New Roman" panose="02020603050405020304" pitchFamily="18" charset="0"/>
              </a:rPr>
              <a:t>Q12: “What are the global warming potential (GWP) rates?“</a:t>
            </a:r>
          </a:p>
          <a:p>
            <a:pPr marL="0" marR="0">
              <a:lnSpc>
                <a:spcPct val="107000"/>
              </a:lnSpc>
              <a:spcBef>
                <a:spcPts val="0"/>
              </a:spcBef>
              <a:spcAft>
                <a:spcPts val="800"/>
              </a:spcAft>
            </a:pPr>
            <a:r>
              <a:rPr lang="en-US" sz="2000" kern="100" dirty="0">
                <a:effectLst/>
                <a:latin typeface="Calibri" panose="020F0502020204030204" pitchFamily="34" charset="0"/>
                <a:ea typeface="DengXian" panose="02010600030101010101" pitchFamily="2" charset="-122"/>
                <a:cs typeface="Times New Roman" panose="02020603050405020304" pitchFamily="18" charset="0"/>
              </a:rPr>
              <a:t>Q13: “What reference is used for the GWP source?" </a:t>
            </a:r>
          </a:p>
          <a:p>
            <a:pPr marL="0" marR="0">
              <a:lnSpc>
                <a:spcPct val="107000"/>
              </a:lnSpc>
              <a:spcBef>
                <a:spcPts val="0"/>
              </a:spcBef>
              <a:spcAft>
                <a:spcPts val="800"/>
              </a:spcAft>
            </a:pPr>
            <a:r>
              <a:rPr lang="en-US" sz="2000" kern="100" dirty="0">
                <a:effectLst/>
                <a:latin typeface="Calibri" panose="020F0502020204030204" pitchFamily="34" charset="0"/>
                <a:ea typeface="DengXian" panose="02010600030101010101" pitchFamily="2" charset="-122"/>
                <a:cs typeface="Times New Roman" panose="02020603050405020304" pitchFamily="18" charset="0"/>
              </a:rPr>
              <a:t>Q14: “What is consolidation approach for GHG emissions?; Is it equity share, financial control, or operational control?" </a:t>
            </a:r>
          </a:p>
          <a:p>
            <a:pPr marL="0" marR="0">
              <a:lnSpc>
                <a:spcPct val="107000"/>
              </a:lnSpc>
              <a:spcBef>
                <a:spcPts val="0"/>
              </a:spcBef>
              <a:spcAft>
                <a:spcPts val="800"/>
              </a:spcAft>
            </a:pPr>
            <a:r>
              <a:rPr lang="en-US" sz="2000" kern="100" dirty="0">
                <a:effectLst/>
                <a:latin typeface="Calibri" panose="020F0502020204030204" pitchFamily="34" charset="0"/>
                <a:ea typeface="DengXian" panose="02010600030101010101" pitchFamily="2" charset="-122"/>
                <a:cs typeface="Times New Roman" panose="02020603050405020304" pitchFamily="18" charset="0"/>
              </a:rPr>
              <a:t>Q15: “What are the standards, methodologies, assumptions, or calculation tools used in the GHG emissions calculation?" </a:t>
            </a:r>
          </a:p>
          <a:p>
            <a:pPr marL="0" marR="0">
              <a:lnSpc>
                <a:spcPct val="107000"/>
              </a:lnSpc>
              <a:spcBef>
                <a:spcPts val="0"/>
              </a:spcBef>
              <a:spcAft>
                <a:spcPts val="800"/>
              </a:spcAft>
            </a:pPr>
            <a:r>
              <a:rPr lang="en-US" sz="2000" kern="100" dirty="0">
                <a:effectLst/>
                <a:latin typeface="Calibri" panose="020F0502020204030204" pitchFamily="34" charset="0"/>
                <a:ea typeface="DengXian" panose="02010600030101010101" pitchFamily="2" charset="-122"/>
                <a:cs typeface="Times New Roman" panose="02020603050405020304" pitchFamily="18" charset="0"/>
              </a:rPr>
              <a:t>Q16: “Does the calculation of gross direct (Scope 1) GHG emissions exclude any GHG trades?" </a:t>
            </a:r>
          </a:p>
          <a:p>
            <a:pPr marL="0" marR="0">
              <a:lnSpc>
                <a:spcPct val="107000"/>
              </a:lnSpc>
              <a:spcBef>
                <a:spcPts val="0"/>
              </a:spcBef>
              <a:spcAft>
                <a:spcPts val="800"/>
              </a:spcAft>
            </a:pPr>
            <a:r>
              <a:rPr lang="en-US" sz="2000" kern="100" dirty="0">
                <a:effectLst/>
                <a:latin typeface="Calibri" panose="020F0502020204030204" pitchFamily="34" charset="0"/>
                <a:ea typeface="DengXian" panose="02010600030101010101" pitchFamily="2" charset="-122"/>
                <a:cs typeface="Times New Roman" panose="02020603050405020304" pitchFamily="18" charset="0"/>
              </a:rPr>
              <a:t>Q17: What reporting standard/protocol/framework did the file use?” Is it GRI, SASB, TCFD, ISO, CDP, WRI?" </a:t>
            </a:r>
          </a:p>
          <a:p>
            <a:pPr marL="0" marR="0">
              <a:lnSpc>
                <a:spcPct val="107000"/>
              </a:lnSpc>
              <a:spcBef>
                <a:spcPts val="0"/>
              </a:spcBef>
              <a:spcAft>
                <a:spcPts val="0"/>
              </a:spcAft>
            </a:pPr>
            <a:endParaRPr lang="en-US" sz="105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5" name="Google Shape;351;p6">
            <a:extLst>
              <a:ext uri="{FF2B5EF4-FFF2-40B4-BE49-F238E27FC236}">
                <a16:creationId xmlns:a16="http://schemas.microsoft.com/office/drawing/2014/main" id="{22D74254-4C42-A59D-DE11-BCBA38484766}"/>
              </a:ext>
            </a:extLst>
          </p:cNvPr>
          <p:cNvSpPr txBox="1">
            <a:spLocks noGrp="1"/>
          </p:cNvSpPr>
          <p:nvPr>
            <p:ph type="title"/>
          </p:nvPr>
        </p:nvSpPr>
        <p:spPr>
          <a:xfrm>
            <a:off x="276446" y="406854"/>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t>Questions to test: </a:t>
            </a:r>
          </a:p>
        </p:txBody>
      </p:sp>
    </p:spTree>
    <p:extLst>
      <p:ext uri="{BB962C8B-B14F-4D97-AF65-F5344CB8AC3E}">
        <p14:creationId xmlns:p14="http://schemas.microsoft.com/office/powerpoint/2010/main" val="1431288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sp>
        <p:nvSpPr>
          <p:cNvPr id="5" name="Google Shape;351;p6">
            <a:extLst>
              <a:ext uri="{FF2B5EF4-FFF2-40B4-BE49-F238E27FC236}">
                <a16:creationId xmlns:a16="http://schemas.microsoft.com/office/drawing/2014/main" id="{984748BF-4B21-C37E-F89A-5656CEFC96ED}"/>
              </a:ext>
            </a:extLst>
          </p:cNvPr>
          <p:cNvSpPr txBox="1">
            <a:spLocks noGrp="1"/>
          </p:cNvSpPr>
          <p:nvPr>
            <p:ph type="title"/>
          </p:nvPr>
        </p:nvSpPr>
        <p:spPr>
          <a:xfrm>
            <a:off x="276446" y="528543"/>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t>Method</a:t>
            </a:r>
          </a:p>
        </p:txBody>
      </p:sp>
      <p:sp>
        <p:nvSpPr>
          <p:cNvPr id="3" name="Text Placeholder 2">
            <a:extLst>
              <a:ext uri="{FF2B5EF4-FFF2-40B4-BE49-F238E27FC236}">
                <a16:creationId xmlns:a16="http://schemas.microsoft.com/office/drawing/2014/main" id="{AF3FF69A-3C7A-9A75-8CE6-6427CBE398ED}"/>
              </a:ext>
            </a:extLst>
          </p:cNvPr>
          <p:cNvSpPr>
            <a:spLocks noGrp="1"/>
          </p:cNvSpPr>
          <p:nvPr>
            <p:ph type="body" idx="1"/>
          </p:nvPr>
        </p:nvSpPr>
        <p:spPr>
          <a:xfrm>
            <a:off x="457200" y="1548035"/>
            <a:ext cx="7697972" cy="4722421"/>
          </a:xfrm>
        </p:spPr>
        <p:txBody>
          <a:bodyPr/>
          <a:lstStyle/>
          <a:p>
            <a:pPr lvl="1">
              <a:lnSpc>
                <a:spcPct val="130000"/>
              </a:lnSpc>
            </a:pPr>
            <a:r>
              <a:rPr lang="en-US" sz="2400" dirty="0"/>
              <a:t>Feed the 17 questions to </a:t>
            </a:r>
            <a:r>
              <a:rPr lang="en-US" sz="2400" dirty="0" err="1"/>
              <a:t>ChatGPT</a:t>
            </a:r>
            <a:r>
              <a:rPr lang="en-US" sz="2400" dirty="0"/>
              <a:t> and record the outputs</a:t>
            </a:r>
          </a:p>
          <a:p>
            <a:pPr lvl="1">
              <a:lnSpc>
                <a:spcPct val="130000"/>
              </a:lnSpc>
            </a:pPr>
            <a:r>
              <a:rPr lang="en-US" sz="2400" dirty="0"/>
              <a:t>Methods tried:</a:t>
            </a:r>
          </a:p>
          <a:p>
            <a:pPr lvl="2">
              <a:lnSpc>
                <a:spcPct val="130000"/>
              </a:lnSpc>
              <a:spcBef>
                <a:spcPts val="600"/>
              </a:spcBef>
            </a:pPr>
            <a:r>
              <a:rPr lang="en-US" sz="2400" dirty="0"/>
              <a:t>Plug-in</a:t>
            </a:r>
          </a:p>
          <a:p>
            <a:pPr lvl="2">
              <a:lnSpc>
                <a:spcPct val="130000"/>
              </a:lnSpc>
              <a:spcBef>
                <a:spcPts val="600"/>
              </a:spcBef>
            </a:pPr>
            <a:endParaRPr lang="en-US" sz="2400" dirty="0"/>
          </a:p>
          <a:p>
            <a:pPr lvl="2">
              <a:lnSpc>
                <a:spcPct val="130000"/>
              </a:lnSpc>
              <a:spcBef>
                <a:spcPts val="600"/>
              </a:spcBef>
            </a:pPr>
            <a:endParaRPr lang="en-US" sz="2400" dirty="0"/>
          </a:p>
          <a:p>
            <a:pPr marL="1028700" lvl="2" indent="0">
              <a:lnSpc>
                <a:spcPct val="130000"/>
              </a:lnSpc>
              <a:spcBef>
                <a:spcPts val="600"/>
              </a:spcBef>
              <a:buNone/>
            </a:pPr>
            <a:endParaRPr lang="en-US" sz="2400" dirty="0"/>
          </a:p>
          <a:p>
            <a:pPr lvl="2">
              <a:lnSpc>
                <a:spcPct val="130000"/>
              </a:lnSpc>
              <a:spcBef>
                <a:spcPts val="600"/>
              </a:spcBef>
            </a:pPr>
            <a:r>
              <a:rPr lang="en-US" sz="2400" dirty="0"/>
              <a:t>API</a:t>
            </a:r>
          </a:p>
          <a:p>
            <a:pPr lvl="2">
              <a:lnSpc>
                <a:spcPct val="130000"/>
              </a:lnSpc>
            </a:pPr>
            <a:endParaRPr lang="en-US" sz="2300" dirty="0"/>
          </a:p>
          <a:p>
            <a:pPr marL="571500" lvl="1" indent="0">
              <a:buNone/>
            </a:pPr>
            <a:endParaRPr lang="en-US" sz="2600" dirty="0"/>
          </a:p>
        </p:txBody>
      </p:sp>
      <p:grpSp>
        <p:nvGrpSpPr>
          <p:cNvPr id="11" name="Group 10">
            <a:extLst>
              <a:ext uri="{FF2B5EF4-FFF2-40B4-BE49-F238E27FC236}">
                <a16:creationId xmlns:a16="http://schemas.microsoft.com/office/drawing/2014/main" id="{F9FF19A0-A657-AAB0-2F3C-020EE1E5D282}"/>
              </a:ext>
            </a:extLst>
          </p:cNvPr>
          <p:cNvGrpSpPr/>
          <p:nvPr/>
        </p:nvGrpSpPr>
        <p:grpSpPr>
          <a:xfrm>
            <a:off x="3689496" y="3256255"/>
            <a:ext cx="2115705" cy="1687225"/>
            <a:chOff x="3732027" y="3075499"/>
            <a:chExt cx="2115705" cy="1687225"/>
          </a:xfrm>
        </p:grpSpPr>
        <p:pic>
          <p:nvPicPr>
            <p:cNvPr id="4" name="Picture 3">
              <a:extLst>
                <a:ext uri="{FF2B5EF4-FFF2-40B4-BE49-F238E27FC236}">
                  <a16:creationId xmlns:a16="http://schemas.microsoft.com/office/drawing/2014/main" id="{84996FD9-4B82-F8A9-8358-736389A796E4}"/>
                </a:ext>
              </a:extLst>
            </p:cNvPr>
            <p:cNvPicPr>
              <a:picLocks noChangeAspect="1"/>
            </p:cNvPicPr>
            <p:nvPr/>
          </p:nvPicPr>
          <p:blipFill>
            <a:blip r:embed="rId3"/>
            <a:stretch>
              <a:fillRect/>
            </a:stretch>
          </p:blipFill>
          <p:spPr>
            <a:xfrm>
              <a:off x="3732027" y="3075499"/>
              <a:ext cx="1858713" cy="503388"/>
            </a:xfrm>
            <a:prstGeom prst="rect">
              <a:avLst/>
            </a:prstGeom>
          </p:spPr>
        </p:pic>
        <p:pic>
          <p:nvPicPr>
            <p:cNvPr id="7" name="Picture 6">
              <a:extLst>
                <a:ext uri="{FF2B5EF4-FFF2-40B4-BE49-F238E27FC236}">
                  <a16:creationId xmlns:a16="http://schemas.microsoft.com/office/drawing/2014/main" id="{52D722A1-DD3C-51EF-8251-3D5EF201DEC0}"/>
                </a:ext>
              </a:extLst>
            </p:cNvPr>
            <p:cNvPicPr>
              <a:picLocks noChangeAspect="1"/>
            </p:cNvPicPr>
            <p:nvPr/>
          </p:nvPicPr>
          <p:blipFill rotWithShape="1">
            <a:blip r:embed="rId4"/>
            <a:srcRect r="31917" b="10909"/>
            <a:stretch/>
          </p:blipFill>
          <p:spPr>
            <a:xfrm>
              <a:off x="3732027" y="3657144"/>
              <a:ext cx="2115705" cy="503389"/>
            </a:xfrm>
            <a:prstGeom prst="rect">
              <a:avLst/>
            </a:prstGeom>
          </p:spPr>
        </p:pic>
        <p:pic>
          <p:nvPicPr>
            <p:cNvPr id="9" name="Picture 8">
              <a:extLst>
                <a:ext uri="{FF2B5EF4-FFF2-40B4-BE49-F238E27FC236}">
                  <a16:creationId xmlns:a16="http://schemas.microsoft.com/office/drawing/2014/main" id="{0FDDE47E-07CD-EAA3-257F-6BEE7D28FDA8}"/>
                </a:ext>
              </a:extLst>
            </p:cNvPr>
            <p:cNvPicPr>
              <a:picLocks noChangeAspect="1"/>
            </p:cNvPicPr>
            <p:nvPr/>
          </p:nvPicPr>
          <p:blipFill>
            <a:blip r:embed="rId5"/>
            <a:stretch>
              <a:fillRect/>
            </a:stretch>
          </p:blipFill>
          <p:spPr>
            <a:xfrm>
              <a:off x="3732027" y="4238790"/>
              <a:ext cx="2062009" cy="523934"/>
            </a:xfrm>
            <a:prstGeom prst="rect">
              <a:avLst/>
            </a:prstGeom>
          </p:spPr>
        </p:pic>
      </p:grpSp>
    </p:spTree>
    <p:extLst>
      <p:ext uri="{BB962C8B-B14F-4D97-AF65-F5344CB8AC3E}">
        <p14:creationId xmlns:p14="http://schemas.microsoft.com/office/powerpoint/2010/main" val="648888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sp>
        <p:nvSpPr>
          <p:cNvPr id="3" name="Text Placeholder 2">
            <a:extLst>
              <a:ext uri="{FF2B5EF4-FFF2-40B4-BE49-F238E27FC236}">
                <a16:creationId xmlns:a16="http://schemas.microsoft.com/office/drawing/2014/main" id="{AF3FF69A-3C7A-9A75-8CE6-6427CBE398ED}"/>
              </a:ext>
            </a:extLst>
          </p:cNvPr>
          <p:cNvSpPr>
            <a:spLocks noGrp="1"/>
          </p:cNvSpPr>
          <p:nvPr>
            <p:ph type="body" idx="1"/>
          </p:nvPr>
        </p:nvSpPr>
        <p:spPr>
          <a:xfrm>
            <a:off x="228600" y="1358575"/>
            <a:ext cx="8915400" cy="4722421"/>
          </a:xfrm>
        </p:spPr>
        <p:txBody>
          <a:bodyPr/>
          <a:lstStyle/>
          <a:p>
            <a:pPr marL="571500" lvl="1" indent="0">
              <a:buNone/>
            </a:pPr>
            <a:endParaRPr lang="en-US" sz="2300" dirty="0"/>
          </a:p>
        </p:txBody>
      </p:sp>
      <p:sp>
        <p:nvSpPr>
          <p:cNvPr id="4" name="Title 3">
            <a:extLst>
              <a:ext uri="{FF2B5EF4-FFF2-40B4-BE49-F238E27FC236}">
                <a16:creationId xmlns:a16="http://schemas.microsoft.com/office/drawing/2014/main" id="{7CC1A1E3-CC67-8C15-06A7-423C37599867}"/>
              </a:ext>
            </a:extLst>
          </p:cNvPr>
          <p:cNvSpPr>
            <a:spLocks noGrp="1"/>
          </p:cNvSpPr>
          <p:nvPr>
            <p:ph type="title"/>
          </p:nvPr>
        </p:nvSpPr>
        <p:spPr>
          <a:xfrm>
            <a:off x="457200" y="777004"/>
            <a:ext cx="8229600" cy="800121"/>
          </a:xfrm>
        </p:spPr>
        <p:txBody>
          <a:bodyPr/>
          <a:lstStyle/>
          <a:p>
            <a:r>
              <a:rPr lang="en-US" sz="3200" b="1" dirty="0"/>
              <a:t>Sample code to use </a:t>
            </a:r>
            <a:r>
              <a:rPr lang="en-US" sz="3200" b="1" dirty="0" err="1"/>
              <a:t>ChatGPT</a:t>
            </a:r>
            <a:r>
              <a:rPr lang="en-US" sz="3200" b="1" dirty="0"/>
              <a:t> API</a:t>
            </a:r>
            <a:br>
              <a:rPr lang="en-US" sz="3200" b="1" dirty="0"/>
            </a:br>
            <a:endParaRPr lang="en-US" dirty="0"/>
          </a:p>
        </p:txBody>
      </p:sp>
      <p:pic>
        <p:nvPicPr>
          <p:cNvPr id="5" name="Picture 4">
            <a:extLst>
              <a:ext uri="{FF2B5EF4-FFF2-40B4-BE49-F238E27FC236}">
                <a16:creationId xmlns:a16="http://schemas.microsoft.com/office/drawing/2014/main" id="{66021D97-9E32-943D-DC70-F2E67377E043}"/>
              </a:ext>
            </a:extLst>
          </p:cNvPr>
          <p:cNvPicPr>
            <a:picLocks noChangeAspect="1"/>
          </p:cNvPicPr>
          <p:nvPr/>
        </p:nvPicPr>
        <p:blipFill>
          <a:blip r:embed="rId3"/>
          <a:stretch>
            <a:fillRect/>
          </a:stretch>
        </p:blipFill>
        <p:spPr>
          <a:xfrm>
            <a:off x="0" y="1478252"/>
            <a:ext cx="9144000" cy="3412650"/>
          </a:xfrm>
          <a:prstGeom prst="rect">
            <a:avLst/>
          </a:prstGeom>
        </p:spPr>
      </p:pic>
      <p:pic>
        <p:nvPicPr>
          <p:cNvPr id="7" name="Picture 6">
            <a:extLst>
              <a:ext uri="{FF2B5EF4-FFF2-40B4-BE49-F238E27FC236}">
                <a16:creationId xmlns:a16="http://schemas.microsoft.com/office/drawing/2014/main" id="{0DA9412C-E4F4-6A03-FAA8-1AEBE45E5B75}"/>
              </a:ext>
            </a:extLst>
          </p:cNvPr>
          <p:cNvPicPr>
            <a:picLocks noChangeAspect="1"/>
          </p:cNvPicPr>
          <p:nvPr/>
        </p:nvPicPr>
        <p:blipFill>
          <a:blip r:embed="rId4"/>
          <a:stretch>
            <a:fillRect/>
          </a:stretch>
        </p:blipFill>
        <p:spPr>
          <a:xfrm>
            <a:off x="0" y="5087494"/>
            <a:ext cx="9144000" cy="1280583"/>
          </a:xfrm>
          <a:prstGeom prst="rect">
            <a:avLst/>
          </a:prstGeom>
        </p:spPr>
      </p:pic>
    </p:spTree>
    <p:extLst>
      <p:ext uri="{BB962C8B-B14F-4D97-AF65-F5344CB8AC3E}">
        <p14:creationId xmlns:p14="http://schemas.microsoft.com/office/powerpoint/2010/main" val="8805491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sp>
        <p:nvSpPr>
          <p:cNvPr id="5" name="Google Shape;351;p6">
            <a:extLst>
              <a:ext uri="{FF2B5EF4-FFF2-40B4-BE49-F238E27FC236}">
                <a16:creationId xmlns:a16="http://schemas.microsoft.com/office/drawing/2014/main" id="{984748BF-4B21-C37E-F89A-5656CEFC96ED}"/>
              </a:ext>
            </a:extLst>
          </p:cNvPr>
          <p:cNvSpPr txBox="1">
            <a:spLocks noGrp="1"/>
          </p:cNvSpPr>
          <p:nvPr>
            <p:ph type="title"/>
          </p:nvPr>
        </p:nvSpPr>
        <p:spPr>
          <a:xfrm>
            <a:off x="276446" y="528543"/>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t>Method</a:t>
            </a:r>
          </a:p>
        </p:txBody>
      </p:sp>
      <p:sp>
        <p:nvSpPr>
          <p:cNvPr id="3" name="Text Placeholder 2">
            <a:extLst>
              <a:ext uri="{FF2B5EF4-FFF2-40B4-BE49-F238E27FC236}">
                <a16:creationId xmlns:a16="http://schemas.microsoft.com/office/drawing/2014/main" id="{AF3FF69A-3C7A-9A75-8CE6-6427CBE398ED}"/>
              </a:ext>
            </a:extLst>
          </p:cNvPr>
          <p:cNvSpPr>
            <a:spLocks noGrp="1"/>
          </p:cNvSpPr>
          <p:nvPr>
            <p:ph type="body" idx="1"/>
          </p:nvPr>
        </p:nvSpPr>
        <p:spPr>
          <a:xfrm>
            <a:off x="0" y="1328664"/>
            <a:ext cx="8867554" cy="4722421"/>
          </a:xfrm>
        </p:spPr>
        <p:txBody>
          <a:bodyPr/>
          <a:lstStyle/>
          <a:p>
            <a:pPr marL="914400" marR="0" lvl="2" indent="0" algn="l" defTabSz="914400" rtl="0" eaLnBrk="1" fontAlgn="auto" latinLnBrk="0" hangingPunct="1">
              <a:lnSpc>
                <a:spcPct val="150000"/>
              </a:lnSpc>
              <a:spcBef>
                <a:spcPts val="360"/>
              </a:spcBef>
              <a:spcAft>
                <a:spcPts val="0"/>
              </a:spcAft>
              <a:buClr>
                <a:srgbClr val="000000"/>
              </a:buClr>
              <a:buSzPts val="1800"/>
              <a:buNone/>
              <a:tabLst/>
              <a:defRPr/>
            </a:pPr>
            <a:r>
              <a:rPr lang="en-US" sz="2800" b="1" dirty="0">
                <a:solidFill>
                  <a:srgbClr val="222222"/>
                </a:solidFill>
                <a:latin typeface="Arial" panose="020B0604020202020204" pitchFamily="34" charset="0"/>
              </a:rPr>
              <a:t>S</a:t>
            </a:r>
            <a:r>
              <a:rPr lang="en-US" sz="2800" b="1" i="0" dirty="0">
                <a:solidFill>
                  <a:srgbClr val="222222"/>
                </a:solidFill>
                <a:effectLst/>
                <a:latin typeface="Arial" panose="020B0604020202020204" pitchFamily="34" charset="0"/>
              </a:rPr>
              <a:t>ample: </a:t>
            </a:r>
          </a:p>
          <a:p>
            <a:pPr marL="1257300" lvl="2">
              <a:buClr>
                <a:srgbClr val="000000"/>
              </a:buClr>
              <a:buFontTx/>
              <a:buChar char="-"/>
              <a:defRPr/>
            </a:pPr>
            <a:r>
              <a:rPr lang="en-US" sz="2400" dirty="0">
                <a:solidFill>
                  <a:srgbClr val="222222"/>
                </a:solidFill>
                <a:latin typeface="Arial" panose="020B0604020202020204" pitchFamily="34" charset="0"/>
              </a:rPr>
              <a:t>use the year 2021’ ESG reports</a:t>
            </a:r>
            <a:endParaRPr lang="en-US" sz="2400" b="0" i="0" dirty="0">
              <a:solidFill>
                <a:srgbClr val="222222"/>
              </a:solidFill>
              <a:effectLst/>
              <a:latin typeface="Arial" panose="020B0604020202020204" pitchFamily="34" charset="0"/>
            </a:endParaRP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400" b="0" i="0" dirty="0">
                <a:solidFill>
                  <a:srgbClr val="222222"/>
                </a:solidFill>
                <a:effectLst/>
                <a:latin typeface="Arial" panose="020B0604020202020204" pitchFamily="34" charset="0"/>
              </a:rPr>
              <a:t>S&amp;P 500 companies without financials (SIC6) = 400 companies</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400" dirty="0">
                <a:solidFill>
                  <a:srgbClr val="222222"/>
                </a:solidFill>
                <a:latin typeface="Arial" panose="020B0604020202020204" pitchFamily="34" charset="0"/>
              </a:rPr>
              <a:t>about 260-280 use GRI standards</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400" dirty="0">
                <a:solidFill>
                  <a:srgbClr val="222222"/>
                </a:solidFill>
                <a:latin typeface="Arial" panose="020B0604020202020204" pitchFamily="34" charset="0"/>
              </a:rPr>
              <a:t>Further check the ones with </a:t>
            </a:r>
            <a:r>
              <a:rPr lang="en-US" altLang="zh-CN" sz="2400" dirty="0">
                <a:solidFill>
                  <a:srgbClr val="222222"/>
                </a:solidFill>
                <a:latin typeface="Arial" panose="020B0604020202020204" pitchFamily="34" charset="0"/>
              </a:rPr>
              <a:t>separate </a:t>
            </a:r>
            <a:r>
              <a:rPr lang="en-US" sz="2400" dirty="0">
                <a:solidFill>
                  <a:srgbClr val="222222"/>
                </a:solidFill>
                <a:latin typeface="Arial" panose="020B0604020202020204" pitchFamily="34" charset="0"/>
              </a:rPr>
              <a:t>Auditor’s assurance reports </a:t>
            </a:r>
          </a:p>
          <a:p>
            <a:pPr marL="914400" marR="0" lvl="2" indent="0" algn="l" defTabSz="914400" rtl="0" eaLnBrk="1" fontAlgn="auto" latinLnBrk="0" hangingPunct="1">
              <a:lnSpc>
                <a:spcPct val="100000"/>
              </a:lnSpc>
              <a:spcBef>
                <a:spcPts val="360"/>
              </a:spcBef>
              <a:spcAft>
                <a:spcPts val="0"/>
              </a:spcAft>
              <a:buClr>
                <a:srgbClr val="000000"/>
              </a:buClr>
              <a:buSzPts val="1800"/>
              <a:buNone/>
              <a:tabLst/>
              <a:defRPr/>
            </a:pPr>
            <a:endParaRPr lang="en-US" sz="2400" dirty="0">
              <a:solidFill>
                <a:srgbClr val="222222"/>
              </a:solidFill>
              <a:latin typeface="Arial" panose="020B0604020202020204" pitchFamily="34" charset="0"/>
            </a:endParaRPr>
          </a:p>
          <a:p>
            <a:pPr lvl="1"/>
            <a:endParaRPr lang="en-US" sz="2300" dirty="0"/>
          </a:p>
        </p:txBody>
      </p:sp>
      <p:sp>
        <p:nvSpPr>
          <p:cNvPr id="4" name="Arrow: Down 3">
            <a:extLst>
              <a:ext uri="{FF2B5EF4-FFF2-40B4-BE49-F238E27FC236}">
                <a16:creationId xmlns:a16="http://schemas.microsoft.com/office/drawing/2014/main" id="{43CAFC23-0950-45D4-93BF-C9285897F6BF}"/>
              </a:ext>
            </a:extLst>
          </p:cNvPr>
          <p:cNvSpPr/>
          <p:nvPr/>
        </p:nvSpPr>
        <p:spPr>
          <a:xfrm>
            <a:off x="4524154" y="4272685"/>
            <a:ext cx="499730" cy="7868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29F05A-71D2-EE22-9E2E-B9EDDF4A3233}"/>
              </a:ext>
            </a:extLst>
          </p:cNvPr>
          <p:cNvSpPr txBox="1"/>
          <p:nvPr/>
        </p:nvSpPr>
        <p:spPr>
          <a:xfrm>
            <a:off x="1010093" y="4981143"/>
            <a:ext cx="7857461" cy="1692771"/>
          </a:xfrm>
          <a:prstGeom prst="rect">
            <a:avLst/>
          </a:prstGeom>
          <a:noFill/>
        </p:spPr>
        <p:txBody>
          <a:bodyPr wrap="square">
            <a:spAutoFit/>
          </a:bodyPr>
          <a:lstStyle/>
          <a:p>
            <a:pPr marL="457200" indent="-457200">
              <a:buFont typeface="Wingdings" panose="05000000000000000000" pitchFamily="2" charset="2"/>
              <a:buChar char="ü"/>
            </a:pPr>
            <a:r>
              <a:rPr lang="en-US" sz="2600" dirty="0">
                <a:solidFill>
                  <a:srgbClr val="222222"/>
                </a:solidFill>
                <a:latin typeface="Arial" panose="020B0604020202020204" pitchFamily="34" charset="0"/>
              </a:rPr>
              <a:t>Current sample: 54 (recorded all manual checked answers to 17 questions)</a:t>
            </a:r>
          </a:p>
          <a:p>
            <a:pPr marL="457200" indent="-457200">
              <a:buFont typeface="Wingdings" panose="05000000000000000000" pitchFamily="2" charset="2"/>
              <a:buChar char="ü"/>
            </a:pPr>
            <a:r>
              <a:rPr lang="en-US" sz="2600" dirty="0">
                <a:solidFill>
                  <a:schemeClr val="tx1"/>
                </a:solidFill>
              </a:rPr>
              <a:t>Whether </a:t>
            </a:r>
            <a:r>
              <a:rPr lang="en-US" sz="2600" dirty="0" err="1">
                <a:solidFill>
                  <a:schemeClr val="tx1"/>
                </a:solidFill>
              </a:rPr>
              <a:t>ChatGPT’s</a:t>
            </a:r>
            <a:r>
              <a:rPr lang="en-US" sz="2600" dirty="0">
                <a:solidFill>
                  <a:schemeClr val="tx1"/>
                </a:solidFill>
              </a:rPr>
              <a:t> outputs agree with the manual check results</a:t>
            </a:r>
            <a:endParaRPr lang="en-US" sz="2600" dirty="0">
              <a:solidFill>
                <a:srgbClr val="222222"/>
              </a:solidFill>
              <a:latin typeface="Arial" panose="020B0604020202020204" pitchFamily="34" charset="0"/>
            </a:endParaRPr>
          </a:p>
        </p:txBody>
      </p:sp>
    </p:spTree>
    <p:extLst>
      <p:ext uri="{BB962C8B-B14F-4D97-AF65-F5344CB8AC3E}">
        <p14:creationId xmlns:p14="http://schemas.microsoft.com/office/powerpoint/2010/main" val="514551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512A9CA-B995-7E67-725F-60FCF8437525}"/>
              </a:ext>
            </a:extLst>
          </p:cNvPr>
          <p:cNvSpPr txBox="1">
            <a:spLocks/>
          </p:cNvSpPr>
          <p:nvPr/>
        </p:nvSpPr>
        <p:spPr>
          <a:xfrm>
            <a:off x="553288" y="1859586"/>
            <a:ext cx="6575933"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There is growing tension between ethical issues and a firm’s economic interest raised by big data analytics and behavioral analysis that violates public norms for acceptable data use</a:t>
            </a: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Consumer privacy protection regulations are essential to the change in privacy management practice</a:t>
            </a: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EU General Data Protection Regulation (GDPR)</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Proposed - 2012, agreed upon - December 2016, in effect - May 25, 2018</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The scope, timing, means of enforcement, and business obligations </a:t>
            </a:r>
          </a:p>
          <a:p>
            <a:pPr>
              <a:lnSpc>
                <a:spcPts val="2025"/>
              </a:lnSpc>
              <a:spcBef>
                <a:spcPts val="150"/>
              </a:spcBef>
            </a:pPr>
            <a:endParaRPr lang="en-US" altLang="zh-CN" sz="1800" dirty="0">
              <a:latin typeface="Times New Roman" panose="02020603050405020304" pitchFamily="18" charset="0"/>
              <a:cs typeface="Times New Roman" panose="02020603050405020304" pitchFamily="18" charset="0"/>
            </a:endParaRPr>
          </a:p>
          <a:p>
            <a:pPr>
              <a:lnSpc>
                <a:spcPts val="2025"/>
              </a:lnSpc>
              <a:spcBef>
                <a:spcPts val="150"/>
              </a:spcBef>
            </a:pPr>
            <a:r>
              <a:rPr lang="en-US" altLang="zh-CN" sz="1800" dirty="0">
                <a:latin typeface="Times New Roman" panose="02020603050405020304" pitchFamily="18" charset="0"/>
                <a:cs typeface="Times New Roman" panose="02020603050405020304" pitchFamily="18" charset="0"/>
              </a:rPr>
              <a:t>What’s new</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On 04th January 2023, Ireland's Data Protection Commission fined Meta 390 million euros for breaches of the GDPR relating to its social media service</a:t>
            </a:r>
          </a:p>
          <a:p>
            <a:pPr lvl="1">
              <a:lnSpc>
                <a:spcPts val="2025"/>
              </a:lnSpc>
              <a:spcBef>
                <a:spcPts val="150"/>
              </a:spcBef>
            </a:pPr>
            <a:r>
              <a:rPr lang="en-US" altLang="zh-CN" sz="1500" dirty="0">
                <a:latin typeface="Times New Roman" panose="02020603050405020304" pitchFamily="18" charset="0"/>
                <a:cs typeface="Times New Roman" panose="02020603050405020304" pitchFamily="18" charset="0"/>
              </a:rPr>
              <a:t>The platforms’ basis for seeking user permission to collect data for personalized advertising is invalid  </a:t>
            </a: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altLang="zh-CN" sz="1500" dirty="0">
              <a:latin typeface="Times New Roman" panose="02020603050405020304" pitchFamily="18" charset="0"/>
              <a:cs typeface="Times New Roman" panose="02020603050405020304" pitchFamily="18" charset="0"/>
            </a:endParaRPr>
          </a:p>
          <a:p>
            <a:pPr lvl="1">
              <a:lnSpc>
                <a:spcPts val="2025"/>
              </a:lnSpc>
              <a:spcBef>
                <a:spcPts val="150"/>
              </a:spcBef>
            </a:pPr>
            <a:endParaRPr lang="en-US" sz="1800" dirty="0">
              <a:latin typeface="Times New Roman" panose="02020603050405020304" pitchFamily="18" charset="0"/>
              <a:cs typeface="Times New Roman" panose="02020603050405020304" pitchFamily="18" charset="0"/>
            </a:endParaRPr>
          </a:p>
        </p:txBody>
      </p:sp>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6" name="Slide Number Placeholder 5">
            <a:extLst>
              <a:ext uri="{FF2B5EF4-FFF2-40B4-BE49-F238E27FC236}">
                <a16:creationId xmlns:a16="http://schemas.microsoft.com/office/drawing/2014/main" id="{14D9BD27-4C78-3A43-BF3C-2819749394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9AE235-FD46-4D44-8AB9-22A91C32C60E}" type="slidenum">
              <a:rPr lang="en-US" smtClean="0"/>
              <a:pPr/>
              <a:t>9</a:t>
            </a:fld>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53288" y="1220982"/>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2550" cap="small" dirty="0"/>
              <a:t>Background - Consumer privacy </a:t>
            </a:r>
          </a:p>
        </p:txBody>
      </p:sp>
      <p:pic>
        <p:nvPicPr>
          <p:cNvPr id="3" name="Picture 2" descr="Table&#10;&#10;Description automatically generated">
            <a:extLst>
              <a:ext uri="{FF2B5EF4-FFF2-40B4-BE49-F238E27FC236}">
                <a16:creationId xmlns:a16="http://schemas.microsoft.com/office/drawing/2014/main" id="{37292EA0-2129-C8C6-60B2-8FB2D24C1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893" y="1494721"/>
            <a:ext cx="1386129" cy="4323173"/>
          </a:xfrm>
          <a:prstGeom prst="rect">
            <a:avLst/>
          </a:prstGeom>
        </p:spPr>
      </p:pic>
    </p:spTree>
    <p:extLst>
      <p:ext uri="{BB962C8B-B14F-4D97-AF65-F5344CB8AC3E}">
        <p14:creationId xmlns:p14="http://schemas.microsoft.com/office/powerpoint/2010/main" val="13994714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
          <p:cNvSpPr txBox="1">
            <a:spLocks noGrp="1"/>
          </p:cNvSpPr>
          <p:nvPr>
            <p:ph type="body" idx="2"/>
          </p:nvPr>
        </p:nvSpPr>
        <p:spPr>
          <a:xfrm>
            <a:off x="5715000" y="0"/>
            <a:ext cx="342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Arial"/>
              <a:buNone/>
            </a:pPr>
            <a:endParaRPr/>
          </a:p>
        </p:txBody>
      </p:sp>
      <p:sp>
        <p:nvSpPr>
          <p:cNvPr id="353" name="Google Shape;353;p6"/>
          <p:cNvSpPr txBox="1">
            <a:spLocks noGrp="1"/>
          </p:cNvSpPr>
          <p:nvPr>
            <p:ph type="sldNum" idx="12"/>
          </p:nvPr>
        </p:nvSpPr>
        <p:spPr>
          <a:xfrm>
            <a:off x="6553200" y="6489828"/>
            <a:ext cx="2590800" cy="36817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90</a:t>
            </a:fld>
            <a:endParaRPr/>
          </a:p>
        </p:txBody>
      </p:sp>
      <p:sp>
        <p:nvSpPr>
          <p:cNvPr id="5" name="Google Shape;351;p6">
            <a:extLst>
              <a:ext uri="{FF2B5EF4-FFF2-40B4-BE49-F238E27FC236}">
                <a16:creationId xmlns:a16="http://schemas.microsoft.com/office/drawing/2014/main" id="{984748BF-4B21-C37E-F89A-5656CEFC96ED}"/>
              </a:ext>
            </a:extLst>
          </p:cNvPr>
          <p:cNvSpPr txBox="1">
            <a:spLocks noGrp="1"/>
          </p:cNvSpPr>
          <p:nvPr>
            <p:ph type="title"/>
          </p:nvPr>
        </p:nvSpPr>
        <p:spPr>
          <a:xfrm>
            <a:off x="276446" y="528543"/>
            <a:ext cx="8229600" cy="800121"/>
          </a:xfrm>
          <a:prstGeom prst="rect">
            <a:avLst/>
          </a:prstGeom>
          <a:noFill/>
          <a:ln>
            <a:noFill/>
          </a:ln>
        </p:spPr>
        <p:txBody>
          <a:bodyPr spcFirstLastPara="1" wrap="square" lIns="91425" tIns="45700" rIns="91425" bIns="45700" anchor="ctr" anchorCtr="0">
            <a:noAutofit/>
          </a:bodyPr>
          <a:lstStyle/>
          <a:p>
            <a:pPr marL="0" marR="0">
              <a:lnSpc>
                <a:spcPct val="180000"/>
              </a:lnSpc>
              <a:spcBef>
                <a:spcPts val="2400"/>
              </a:spcBef>
              <a:spcAft>
                <a:spcPts val="1200"/>
              </a:spcAft>
            </a:pPr>
            <a:r>
              <a:rPr lang="en-US" sz="3200" b="1" dirty="0"/>
              <a:t>Method</a:t>
            </a:r>
          </a:p>
        </p:txBody>
      </p:sp>
      <p:pic>
        <p:nvPicPr>
          <p:cNvPr id="4" name="Picture 3">
            <a:extLst>
              <a:ext uri="{FF2B5EF4-FFF2-40B4-BE49-F238E27FC236}">
                <a16:creationId xmlns:a16="http://schemas.microsoft.com/office/drawing/2014/main" id="{F2076CC6-08A8-2315-8B10-CB983F52750F}"/>
              </a:ext>
            </a:extLst>
          </p:cNvPr>
          <p:cNvPicPr>
            <a:picLocks noChangeAspect="1"/>
          </p:cNvPicPr>
          <p:nvPr/>
        </p:nvPicPr>
        <p:blipFill>
          <a:blip r:embed="rId3"/>
          <a:stretch>
            <a:fillRect/>
          </a:stretch>
        </p:blipFill>
        <p:spPr>
          <a:xfrm>
            <a:off x="1072179" y="3067875"/>
            <a:ext cx="6999641" cy="1682742"/>
          </a:xfrm>
          <a:prstGeom prst="rect">
            <a:avLst/>
          </a:prstGeom>
        </p:spPr>
      </p:pic>
      <p:sp>
        <p:nvSpPr>
          <p:cNvPr id="13" name="TextBox 12">
            <a:extLst>
              <a:ext uri="{FF2B5EF4-FFF2-40B4-BE49-F238E27FC236}">
                <a16:creationId xmlns:a16="http://schemas.microsoft.com/office/drawing/2014/main" id="{F06BDEF1-DE7D-25D7-8240-9437D966AF72}"/>
              </a:ext>
            </a:extLst>
          </p:cNvPr>
          <p:cNvSpPr txBox="1"/>
          <p:nvPr/>
        </p:nvSpPr>
        <p:spPr>
          <a:xfrm>
            <a:off x="-165691" y="1547958"/>
            <a:ext cx="8671737" cy="4934684"/>
          </a:xfrm>
          <a:prstGeom prst="rect">
            <a:avLst/>
          </a:prstGeom>
          <a:noFill/>
        </p:spPr>
        <p:txBody>
          <a:bodyPr wrap="square">
            <a:spAutoFit/>
          </a:bodyPr>
          <a:lstStyle/>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400" dirty="0">
                <a:solidFill>
                  <a:srgbClr val="222222"/>
                </a:solidFill>
                <a:latin typeface="Arial" panose="020B0604020202020204" pitchFamily="34" charset="0"/>
              </a:rPr>
              <a:t>C</a:t>
            </a:r>
            <a:r>
              <a:rPr kumimoji="0" lang="en-US" sz="24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ode the answers as 1 if it has found the answer, and 0 if it's N/A</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400" dirty="0">
                <a:solidFill>
                  <a:srgbClr val="222222"/>
                </a:solidFill>
                <a:latin typeface="Arial" panose="020B0604020202020204" pitchFamily="34" charset="0"/>
              </a:rPr>
              <a:t>Check Type1 and Type2 errors</a:t>
            </a: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endParaRPr kumimoji="0" lang="en-US" sz="24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endParaRP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endParaRPr lang="en-US" sz="2400" dirty="0">
              <a:solidFill>
                <a:srgbClr val="222222"/>
              </a:solidFill>
              <a:latin typeface="Arial" panose="020B0604020202020204" pitchFamily="34" charset="0"/>
            </a:endParaRP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endParaRPr kumimoji="0" lang="en-US" sz="24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endParaRP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endParaRPr lang="en-US" sz="2400" dirty="0">
              <a:solidFill>
                <a:srgbClr val="222222"/>
              </a:solidFill>
              <a:latin typeface="Arial" panose="020B0604020202020204" pitchFamily="34" charset="0"/>
            </a:endParaRP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endParaRPr kumimoji="0" lang="en-US" sz="24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endParaRP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endParaRPr lang="en-US" sz="2400" dirty="0">
              <a:solidFill>
                <a:srgbClr val="222222"/>
              </a:solidFill>
              <a:latin typeface="Arial" panose="020B0604020202020204" pitchFamily="34" charset="0"/>
            </a:endParaRPr>
          </a:p>
          <a:p>
            <a:pPr marL="1257300" marR="0" lvl="2" indent="-342900" algn="l" defTabSz="914400" rtl="0" eaLnBrk="1" fontAlgn="auto" latinLnBrk="0" hangingPunct="1">
              <a:lnSpc>
                <a:spcPct val="100000"/>
              </a:lnSpc>
              <a:spcBef>
                <a:spcPts val="360"/>
              </a:spcBef>
              <a:spcAft>
                <a:spcPts val="0"/>
              </a:spcAft>
              <a:buClr>
                <a:srgbClr val="000000"/>
              </a:buClr>
              <a:buSzPts val="1800"/>
              <a:buFontTx/>
              <a:buChar char="-"/>
              <a:tabLst/>
              <a:defRPr/>
            </a:pPr>
            <a:r>
              <a:rPr lang="en-US" sz="2400" dirty="0">
                <a:solidFill>
                  <a:srgbClr val="222222"/>
                </a:solidFill>
                <a:latin typeface="Arial" panose="020B0604020202020204" pitchFamily="34" charset="0"/>
              </a:rPr>
              <a:t>Could further infer the Reporting Quality via the number of questions answered (i.e. contents disclosed)  </a:t>
            </a:r>
          </a:p>
        </p:txBody>
      </p:sp>
      <p:sp>
        <p:nvSpPr>
          <p:cNvPr id="2" name="Action Button: Home 1">
            <a:hlinkClick r:id="rId4" action="ppaction://hlinksldjump" highlightClick="1"/>
            <a:extLst>
              <a:ext uri="{FF2B5EF4-FFF2-40B4-BE49-F238E27FC236}">
                <a16:creationId xmlns:a16="http://schemas.microsoft.com/office/drawing/2014/main" id="{F8AEDF35-09AC-B14A-B37D-DBBEEDDC9BE9}"/>
              </a:ext>
            </a:extLst>
          </p:cNvPr>
          <p:cNvSpPr/>
          <p:nvPr/>
        </p:nvSpPr>
        <p:spPr>
          <a:xfrm>
            <a:off x="8241957" y="6091881"/>
            <a:ext cx="568411" cy="39794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9694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DD141-13CA-AD49-AB23-2657135D628D}"/>
              </a:ext>
            </a:extLst>
          </p:cNvPr>
          <p:cNvSpPr>
            <a:spLocks noGrp="1"/>
          </p:cNvSpPr>
          <p:nvPr>
            <p:ph type="ctrTitle"/>
          </p:nvPr>
        </p:nvSpPr>
        <p:spPr/>
        <p:txBody>
          <a:bodyPr/>
          <a:lstStyle/>
          <a:p>
            <a:r>
              <a:rPr lang="en-US" dirty="0"/>
              <a:t>Sentimental Analysis as a measure for determining the Informativeness of Cybersecurity Disclosures</a:t>
            </a:r>
            <a:br>
              <a:rPr lang="en-US" dirty="0"/>
            </a:br>
            <a:br>
              <a:rPr lang="en-US" dirty="0"/>
            </a:br>
            <a:r>
              <a:rPr lang="en-US" dirty="0"/>
              <a:t>Presented by: Hongmin William Du</a:t>
            </a:r>
          </a:p>
        </p:txBody>
      </p:sp>
    </p:spTree>
    <p:extLst>
      <p:ext uri="{BB962C8B-B14F-4D97-AF65-F5344CB8AC3E}">
        <p14:creationId xmlns:p14="http://schemas.microsoft.com/office/powerpoint/2010/main" val="37541860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8F444-7FDE-3948-B13D-525BF32307D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B399430B-3A73-700E-D851-6B6EEFC759FE}"/>
              </a:ext>
            </a:extLst>
          </p:cNvPr>
          <p:cNvSpPr>
            <a:spLocks noGrp="1"/>
          </p:cNvSpPr>
          <p:nvPr>
            <p:ph idx="1"/>
          </p:nvPr>
        </p:nvSpPr>
        <p:spPr/>
        <p:txBody>
          <a:bodyPr/>
          <a:lstStyle/>
          <a:p>
            <a:r>
              <a:rPr lang="en-US" dirty="0"/>
              <a:t>Importance of Cybersecurity Disclosures</a:t>
            </a:r>
          </a:p>
          <a:p>
            <a:pPr lvl="1"/>
            <a:r>
              <a:rPr lang="en-US" dirty="0"/>
              <a:t>Definition of cybersecurity disclosures</a:t>
            </a:r>
          </a:p>
          <a:p>
            <a:pPr lvl="1"/>
            <a:r>
              <a:rPr lang="en-US" dirty="0"/>
              <a:t>Significance of accurate and informative disclosures for stakeholders, investors, customers, and employees</a:t>
            </a:r>
          </a:p>
          <a:p>
            <a:pPr lvl="1"/>
            <a:r>
              <a:rPr lang="en-US" dirty="0"/>
              <a:t>Impact of cybersecurity disclosures on decision-making, risk assessment, and overall trust in organizations</a:t>
            </a:r>
          </a:p>
          <a:p>
            <a:pPr lvl="1"/>
            <a:r>
              <a:rPr lang="en-US" dirty="0"/>
              <a:t>Challenges in evaluating the informativeness of cybersecurity disclosures using traditional measures</a:t>
            </a:r>
          </a:p>
          <a:p>
            <a:endParaRPr lang="en-US" dirty="0"/>
          </a:p>
          <a:p>
            <a:r>
              <a:rPr lang="en-US" dirty="0"/>
              <a:t>Application of Sentimental Analysis on Cybersecurity Disclosures</a:t>
            </a:r>
          </a:p>
          <a:p>
            <a:pPr lvl="1"/>
            <a:r>
              <a:rPr lang="en-US" dirty="0"/>
              <a:t>Definition of sentimental analysis</a:t>
            </a:r>
          </a:p>
          <a:p>
            <a:pPr lvl="1"/>
            <a:r>
              <a:rPr lang="en-US" dirty="0"/>
              <a:t>Advantages of sentimental analysis compared to traditional methods</a:t>
            </a:r>
          </a:p>
          <a:p>
            <a:pPr marL="457200" lvl="1" indent="0">
              <a:buNone/>
            </a:pPr>
            <a:endParaRPr lang="en-US" dirty="0"/>
          </a:p>
        </p:txBody>
      </p:sp>
    </p:spTree>
    <p:extLst>
      <p:ext uri="{BB962C8B-B14F-4D97-AF65-F5344CB8AC3E}">
        <p14:creationId xmlns:p14="http://schemas.microsoft.com/office/powerpoint/2010/main" val="34700612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4C1C-2985-5EA2-50F0-8EF6E1E4C85C}"/>
              </a:ext>
            </a:extLst>
          </p:cNvPr>
          <p:cNvSpPr>
            <a:spLocks noGrp="1"/>
          </p:cNvSpPr>
          <p:nvPr>
            <p:ph type="title"/>
          </p:nvPr>
        </p:nvSpPr>
        <p:spPr/>
        <p:txBody>
          <a:bodyPr/>
          <a:lstStyle/>
          <a:p>
            <a:r>
              <a:rPr lang="en-US" dirty="0"/>
              <a:t>Research Question and Hypothesis</a:t>
            </a:r>
          </a:p>
        </p:txBody>
      </p:sp>
      <p:sp>
        <p:nvSpPr>
          <p:cNvPr id="3" name="Content Placeholder 2">
            <a:extLst>
              <a:ext uri="{FF2B5EF4-FFF2-40B4-BE49-F238E27FC236}">
                <a16:creationId xmlns:a16="http://schemas.microsoft.com/office/drawing/2014/main" id="{ADF79152-8F56-9FB0-E891-FE944783001E}"/>
              </a:ext>
            </a:extLst>
          </p:cNvPr>
          <p:cNvSpPr>
            <a:spLocks noGrp="1"/>
          </p:cNvSpPr>
          <p:nvPr>
            <p:ph idx="1"/>
          </p:nvPr>
        </p:nvSpPr>
        <p:spPr/>
        <p:txBody>
          <a:bodyPr/>
          <a:lstStyle/>
          <a:p>
            <a:r>
              <a:rPr lang="en-US" sz="1800" dirty="0">
                <a:effectLst/>
                <a:latin typeface="Times New Roman" panose="02020603050405020304" pitchFamily="18" charset="0"/>
                <a:ea typeface="URWPalladioL-Roma"/>
                <a:cs typeface="Times New Roman" panose="02020603050405020304" pitchFamily="18" charset="0"/>
              </a:rPr>
              <a:t>Research Question: Can sentimental analysis be a better measure in determining the informativeness of cybersecurity disclosure?</a:t>
            </a:r>
            <a:endParaRPr lang="en-US" sz="1800" dirty="0">
              <a:effectLst/>
              <a:latin typeface="Times New Roman" panose="02020603050405020304" pitchFamily="18" charset="0"/>
              <a:ea typeface="Georgia" panose="02040502050405020303"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Hypothesis: </a:t>
            </a:r>
            <a:r>
              <a:rPr lang="en-US" sz="1800" dirty="0">
                <a:effectLst/>
                <a:latin typeface="Times New Roman" panose="02020603050405020304" pitchFamily="18" charset="0"/>
                <a:ea typeface="URWPalladioL-Roma"/>
                <a:cs typeface="Times New Roman" panose="02020603050405020304" pitchFamily="18" charset="0"/>
              </a:rPr>
              <a:t>Traditional measures of cybersecurity risk, without consideration of sentiment, can be misleading, as firms with more detailed cybersecurity disclosures may actually have lower actual cybersecurity risk.</a:t>
            </a:r>
            <a:endParaRPr lang="en-US" sz="1800" dirty="0">
              <a:effectLst/>
              <a:latin typeface="Times New Roman" panose="02020603050405020304" pitchFamily="18" charset="0"/>
              <a:ea typeface="Palatino Linotype" panose="02040502050505030304" pitchFamily="18"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2648983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5917-401B-C177-276E-DB8050B614AC}"/>
              </a:ext>
            </a:extLst>
          </p:cNvPr>
          <p:cNvSpPr>
            <a:spLocks noGrp="1"/>
          </p:cNvSpPr>
          <p:nvPr>
            <p:ph type="title"/>
          </p:nvPr>
        </p:nvSpPr>
        <p:spPr/>
        <p:txBody>
          <a:bodyPr/>
          <a:lstStyle/>
          <a:p>
            <a:r>
              <a:rPr lang="en-US" dirty="0"/>
              <a:t>Data and Methodology</a:t>
            </a:r>
          </a:p>
        </p:txBody>
      </p:sp>
      <p:sp>
        <p:nvSpPr>
          <p:cNvPr id="3" name="Content Placeholder 2">
            <a:extLst>
              <a:ext uri="{FF2B5EF4-FFF2-40B4-BE49-F238E27FC236}">
                <a16:creationId xmlns:a16="http://schemas.microsoft.com/office/drawing/2014/main" id="{BAA91169-1E36-D7AF-6739-38F6BC396A91}"/>
              </a:ext>
            </a:extLst>
          </p:cNvPr>
          <p:cNvSpPr>
            <a:spLocks noGrp="1"/>
          </p:cNvSpPr>
          <p:nvPr>
            <p:ph idx="1"/>
          </p:nvPr>
        </p:nvSpPr>
        <p:spPr/>
        <p:txBody>
          <a:bodyPr/>
          <a:lstStyle/>
          <a:p>
            <a:r>
              <a:rPr lang="en-US" dirty="0"/>
              <a:t>Five main sets of data</a:t>
            </a:r>
          </a:p>
          <a:p>
            <a:pPr lvl="1"/>
            <a:r>
              <a:rPr lang="en-US" dirty="0"/>
              <a:t>Firm Cybersecurity Disclosures (10-K)</a:t>
            </a:r>
          </a:p>
          <a:p>
            <a:pPr lvl="1"/>
            <a:r>
              <a:rPr lang="en-US" dirty="0"/>
              <a:t>Unique dataset of software's used by firms (</a:t>
            </a:r>
            <a:r>
              <a:rPr lang="en-US" dirty="0" err="1"/>
              <a:t>Stackshare</a:t>
            </a:r>
            <a:r>
              <a:rPr lang="en-US" dirty="0"/>
              <a:t>)</a:t>
            </a:r>
          </a:p>
          <a:p>
            <a:pPr lvl="1"/>
            <a:r>
              <a:rPr lang="en-US" dirty="0"/>
              <a:t>Software vulnerabilities (NIST Vulnerability Database)</a:t>
            </a:r>
          </a:p>
          <a:p>
            <a:pPr lvl="1"/>
            <a:r>
              <a:rPr lang="en-US" dirty="0"/>
              <a:t>Standard firm control variables (</a:t>
            </a:r>
            <a:r>
              <a:rPr lang="en-US" dirty="0" err="1"/>
              <a:t>Compustat</a:t>
            </a:r>
            <a:r>
              <a:rPr lang="en-US" dirty="0"/>
              <a:t>) </a:t>
            </a:r>
          </a:p>
          <a:p>
            <a:pPr lvl="1"/>
            <a:r>
              <a:rPr lang="en-US" dirty="0"/>
              <a:t>Cybersecurity Breach Dataset (PRC)</a:t>
            </a:r>
          </a:p>
          <a:p>
            <a:pPr lvl="1"/>
            <a:endParaRPr lang="en-US" dirty="0"/>
          </a:p>
          <a:p>
            <a:r>
              <a:rPr lang="en-US" dirty="0"/>
              <a:t>Main unique dependent variable: Firm average software vulnerability score</a:t>
            </a:r>
          </a:p>
          <a:p>
            <a:r>
              <a:rPr lang="en-US" dirty="0"/>
              <a:t>Sub- dependent variable (traditional): Firm data breach (0 if no breach, 1 if breach) </a:t>
            </a:r>
          </a:p>
          <a:p>
            <a:r>
              <a:rPr lang="en-US" dirty="0"/>
              <a:t>Independent variable: Firm cybersecurity disclosure sentiment score </a:t>
            </a:r>
          </a:p>
        </p:txBody>
      </p:sp>
    </p:spTree>
    <p:extLst>
      <p:ext uri="{BB962C8B-B14F-4D97-AF65-F5344CB8AC3E}">
        <p14:creationId xmlns:p14="http://schemas.microsoft.com/office/powerpoint/2010/main" val="11654766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252E-D73D-308D-6916-2667CC3130FF}"/>
              </a:ext>
            </a:extLst>
          </p:cNvPr>
          <p:cNvSpPr>
            <a:spLocks noGrp="1"/>
          </p:cNvSpPr>
          <p:nvPr>
            <p:ph type="title"/>
          </p:nvPr>
        </p:nvSpPr>
        <p:spPr/>
        <p:txBody>
          <a:bodyPr/>
          <a:lstStyle/>
          <a:p>
            <a:r>
              <a:rPr lang="en-US" dirty="0"/>
              <a:t>Sample Distribution</a:t>
            </a:r>
          </a:p>
        </p:txBody>
      </p:sp>
      <p:sp>
        <p:nvSpPr>
          <p:cNvPr id="3" name="Content Placeholder 2">
            <a:extLst>
              <a:ext uri="{FF2B5EF4-FFF2-40B4-BE49-F238E27FC236}">
                <a16:creationId xmlns:a16="http://schemas.microsoft.com/office/drawing/2014/main" id="{1A70B470-487D-29CE-0608-1BB59494680A}"/>
              </a:ext>
            </a:extLst>
          </p:cNvPr>
          <p:cNvSpPr>
            <a:spLocks noGrp="1"/>
          </p:cNvSpPr>
          <p:nvPr>
            <p:ph idx="1"/>
          </p:nvPr>
        </p:nvSpPr>
        <p:spPr>
          <a:xfrm>
            <a:off x="457200" y="1524000"/>
            <a:ext cx="6344653" cy="2486660"/>
          </a:xfrm>
        </p:spPr>
        <p:txBody>
          <a:bodyPr/>
          <a:lstStyle/>
          <a:p>
            <a:r>
              <a:rPr lang="en-US" dirty="0"/>
              <a:t>Final Sample: 464 unique firms</a:t>
            </a:r>
          </a:p>
          <a:p>
            <a:r>
              <a:rPr lang="en-US" dirty="0"/>
              <a:t>Spans a variety of industries</a:t>
            </a:r>
          </a:p>
        </p:txBody>
      </p:sp>
      <p:grpSp>
        <p:nvGrpSpPr>
          <p:cNvPr id="4" name="docshapegroup197">
            <a:extLst>
              <a:ext uri="{FF2B5EF4-FFF2-40B4-BE49-F238E27FC236}">
                <a16:creationId xmlns:a16="http://schemas.microsoft.com/office/drawing/2014/main" id="{87E1E78B-EB54-EA67-2174-B5C4E00F4151}"/>
              </a:ext>
            </a:extLst>
          </p:cNvPr>
          <p:cNvGrpSpPr>
            <a:grpSpLocks/>
          </p:cNvGrpSpPr>
          <p:nvPr/>
        </p:nvGrpSpPr>
        <p:grpSpPr bwMode="auto">
          <a:xfrm>
            <a:off x="1491281" y="2956560"/>
            <a:ext cx="5486400" cy="3291840"/>
            <a:chOff x="1849" y="229"/>
            <a:chExt cx="8640" cy="5184"/>
          </a:xfrm>
        </p:grpSpPr>
        <p:sp>
          <p:nvSpPr>
            <p:cNvPr id="5" name="docshape198">
              <a:extLst>
                <a:ext uri="{FF2B5EF4-FFF2-40B4-BE49-F238E27FC236}">
                  <a16:creationId xmlns:a16="http://schemas.microsoft.com/office/drawing/2014/main" id="{E2E00809-7C16-4116-9150-F2F0658A01C1}"/>
                </a:ext>
              </a:extLst>
            </p:cNvPr>
            <p:cNvSpPr>
              <a:spLocks/>
            </p:cNvSpPr>
            <p:nvPr/>
          </p:nvSpPr>
          <p:spPr bwMode="auto">
            <a:xfrm>
              <a:off x="6168" y="489"/>
              <a:ext cx="1465" cy="2416"/>
            </a:xfrm>
            <a:custGeom>
              <a:avLst/>
              <a:gdLst>
                <a:gd name="T0" fmla="+- 0 6168 6168"/>
                <a:gd name="T1" fmla="*/ T0 w 1465"/>
                <a:gd name="T2" fmla="+- 0 490 490"/>
                <a:gd name="T3" fmla="*/ 490 h 2416"/>
                <a:gd name="T4" fmla="+- 0 6168 6168"/>
                <a:gd name="T5" fmla="*/ T4 w 1465"/>
                <a:gd name="T6" fmla="+- 0 1954 490"/>
                <a:gd name="T7" fmla="*/ 1954 h 2416"/>
                <a:gd name="T8" fmla="+- 0 7281 6168"/>
                <a:gd name="T9" fmla="*/ T8 w 1465"/>
                <a:gd name="T10" fmla="+- 0 2906 490"/>
                <a:gd name="T11" fmla="*/ 2906 h 2416"/>
                <a:gd name="T12" fmla="+- 0 7331 6168"/>
                <a:gd name="T13" fmla="*/ T12 w 1465"/>
                <a:gd name="T14" fmla="+- 0 2843 490"/>
                <a:gd name="T15" fmla="*/ 2843 h 2416"/>
                <a:gd name="T16" fmla="+- 0 7378 6168"/>
                <a:gd name="T17" fmla="*/ T16 w 1465"/>
                <a:gd name="T18" fmla="+- 0 2778 490"/>
                <a:gd name="T19" fmla="*/ 2778 h 2416"/>
                <a:gd name="T20" fmla="+- 0 7421 6168"/>
                <a:gd name="T21" fmla="*/ T20 w 1465"/>
                <a:gd name="T22" fmla="+- 0 2711 490"/>
                <a:gd name="T23" fmla="*/ 2711 h 2416"/>
                <a:gd name="T24" fmla="+- 0 7460 6168"/>
                <a:gd name="T25" fmla="*/ T24 w 1465"/>
                <a:gd name="T26" fmla="+- 0 2642 490"/>
                <a:gd name="T27" fmla="*/ 2642 h 2416"/>
                <a:gd name="T28" fmla="+- 0 7496 6168"/>
                <a:gd name="T29" fmla="*/ T28 w 1465"/>
                <a:gd name="T30" fmla="+- 0 2571 490"/>
                <a:gd name="T31" fmla="*/ 2571 h 2416"/>
                <a:gd name="T32" fmla="+- 0 7527 6168"/>
                <a:gd name="T33" fmla="*/ T32 w 1465"/>
                <a:gd name="T34" fmla="+- 0 2498 490"/>
                <a:gd name="T35" fmla="*/ 2498 h 2416"/>
                <a:gd name="T36" fmla="+- 0 7555 6168"/>
                <a:gd name="T37" fmla="*/ T36 w 1465"/>
                <a:gd name="T38" fmla="+- 0 2424 490"/>
                <a:gd name="T39" fmla="*/ 2424 h 2416"/>
                <a:gd name="T40" fmla="+- 0 7578 6168"/>
                <a:gd name="T41" fmla="*/ T40 w 1465"/>
                <a:gd name="T42" fmla="+- 0 2348 490"/>
                <a:gd name="T43" fmla="*/ 2348 h 2416"/>
                <a:gd name="T44" fmla="+- 0 7597 6168"/>
                <a:gd name="T45" fmla="*/ T44 w 1465"/>
                <a:gd name="T46" fmla="+- 0 2271 490"/>
                <a:gd name="T47" fmla="*/ 2271 h 2416"/>
                <a:gd name="T48" fmla="+- 0 7613 6168"/>
                <a:gd name="T49" fmla="*/ T48 w 1465"/>
                <a:gd name="T50" fmla="+- 0 2193 490"/>
                <a:gd name="T51" fmla="*/ 2193 h 2416"/>
                <a:gd name="T52" fmla="+- 0 7623 6168"/>
                <a:gd name="T53" fmla="*/ T52 w 1465"/>
                <a:gd name="T54" fmla="+- 0 2114 490"/>
                <a:gd name="T55" fmla="*/ 2114 h 2416"/>
                <a:gd name="T56" fmla="+- 0 7630 6168"/>
                <a:gd name="T57" fmla="*/ T56 w 1465"/>
                <a:gd name="T58" fmla="+- 0 2034 490"/>
                <a:gd name="T59" fmla="*/ 2034 h 2416"/>
                <a:gd name="T60" fmla="+- 0 7632 6168"/>
                <a:gd name="T61" fmla="*/ T60 w 1465"/>
                <a:gd name="T62" fmla="+- 0 1954 490"/>
                <a:gd name="T63" fmla="*/ 1954 h 2416"/>
                <a:gd name="T64" fmla="+- 0 7630 6168"/>
                <a:gd name="T65" fmla="*/ T64 w 1465"/>
                <a:gd name="T66" fmla="+- 0 1879 490"/>
                <a:gd name="T67" fmla="*/ 1879 h 2416"/>
                <a:gd name="T68" fmla="+- 0 7625 6168"/>
                <a:gd name="T69" fmla="*/ T68 w 1465"/>
                <a:gd name="T70" fmla="+- 0 1804 490"/>
                <a:gd name="T71" fmla="*/ 1804 h 2416"/>
                <a:gd name="T72" fmla="+- 0 7615 6168"/>
                <a:gd name="T73" fmla="*/ T72 w 1465"/>
                <a:gd name="T74" fmla="+- 0 1731 490"/>
                <a:gd name="T75" fmla="*/ 1731 h 2416"/>
                <a:gd name="T76" fmla="+- 0 7603 6168"/>
                <a:gd name="T77" fmla="*/ T76 w 1465"/>
                <a:gd name="T78" fmla="+- 0 1659 490"/>
                <a:gd name="T79" fmla="*/ 1659 h 2416"/>
                <a:gd name="T80" fmla="+- 0 7586 6168"/>
                <a:gd name="T81" fmla="*/ T80 w 1465"/>
                <a:gd name="T82" fmla="+- 0 1588 490"/>
                <a:gd name="T83" fmla="*/ 1588 h 2416"/>
                <a:gd name="T84" fmla="+- 0 7566 6168"/>
                <a:gd name="T85" fmla="*/ T84 w 1465"/>
                <a:gd name="T86" fmla="+- 0 1519 490"/>
                <a:gd name="T87" fmla="*/ 1519 h 2416"/>
                <a:gd name="T88" fmla="+- 0 7543 6168"/>
                <a:gd name="T89" fmla="*/ T88 w 1465"/>
                <a:gd name="T90" fmla="+- 0 1450 490"/>
                <a:gd name="T91" fmla="*/ 1450 h 2416"/>
                <a:gd name="T92" fmla="+- 0 7517 6168"/>
                <a:gd name="T93" fmla="*/ T92 w 1465"/>
                <a:gd name="T94" fmla="+- 0 1384 490"/>
                <a:gd name="T95" fmla="*/ 1384 h 2416"/>
                <a:gd name="T96" fmla="+- 0 7488 6168"/>
                <a:gd name="T97" fmla="*/ T96 w 1465"/>
                <a:gd name="T98" fmla="+- 0 1319 490"/>
                <a:gd name="T99" fmla="*/ 1319 h 2416"/>
                <a:gd name="T100" fmla="+- 0 7456 6168"/>
                <a:gd name="T101" fmla="*/ T100 w 1465"/>
                <a:gd name="T102" fmla="+- 0 1256 490"/>
                <a:gd name="T103" fmla="*/ 1256 h 2416"/>
                <a:gd name="T104" fmla="+- 0 7420 6168"/>
                <a:gd name="T105" fmla="*/ T104 w 1465"/>
                <a:gd name="T106" fmla="+- 0 1195 490"/>
                <a:gd name="T107" fmla="*/ 1195 h 2416"/>
                <a:gd name="T108" fmla="+- 0 7382 6168"/>
                <a:gd name="T109" fmla="*/ T108 w 1465"/>
                <a:gd name="T110" fmla="+- 0 1135 490"/>
                <a:gd name="T111" fmla="*/ 1135 h 2416"/>
                <a:gd name="T112" fmla="+- 0 7341 6168"/>
                <a:gd name="T113" fmla="*/ T112 w 1465"/>
                <a:gd name="T114" fmla="+- 0 1078 490"/>
                <a:gd name="T115" fmla="*/ 1078 h 2416"/>
                <a:gd name="T116" fmla="+- 0 7298 6168"/>
                <a:gd name="T117" fmla="*/ T116 w 1465"/>
                <a:gd name="T118" fmla="+- 0 1023 490"/>
                <a:gd name="T119" fmla="*/ 1023 h 2416"/>
                <a:gd name="T120" fmla="+- 0 7252 6168"/>
                <a:gd name="T121" fmla="*/ T120 w 1465"/>
                <a:gd name="T122" fmla="+- 0 969 490"/>
                <a:gd name="T123" fmla="*/ 969 h 2416"/>
                <a:gd name="T124" fmla="+- 0 7203 6168"/>
                <a:gd name="T125" fmla="*/ T124 w 1465"/>
                <a:gd name="T126" fmla="+- 0 919 490"/>
                <a:gd name="T127" fmla="*/ 919 h 2416"/>
                <a:gd name="T128" fmla="+- 0 7153 6168"/>
                <a:gd name="T129" fmla="*/ T128 w 1465"/>
                <a:gd name="T130" fmla="+- 0 870 490"/>
                <a:gd name="T131" fmla="*/ 870 h 2416"/>
                <a:gd name="T132" fmla="+- 0 7099 6168"/>
                <a:gd name="T133" fmla="*/ T132 w 1465"/>
                <a:gd name="T134" fmla="+- 0 824 490"/>
                <a:gd name="T135" fmla="*/ 824 h 2416"/>
                <a:gd name="T136" fmla="+- 0 7044 6168"/>
                <a:gd name="T137" fmla="*/ T136 w 1465"/>
                <a:gd name="T138" fmla="+- 0 781 490"/>
                <a:gd name="T139" fmla="*/ 781 h 2416"/>
                <a:gd name="T140" fmla="+- 0 6987 6168"/>
                <a:gd name="T141" fmla="*/ T140 w 1465"/>
                <a:gd name="T142" fmla="+- 0 740 490"/>
                <a:gd name="T143" fmla="*/ 740 h 2416"/>
                <a:gd name="T144" fmla="+- 0 6927 6168"/>
                <a:gd name="T145" fmla="*/ T144 w 1465"/>
                <a:gd name="T146" fmla="+- 0 702 490"/>
                <a:gd name="T147" fmla="*/ 702 h 2416"/>
                <a:gd name="T148" fmla="+- 0 6866 6168"/>
                <a:gd name="T149" fmla="*/ T148 w 1465"/>
                <a:gd name="T150" fmla="+- 0 666 490"/>
                <a:gd name="T151" fmla="*/ 666 h 2416"/>
                <a:gd name="T152" fmla="+- 0 6803 6168"/>
                <a:gd name="T153" fmla="*/ T152 w 1465"/>
                <a:gd name="T154" fmla="+- 0 634 490"/>
                <a:gd name="T155" fmla="*/ 634 h 2416"/>
                <a:gd name="T156" fmla="+- 0 6738 6168"/>
                <a:gd name="T157" fmla="*/ T156 w 1465"/>
                <a:gd name="T158" fmla="+- 0 605 490"/>
                <a:gd name="T159" fmla="*/ 605 h 2416"/>
                <a:gd name="T160" fmla="+- 0 6671 6168"/>
                <a:gd name="T161" fmla="*/ T160 w 1465"/>
                <a:gd name="T162" fmla="+- 0 579 490"/>
                <a:gd name="T163" fmla="*/ 579 h 2416"/>
                <a:gd name="T164" fmla="+- 0 6603 6168"/>
                <a:gd name="T165" fmla="*/ T164 w 1465"/>
                <a:gd name="T166" fmla="+- 0 556 490"/>
                <a:gd name="T167" fmla="*/ 556 h 2416"/>
                <a:gd name="T168" fmla="+- 0 6534 6168"/>
                <a:gd name="T169" fmla="*/ T168 w 1465"/>
                <a:gd name="T170" fmla="+- 0 536 490"/>
                <a:gd name="T171" fmla="*/ 536 h 2416"/>
                <a:gd name="T172" fmla="+- 0 6463 6168"/>
                <a:gd name="T173" fmla="*/ T172 w 1465"/>
                <a:gd name="T174" fmla="+- 0 519 490"/>
                <a:gd name="T175" fmla="*/ 519 h 2416"/>
                <a:gd name="T176" fmla="+- 0 6391 6168"/>
                <a:gd name="T177" fmla="*/ T176 w 1465"/>
                <a:gd name="T178" fmla="+- 0 507 490"/>
                <a:gd name="T179" fmla="*/ 507 h 2416"/>
                <a:gd name="T180" fmla="+- 0 6318 6168"/>
                <a:gd name="T181" fmla="*/ T180 w 1465"/>
                <a:gd name="T182" fmla="+- 0 497 490"/>
                <a:gd name="T183" fmla="*/ 497 h 2416"/>
                <a:gd name="T184" fmla="+- 0 6243 6168"/>
                <a:gd name="T185" fmla="*/ T184 w 1465"/>
                <a:gd name="T186" fmla="+- 0 492 490"/>
                <a:gd name="T187" fmla="*/ 492 h 2416"/>
                <a:gd name="T188" fmla="+- 0 6168 6168"/>
                <a:gd name="T189" fmla="*/ T188 w 1465"/>
                <a:gd name="T190" fmla="+- 0 490 490"/>
                <a:gd name="T191" fmla="*/ 490 h 24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465" h="2416">
                  <a:moveTo>
                    <a:pt x="0" y="0"/>
                  </a:moveTo>
                  <a:lnTo>
                    <a:pt x="0" y="1464"/>
                  </a:lnTo>
                  <a:lnTo>
                    <a:pt x="1113" y="2416"/>
                  </a:lnTo>
                  <a:lnTo>
                    <a:pt x="1163" y="2353"/>
                  </a:lnTo>
                  <a:lnTo>
                    <a:pt x="1210" y="2288"/>
                  </a:lnTo>
                  <a:lnTo>
                    <a:pt x="1253" y="2221"/>
                  </a:lnTo>
                  <a:lnTo>
                    <a:pt x="1292" y="2152"/>
                  </a:lnTo>
                  <a:lnTo>
                    <a:pt x="1328" y="2081"/>
                  </a:lnTo>
                  <a:lnTo>
                    <a:pt x="1359" y="2008"/>
                  </a:lnTo>
                  <a:lnTo>
                    <a:pt x="1387" y="1934"/>
                  </a:lnTo>
                  <a:lnTo>
                    <a:pt x="1410" y="1858"/>
                  </a:lnTo>
                  <a:lnTo>
                    <a:pt x="1429" y="1781"/>
                  </a:lnTo>
                  <a:lnTo>
                    <a:pt x="1445" y="1703"/>
                  </a:lnTo>
                  <a:lnTo>
                    <a:pt x="1455" y="1624"/>
                  </a:lnTo>
                  <a:lnTo>
                    <a:pt x="1462" y="1544"/>
                  </a:lnTo>
                  <a:lnTo>
                    <a:pt x="1464" y="1464"/>
                  </a:lnTo>
                  <a:lnTo>
                    <a:pt x="1462" y="1389"/>
                  </a:lnTo>
                  <a:lnTo>
                    <a:pt x="1457" y="1314"/>
                  </a:lnTo>
                  <a:lnTo>
                    <a:pt x="1447" y="1241"/>
                  </a:lnTo>
                  <a:lnTo>
                    <a:pt x="1435" y="1169"/>
                  </a:lnTo>
                  <a:lnTo>
                    <a:pt x="1418" y="1098"/>
                  </a:lnTo>
                  <a:lnTo>
                    <a:pt x="1398" y="1029"/>
                  </a:lnTo>
                  <a:lnTo>
                    <a:pt x="1375" y="960"/>
                  </a:lnTo>
                  <a:lnTo>
                    <a:pt x="1349" y="894"/>
                  </a:lnTo>
                  <a:lnTo>
                    <a:pt x="1320" y="829"/>
                  </a:lnTo>
                  <a:lnTo>
                    <a:pt x="1288" y="766"/>
                  </a:lnTo>
                  <a:lnTo>
                    <a:pt x="1252" y="705"/>
                  </a:lnTo>
                  <a:lnTo>
                    <a:pt x="1214" y="645"/>
                  </a:lnTo>
                  <a:lnTo>
                    <a:pt x="1173" y="588"/>
                  </a:lnTo>
                  <a:lnTo>
                    <a:pt x="1130" y="533"/>
                  </a:lnTo>
                  <a:lnTo>
                    <a:pt x="1084" y="479"/>
                  </a:lnTo>
                  <a:lnTo>
                    <a:pt x="1035" y="429"/>
                  </a:lnTo>
                  <a:lnTo>
                    <a:pt x="985" y="380"/>
                  </a:lnTo>
                  <a:lnTo>
                    <a:pt x="931" y="334"/>
                  </a:lnTo>
                  <a:lnTo>
                    <a:pt x="876" y="291"/>
                  </a:lnTo>
                  <a:lnTo>
                    <a:pt x="819" y="250"/>
                  </a:lnTo>
                  <a:lnTo>
                    <a:pt x="759" y="212"/>
                  </a:lnTo>
                  <a:lnTo>
                    <a:pt x="698" y="176"/>
                  </a:lnTo>
                  <a:lnTo>
                    <a:pt x="635" y="144"/>
                  </a:lnTo>
                  <a:lnTo>
                    <a:pt x="570" y="115"/>
                  </a:lnTo>
                  <a:lnTo>
                    <a:pt x="503" y="89"/>
                  </a:lnTo>
                  <a:lnTo>
                    <a:pt x="435" y="66"/>
                  </a:lnTo>
                  <a:lnTo>
                    <a:pt x="366" y="46"/>
                  </a:lnTo>
                  <a:lnTo>
                    <a:pt x="295" y="29"/>
                  </a:lnTo>
                  <a:lnTo>
                    <a:pt x="223" y="17"/>
                  </a:lnTo>
                  <a:lnTo>
                    <a:pt x="150" y="7"/>
                  </a:lnTo>
                  <a:lnTo>
                    <a:pt x="75" y="2"/>
                  </a:lnTo>
                  <a:lnTo>
                    <a:pt x="0" y="0"/>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 name="docshape199">
              <a:extLst>
                <a:ext uri="{FF2B5EF4-FFF2-40B4-BE49-F238E27FC236}">
                  <a16:creationId xmlns:a16="http://schemas.microsoft.com/office/drawing/2014/main" id="{240D7B94-D124-EA15-BE9B-020D8734E0E8}"/>
                </a:ext>
              </a:extLst>
            </p:cNvPr>
            <p:cNvSpPr>
              <a:spLocks/>
            </p:cNvSpPr>
            <p:nvPr/>
          </p:nvSpPr>
          <p:spPr bwMode="auto">
            <a:xfrm>
              <a:off x="4899" y="1953"/>
              <a:ext cx="2381" cy="1465"/>
            </a:xfrm>
            <a:custGeom>
              <a:avLst/>
              <a:gdLst>
                <a:gd name="T0" fmla="+- 0 6168 4900"/>
                <a:gd name="T1" fmla="*/ T0 w 2381"/>
                <a:gd name="T2" fmla="+- 0 1954 1954"/>
                <a:gd name="T3" fmla="*/ 1954 h 1465"/>
                <a:gd name="T4" fmla="+- 0 4900 4900"/>
                <a:gd name="T5" fmla="*/ T4 w 2381"/>
                <a:gd name="T6" fmla="+- 0 2686 1954"/>
                <a:gd name="T7" fmla="*/ 2686 h 1465"/>
                <a:gd name="T8" fmla="+- 0 4943 4900"/>
                <a:gd name="T9" fmla="*/ T8 w 2381"/>
                <a:gd name="T10" fmla="+- 0 2757 1954"/>
                <a:gd name="T11" fmla="*/ 2757 h 1465"/>
                <a:gd name="T12" fmla="+- 0 4991 4900"/>
                <a:gd name="T13" fmla="*/ T12 w 2381"/>
                <a:gd name="T14" fmla="+- 0 2825 1954"/>
                <a:gd name="T15" fmla="*/ 2825 h 1465"/>
                <a:gd name="T16" fmla="+- 0 5042 4900"/>
                <a:gd name="T17" fmla="*/ T16 w 2381"/>
                <a:gd name="T18" fmla="+- 0 2890 1954"/>
                <a:gd name="T19" fmla="*/ 2890 h 1465"/>
                <a:gd name="T20" fmla="+- 0 5097 4900"/>
                <a:gd name="T21" fmla="*/ T20 w 2381"/>
                <a:gd name="T22" fmla="+- 0 2952 1954"/>
                <a:gd name="T23" fmla="*/ 2952 h 1465"/>
                <a:gd name="T24" fmla="+- 0 5155 4900"/>
                <a:gd name="T25" fmla="*/ T24 w 2381"/>
                <a:gd name="T26" fmla="+- 0 3011 1954"/>
                <a:gd name="T27" fmla="*/ 3011 h 1465"/>
                <a:gd name="T28" fmla="+- 0 5216 4900"/>
                <a:gd name="T29" fmla="*/ T28 w 2381"/>
                <a:gd name="T30" fmla="+- 0 3067 1954"/>
                <a:gd name="T31" fmla="*/ 3067 h 1465"/>
                <a:gd name="T32" fmla="+- 0 5275 4900"/>
                <a:gd name="T33" fmla="*/ T32 w 2381"/>
                <a:gd name="T34" fmla="+- 0 3114 1954"/>
                <a:gd name="T35" fmla="*/ 3114 h 1465"/>
                <a:gd name="T36" fmla="+- 0 5335 4900"/>
                <a:gd name="T37" fmla="*/ T36 w 2381"/>
                <a:gd name="T38" fmla="+- 0 3158 1954"/>
                <a:gd name="T39" fmla="*/ 3158 h 1465"/>
                <a:gd name="T40" fmla="+- 0 5397 4900"/>
                <a:gd name="T41" fmla="*/ T40 w 2381"/>
                <a:gd name="T42" fmla="+- 0 3199 1954"/>
                <a:gd name="T43" fmla="*/ 3199 h 1465"/>
                <a:gd name="T44" fmla="+- 0 5460 4900"/>
                <a:gd name="T45" fmla="*/ T44 w 2381"/>
                <a:gd name="T46" fmla="+- 0 3236 1954"/>
                <a:gd name="T47" fmla="*/ 3236 h 1465"/>
                <a:gd name="T48" fmla="+- 0 5524 4900"/>
                <a:gd name="T49" fmla="*/ T48 w 2381"/>
                <a:gd name="T50" fmla="+- 0 3269 1954"/>
                <a:gd name="T51" fmla="*/ 3269 h 1465"/>
                <a:gd name="T52" fmla="+- 0 5590 4900"/>
                <a:gd name="T53" fmla="*/ T52 w 2381"/>
                <a:gd name="T54" fmla="+- 0 3300 1954"/>
                <a:gd name="T55" fmla="*/ 3300 h 1465"/>
                <a:gd name="T56" fmla="+- 0 5657 4900"/>
                <a:gd name="T57" fmla="*/ T56 w 2381"/>
                <a:gd name="T58" fmla="+- 0 3326 1954"/>
                <a:gd name="T59" fmla="*/ 3326 h 1465"/>
                <a:gd name="T60" fmla="+- 0 5724 4900"/>
                <a:gd name="T61" fmla="*/ T60 w 2381"/>
                <a:gd name="T62" fmla="+- 0 3350 1954"/>
                <a:gd name="T63" fmla="*/ 3350 h 1465"/>
                <a:gd name="T64" fmla="+- 0 5793 4900"/>
                <a:gd name="T65" fmla="*/ T64 w 2381"/>
                <a:gd name="T66" fmla="+- 0 3370 1954"/>
                <a:gd name="T67" fmla="*/ 3370 h 1465"/>
                <a:gd name="T68" fmla="+- 0 5862 4900"/>
                <a:gd name="T69" fmla="*/ T68 w 2381"/>
                <a:gd name="T70" fmla="+- 0 3386 1954"/>
                <a:gd name="T71" fmla="*/ 3386 h 1465"/>
                <a:gd name="T72" fmla="+- 0 5931 4900"/>
                <a:gd name="T73" fmla="*/ T72 w 2381"/>
                <a:gd name="T74" fmla="+- 0 3399 1954"/>
                <a:gd name="T75" fmla="*/ 3399 h 1465"/>
                <a:gd name="T76" fmla="+- 0 6001 4900"/>
                <a:gd name="T77" fmla="*/ T76 w 2381"/>
                <a:gd name="T78" fmla="+- 0 3409 1954"/>
                <a:gd name="T79" fmla="*/ 3409 h 1465"/>
                <a:gd name="T80" fmla="+- 0 6071 4900"/>
                <a:gd name="T81" fmla="*/ T80 w 2381"/>
                <a:gd name="T82" fmla="+- 0 3415 1954"/>
                <a:gd name="T83" fmla="*/ 3415 h 1465"/>
                <a:gd name="T84" fmla="+- 0 6141 4900"/>
                <a:gd name="T85" fmla="*/ T84 w 2381"/>
                <a:gd name="T86" fmla="+- 0 3418 1954"/>
                <a:gd name="T87" fmla="*/ 3418 h 1465"/>
                <a:gd name="T88" fmla="+- 0 6212 4900"/>
                <a:gd name="T89" fmla="*/ T88 w 2381"/>
                <a:gd name="T90" fmla="+- 0 3418 1954"/>
                <a:gd name="T91" fmla="*/ 3418 h 1465"/>
                <a:gd name="T92" fmla="+- 0 6282 4900"/>
                <a:gd name="T93" fmla="*/ T92 w 2381"/>
                <a:gd name="T94" fmla="+- 0 3414 1954"/>
                <a:gd name="T95" fmla="*/ 3414 h 1465"/>
                <a:gd name="T96" fmla="+- 0 6352 4900"/>
                <a:gd name="T97" fmla="*/ T96 w 2381"/>
                <a:gd name="T98" fmla="+- 0 3407 1954"/>
                <a:gd name="T99" fmla="*/ 3407 h 1465"/>
                <a:gd name="T100" fmla="+- 0 6421 4900"/>
                <a:gd name="T101" fmla="*/ T100 w 2381"/>
                <a:gd name="T102" fmla="+- 0 3396 1954"/>
                <a:gd name="T103" fmla="*/ 3396 h 1465"/>
                <a:gd name="T104" fmla="+- 0 6490 4900"/>
                <a:gd name="T105" fmla="*/ T104 w 2381"/>
                <a:gd name="T106" fmla="+- 0 3382 1954"/>
                <a:gd name="T107" fmla="*/ 3382 h 1465"/>
                <a:gd name="T108" fmla="+- 0 6559 4900"/>
                <a:gd name="T109" fmla="*/ T108 w 2381"/>
                <a:gd name="T110" fmla="+- 0 3365 1954"/>
                <a:gd name="T111" fmla="*/ 3365 h 1465"/>
                <a:gd name="T112" fmla="+- 0 6626 4900"/>
                <a:gd name="T113" fmla="*/ T112 w 2381"/>
                <a:gd name="T114" fmla="+- 0 3345 1954"/>
                <a:gd name="T115" fmla="*/ 3345 h 1465"/>
                <a:gd name="T116" fmla="+- 0 6693 4900"/>
                <a:gd name="T117" fmla="*/ T116 w 2381"/>
                <a:gd name="T118" fmla="+- 0 3321 1954"/>
                <a:gd name="T119" fmla="*/ 3321 h 1465"/>
                <a:gd name="T120" fmla="+- 0 6758 4900"/>
                <a:gd name="T121" fmla="*/ T120 w 2381"/>
                <a:gd name="T122" fmla="+- 0 3294 1954"/>
                <a:gd name="T123" fmla="*/ 3294 h 1465"/>
                <a:gd name="T124" fmla="+- 0 6823 4900"/>
                <a:gd name="T125" fmla="*/ T124 w 2381"/>
                <a:gd name="T126" fmla="+- 0 3264 1954"/>
                <a:gd name="T127" fmla="*/ 3264 h 1465"/>
                <a:gd name="T128" fmla="+- 0 6886 4900"/>
                <a:gd name="T129" fmla="*/ T128 w 2381"/>
                <a:gd name="T130" fmla="+- 0 3230 1954"/>
                <a:gd name="T131" fmla="*/ 3230 h 1465"/>
                <a:gd name="T132" fmla="+- 0 6948 4900"/>
                <a:gd name="T133" fmla="*/ T132 w 2381"/>
                <a:gd name="T134" fmla="+- 0 3194 1954"/>
                <a:gd name="T135" fmla="*/ 3194 h 1465"/>
                <a:gd name="T136" fmla="+- 0 7008 4900"/>
                <a:gd name="T137" fmla="*/ T136 w 2381"/>
                <a:gd name="T138" fmla="+- 0 3154 1954"/>
                <a:gd name="T139" fmla="*/ 3154 h 1465"/>
                <a:gd name="T140" fmla="+- 0 7066 4900"/>
                <a:gd name="T141" fmla="*/ T140 w 2381"/>
                <a:gd name="T142" fmla="+- 0 3111 1954"/>
                <a:gd name="T143" fmla="*/ 3111 h 1465"/>
                <a:gd name="T144" fmla="+- 0 7123 4900"/>
                <a:gd name="T145" fmla="*/ T144 w 2381"/>
                <a:gd name="T146" fmla="+- 0 3064 1954"/>
                <a:gd name="T147" fmla="*/ 3064 h 1465"/>
                <a:gd name="T148" fmla="+- 0 7178 4900"/>
                <a:gd name="T149" fmla="*/ T148 w 2381"/>
                <a:gd name="T150" fmla="+- 0 3015 1954"/>
                <a:gd name="T151" fmla="*/ 3015 h 1465"/>
                <a:gd name="T152" fmla="+- 0 7230 4900"/>
                <a:gd name="T153" fmla="*/ T152 w 2381"/>
                <a:gd name="T154" fmla="+- 0 2962 1954"/>
                <a:gd name="T155" fmla="*/ 2962 h 1465"/>
                <a:gd name="T156" fmla="+- 0 7281 4900"/>
                <a:gd name="T157" fmla="*/ T156 w 2381"/>
                <a:gd name="T158" fmla="+- 0 2906 1954"/>
                <a:gd name="T159" fmla="*/ 2906 h 1465"/>
                <a:gd name="T160" fmla="+- 0 6168 4900"/>
                <a:gd name="T161" fmla="*/ T160 w 2381"/>
                <a:gd name="T162" fmla="+- 0 1954 1954"/>
                <a:gd name="T163" fmla="*/ 1954 h 14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381" h="1465">
                  <a:moveTo>
                    <a:pt x="1268" y="0"/>
                  </a:moveTo>
                  <a:lnTo>
                    <a:pt x="0" y="732"/>
                  </a:lnTo>
                  <a:lnTo>
                    <a:pt x="43" y="803"/>
                  </a:lnTo>
                  <a:lnTo>
                    <a:pt x="91" y="871"/>
                  </a:lnTo>
                  <a:lnTo>
                    <a:pt x="142" y="936"/>
                  </a:lnTo>
                  <a:lnTo>
                    <a:pt x="197" y="998"/>
                  </a:lnTo>
                  <a:lnTo>
                    <a:pt x="255" y="1057"/>
                  </a:lnTo>
                  <a:lnTo>
                    <a:pt x="316" y="1113"/>
                  </a:lnTo>
                  <a:lnTo>
                    <a:pt x="375" y="1160"/>
                  </a:lnTo>
                  <a:lnTo>
                    <a:pt x="435" y="1204"/>
                  </a:lnTo>
                  <a:lnTo>
                    <a:pt x="497" y="1245"/>
                  </a:lnTo>
                  <a:lnTo>
                    <a:pt x="560" y="1282"/>
                  </a:lnTo>
                  <a:lnTo>
                    <a:pt x="624" y="1315"/>
                  </a:lnTo>
                  <a:lnTo>
                    <a:pt x="690" y="1346"/>
                  </a:lnTo>
                  <a:lnTo>
                    <a:pt x="757" y="1372"/>
                  </a:lnTo>
                  <a:lnTo>
                    <a:pt x="824" y="1396"/>
                  </a:lnTo>
                  <a:lnTo>
                    <a:pt x="893" y="1416"/>
                  </a:lnTo>
                  <a:lnTo>
                    <a:pt x="962" y="1432"/>
                  </a:lnTo>
                  <a:lnTo>
                    <a:pt x="1031" y="1445"/>
                  </a:lnTo>
                  <a:lnTo>
                    <a:pt x="1101" y="1455"/>
                  </a:lnTo>
                  <a:lnTo>
                    <a:pt x="1171" y="1461"/>
                  </a:lnTo>
                  <a:lnTo>
                    <a:pt x="1241" y="1464"/>
                  </a:lnTo>
                  <a:lnTo>
                    <a:pt x="1312" y="1464"/>
                  </a:lnTo>
                  <a:lnTo>
                    <a:pt x="1382" y="1460"/>
                  </a:lnTo>
                  <a:lnTo>
                    <a:pt x="1452" y="1453"/>
                  </a:lnTo>
                  <a:lnTo>
                    <a:pt x="1521" y="1442"/>
                  </a:lnTo>
                  <a:lnTo>
                    <a:pt x="1590" y="1428"/>
                  </a:lnTo>
                  <a:lnTo>
                    <a:pt x="1659" y="1411"/>
                  </a:lnTo>
                  <a:lnTo>
                    <a:pt x="1726" y="1391"/>
                  </a:lnTo>
                  <a:lnTo>
                    <a:pt x="1793" y="1367"/>
                  </a:lnTo>
                  <a:lnTo>
                    <a:pt x="1858" y="1340"/>
                  </a:lnTo>
                  <a:lnTo>
                    <a:pt x="1923" y="1310"/>
                  </a:lnTo>
                  <a:lnTo>
                    <a:pt x="1986" y="1276"/>
                  </a:lnTo>
                  <a:lnTo>
                    <a:pt x="2048" y="1240"/>
                  </a:lnTo>
                  <a:lnTo>
                    <a:pt x="2108" y="1200"/>
                  </a:lnTo>
                  <a:lnTo>
                    <a:pt x="2166" y="1157"/>
                  </a:lnTo>
                  <a:lnTo>
                    <a:pt x="2223" y="1110"/>
                  </a:lnTo>
                  <a:lnTo>
                    <a:pt x="2278" y="1061"/>
                  </a:lnTo>
                  <a:lnTo>
                    <a:pt x="2330" y="1008"/>
                  </a:lnTo>
                  <a:lnTo>
                    <a:pt x="2381" y="952"/>
                  </a:lnTo>
                  <a:lnTo>
                    <a:pt x="1268" y="0"/>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200">
              <a:extLst>
                <a:ext uri="{FF2B5EF4-FFF2-40B4-BE49-F238E27FC236}">
                  <a16:creationId xmlns:a16="http://schemas.microsoft.com/office/drawing/2014/main" id="{A818B8AE-7362-F637-8E11-4A5147E2B7EF}"/>
                </a:ext>
              </a:extLst>
            </p:cNvPr>
            <p:cNvSpPr>
              <a:spLocks/>
            </p:cNvSpPr>
            <p:nvPr/>
          </p:nvSpPr>
          <p:spPr bwMode="auto">
            <a:xfrm>
              <a:off x="4899" y="1953"/>
              <a:ext cx="2381" cy="1465"/>
            </a:xfrm>
            <a:custGeom>
              <a:avLst/>
              <a:gdLst>
                <a:gd name="T0" fmla="+- 0 7281 4900"/>
                <a:gd name="T1" fmla="*/ T0 w 2381"/>
                <a:gd name="T2" fmla="+- 0 2906 1954"/>
                <a:gd name="T3" fmla="*/ 2906 h 1465"/>
                <a:gd name="T4" fmla="+- 0 7230 4900"/>
                <a:gd name="T5" fmla="*/ T4 w 2381"/>
                <a:gd name="T6" fmla="+- 0 2962 1954"/>
                <a:gd name="T7" fmla="*/ 2962 h 1465"/>
                <a:gd name="T8" fmla="+- 0 7178 4900"/>
                <a:gd name="T9" fmla="*/ T8 w 2381"/>
                <a:gd name="T10" fmla="+- 0 3015 1954"/>
                <a:gd name="T11" fmla="*/ 3015 h 1465"/>
                <a:gd name="T12" fmla="+- 0 7123 4900"/>
                <a:gd name="T13" fmla="*/ T12 w 2381"/>
                <a:gd name="T14" fmla="+- 0 3064 1954"/>
                <a:gd name="T15" fmla="*/ 3064 h 1465"/>
                <a:gd name="T16" fmla="+- 0 7066 4900"/>
                <a:gd name="T17" fmla="*/ T16 w 2381"/>
                <a:gd name="T18" fmla="+- 0 3111 1954"/>
                <a:gd name="T19" fmla="*/ 3111 h 1465"/>
                <a:gd name="T20" fmla="+- 0 7008 4900"/>
                <a:gd name="T21" fmla="*/ T20 w 2381"/>
                <a:gd name="T22" fmla="+- 0 3154 1954"/>
                <a:gd name="T23" fmla="*/ 3154 h 1465"/>
                <a:gd name="T24" fmla="+- 0 6948 4900"/>
                <a:gd name="T25" fmla="*/ T24 w 2381"/>
                <a:gd name="T26" fmla="+- 0 3194 1954"/>
                <a:gd name="T27" fmla="*/ 3194 h 1465"/>
                <a:gd name="T28" fmla="+- 0 6886 4900"/>
                <a:gd name="T29" fmla="*/ T28 w 2381"/>
                <a:gd name="T30" fmla="+- 0 3230 1954"/>
                <a:gd name="T31" fmla="*/ 3230 h 1465"/>
                <a:gd name="T32" fmla="+- 0 6823 4900"/>
                <a:gd name="T33" fmla="*/ T32 w 2381"/>
                <a:gd name="T34" fmla="+- 0 3264 1954"/>
                <a:gd name="T35" fmla="*/ 3264 h 1465"/>
                <a:gd name="T36" fmla="+- 0 6758 4900"/>
                <a:gd name="T37" fmla="*/ T36 w 2381"/>
                <a:gd name="T38" fmla="+- 0 3294 1954"/>
                <a:gd name="T39" fmla="*/ 3294 h 1465"/>
                <a:gd name="T40" fmla="+- 0 6693 4900"/>
                <a:gd name="T41" fmla="*/ T40 w 2381"/>
                <a:gd name="T42" fmla="+- 0 3321 1954"/>
                <a:gd name="T43" fmla="*/ 3321 h 1465"/>
                <a:gd name="T44" fmla="+- 0 6626 4900"/>
                <a:gd name="T45" fmla="*/ T44 w 2381"/>
                <a:gd name="T46" fmla="+- 0 3345 1954"/>
                <a:gd name="T47" fmla="*/ 3345 h 1465"/>
                <a:gd name="T48" fmla="+- 0 6559 4900"/>
                <a:gd name="T49" fmla="*/ T48 w 2381"/>
                <a:gd name="T50" fmla="+- 0 3365 1954"/>
                <a:gd name="T51" fmla="*/ 3365 h 1465"/>
                <a:gd name="T52" fmla="+- 0 6490 4900"/>
                <a:gd name="T53" fmla="*/ T52 w 2381"/>
                <a:gd name="T54" fmla="+- 0 3382 1954"/>
                <a:gd name="T55" fmla="*/ 3382 h 1465"/>
                <a:gd name="T56" fmla="+- 0 6421 4900"/>
                <a:gd name="T57" fmla="*/ T56 w 2381"/>
                <a:gd name="T58" fmla="+- 0 3396 1954"/>
                <a:gd name="T59" fmla="*/ 3396 h 1465"/>
                <a:gd name="T60" fmla="+- 0 6352 4900"/>
                <a:gd name="T61" fmla="*/ T60 w 2381"/>
                <a:gd name="T62" fmla="+- 0 3407 1954"/>
                <a:gd name="T63" fmla="*/ 3407 h 1465"/>
                <a:gd name="T64" fmla="+- 0 6282 4900"/>
                <a:gd name="T65" fmla="*/ T64 w 2381"/>
                <a:gd name="T66" fmla="+- 0 3414 1954"/>
                <a:gd name="T67" fmla="*/ 3414 h 1465"/>
                <a:gd name="T68" fmla="+- 0 6212 4900"/>
                <a:gd name="T69" fmla="*/ T68 w 2381"/>
                <a:gd name="T70" fmla="+- 0 3418 1954"/>
                <a:gd name="T71" fmla="*/ 3418 h 1465"/>
                <a:gd name="T72" fmla="+- 0 6141 4900"/>
                <a:gd name="T73" fmla="*/ T72 w 2381"/>
                <a:gd name="T74" fmla="+- 0 3418 1954"/>
                <a:gd name="T75" fmla="*/ 3418 h 1465"/>
                <a:gd name="T76" fmla="+- 0 6071 4900"/>
                <a:gd name="T77" fmla="*/ T76 w 2381"/>
                <a:gd name="T78" fmla="+- 0 3415 1954"/>
                <a:gd name="T79" fmla="*/ 3415 h 1465"/>
                <a:gd name="T80" fmla="+- 0 6001 4900"/>
                <a:gd name="T81" fmla="*/ T80 w 2381"/>
                <a:gd name="T82" fmla="+- 0 3409 1954"/>
                <a:gd name="T83" fmla="*/ 3409 h 1465"/>
                <a:gd name="T84" fmla="+- 0 5931 4900"/>
                <a:gd name="T85" fmla="*/ T84 w 2381"/>
                <a:gd name="T86" fmla="+- 0 3399 1954"/>
                <a:gd name="T87" fmla="*/ 3399 h 1465"/>
                <a:gd name="T88" fmla="+- 0 5862 4900"/>
                <a:gd name="T89" fmla="*/ T88 w 2381"/>
                <a:gd name="T90" fmla="+- 0 3386 1954"/>
                <a:gd name="T91" fmla="*/ 3386 h 1465"/>
                <a:gd name="T92" fmla="+- 0 5793 4900"/>
                <a:gd name="T93" fmla="*/ T92 w 2381"/>
                <a:gd name="T94" fmla="+- 0 3370 1954"/>
                <a:gd name="T95" fmla="*/ 3370 h 1465"/>
                <a:gd name="T96" fmla="+- 0 5724 4900"/>
                <a:gd name="T97" fmla="*/ T96 w 2381"/>
                <a:gd name="T98" fmla="+- 0 3350 1954"/>
                <a:gd name="T99" fmla="*/ 3350 h 1465"/>
                <a:gd name="T100" fmla="+- 0 5657 4900"/>
                <a:gd name="T101" fmla="*/ T100 w 2381"/>
                <a:gd name="T102" fmla="+- 0 3326 1954"/>
                <a:gd name="T103" fmla="*/ 3326 h 1465"/>
                <a:gd name="T104" fmla="+- 0 5590 4900"/>
                <a:gd name="T105" fmla="*/ T104 w 2381"/>
                <a:gd name="T106" fmla="+- 0 3300 1954"/>
                <a:gd name="T107" fmla="*/ 3300 h 1465"/>
                <a:gd name="T108" fmla="+- 0 5524 4900"/>
                <a:gd name="T109" fmla="*/ T108 w 2381"/>
                <a:gd name="T110" fmla="+- 0 3269 1954"/>
                <a:gd name="T111" fmla="*/ 3269 h 1465"/>
                <a:gd name="T112" fmla="+- 0 5460 4900"/>
                <a:gd name="T113" fmla="*/ T112 w 2381"/>
                <a:gd name="T114" fmla="+- 0 3236 1954"/>
                <a:gd name="T115" fmla="*/ 3236 h 1465"/>
                <a:gd name="T116" fmla="+- 0 5397 4900"/>
                <a:gd name="T117" fmla="*/ T116 w 2381"/>
                <a:gd name="T118" fmla="+- 0 3199 1954"/>
                <a:gd name="T119" fmla="*/ 3199 h 1465"/>
                <a:gd name="T120" fmla="+- 0 5335 4900"/>
                <a:gd name="T121" fmla="*/ T120 w 2381"/>
                <a:gd name="T122" fmla="+- 0 3158 1954"/>
                <a:gd name="T123" fmla="*/ 3158 h 1465"/>
                <a:gd name="T124" fmla="+- 0 5275 4900"/>
                <a:gd name="T125" fmla="*/ T124 w 2381"/>
                <a:gd name="T126" fmla="+- 0 3114 1954"/>
                <a:gd name="T127" fmla="*/ 3114 h 1465"/>
                <a:gd name="T128" fmla="+- 0 5216 4900"/>
                <a:gd name="T129" fmla="*/ T128 w 2381"/>
                <a:gd name="T130" fmla="+- 0 3067 1954"/>
                <a:gd name="T131" fmla="*/ 3067 h 1465"/>
                <a:gd name="T132" fmla="+- 0 5155 4900"/>
                <a:gd name="T133" fmla="*/ T132 w 2381"/>
                <a:gd name="T134" fmla="+- 0 3011 1954"/>
                <a:gd name="T135" fmla="*/ 3011 h 1465"/>
                <a:gd name="T136" fmla="+- 0 5097 4900"/>
                <a:gd name="T137" fmla="*/ T136 w 2381"/>
                <a:gd name="T138" fmla="+- 0 2952 1954"/>
                <a:gd name="T139" fmla="*/ 2952 h 1465"/>
                <a:gd name="T140" fmla="+- 0 5042 4900"/>
                <a:gd name="T141" fmla="*/ T140 w 2381"/>
                <a:gd name="T142" fmla="+- 0 2890 1954"/>
                <a:gd name="T143" fmla="*/ 2890 h 1465"/>
                <a:gd name="T144" fmla="+- 0 4991 4900"/>
                <a:gd name="T145" fmla="*/ T144 w 2381"/>
                <a:gd name="T146" fmla="+- 0 2825 1954"/>
                <a:gd name="T147" fmla="*/ 2825 h 1465"/>
                <a:gd name="T148" fmla="+- 0 4943 4900"/>
                <a:gd name="T149" fmla="*/ T148 w 2381"/>
                <a:gd name="T150" fmla="+- 0 2757 1954"/>
                <a:gd name="T151" fmla="*/ 2757 h 1465"/>
                <a:gd name="T152" fmla="+- 0 4900 4900"/>
                <a:gd name="T153" fmla="*/ T152 w 2381"/>
                <a:gd name="T154" fmla="+- 0 2686 1954"/>
                <a:gd name="T155" fmla="*/ 2686 h 1465"/>
                <a:gd name="T156" fmla="+- 0 6168 4900"/>
                <a:gd name="T157" fmla="*/ T156 w 2381"/>
                <a:gd name="T158" fmla="+- 0 1954 1954"/>
                <a:gd name="T159" fmla="*/ 1954 h 1465"/>
                <a:gd name="T160" fmla="+- 0 7281 4900"/>
                <a:gd name="T161" fmla="*/ T160 w 2381"/>
                <a:gd name="T162" fmla="+- 0 2906 1954"/>
                <a:gd name="T163" fmla="*/ 2906 h 14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381" h="1465">
                  <a:moveTo>
                    <a:pt x="2381" y="952"/>
                  </a:moveTo>
                  <a:lnTo>
                    <a:pt x="2330" y="1008"/>
                  </a:lnTo>
                  <a:lnTo>
                    <a:pt x="2278" y="1061"/>
                  </a:lnTo>
                  <a:lnTo>
                    <a:pt x="2223" y="1110"/>
                  </a:lnTo>
                  <a:lnTo>
                    <a:pt x="2166" y="1157"/>
                  </a:lnTo>
                  <a:lnTo>
                    <a:pt x="2108" y="1200"/>
                  </a:lnTo>
                  <a:lnTo>
                    <a:pt x="2048" y="1240"/>
                  </a:lnTo>
                  <a:lnTo>
                    <a:pt x="1986" y="1276"/>
                  </a:lnTo>
                  <a:lnTo>
                    <a:pt x="1923" y="1310"/>
                  </a:lnTo>
                  <a:lnTo>
                    <a:pt x="1858" y="1340"/>
                  </a:lnTo>
                  <a:lnTo>
                    <a:pt x="1793" y="1367"/>
                  </a:lnTo>
                  <a:lnTo>
                    <a:pt x="1726" y="1391"/>
                  </a:lnTo>
                  <a:lnTo>
                    <a:pt x="1659" y="1411"/>
                  </a:lnTo>
                  <a:lnTo>
                    <a:pt x="1590" y="1428"/>
                  </a:lnTo>
                  <a:lnTo>
                    <a:pt x="1521" y="1442"/>
                  </a:lnTo>
                  <a:lnTo>
                    <a:pt x="1452" y="1453"/>
                  </a:lnTo>
                  <a:lnTo>
                    <a:pt x="1382" y="1460"/>
                  </a:lnTo>
                  <a:lnTo>
                    <a:pt x="1312" y="1464"/>
                  </a:lnTo>
                  <a:lnTo>
                    <a:pt x="1241" y="1464"/>
                  </a:lnTo>
                  <a:lnTo>
                    <a:pt x="1171" y="1461"/>
                  </a:lnTo>
                  <a:lnTo>
                    <a:pt x="1101" y="1455"/>
                  </a:lnTo>
                  <a:lnTo>
                    <a:pt x="1031" y="1445"/>
                  </a:lnTo>
                  <a:lnTo>
                    <a:pt x="962" y="1432"/>
                  </a:lnTo>
                  <a:lnTo>
                    <a:pt x="893" y="1416"/>
                  </a:lnTo>
                  <a:lnTo>
                    <a:pt x="824" y="1396"/>
                  </a:lnTo>
                  <a:lnTo>
                    <a:pt x="757" y="1372"/>
                  </a:lnTo>
                  <a:lnTo>
                    <a:pt x="690" y="1346"/>
                  </a:lnTo>
                  <a:lnTo>
                    <a:pt x="624" y="1315"/>
                  </a:lnTo>
                  <a:lnTo>
                    <a:pt x="560" y="1282"/>
                  </a:lnTo>
                  <a:lnTo>
                    <a:pt x="497" y="1245"/>
                  </a:lnTo>
                  <a:lnTo>
                    <a:pt x="435" y="1204"/>
                  </a:lnTo>
                  <a:lnTo>
                    <a:pt x="375" y="1160"/>
                  </a:lnTo>
                  <a:lnTo>
                    <a:pt x="316" y="1113"/>
                  </a:lnTo>
                  <a:lnTo>
                    <a:pt x="255" y="1057"/>
                  </a:lnTo>
                  <a:lnTo>
                    <a:pt x="197" y="998"/>
                  </a:lnTo>
                  <a:lnTo>
                    <a:pt x="142" y="936"/>
                  </a:lnTo>
                  <a:lnTo>
                    <a:pt x="91" y="871"/>
                  </a:lnTo>
                  <a:lnTo>
                    <a:pt x="43" y="803"/>
                  </a:lnTo>
                  <a:lnTo>
                    <a:pt x="0" y="732"/>
                  </a:lnTo>
                  <a:lnTo>
                    <a:pt x="1268" y="0"/>
                  </a:lnTo>
                  <a:lnTo>
                    <a:pt x="2381" y="952"/>
                  </a:lnTo>
                  <a:close/>
                </a:path>
              </a:pathLst>
            </a:custGeom>
            <a:noFill/>
            <a:ln w="2286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8" name="docshape201">
              <a:extLst>
                <a:ext uri="{FF2B5EF4-FFF2-40B4-BE49-F238E27FC236}">
                  <a16:creationId xmlns:a16="http://schemas.microsoft.com/office/drawing/2014/main" id="{D83F24EE-4812-72FB-6F94-89153CEDA0B6}"/>
                </a:ext>
              </a:extLst>
            </p:cNvPr>
            <p:cNvSpPr>
              <a:spLocks/>
            </p:cNvSpPr>
            <p:nvPr/>
          </p:nvSpPr>
          <p:spPr bwMode="auto">
            <a:xfrm>
              <a:off x="4704" y="1388"/>
              <a:ext cx="1465" cy="1298"/>
            </a:xfrm>
            <a:custGeom>
              <a:avLst/>
              <a:gdLst>
                <a:gd name="T0" fmla="+- 0 4817 4704"/>
                <a:gd name="T1" fmla="*/ T0 w 1465"/>
                <a:gd name="T2" fmla="+- 0 1389 1389"/>
                <a:gd name="T3" fmla="*/ 1389 h 1298"/>
                <a:gd name="T4" fmla="+- 0 4788 4704"/>
                <a:gd name="T5" fmla="*/ T4 w 1465"/>
                <a:gd name="T6" fmla="+- 0 1464 1389"/>
                <a:gd name="T7" fmla="*/ 1464 h 1298"/>
                <a:gd name="T8" fmla="+- 0 4764 4704"/>
                <a:gd name="T9" fmla="*/ T8 w 1465"/>
                <a:gd name="T10" fmla="+- 0 1540 1389"/>
                <a:gd name="T11" fmla="*/ 1540 h 1298"/>
                <a:gd name="T12" fmla="+- 0 4743 4704"/>
                <a:gd name="T13" fmla="*/ T12 w 1465"/>
                <a:gd name="T14" fmla="+- 0 1617 1389"/>
                <a:gd name="T15" fmla="*/ 1617 h 1298"/>
                <a:gd name="T16" fmla="+- 0 4727 4704"/>
                <a:gd name="T17" fmla="*/ T16 w 1465"/>
                <a:gd name="T18" fmla="+- 0 1694 1389"/>
                <a:gd name="T19" fmla="*/ 1694 h 1298"/>
                <a:gd name="T20" fmla="+- 0 4715 4704"/>
                <a:gd name="T21" fmla="*/ T20 w 1465"/>
                <a:gd name="T22" fmla="+- 0 1772 1389"/>
                <a:gd name="T23" fmla="*/ 1772 h 1298"/>
                <a:gd name="T24" fmla="+- 0 4707 4704"/>
                <a:gd name="T25" fmla="*/ T24 w 1465"/>
                <a:gd name="T26" fmla="+- 0 1851 1389"/>
                <a:gd name="T27" fmla="*/ 1851 h 1298"/>
                <a:gd name="T28" fmla="+- 0 4704 4704"/>
                <a:gd name="T29" fmla="*/ T28 w 1465"/>
                <a:gd name="T30" fmla="+- 0 1929 1389"/>
                <a:gd name="T31" fmla="*/ 1929 h 1298"/>
                <a:gd name="T32" fmla="+- 0 4705 4704"/>
                <a:gd name="T33" fmla="*/ T32 w 1465"/>
                <a:gd name="T34" fmla="+- 0 2008 1389"/>
                <a:gd name="T35" fmla="*/ 2008 h 1298"/>
                <a:gd name="T36" fmla="+- 0 4710 4704"/>
                <a:gd name="T37" fmla="*/ T36 w 1465"/>
                <a:gd name="T38" fmla="+- 0 2086 1389"/>
                <a:gd name="T39" fmla="*/ 2086 h 1298"/>
                <a:gd name="T40" fmla="+- 0 4719 4704"/>
                <a:gd name="T41" fmla="*/ T40 w 1465"/>
                <a:gd name="T42" fmla="+- 0 2164 1389"/>
                <a:gd name="T43" fmla="*/ 2164 h 1298"/>
                <a:gd name="T44" fmla="+- 0 4732 4704"/>
                <a:gd name="T45" fmla="*/ T44 w 1465"/>
                <a:gd name="T46" fmla="+- 0 2242 1389"/>
                <a:gd name="T47" fmla="*/ 2242 h 1298"/>
                <a:gd name="T48" fmla="+- 0 4750 4704"/>
                <a:gd name="T49" fmla="*/ T48 w 1465"/>
                <a:gd name="T50" fmla="+- 0 2319 1389"/>
                <a:gd name="T51" fmla="*/ 2319 h 1298"/>
                <a:gd name="T52" fmla="+- 0 4772 4704"/>
                <a:gd name="T53" fmla="*/ T52 w 1465"/>
                <a:gd name="T54" fmla="+- 0 2395 1389"/>
                <a:gd name="T55" fmla="*/ 2395 h 1298"/>
                <a:gd name="T56" fmla="+- 0 4798 4704"/>
                <a:gd name="T57" fmla="*/ T56 w 1465"/>
                <a:gd name="T58" fmla="+- 0 2469 1389"/>
                <a:gd name="T59" fmla="*/ 2469 h 1298"/>
                <a:gd name="T60" fmla="+- 0 4828 4704"/>
                <a:gd name="T61" fmla="*/ T60 w 1465"/>
                <a:gd name="T62" fmla="+- 0 2543 1389"/>
                <a:gd name="T63" fmla="*/ 2543 h 1298"/>
                <a:gd name="T64" fmla="+- 0 4862 4704"/>
                <a:gd name="T65" fmla="*/ T64 w 1465"/>
                <a:gd name="T66" fmla="+- 0 2615 1389"/>
                <a:gd name="T67" fmla="*/ 2615 h 1298"/>
                <a:gd name="T68" fmla="+- 0 4900 4704"/>
                <a:gd name="T69" fmla="*/ T68 w 1465"/>
                <a:gd name="T70" fmla="+- 0 2686 1389"/>
                <a:gd name="T71" fmla="*/ 2686 h 1298"/>
                <a:gd name="T72" fmla="+- 0 6168 4704"/>
                <a:gd name="T73" fmla="*/ T72 w 1465"/>
                <a:gd name="T74" fmla="+- 0 1954 1389"/>
                <a:gd name="T75" fmla="*/ 1954 h 1298"/>
                <a:gd name="T76" fmla="+- 0 4817 4704"/>
                <a:gd name="T77" fmla="*/ T76 w 1465"/>
                <a:gd name="T78" fmla="+- 0 1389 1389"/>
                <a:gd name="T79" fmla="*/ 1389 h 1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465" h="1298">
                  <a:moveTo>
                    <a:pt x="113" y="0"/>
                  </a:moveTo>
                  <a:lnTo>
                    <a:pt x="84" y="75"/>
                  </a:lnTo>
                  <a:lnTo>
                    <a:pt x="60" y="151"/>
                  </a:lnTo>
                  <a:lnTo>
                    <a:pt x="39" y="228"/>
                  </a:lnTo>
                  <a:lnTo>
                    <a:pt x="23" y="305"/>
                  </a:lnTo>
                  <a:lnTo>
                    <a:pt x="11" y="383"/>
                  </a:lnTo>
                  <a:lnTo>
                    <a:pt x="3" y="462"/>
                  </a:lnTo>
                  <a:lnTo>
                    <a:pt x="0" y="540"/>
                  </a:lnTo>
                  <a:lnTo>
                    <a:pt x="1" y="619"/>
                  </a:lnTo>
                  <a:lnTo>
                    <a:pt x="6" y="697"/>
                  </a:lnTo>
                  <a:lnTo>
                    <a:pt x="15" y="775"/>
                  </a:lnTo>
                  <a:lnTo>
                    <a:pt x="28" y="853"/>
                  </a:lnTo>
                  <a:lnTo>
                    <a:pt x="46" y="930"/>
                  </a:lnTo>
                  <a:lnTo>
                    <a:pt x="68" y="1006"/>
                  </a:lnTo>
                  <a:lnTo>
                    <a:pt x="94" y="1080"/>
                  </a:lnTo>
                  <a:lnTo>
                    <a:pt x="124" y="1154"/>
                  </a:lnTo>
                  <a:lnTo>
                    <a:pt x="158" y="1226"/>
                  </a:lnTo>
                  <a:lnTo>
                    <a:pt x="196" y="1297"/>
                  </a:lnTo>
                  <a:lnTo>
                    <a:pt x="1464" y="565"/>
                  </a:lnTo>
                  <a:lnTo>
                    <a:pt x="113" y="0"/>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docshape202">
              <a:extLst>
                <a:ext uri="{FF2B5EF4-FFF2-40B4-BE49-F238E27FC236}">
                  <a16:creationId xmlns:a16="http://schemas.microsoft.com/office/drawing/2014/main" id="{B9E844DA-0FAE-6679-99E5-F52918F51B22}"/>
                </a:ext>
              </a:extLst>
            </p:cNvPr>
            <p:cNvSpPr>
              <a:spLocks/>
            </p:cNvSpPr>
            <p:nvPr/>
          </p:nvSpPr>
          <p:spPr bwMode="auto">
            <a:xfrm>
              <a:off x="4704" y="1388"/>
              <a:ext cx="1465" cy="1298"/>
            </a:xfrm>
            <a:custGeom>
              <a:avLst/>
              <a:gdLst>
                <a:gd name="T0" fmla="+- 0 4900 4704"/>
                <a:gd name="T1" fmla="*/ T0 w 1465"/>
                <a:gd name="T2" fmla="+- 0 2686 1389"/>
                <a:gd name="T3" fmla="*/ 2686 h 1298"/>
                <a:gd name="T4" fmla="+- 0 4862 4704"/>
                <a:gd name="T5" fmla="*/ T4 w 1465"/>
                <a:gd name="T6" fmla="+- 0 2615 1389"/>
                <a:gd name="T7" fmla="*/ 2615 h 1298"/>
                <a:gd name="T8" fmla="+- 0 4828 4704"/>
                <a:gd name="T9" fmla="*/ T8 w 1465"/>
                <a:gd name="T10" fmla="+- 0 2543 1389"/>
                <a:gd name="T11" fmla="*/ 2543 h 1298"/>
                <a:gd name="T12" fmla="+- 0 4798 4704"/>
                <a:gd name="T13" fmla="*/ T12 w 1465"/>
                <a:gd name="T14" fmla="+- 0 2469 1389"/>
                <a:gd name="T15" fmla="*/ 2469 h 1298"/>
                <a:gd name="T16" fmla="+- 0 4772 4704"/>
                <a:gd name="T17" fmla="*/ T16 w 1465"/>
                <a:gd name="T18" fmla="+- 0 2395 1389"/>
                <a:gd name="T19" fmla="*/ 2395 h 1298"/>
                <a:gd name="T20" fmla="+- 0 4750 4704"/>
                <a:gd name="T21" fmla="*/ T20 w 1465"/>
                <a:gd name="T22" fmla="+- 0 2319 1389"/>
                <a:gd name="T23" fmla="*/ 2319 h 1298"/>
                <a:gd name="T24" fmla="+- 0 4732 4704"/>
                <a:gd name="T25" fmla="*/ T24 w 1465"/>
                <a:gd name="T26" fmla="+- 0 2242 1389"/>
                <a:gd name="T27" fmla="*/ 2242 h 1298"/>
                <a:gd name="T28" fmla="+- 0 4719 4704"/>
                <a:gd name="T29" fmla="*/ T28 w 1465"/>
                <a:gd name="T30" fmla="+- 0 2164 1389"/>
                <a:gd name="T31" fmla="*/ 2164 h 1298"/>
                <a:gd name="T32" fmla="+- 0 4710 4704"/>
                <a:gd name="T33" fmla="*/ T32 w 1465"/>
                <a:gd name="T34" fmla="+- 0 2086 1389"/>
                <a:gd name="T35" fmla="*/ 2086 h 1298"/>
                <a:gd name="T36" fmla="+- 0 4705 4704"/>
                <a:gd name="T37" fmla="*/ T36 w 1465"/>
                <a:gd name="T38" fmla="+- 0 2008 1389"/>
                <a:gd name="T39" fmla="*/ 2008 h 1298"/>
                <a:gd name="T40" fmla="+- 0 4704 4704"/>
                <a:gd name="T41" fmla="*/ T40 w 1465"/>
                <a:gd name="T42" fmla="+- 0 1929 1389"/>
                <a:gd name="T43" fmla="*/ 1929 h 1298"/>
                <a:gd name="T44" fmla="+- 0 4707 4704"/>
                <a:gd name="T45" fmla="*/ T44 w 1465"/>
                <a:gd name="T46" fmla="+- 0 1851 1389"/>
                <a:gd name="T47" fmla="*/ 1851 h 1298"/>
                <a:gd name="T48" fmla="+- 0 4715 4704"/>
                <a:gd name="T49" fmla="*/ T48 w 1465"/>
                <a:gd name="T50" fmla="+- 0 1772 1389"/>
                <a:gd name="T51" fmla="*/ 1772 h 1298"/>
                <a:gd name="T52" fmla="+- 0 4727 4704"/>
                <a:gd name="T53" fmla="*/ T52 w 1465"/>
                <a:gd name="T54" fmla="+- 0 1694 1389"/>
                <a:gd name="T55" fmla="*/ 1694 h 1298"/>
                <a:gd name="T56" fmla="+- 0 4743 4704"/>
                <a:gd name="T57" fmla="*/ T56 w 1465"/>
                <a:gd name="T58" fmla="+- 0 1617 1389"/>
                <a:gd name="T59" fmla="*/ 1617 h 1298"/>
                <a:gd name="T60" fmla="+- 0 4764 4704"/>
                <a:gd name="T61" fmla="*/ T60 w 1465"/>
                <a:gd name="T62" fmla="+- 0 1540 1389"/>
                <a:gd name="T63" fmla="*/ 1540 h 1298"/>
                <a:gd name="T64" fmla="+- 0 4788 4704"/>
                <a:gd name="T65" fmla="*/ T64 w 1465"/>
                <a:gd name="T66" fmla="+- 0 1464 1389"/>
                <a:gd name="T67" fmla="*/ 1464 h 1298"/>
                <a:gd name="T68" fmla="+- 0 4817 4704"/>
                <a:gd name="T69" fmla="*/ T68 w 1465"/>
                <a:gd name="T70" fmla="+- 0 1389 1389"/>
                <a:gd name="T71" fmla="*/ 1389 h 1298"/>
                <a:gd name="T72" fmla="+- 0 6168 4704"/>
                <a:gd name="T73" fmla="*/ T72 w 1465"/>
                <a:gd name="T74" fmla="+- 0 1954 1389"/>
                <a:gd name="T75" fmla="*/ 1954 h 1298"/>
                <a:gd name="T76" fmla="+- 0 4900 4704"/>
                <a:gd name="T77" fmla="*/ T76 w 1465"/>
                <a:gd name="T78" fmla="+- 0 2686 1389"/>
                <a:gd name="T79" fmla="*/ 2686 h 1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465" h="1298">
                  <a:moveTo>
                    <a:pt x="196" y="1297"/>
                  </a:moveTo>
                  <a:lnTo>
                    <a:pt x="158" y="1226"/>
                  </a:lnTo>
                  <a:lnTo>
                    <a:pt x="124" y="1154"/>
                  </a:lnTo>
                  <a:lnTo>
                    <a:pt x="94" y="1080"/>
                  </a:lnTo>
                  <a:lnTo>
                    <a:pt x="68" y="1006"/>
                  </a:lnTo>
                  <a:lnTo>
                    <a:pt x="46" y="930"/>
                  </a:lnTo>
                  <a:lnTo>
                    <a:pt x="28" y="853"/>
                  </a:lnTo>
                  <a:lnTo>
                    <a:pt x="15" y="775"/>
                  </a:lnTo>
                  <a:lnTo>
                    <a:pt x="6" y="697"/>
                  </a:lnTo>
                  <a:lnTo>
                    <a:pt x="1" y="619"/>
                  </a:lnTo>
                  <a:lnTo>
                    <a:pt x="0" y="540"/>
                  </a:lnTo>
                  <a:lnTo>
                    <a:pt x="3" y="462"/>
                  </a:lnTo>
                  <a:lnTo>
                    <a:pt x="11" y="383"/>
                  </a:lnTo>
                  <a:lnTo>
                    <a:pt x="23" y="305"/>
                  </a:lnTo>
                  <a:lnTo>
                    <a:pt x="39" y="228"/>
                  </a:lnTo>
                  <a:lnTo>
                    <a:pt x="60" y="151"/>
                  </a:lnTo>
                  <a:lnTo>
                    <a:pt x="84" y="75"/>
                  </a:lnTo>
                  <a:lnTo>
                    <a:pt x="113" y="0"/>
                  </a:lnTo>
                  <a:lnTo>
                    <a:pt x="1464" y="565"/>
                  </a:lnTo>
                  <a:lnTo>
                    <a:pt x="196" y="1297"/>
                  </a:lnTo>
                  <a:close/>
                </a:path>
              </a:pathLst>
            </a:custGeom>
            <a:noFill/>
            <a:ln w="2286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0" name="docshape203">
              <a:extLst>
                <a:ext uri="{FF2B5EF4-FFF2-40B4-BE49-F238E27FC236}">
                  <a16:creationId xmlns:a16="http://schemas.microsoft.com/office/drawing/2014/main" id="{265A82C7-4F01-D7CA-6496-0CC387373F60}"/>
                </a:ext>
              </a:extLst>
            </p:cNvPr>
            <p:cNvSpPr>
              <a:spLocks/>
            </p:cNvSpPr>
            <p:nvPr/>
          </p:nvSpPr>
          <p:spPr bwMode="auto">
            <a:xfrm>
              <a:off x="4817" y="729"/>
              <a:ext cx="1351" cy="1225"/>
            </a:xfrm>
            <a:custGeom>
              <a:avLst/>
              <a:gdLst>
                <a:gd name="T0" fmla="+- 0 5365 4817"/>
                <a:gd name="T1" fmla="*/ T0 w 1351"/>
                <a:gd name="T2" fmla="+- 0 729 729"/>
                <a:gd name="T3" fmla="*/ 729 h 1225"/>
                <a:gd name="T4" fmla="+- 0 5300 4817"/>
                <a:gd name="T5" fmla="*/ T4 w 1351"/>
                <a:gd name="T6" fmla="+- 0 775 729"/>
                <a:gd name="T7" fmla="*/ 775 h 1225"/>
                <a:gd name="T8" fmla="+- 0 5237 4817"/>
                <a:gd name="T9" fmla="*/ T8 w 1351"/>
                <a:gd name="T10" fmla="+- 0 823 729"/>
                <a:gd name="T11" fmla="*/ 823 h 1225"/>
                <a:gd name="T12" fmla="+- 0 5178 4817"/>
                <a:gd name="T13" fmla="*/ T12 w 1351"/>
                <a:gd name="T14" fmla="+- 0 875 729"/>
                <a:gd name="T15" fmla="*/ 875 h 1225"/>
                <a:gd name="T16" fmla="+- 0 5121 4817"/>
                <a:gd name="T17" fmla="*/ T16 w 1351"/>
                <a:gd name="T18" fmla="+- 0 930 729"/>
                <a:gd name="T19" fmla="*/ 930 h 1225"/>
                <a:gd name="T20" fmla="+- 0 5068 4817"/>
                <a:gd name="T21" fmla="*/ T20 w 1351"/>
                <a:gd name="T22" fmla="+- 0 988 729"/>
                <a:gd name="T23" fmla="*/ 988 h 1225"/>
                <a:gd name="T24" fmla="+- 0 5017 4817"/>
                <a:gd name="T25" fmla="*/ T24 w 1351"/>
                <a:gd name="T26" fmla="+- 0 1049 729"/>
                <a:gd name="T27" fmla="*/ 1049 h 1225"/>
                <a:gd name="T28" fmla="+- 0 4970 4817"/>
                <a:gd name="T29" fmla="*/ T28 w 1351"/>
                <a:gd name="T30" fmla="+- 0 1112 729"/>
                <a:gd name="T31" fmla="*/ 1112 h 1225"/>
                <a:gd name="T32" fmla="+- 0 4926 4817"/>
                <a:gd name="T33" fmla="*/ T32 w 1351"/>
                <a:gd name="T34" fmla="+- 0 1178 729"/>
                <a:gd name="T35" fmla="*/ 1178 h 1225"/>
                <a:gd name="T36" fmla="+- 0 4886 4817"/>
                <a:gd name="T37" fmla="*/ T36 w 1351"/>
                <a:gd name="T38" fmla="+- 0 1246 729"/>
                <a:gd name="T39" fmla="*/ 1246 h 1225"/>
                <a:gd name="T40" fmla="+- 0 4850 4817"/>
                <a:gd name="T41" fmla="*/ T40 w 1351"/>
                <a:gd name="T42" fmla="+- 0 1316 729"/>
                <a:gd name="T43" fmla="*/ 1316 h 1225"/>
                <a:gd name="T44" fmla="+- 0 4817 4817"/>
                <a:gd name="T45" fmla="*/ T44 w 1351"/>
                <a:gd name="T46" fmla="+- 0 1389 729"/>
                <a:gd name="T47" fmla="*/ 1389 h 1225"/>
                <a:gd name="T48" fmla="+- 0 6168 4817"/>
                <a:gd name="T49" fmla="*/ T48 w 1351"/>
                <a:gd name="T50" fmla="+- 0 1954 729"/>
                <a:gd name="T51" fmla="*/ 1954 h 1225"/>
                <a:gd name="T52" fmla="+- 0 5365 4817"/>
                <a:gd name="T53" fmla="*/ T52 w 1351"/>
                <a:gd name="T54" fmla="+- 0 729 729"/>
                <a:gd name="T55" fmla="*/ 729 h 12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351" h="1225">
                  <a:moveTo>
                    <a:pt x="548" y="0"/>
                  </a:moveTo>
                  <a:lnTo>
                    <a:pt x="483" y="46"/>
                  </a:lnTo>
                  <a:lnTo>
                    <a:pt x="420" y="94"/>
                  </a:lnTo>
                  <a:lnTo>
                    <a:pt x="361" y="146"/>
                  </a:lnTo>
                  <a:lnTo>
                    <a:pt x="304" y="201"/>
                  </a:lnTo>
                  <a:lnTo>
                    <a:pt x="251" y="259"/>
                  </a:lnTo>
                  <a:lnTo>
                    <a:pt x="200" y="320"/>
                  </a:lnTo>
                  <a:lnTo>
                    <a:pt x="153" y="383"/>
                  </a:lnTo>
                  <a:lnTo>
                    <a:pt x="109" y="449"/>
                  </a:lnTo>
                  <a:lnTo>
                    <a:pt x="69" y="517"/>
                  </a:lnTo>
                  <a:lnTo>
                    <a:pt x="33" y="587"/>
                  </a:lnTo>
                  <a:lnTo>
                    <a:pt x="0" y="660"/>
                  </a:lnTo>
                  <a:lnTo>
                    <a:pt x="1351" y="1225"/>
                  </a:lnTo>
                  <a:lnTo>
                    <a:pt x="548"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204">
              <a:extLst>
                <a:ext uri="{FF2B5EF4-FFF2-40B4-BE49-F238E27FC236}">
                  <a16:creationId xmlns:a16="http://schemas.microsoft.com/office/drawing/2014/main" id="{61C643B0-C739-1FDE-C335-7FF157390FB4}"/>
                </a:ext>
              </a:extLst>
            </p:cNvPr>
            <p:cNvSpPr>
              <a:spLocks/>
            </p:cNvSpPr>
            <p:nvPr/>
          </p:nvSpPr>
          <p:spPr bwMode="auto">
            <a:xfrm>
              <a:off x="4817" y="729"/>
              <a:ext cx="1351" cy="1225"/>
            </a:xfrm>
            <a:custGeom>
              <a:avLst/>
              <a:gdLst>
                <a:gd name="T0" fmla="+- 0 4817 4817"/>
                <a:gd name="T1" fmla="*/ T0 w 1351"/>
                <a:gd name="T2" fmla="+- 0 1389 729"/>
                <a:gd name="T3" fmla="*/ 1389 h 1225"/>
                <a:gd name="T4" fmla="+- 0 4850 4817"/>
                <a:gd name="T5" fmla="*/ T4 w 1351"/>
                <a:gd name="T6" fmla="+- 0 1316 729"/>
                <a:gd name="T7" fmla="*/ 1316 h 1225"/>
                <a:gd name="T8" fmla="+- 0 4886 4817"/>
                <a:gd name="T9" fmla="*/ T8 w 1351"/>
                <a:gd name="T10" fmla="+- 0 1246 729"/>
                <a:gd name="T11" fmla="*/ 1246 h 1225"/>
                <a:gd name="T12" fmla="+- 0 4926 4817"/>
                <a:gd name="T13" fmla="*/ T12 w 1351"/>
                <a:gd name="T14" fmla="+- 0 1178 729"/>
                <a:gd name="T15" fmla="*/ 1178 h 1225"/>
                <a:gd name="T16" fmla="+- 0 4970 4817"/>
                <a:gd name="T17" fmla="*/ T16 w 1351"/>
                <a:gd name="T18" fmla="+- 0 1112 729"/>
                <a:gd name="T19" fmla="*/ 1112 h 1225"/>
                <a:gd name="T20" fmla="+- 0 5017 4817"/>
                <a:gd name="T21" fmla="*/ T20 w 1351"/>
                <a:gd name="T22" fmla="+- 0 1049 729"/>
                <a:gd name="T23" fmla="*/ 1049 h 1225"/>
                <a:gd name="T24" fmla="+- 0 5068 4817"/>
                <a:gd name="T25" fmla="*/ T24 w 1351"/>
                <a:gd name="T26" fmla="+- 0 988 729"/>
                <a:gd name="T27" fmla="*/ 988 h 1225"/>
                <a:gd name="T28" fmla="+- 0 5121 4817"/>
                <a:gd name="T29" fmla="*/ T28 w 1351"/>
                <a:gd name="T30" fmla="+- 0 930 729"/>
                <a:gd name="T31" fmla="*/ 930 h 1225"/>
                <a:gd name="T32" fmla="+- 0 5178 4817"/>
                <a:gd name="T33" fmla="*/ T32 w 1351"/>
                <a:gd name="T34" fmla="+- 0 875 729"/>
                <a:gd name="T35" fmla="*/ 875 h 1225"/>
                <a:gd name="T36" fmla="+- 0 5237 4817"/>
                <a:gd name="T37" fmla="*/ T36 w 1351"/>
                <a:gd name="T38" fmla="+- 0 823 729"/>
                <a:gd name="T39" fmla="*/ 823 h 1225"/>
                <a:gd name="T40" fmla="+- 0 5300 4817"/>
                <a:gd name="T41" fmla="*/ T40 w 1351"/>
                <a:gd name="T42" fmla="+- 0 775 729"/>
                <a:gd name="T43" fmla="*/ 775 h 1225"/>
                <a:gd name="T44" fmla="+- 0 5365 4817"/>
                <a:gd name="T45" fmla="*/ T44 w 1351"/>
                <a:gd name="T46" fmla="+- 0 729 729"/>
                <a:gd name="T47" fmla="*/ 729 h 1225"/>
                <a:gd name="T48" fmla="+- 0 6168 4817"/>
                <a:gd name="T49" fmla="*/ T48 w 1351"/>
                <a:gd name="T50" fmla="+- 0 1954 729"/>
                <a:gd name="T51" fmla="*/ 1954 h 1225"/>
                <a:gd name="T52" fmla="+- 0 4817 4817"/>
                <a:gd name="T53" fmla="*/ T52 w 1351"/>
                <a:gd name="T54" fmla="+- 0 1389 729"/>
                <a:gd name="T55" fmla="*/ 1389 h 12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351" h="1225">
                  <a:moveTo>
                    <a:pt x="0" y="660"/>
                  </a:moveTo>
                  <a:lnTo>
                    <a:pt x="33" y="587"/>
                  </a:lnTo>
                  <a:lnTo>
                    <a:pt x="69" y="517"/>
                  </a:lnTo>
                  <a:lnTo>
                    <a:pt x="109" y="449"/>
                  </a:lnTo>
                  <a:lnTo>
                    <a:pt x="153" y="383"/>
                  </a:lnTo>
                  <a:lnTo>
                    <a:pt x="200" y="320"/>
                  </a:lnTo>
                  <a:lnTo>
                    <a:pt x="251" y="259"/>
                  </a:lnTo>
                  <a:lnTo>
                    <a:pt x="304" y="201"/>
                  </a:lnTo>
                  <a:lnTo>
                    <a:pt x="361" y="146"/>
                  </a:lnTo>
                  <a:lnTo>
                    <a:pt x="420" y="94"/>
                  </a:lnTo>
                  <a:lnTo>
                    <a:pt x="483" y="46"/>
                  </a:lnTo>
                  <a:lnTo>
                    <a:pt x="548" y="0"/>
                  </a:lnTo>
                  <a:lnTo>
                    <a:pt x="1351" y="1225"/>
                  </a:lnTo>
                  <a:lnTo>
                    <a:pt x="0" y="660"/>
                  </a:lnTo>
                  <a:close/>
                </a:path>
              </a:pathLst>
            </a:custGeom>
            <a:noFill/>
            <a:ln w="2286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2" name="docshape205">
              <a:extLst>
                <a:ext uri="{FF2B5EF4-FFF2-40B4-BE49-F238E27FC236}">
                  <a16:creationId xmlns:a16="http://schemas.microsoft.com/office/drawing/2014/main" id="{5CB878FB-1865-4915-59DA-B190B308CA07}"/>
                </a:ext>
              </a:extLst>
            </p:cNvPr>
            <p:cNvSpPr>
              <a:spLocks/>
            </p:cNvSpPr>
            <p:nvPr/>
          </p:nvSpPr>
          <p:spPr bwMode="auto">
            <a:xfrm>
              <a:off x="5365" y="603"/>
              <a:ext cx="803" cy="1351"/>
            </a:xfrm>
            <a:custGeom>
              <a:avLst/>
              <a:gdLst>
                <a:gd name="T0" fmla="+- 0 5603 5365"/>
                <a:gd name="T1" fmla="*/ T0 w 803"/>
                <a:gd name="T2" fmla="+- 0 603 603"/>
                <a:gd name="T3" fmla="*/ 603 h 1351"/>
                <a:gd name="T4" fmla="+- 0 5541 5365"/>
                <a:gd name="T5" fmla="*/ T4 w 803"/>
                <a:gd name="T6" fmla="+- 0 631 603"/>
                <a:gd name="T7" fmla="*/ 631 h 1351"/>
                <a:gd name="T8" fmla="+- 0 5481 5365"/>
                <a:gd name="T9" fmla="*/ T8 w 803"/>
                <a:gd name="T10" fmla="+- 0 661 603"/>
                <a:gd name="T11" fmla="*/ 661 h 1351"/>
                <a:gd name="T12" fmla="+- 0 5423 5365"/>
                <a:gd name="T13" fmla="*/ T12 w 803"/>
                <a:gd name="T14" fmla="+- 0 694 603"/>
                <a:gd name="T15" fmla="*/ 694 h 1351"/>
                <a:gd name="T16" fmla="+- 0 5365 5365"/>
                <a:gd name="T17" fmla="*/ T16 w 803"/>
                <a:gd name="T18" fmla="+- 0 729 603"/>
                <a:gd name="T19" fmla="*/ 729 h 1351"/>
                <a:gd name="T20" fmla="+- 0 6168 5365"/>
                <a:gd name="T21" fmla="*/ T20 w 803"/>
                <a:gd name="T22" fmla="+- 0 1954 603"/>
                <a:gd name="T23" fmla="*/ 1954 h 1351"/>
                <a:gd name="T24" fmla="+- 0 5603 5365"/>
                <a:gd name="T25" fmla="*/ T24 w 803"/>
                <a:gd name="T26" fmla="+- 0 603 603"/>
                <a:gd name="T27" fmla="*/ 603 h 1351"/>
              </a:gdLst>
              <a:ahLst/>
              <a:cxnLst>
                <a:cxn ang="0">
                  <a:pos x="T1" y="T3"/>
                </a:cxn>
                <a:cxn ang="0">
                  <a:pos x="T5" y="T7"/>
                </a:cxn>
                <a:cxn ang="0">
                  <a:pos x="T9" y="T11"/>
                </a:cxn>
                <a:cxn ang="0">
                  <a:pos x="T13" y="T15"/>
                </a:cxn>
                <a:cxn ang="0">
                  <a:pos x="T17" y="T19"/>
                </a:cxn>
                <a:cxn ang="0">
                  <a:pos x="T21" y="T23"/>
                </a:cxn>
                <a:cxn ang="0">
                  <a:pos x="T25" y="T27"/>
                </a:cxn>
              </a:cxnLst>
              <a:rect l="0" t="0" r="r" b="b"/>
              <a:pathLst>
                <a:path w="803" h="1351">
                  <a:moveTo>
                    <a:pt x="238" y="0"/>
                  </a:moveTo>
                  <a:lnTo>
                    <a:pt x="176" y="28"/>
                  </a:lnTo>
                  <a:lnTo>
                    <a:pt x="116" y="58"/>
                  </a:lnTo>
                  <a:lnTo>
                    <a:pt x="58" y="91"/>
                  </a:lnTo>
                  <a:lnTo>
                    <a:pt x="0" y="126"/>
                  </a:lnTo>
                  <a:lnTo>
                    <a:pt x="803" y="1351"/>
                  </a:lnTo>
                  <a:lnTo>
                    <a:pt x="238"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206">
              <a:extLst>
                <a:ext uri="{FF2B5EF4-FFF2-40B4-BE49-F238E27FC236}">
                  <a16:creationId xmlns:a16="http://schemas.microsoft.com/office/drawing/2014/main" id="{D1610D15-E737-95F1-A9AD-CD1DEF93E34B}"/>
                </a:ext>
              </a:extLst>
            </p:cNvPr>
            <p:cNvSpPr>
              <a:spLocks/>
            </p:cNvSpPr>
            <p:nvPr/>
          </p:nvSpPr>
          <p:spPr bwMode="auto">
            <a:xfrm>
              <a:off x="5365" y="603"/>
              <a:ext cx="803" cy="1351"/>
            </a:xfrm>
            <a:custGeom>
              <a:avLst/>
              <a:gdLst>
                <a:gd name="T0" fmla="+- 0 5365 5365"/>
                <a:gd name="T1" fmla="*/ T0 w 803"/>
                <a:gd name="T2" fmla="+- 0 729 603"/>
                <a:gd name="T3" fmla="*/ 729 h 1351"/>
                <a:gd name="T4" fmla="+- 0 5423 5365"/>
                <a:gd name="T5" fmla="*/ T4 w 803"/>
                <a:gd name="T6" fmla="+- 0 694 603"/>
                <a:gd name="T7" fmla="*/ 694 h 1351"/>
                <a:gd name="T8" fmla="+- 0 5481 5365"/>
                <a:gd name="T9" fmla="*/ T8 w 803"/>
                <a:gd name="T10" fmla="+- 0 661 603"/>
                <a:gd name="T11" fmla="*/ 661 h 1351"/>
                <a:gd name="T12" fmla="+- 0 5541 5365"/>
                <a:gd name="T13" fmla="*/ T12 w 803"/>
                <a:gd name="T14" fmla="+- 0 631 603"/>
                <a:gd name="T15" fmla="*/ 631 h 1351"/>
                <a:gd name="T16" fmla="+- 0 5603 5365"/>
                <a:gd name="T17" fmla="*/ T16 w 803"/>
                <a:gd name="T18" fmla="+- 0 603 603"/>
                <a:gd name="T19" fmla="*/ 603 h 1351"/>
                <a:gd name="T20" fmla="+- 0 6168 5365"/>
                <a:gd name="T21" fmla="*/ T20 w 803"/>
                <a:gd name="T22" fmla="+- 0 1954 603"/>
                <a:gd name="T23" fmla="*/ 1954 h 1351"/>
                <a:gd name="T24" fmla="+- 0 5365 5365"/>
                <a:gd name="T25" fmla="*/ T24 w 803"/>
                <a:gd name="T26" fmla="+- 0 729 603"/>
                <a:gd name="T27" fmla="*/ 729 h 1351"/>
              </a:gdLst>
              <a:ahLst/>
              <a:cxnLst>
                <a:cxn ang="0">
                  <a:pos x="T1" y="T3"/>
                </a:cxn>
                <a:cxn ang="0">
                  <a:pos x="T5" y="T7"/>
                </a:cxn>
                <a:cxn ang="0">
                  <a:pos x="T9" y="T11"/>
                </a:cxn>
                <a:cxn ang="0">
                  <a:pos x="T13" y="T15"/>
                </a:cxn>
                <a:cxn ang="0">
                  <a:pos x="T17" y="T19"/>
                </a:cxn>
                <a:cxn ang="0">
                  <a:pos x="T21" y="T23"/>
                </a:cxn>
                <a:cxn ang="0">
                  <a:pos x="T25" y="T27"/>
                </a:cxn>
              </a:cxnLst>
              <a:rect l="0" t="0" r="r" b="b"/>
              <a:pathLst>
                <a:path w="803" h="1351">
                  <a:moveTo>
                    <a:pt x="0" y="126"/>
                  </a:moveTo>
                  <a:lnTo>
                    <a:pt x="58" y="91"/>
                  </a:lnTo>
                  <a:lnTo>
                    <a:pt x="116" y="58"/>
                  </a:lnTo>
                  <a:lnTo>
                    <a:pt x="176" y="28"/>
                  </a:lnTo>
                  <a:lnTo>
                    <a:pt x="238" y="0"/>
                  </a:lnTo>
                  <a:lnTo>
                    <a:pt x="803" y="1351"/>
                  </a:lnTo>
                  <a:lnTo>
                    <a:pt x="0" y="126"/>
                  </a:lnTo>
                  <a:close/>
                </a:path>
              </a:pathLst>
            </a:custGeom>
            <a:noFill/>
            <a:ln w="2286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4" name="docshape207">
              <a:extLst>
                <a:ext uri="{FF2B5EF4-FFF2-40B4-BE49-F238E27FC236}">
                  <a16:creationId xmlns:a16="http://schemas.microsoft.com/office/drawing/2014/main" id="{A0CEADB1-77AE-6383-0A4A-0661598B19C8}"/>
                </a:ext>
              </a:extLst>
            </p:cNvPr>
            <p:cNvSpPr>
              <a:spLocks/>
            </p:cNvSpPr>
            <p:nvPr/>
          </p:nvSpPr>
          <p:spPr bwMode="auto">
            <a:xfrm>
              <a:off x="5602" y="522"/>
              <a:ext cx="566" cy="1432"/>
            </a:xfrm>
            <a:custGeom>
              <a:avLst/>
              <a:gdLst>
                <a:gd name="T0" fmla="+- 0 5860 5603"/>
                <a:gd name="T1" fmla="*/ T0 w 566"/>
                <a:gd name="T2" fmla="+- 0 523 523"/>
                <a:gd name="T3" fmla="*/ 523 h 1432"/>
                <a:gd name="T4" fmla="+- 0 5794 5603"/>
                <a:gd name="T5" fmla="*/ T4 w 566"/>
                <a:gd name="T6" fmla="+- 0 538 523"/>
                <a:gd name="T7" fmla="*/ 538 h 1432"/>
                <a:gd name="T8" fmla="+- 0 5729 5603"/>
                <a:gd name="T9" fmla="*/ T8 w 566"/>
                <a:gd name="T10" fmla="+- 0 557 523"/>
                <a:gd name="T11" fmla="*/ 557 h 1432"/>
                <a:gd name="T12" fmla="+- 0 5666 5603"/>
                <a:gd name="T13" fmla="*/ T12 w 566"/>
                <a:gd name="T14" fmla="+- 0 579 523"/>
                <a:gd name="T15" fmla="*/ 579 h 1432"/>
                <a:gd name="T16" fmla="+- 0 5603 5603"/>
                <a:gd name="T17" fmla="*/ T16 w 566"/>
                <a:gd name="T18" fmla="+- 0 603 523"/>
                <a:gd name="T19" fmla="*/ 603 h 1432"/>
                <a:gd name="T20" fmla="+- 0 6168 5603"/>
                <a:gd name="T21" fmla="*/ T20 w 566"/>
                <a:gd name="T22" fmla="+- 0 1954 523"/>
                <a:gd name="T23" fmla="*/ 1954 h 1432"/>
                <a:gd name="T24" fmla="+- 0 5860 5603"/>
                <a:gd name="T25" fmla="*/ T24 w 566"/>
                <a:gd name="T26" fmla="+- 0 523 523"/>
                <a:gd name="T27" fmla="*/ 523 h 1432"/>
              </a:gdLst>
              <a:ahLst/>
              <a:cxnLst>
                <a:cxn ang="0">
                  <a:pos x="T1" y="T3"/>
                </a:cxn>
                <a:cxn ang="0">
                  <a:pos x="T5" y="T7"/>
                </a:cxn>
                <a:cxn ang="0">
                  <a:pos x="T9" y="T11"/>
                </a:cxn>
                <a:cxn ang="0">
                  <a:pos x="T13" y="T15"/>
                </a:cxn>
                <a:cxn ang="0">
                  <a:pos x="T17" y="T19"/>
                </a:cxn>
                <a:cxn ang="0">
                  <a:pos x="T21" y="T23"/>
                </a:cxn>
                <a:cxn ang="0">
                  <a:pos x="T25" y="T27"/>
                </a:cxn>
              </a:cxnLst>
              <a:rect l="0" t="0" r="r" b="b"/>
              <a:pathLst>
                <a:path w="566" h="1432">
                  <a:moveTo>
                    <a:pt x="257" y="0"/>
                  </a:moveTo>
                  <a:lnTo>
                    <a:pt x="191" y="15"/>
                  </a:lnTo>
                  <a:lnTo>
                    <a:pt x="126" y="34"/>
                  </a:lnTo>
                  <a:lnTo>
                    <a:pt x="63" y="56"/>
                  </a:lnTo>
                  <a:lnTo>
                    <a:pt x="0" y="80"/>
                  </a:lnTo>
                  <a:lnTo>
                    <a:pt x="565" y="1431"/>
                  </a:lnTo>
                  <a:lnTo>
                    <a:pt x="257" y="0"/>
                  </a:lnTo>
                  <a:close/>
                </a:path>
              </a:pathLst>
            </a:custGeom>
            <a:solidFill>
              <a:srgbClr val="70AD4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docshape208">
              <a:extLst>
                <a:ext uri="{FF2B5EF4-FFF2-40B4-BE49-F238E27FC236}">
                  <a16:creationId xmlns:a16="http://schemas.microsoft.com/office/drawing/2014/main" id="{374702C0-C87B-6AC5-B787-78D1F96B6874}"/>
                </a:ext>
              </a:extLst>
            </p:cNvPr>
            <p:cNvSpPr>
              <a:spLocks/>
            </p:cNvSpPr>
            <p:nvPr/>
          </p:nvSpPr>
          <p:spPr bwMode="auto">
            <a:xfrm>
              <a:off x="5602" y="522"/>
              <a:ext cx="566" cy="1432"/>
            </a:xfrm>
            <a:custGeom>
              <a:avLst/>
              <a:gdLst>
                <a:gd name="T0" fmla="+- 0 5603 5603"/>
                <a:gd name="T1" fmla="*/ T0 w 566"/>
                <a:gd name="T2" fmla="+- 0 603 523"/>
                <a:gd name="T3" fmla="*/ 603 h 1432"/>
                <a:gd name="T4" fmla="+- 0 5666 5603"/>
                <a:gd name="T5" fmla="*/ T4 w 566"/>
                <a:gd name="T6" fmla="+- 0 579 523"/>
                <a:gd name="T7" fmla="*/ 579 h 1432"/>
                <a:gd name="T8" fmla="+- 0 5729 5603"/>
                <a:gd name="T9" fmla="*/ T8 w 566"/>
                <a:gd name="T10" fmla="+- 0 557 523"/>
                <a:gd name="T11" fmla="*/ 557 h 1432"/>
                <a:gd name="T12" fmla="+- 0 5794 5603"/>
                <a:gd name="T13" fmla="*/ T12 w 566"/>
                <a:gd name="T14" fmla="+- 0 538 523"/>
                <a:gd name="T15" fmla="*/ 538 h 1432"/>
                <a:gd name="T16" fmla="+- 0 5860 5603"/>
                <a:gd name="T17" fmla="*/ T16 w 566"/>
                <a:gd name="T18" fmla="+- 0 523 523"/>
                <a:gd name="T19" fmla="*/ 523 h 1432"/>
                <a:gd name="T20" fmla="+- 0 6168 5603"/>
                <a:gd name="T21" fmla="*/ T20 w 566"/>
                <a:gd name="T22" fmla="+- 0 1954 523"/>
                <a:gd name="T23" fmla="*/ 1954 h 1432"/>
                <a:gd name="T24" fmla="+- 0 5603 5603"/>
                <a:gd name="T25" fmla="*/ T24 w 566"/>
                <a:gd name="T26" fmla="+- 0 603 523"/>
                <a:gd name="T27" fmla="*/ 603 h 1432"/>
              </a:gdLst>
              <a:ahLst/>
              <a:cxnLst>
                <a:cxn ang="0">
                  <a:pos x="T1" y="T3"/>
                </a:cxn>
                <a:cxn ang="0">
                  <a:pos x="T5" y="T7"/>
                </a:cxn>
                <a:cxn ang="0">
                  <a:pos x="T9" y="T11"/>
                </a:cxn>
                <a:cxn ang="0">
                  <a:pos x="T13" y="T15"/>
                </a:cxn>
                <a:cxn ang="0">
                  <a:pos x="T17" y="T19"/>
                </a:cxn>
                <a:cxn ang="0">
                  <a:pos x="T21" y="T23"/>
                </a:cxn>
                <a:cxn ang="0">
                  <a:pos x="T25" y="T27"/>
                </a:cxn>
              </a:cxnLst>
              <a:rect l="0" t="0" r="r" b="b"/>
              <a:pathLst>
                <a:path w="566" h="1432">
                  <a:moveTo>
                    <a:pt x="0" y="80"/>
                  </a:moveTo>
                  <a:lnTo>
                    <a:pt x="63" y="56"/>
                  </a:lnTo>
                  <a:lnTo>
                    <a:pt x="126" y="34"/>
                  </a:lnTo>
                  <a:lnTo>
                    <a:pt x="191" y="15"/>
                  </a:lnTo>
                  <a:lnTo>
                    <a:pt x="257" y="0"/>
                  </a:lnTo>
                  <a:lnTo>
                    <a:pt x="565" y="1431"/>
                  </a:lnTo>
                  <a:lnTo>
                    <a:pt x="0" y="80"/>
                  </a:lnTo>
                  <a:close/>
                </a:path>
              </a:pathLst>
            </a:custGeom>
            <a:noFill/>
            <a:ln w="2286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6" name="docshape209">
              <a:extLst>
                <a:ext uri="{FF2B5EF4-FFF2-40B4-BE49-F238E27FC236}">
                  <a16:creationId xmlns:a16="http://schemas.microsoft.com/office/drawing/2014/main" id="{2A00CE16-69DC-4862-AA73-7BC8E484FF5B}"/>
                </a:ext>
              </a:extLst>
            </p:cNvPr>
            <p:cNvSpPr>
              <a:spLocks/>
            </p:cNvSpPr>
            <p:nvPr/>
          </p:nvSpPr>
          <p:spPr bwMode="auto">
            <a:xfrm>
              <a:off x="5859" y="496"/>
              <a:ext cx="309" cy="1458"/>
            </a:xfrm>
            <a:custGeom>
              <a:avLst/>
              <a:gdLst>
                <a:gd name="T0" fmla="+- 0 6023 5860"/>
                <a:gd name="T1" fmla="*/ T0 w 309"/>
                <a:gd name="T2" fmla="+- 0 497 497"/>
                <a:gd name="T3" fmla="*/ 497 h 1458"/>
                <a:gd name="T4" fmla="+- 0 5982 5860"/>
                <a:gd name="T5" fmla="*/ T4 w 309"/>
                <a:gd name="T6" fmla="+- 0 502 497"/>
                <a:gd name="T7" fmla="*/ 502 h 1458"/>
                <a:gd name="T8" fmla="+- 0 5941 5860"/>
                <a:gd name="T9" fmla="*/ T8 w 309"/>
                <a:gd name="T10" fmla="+- 0 507 497"/>
                <a:gd name="T11" fmla="*/ 507 h 1458"/>
                <a:gd name="T12" fmla="+- 0 5900 5860"/>
                <a:gd name="T13" fmla="*/ T12 w 309"/>
                <a:gd name="T14" fmla="+- 0 514 497"/>
                <a:gd name="T15" fmla="*/ 514 h 1458"/>
                <a:gd name="T16" fmla="+- 0 5860 5860"/>
                <a:gd name="T17" fmla="*/ T16 w 309"/>
                <a:gd name="T18" fmla="+- 0 523 497"/>
                <a:gd name="T19" fmla="*/ 523 h 1458"/>
                <a:gd name="T20" fmla="+- 0 6168 5860"/>
                <a:gd name="T21" fmla="*/ T20 w 309"/>
                <a:gd name="T22" fmla="+- 0 1954 497"/>
                <a:gd name="T23" fmla="*/ 1954 h 1458"/>
                <a:gd name="T24" fmla="+- 0 6023 5860"/>
                <a:gd name="T25" fmla="*/ T24 w 309"/>
                <a:gd name="T26" fmla="+- 0 497 497"/>
                <a:gd name="T27" fmla="*/ 497 h 1458"/>
              </a:gdLst>
              <a:ahLst/>
              <a:cxnLst>
                <a:cxn ang="0">
                  <a:pos x="T1" y="T3"/>
                </a:cxn>
                <a:cxn ang="0">
                  <a:pos x="T5" y="T7"/>
                </a:cxn>
                <a:cxn ang="0">
                  <a:pos x="T9" y="T11"/>
                </a:cxn>
                <a:cxn ang="0">
                  <a:pos x="T13" y="T15"/>
                </a:cxn>
                <a:cxn ang="0">
                  <a:pos x="T17" y="T19"/>
                </a:cxn>
                <a:cxn ang="0">
                  <a:pos x="T21" y="T23"/>
                </a:cxn>
                <a:cxn ang="0">
                  <a:pos x="T25" y="T27"/>
                </a:cxn>
              </a:cxnLst>
              <a:rect l="0" t="0" r="r" b="b"/>
              <a:pathLst>
                <a:path w="309" h="1458">
                  <a:moveTo>
                    <a:pt x="163" y="0"/>
                  </a:moveTo>
                  <a:lnTo>
                    <a:pt x="122" y="5"/>
                  </a:lnTo>
                  <a:lnTo>
                    <a:pt x="81" y="10"/>
                  </a:lnTo>
                  <a:lnTo>
                    <a:pt x="40" y="17"/>
                  </a:lnTo>
                  <a:lnTo>
                    <a:pt x="0" y="26"/>
                  </a:lnTo>
                  <a:lnTo>
                    <a:pt x="308" y="1457"/>
                  </a:lnTo>
                  <a:lnTo>
                    <a:pt x="163" y="0"/>
                  </a:lnTo>
                  <a:close/>
                </a:path>
              </a:pathLst>
            </a:custGeom>
            <a:solidFill>
              <a:srgbClr val="26447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210">
              <a:extLst>
                <a:ext uri="{FF2B5EF4-FFF2-40B4-BE49-F238E27FC236}">
                  <a16:creationId xmlns:a16="http://schemas.microsoft.com/office/drawing/2014/main" id="{B1892FA0-A442-9133-C4AB-3233970A2DF1}"/>
                </a:ext>
              </a:extLst>
            </p:cNvPr>
            <p:cNvSpPr>
              <a:spLocks/>
            </p:cNvSpPr>
            <p:nvPr/>
          </p:nvSpPr>
          <p:spPr bwMode="auto">
            <a:xfrm>
              <a:off x="5859" y="496"/>
              <a:ext cx="309" cy="1458"/>
            </a:xfrm>
            <a:custGeom>
              <a:avLst/>
              <a:gdLst>
                <a:gd name="T0" fmla="+- 0 5860 5860"/>
                <a:gd name="T1" fmla="*/ T0 w 309"/>
                <a:gd name="T2" fmla="+- 0 523 497"/>
                <a:gd name="T3" fmla="*/ 523 h 1458"/>
                <a:gd name="T4" fmla="+- 0 5900 5860"/>
                <a:gd name="T5" fmla="*/ T4 w 309"/>
                <a:gd name="T6" fmla="+- 0 514 497"/>
                <a:gd name="T7" fmla="*/ 514 h 1458"/>
                <a:gd name="T8" fmla="+- 0 5941 5860"/>
                <a:gd name="T9" fmla="*/ T8 w 309"/>
                <a:gd name="T10" fmla="+- 0 507 497"/>
                <a:gd name="T11" fmla="*/ 507 h 1458"/>
                <a:gd name="T12" fmla="+- 0 5982 5860"/>
                <a:gd name="T13" fmla="*/ T12 w 309"/>
                <a:gd name="T14" fmla="+- 0 502 497"/>
                <a:gd name="T15" fmla="*/ 502 h 1458"/>
                <a:gd name="T16" fmla="+- 0 6023 5860"/>
                <a:gd name="T17" fmla="*/ T16 w 309"/>
                <a:gd name="T18" fmla="+- 0 497 497"/>
                <a:gd name="T19" fmla="*/ 497 h 1458"/>
                <a:gd name="T20" fmla="+- 0 6168 5860"/>
                <a:gd name="T21" fmla="*/ T20 w 309"/>
                <a:gd name="T22" fmla="+- 0 1954 497"/>
                <a:gd name="T23" fmla="*/ 1954 h 1458"/>
                <a:gd name="T24" fmla="+- 0 5860 5860"/>
                <a:gd name="T25" fmla="*/ T24 w 309"/>
                <a:gd name="T26" fmla="+- 0 523 497"/>
                <a:gd name="T27" fmla="*/ 523 h 1458"/>
              </a:gdLst>
              <a:ahLst/>
              <a:cxnLst>
                <a:cxn ang="0">
                  <a:pos x="T1" y="T3"/>
                </a:cxn>
                <a:cxn ang="0">
                  <a:pos x="T5" y="T7"/>
                </a:cxn>
                <a:cxn ang="0">
                  <a:pos x="T9" y="T11"/>
                </a:cxn>
                <a:cxn ang="0">
                  <a:pos x="T13" y="T15"/>
                </a:cxn>
                <a:cxn ang="0">
                  <a:pos x="T17" y="T19"/>
                </a:cxn>
                <a:cxn ang="0">
                  <a:pos x="T21" y="T23"/>
                </a:cxn>
                <a:cxn ang="0">
                  <a:pos x="T25" y="T27"/>
                </a:cxn>
              </a:cxnLst>
              <a:rect l="0" t="0" r="r" b="b"/>
              <a:pathLst>
                <a:path w="309" h="1458">
                  <a:moveTo>
                    <a:pt x="0" y="26"/>
                  </a:moveTo>
                  <a:lnTo>
                    <a:pt x="40" y="17"/>
                  </a:lnTo>
                  <a:lnTo>
                    <a:pt x="81" y="10"/>
                  </a:lnTo>
                  <a:lnTo>
                    <a:pt x="122" y="5"/>
                  </a:lnTo>
                  <a:lnTo>
                    <a:pt x="163" y="0"/>
                  </a:lnTo>
                  <a:lnTo>
                    <a:pt x="308" y="1457"/>
                  </a:lnTo>
                  <a:lnTo>
                    <a:pt x="0" y="26"/>
                  </a:lnTo>
                  <a:close/>
                </a:path>
              </a:pathLst>
            </a:custGeom>
            <a:noFill/>
            <a:ln w="2286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8" name="docshape211">
              <a:extLst>
                <a:ext uri="{FF2B5EF4-FFF2-40B4-BE49-F238E27FC236}">
                  <a16:creationId xmlns:a16="http://schemas.microsoft.com/office/drawing/2014/main" id="{95D0789A-FA2F-25D5-3D0B-730D6265E927}"/>
                </a:ext>
              </a:extLst>
            </p:cNvPr>
            <p:cNvSpPr>
              <a:spLocks/>
            </p:cNvSpPr>
            <p:nvPr/>
          </p:nvSpPr>
          <p:spPr bwMode="auto">
            <a:xfrm>
              <a:off x="6023" y="490"/>
              <a:ext cx="145" cy="1464"/>
            </a:xfrm>
            <a:custGeom>
              <a:avLst/>
              <a:gdLst>
                <a:gd name="T0" fmla="+- 0 6127 6023"/>
                <a:gd name="T1" fmla="*/ T0 w 145"/>
                <a:gd name="T2" fmla="+- 0 490 490"/>
                <a:gd name="T3" fmla="*/ 490 h 1464"/>
                <a:gd name="T4" fmla="+- 0 6075 6023"/>
                <a:gd name="T5" fmla="*/ T4 w 145"/>
                <a:gd name="T6" fmla="+- 0 493 490"/>
                <a:gd name="T7" fmla="*/ 493 h 1464"/>
                <a:gd name="T8" fmla="+- 0 6023 6023"/>
                <a:gd name="T9" fmla="*/ T8 w 145"/>
                <a:gd name="T10" fmla="+- 0 497 490"/>
                <a:gd name="T11" fmla="*/ 497 h 1464"/>
                <a:gd name="T12" fmla="+- 0 6168 6023"/>
                <a:gd name="T13" fmla="*/ T12 w 145"/>
                <a:gd name="T14" fmla="+- 0 1954 490"/>
                <a:gd name="T15" fmla="*/ 1954 h 1464"/>
                <a:gd name="T16" fmla="+- 0 6127 6023"/>
                <a:gd name="T17" fmla="*/ T16 w 145"/>
                <a:gd name="T18" fmla="+- 0 490 490"/>
                <a:gd name="T19" fmla="*/ 490 h 1464"/>
              </a:gdLst>
              <a:ahLst/>
              <a:cxnLst>
                <a:cxn ang="0">
                  <a:pos x="T1" y="T3"/>
                </a:cxn>
                <a:cxn ang="0">
                  <a:pos x="T5" y="T7"/>
                </a:cxn>
                <a:cxn ang="0">
                  <a:pos x="T9" y="T11"/>
                </a:cxn>
                <a:cxn ang="0">
                  <a:pos x="T13" y="T15"/>
                </a:cxn>
                <a:cxn ang="0">
                  <a:pos x="T17" y="T19"/>
                </a:cxn>
              </a:cxnLst>
              <a:rect l="0" t="0" r="r" b="b"/>
              <a:pathLst>
                <a:path w="145" h="1464">
                  <a:moveTo>
                    <a:pt x="104" y="0"/>
                  </a:moveTo>
                  <a:lnTo>
                    <a:pt x="52" y="3"/>
                  </a:lnTo>
                  <a:lnTo>
                    <a:pt x="0" y="7"/>
                  </a:lnTo>
                  <a:lnTo>
                    <a:pt x="145" y="1464"/>
                  </a:lnTo>
                  <a:lnTo>
                    <a:pt x="104" y="0"/>
                  </a:lnTo>
                  <a:close/>
                </a:path>
              </a:pathLst>
            </a:custGeom>
            <a:solidFill>
              <a:srgbClr val="9E480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212">
              <a:extLst>
                <a:ext uri="{FF2B5EF4-FFF2-40B4-BE49-F238E27FC236}">
                  <a16:creationId xmlns:a16="http://schemas.microsoft.com/office/drawing/2014/main" id="{63FACC5F-2897-23C4-20BA-6E496AB4B5CC}"/>
                </a:ext>
              </a:extLst>
            </p:cNvPr>
            <p:cNvSpPr>
              <a:spLocks/>
            </p:cNvSpPr>
            <p:nvPr/>
          </p:nvSpPr>
          <p:spPr bwMode="auto">
            <a:xfrm>
              <a:off x="6023" y="490"/>
              <a:ext cx="145" cy="1464"/>
            </a:xfrm>
            <a:custGeom>
              <a:avLst/>
              <a:gdLst>
                <a:gd name="T0" fmla="+- 0 6023 6023"/>
                <a:gd name="T1" fmla="*/ T0 w 145"/>
                <a:gd name="T2" fmla="+- 0 497 490"/>
                <a:gd name="T3" fmla="*/ 497 h 1464"/>
                <a:gd name="T4" fmla="+- 0 6049 6023"/>
                <a:gd name="T5" fmla="*/ T4 w 145"/>
                <a:gd name="T6" fmla="+- 0 495 490"/>
                <a:gd name="T7" fmla="*/ 495 h 1464"/>
                <a:gd name="T8" fmla="+- 0 6075 6023"/>
                <a:gd name="T9" fmla="*/ T8 w 145"/>
                <a:gd name="T10" fmla="+- 0 493 490"/>
                <a:gd name="T11" fmla="*/ 493 h 1464"/>
                <a:gd name="T12" fmla="+- 0 6101 6023"/>
                <a:gd name="T13" fmla="*/ T12 w 145"/>
                <a:gd name="T14" fmla="+- 0 491 490"/>
                <a:gd name="T15" fmla="*/ 491 h 1464"/>
                <a:gd name="T16" fmla="+- 0 6127 6023"/>
                <a:gd name="T17" fmla="*/ T16 w 145"/>
                <a:gd name="T18" fmla="+- 0 490 490"/>
                <a:gd name="T19" fmla="*/ 490 h 1464"/>
                <a:gd name="T20" fmla="+- 0 6168 6023"/>
                <a:gd name="T21" fmla="*/ T20 w 145"/>
                <a:gd name="T22" fmla="+- 0 1954 490"/>
                <a:gd name="T23" fmla="*/ 1954 h 1464"/>
                <a:gd name="T24" fmla="+- 0 6023 6023"/>
                <a:gd name="T25" fmla="*/ T24 w 145"/>
                <a:gd name="T26" fmla="+- 0 497 490"/>
                <a:gd name="T27" fmla="*/ 497 h 1464"/>
              </a:gdLst>
              <a:ahLst/>
              <a:cxnLst>
                <a:cxn ang="0">
                  <a:pos x="T1" y="T3"/>
                </a:cxn>
                <a:cxn ang="0">
                  <a:pos x="T5" y="T7"/>
                </a:cxn>
                <a:cxn ang="0">
                  <a:pos x="T9" y="T11"/>
                </a:cxn>
                <a:cxn ang="0">
                  <a:pos x="T13" y="T15"/>
                </a:cxn>
                <a:cxn ang="0">
                  <a:pos x="T17" y="T19"/>
                </a:cxn>
                <a:cxn ang="0">
                  <a:pos x="T21" y="T23"/>
                </a:cxn>
                <a:cxn ang="0">
                  <a:pos x="T25" y="T27"/>
                </a:cxn>
              </a:cxnLst>
              <a:rect l="0" t="0" r="r" b="b"/>
              <a:pathLst>
                <a:path w="145" h="1464">
                  <a:moveTo>
                    <a:pt x="0" y="7"/>
                  </a:moveTo>
                  <a:lnTo>
                    <a:pt x="26" y="5"/>
                  </a:lnTo>
                  <a:lnTo>
                    <a:pt x="52" y="3"/>
                  </a:lnTo>
                  <a:lnTo>
                    <a:pt x="78" y="1"/>
                  </a:lnTo>
                  <a:lnTo>
                    <a:pt x="104" y="0"/>
                  </a:lnTo>
                  <a:lnTo>
                    <a:pt x="145" y="1464"/>
                  </a:lnTo>
                  <a:lnTo>
                    <a:pt x="0" y="7"/>
                  </a:lnTo>
                  <a:close/>
                </a:path>
              </a:pathLst>
            </a:custGeom>
            <a:noFill/>
            <a:ln w="2286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0" name="docshape213">
              <a:extLst>
                <a:ext uri="{FF2B5EF4-FFF2-40B4-BE49-F238E27FC236}">
                  <a16:creationId xmlns:a16="http://schemas.microsoft.com/office/drawing/2014/main" id="{D260E61E-FC12-082D-D618-70376F4E1C57}"/>
                </a:ext>
              </a:extLst>
            </p:cNvPr>
            <p:cNvSpPr>
              <a:spLocks/>
            </p:cNvSpPr>
            <p:nvPr/>
          </p:nvSpPr>
          <p:spPr bwMode="auto">
            <a:xfrm>
              <a:off x="6126" y="489"/>
              <a:ext cx="42" cy="1465"/>
            </a:xfrm>
            <a:custGeom>
              <a:avLst/>
              <a:gdLst>
                <a:gd name="T0" fmla="+- 0 6147 6127"/>
                <a:gd name="T1" fmla="*/ T0 w 42"/>
                <a:gd name="T2" fmla="+- 0 490 490"/>
                <a:gd name="T3" fmla="*/ 490 h 1465"/>
                <a:gd name="T4" fmla="+- 0 6127 6127"/>
                <a:gd name="T5" fmla="*/ T4 w 42"/>
                <a:gd name="T6" fmla="+- 0 490 490"/>
                <a:gd name="T7" fmla="*/ 490 h 1465"/>
                <a:gd name="T8" fmla="+- 0 6168 6127"/>
                <a:gd name="T9" fmla="*/ T8 w 42"/>
                <a:gd name="T10" fmla="+- 0 1954 490"/>
                <a:gd name="T11" fmla="*/ 1954 h 1465"/>
                <a:gd name="T12" fmla="+- 0 6147 6127"/>
                <a:gd name="T13" fmla="*/ T12 w 42"/>
                <a:gd name="T14" fmla="+- 0 490 490"/>
                <a:gd name="T15" fmla="*/ 490 h 1465"/>
              </a:gdLst>
              <a:ahLst/>
              <a:cxnLst>
                <a:cxn ang="0">
                  <a:pos x="T1" y="T3"/>
                </a:cxn>
                <a:cxn ang="0">
                  <a:pos x="T5" y="T7"/>
                </a:cxn>
                <a:cxn ang="0">
                  <a:pos x="T9" y="T11"/>
                </a:cxn>
                <a:cxn ang="0">
                  <a:pos x="T13" y="T15"/>
                </a:cxn>
              </a:cxnLst>
              <a:rect l="0" t="0" r="r" b="b"/>
              <a:pathLst>
                <a:path w="42" h="1465">
                  <a:moveTo>
                    <a:pt x="20" y="0"/>
                  </a:moveTo>
                  <a:lnTo>
                    <a:pt x="0" y="0"/>
                  </a:lnTo>
                  <a:lnTo>
                    <a:pt x="41" y="1464"/>
                  </a:lnTo>
                  <a:lnTo>
                    <a:pt x="20"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214">
              <a:extLst>
                <a:ext uri="{FF2B5EF4-FFF2-40B4-BE49-F238E27FC236}">
                  <a16:creationId xmlns:a16="http://schemas.microsoft.com/office/drawing/2014/main" id="{88C4CA43-4606-1345-EFBA-F9DE703C43C8}"/>
                </a:ext>
              </a:extLst>
            </p:cNvPr>
            <p:cNvSpPr>
              <a:spLocks/>
            </p:cNvSpPr>
            <p:nvPr/>
          </p:nvSpPr>
          <p:spPr bwMode="auto">
            <a:xfrm>
              <a:off x="6126" y="489"/>
              <a:ext cx="42" cy="1465"/>
            </a:xfrm>
            <a:custGeom>
              <a:avLst/>
              <a:gdLst>
                <a:gd name="T0" fmla="+- 0 6127 6127"/>
                <a:gd name="T1" fmla="*/ T0 w 42"/>
                <a:gd name="T2" fmla="+- 0 490 490"/>
                <a:gd name="T3" fmla="*/ 490 h 1465"/>
                <a:gd name="T4" fmla="+- 0 6133 6127"/>
                <a:gd name="T5" fmla="*/ T4 w 42"/>
                <a:gd name="T6" fmla="+- 0 490 490"/>
                <a:gd name="T7" fmla="*/ 490 h 1465"/>
                <a:gd name="T8" fmla="+- 0 6140 6127"/>
                <a:gd name="T9" fmla="*/ T8 w 42"/>
                <a:gd name="T10" fmla="+- 0 490 490"/>
                <a:gd name="T11" fmla="*/ 490 h 1465"/>
                <a:gd name="T12" fmla="+- 0 6147 6127"/>
                <a:gd name="T13" fmla="*/ T12 w 42"/>
                <a:gd name="T14" fmla="+- 0 490 490"/>
                <a:gd name="T15" fmla="*/ 490 h 1465"/>
                <a:gd name="T16" fmla="+- 0 6168 6127"/>
                <a:gd name="T17" fmla="*/ T16 w 42"/>
                <a:gd name="T18" fmla="+- 0 1954 490"/>
                <a:gd name="T19" fmla="*/ 1954 h 1465"/>
                <a:gd name="T20" fmla="+- 0 6127 6127"/>
                <a:gd name="T21" fmla="*/ T20 w 42"/>
                <a:gd name="T22" fmla="+- 0 490 490"/>
                <a:gd name="T23" fmla="*/ 490 h 1465"/>
              </a:gdLst>
              <a:ahLst/>
              <a:cxnLst>
                <a:cxn ang="0">
                  <a:pos x="T1" y="T3"/>
                </a:cxn>
                <a:cxn ang="0">
                  <a:pos x="T5" y="T7"/>
                </a:cxn>
                <a:cxn ang="0">
                  <a:pos x="T9" y="T11"/>
                </a:cxn>
                <a:cxn ang="0">
                  <a:pos x="T13" y="T15"/>
                </a:cxn>
                <a:cxn ang="0">
                  <a:pos x="T17" y="T19"/>
                </a:cxn>
                <a:cxn ang="0">
                  <a:pos x="T21" y="T23"/>
                </a:cxn>
              </a:cxnLst>
              <a:rect l="0" t="0" r="r" b="b"/>
              <a:pathLst>
                <a:path w="42" h="1465">
                  <a:moveTo>
                    <a:pt x="0" y="0"/>
                  </a:moveTo>
                  <a:lnTo>
                    <a:pt x="6" y="0"/>
                  </a:lnTo>
                  <a:lnTo>
                    <a:pt x="13" y="0"/>
                  </a:lnTo>
                  <a:lnTo>
                    <a:pt x="20" y="0"/>
                  </a:lnTo>
                  <a:lnTo>
                    <a:pt x="41" y="1464"/>
                  </a:lnTo>
                  <a:lnTo>
                    <a:pt x="0" y="0"/>
                  </a:lnTo>
                  <a:close/>
                </a:path>
              </a:pathLst>
            </a:custGeom>
            <a:noFill/>
            <a:ln w="2286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2" name="docshape215">
              <a:extLst>
                <a:ext uri="{FF2B5EF4-FFF2-40B4-BE49-F238E27FC236}">
                  <a16:creationId xmlns:a16="http://schemas.microsoft.com/office/drawing/2014/main" id="{8F13688B-3D30-470E-8082-71488DE0277C}"/>
                </a:ext>
              </a:extLst>
            </p:cNvPr>
            <p:cNvSpPr>
              <a:spLocks/>
            </p:cNvSpPr>
            <p:nvPr/>
          </p:nvSpPr>
          <p:spPr bwMode="auto">
            <a:xfrm>
              <a:off x="6147" y="489"/>
              <a:ext cx="21" cy="1465"/>
            </a:xfrm>
            <a:custGeom>
              <a:avLst/>
              <a:gdLst>
                <a:gd name="T0" fmla="+- 0 6168 6147"/>
                <a:gd name="T1" fmla="*/ T0 w 21"/>
                <a:gd name="T2" fmla="+- 0 490 490"/>
                <a:gd name="T3" fmla="*/ 490 h 1465"/>
                <a:gd name="T4" fmla="+- 0 6147 6147"/>
                <a:gd name="T5" fmla="*/ T4 w 21"/>
                <a:gd name="T6" fmla="+- 0 490 490"/>
                <a:gd name="T7" fmla="*/ 490 h 1465"/>
                <a:gd name="T8" fmla="+- 0 6168 6147"/>
                <a:gd name="T9" fmla="*/ T8 w 21"/>
                <a:gd name="T10" fmla="+- 0 1954 490"/>
                <a:gd name="T11" fmla="*/ 1954 h 1465"/>
                <a:gd name="T12" fmla="+- 0 6168 6147"/>
                <a:gd name="T13" fmla="*/ T12 w 21"/>
                <a:gd name="T14" fmla="+- 0 490 490"/>
                <a:gd name="T15" fmla="*/ 490 h 1465"/>
              </a:gdLst>
              <a:ahLst/>
              <a:cxnLst>
                <a:cxn ang="0">
                  <a:pos x="T1" y="T3"/>
                </a:cxn>
                <a:cxn ang="0">
                  <a:pos x="T5" y="T7"/>
                </a:cxn>
                <a:cxn ang="0">
                  <a:pos x="T9" y="T11"/>
                </a:cxn>
                <a:cxn ang="0">
                  <a:pos x="T13" y="T15"/>
                </a:cxn>
              </a:cxnLst>
              <a:rect l="0" t="0" r="r" b="b"/>
              <a:pathLst>
                <a:path w="21" h="1465">
                  <a:moveTo>
                    <a:pt x="21" y="0"/>
                  </a:moveTo>
                  <a:lnTo>
                    <a:pt x="0" y="0"/>
                  </a:lnTo>
                  <a:lnTo>
                    <a:pt x="21" y="1464"/>
                  </a:lnTo>
                  <a:lnTo>
                    <a:pt x="21" y="0"/>
                  </a:lnTo>
                  <a:close/>
                </a:path>
              </a:pathLst>
            </a:custGeom>
            <a:solidFill>
              <a:srgbClr val="9973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216">
              <a:extLst>
                <a:ext uri="{FF2B5EF4-FFF2-40B4-BE49-F238E27FC236}">
                  <a16:creationId xmlns:a16="http://schemas.microsoft.com/office/drawing/2014/main" id="{0B11E7C4-0FEF-91FA-8001-DF7621FAE0CD}"/>
                </a:ext>
              </a:extLst>
            </p:cNvPr>
            <p:cNvSpPr>
              <a:spLocks/>
            </p:cNvSpPr>
            <p:nvPr/>
          </p:nvSpPr>
          <p:spPr bwMode="auto">
            <a:xfrm>
              <a:off x="6147" y="489"/>
              <a:ext cx="21" cy="1465"/>
            </a:xfrm>
            <a:custGeom>
              <a:avLst/>
              <a:gdLst>
                <a:gd name="T0" fmla="+- 0 6147 6147"/>
                <a:gd name="T1" fmla="*/ T0 w 21"/>
                <a:gd name="T2" fmla="+- 0 490 490"/>
                <a:gd name="T3" fmla="*/ 490 h 1465"/>
                <a:gd name="T4" fmla="+- 0 6154 6147"/>
                <a:gd name="T5" fmla="*/ T4 w 21"/>
                <a:gd name="T6" fmla="+- 0 490 490"/>
                <a:gd name="T7" fmla="*/ 490 h 1465"/>
                <a:gd name="T8" fmla="+- 0 6161 6147"/>
                <a:gd name="T9" fmla="*/ T8 w 21"/>
                <a:gd name="T10" fmla="+- 0 490 490"/>
                <a:gd name="T11" fmla="*/ 490 h 1465"/>
                <a:gd name="T12" fmla="+- 0 6168 6147"/>
                <a:gd name="T13" fmla="*/ T12 w 21"/>
                <a:gd name="T14" fmla="+- 0 490 490"/>
                <a:gd name="T15" fmla="*/ 490 h 1465"/>
                <a:gd name="T16" fmla="+- 0 6168 6147"/>
                <a:gd name="T17" fmla="*/ T16 w 21"/>
                <a:gd name="T18" fmla="+- 0 1954 490"/>
                <a:gd name="T19" fmla="*/ 1954 h 1465"/>
                <a:gd name="T20" fmla="+- 0 6147 6147"/>
                <a:gd name="T21" fmla="*/ T20 w 21"/>
                <a:gd name="T22" fmla="+- 0 490 490"/>
                <a:gd name="T23" fmla="*/ 490 h 1465"/>
              </a:gdLst>
              <a:ahLst/>
              <a:cxnLst>
                <a:cxn ang="0">
                  <a:pos x="T1" y="T3"/>
                </a:cxn>
                <a:cxn ang="0">
                  <a:pos x="T5" y="T7"/>
                </a:cxn>
                <a:cxn ang="0">
                  <a:pos x="T9" y="T11"/>
                </a:cxn>
                <a:cxn ang="0">
                  <a:pos x="T13" y="T15"/>
                </a:cxn>
                <a:cxn ang="0">
                  <a:pos x="T17" y="T19"/>
                </a:cxn>
                <a:cxn ang="0">
                  <a:pos x="T21" y="T23"/>
                </a:cxn>
              </a:cxnLst>
              <a:rect l="0" t="0" r="r" b="b"/>
              <a:pathLst>
                <a:path w="21" h="1465">
                  <a:moveTo>
                    <a:pt x="0" y="0"/>
                  </a:moveTo>
                  <a:lnTo>
                    <a:pt x="7" y="0"/>
                  </a:lnTo>
                  <a:lnTo>
                    <a:pt x="14" y="0"/>
                  </a:lnTo>
                  <a:lnTo>
                    <a:pt x="21" y="0"/>
                  </a:lnTo>
                  <a:lnTo>
                    <a:pt x="21" y="1464"/>
                  </a:lnTo>
                  <a:lnTo>
                    <a:pt x="0" y="0"/>
                  </a:lnTo>
                  <a:close/>
                </a:path>
              </a:pathLst>
            </a:custGeom>
            <a:noFill/>
            <a:ln w="2286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4" name="docshape217">
              <a:extLst>
                <a:ext uri="{FF2B5EF4-FFF2-40B4-BE49-F238E27FC236}">
                  <a16:creationId xmlns:a16="http://schemas.microsoft.com/office/drawing/2014/main" id="{7AD2F0F2-BC9E-806E-9385-EFFAD994AC5F}"/>
                </a:ext>
              </a:extLst>
            </p:cNvPr>
            <p:cNvSpPr>
              <a:spLocks/>
            </p:cNvSpPr>
            <p:nvPr/>
          </p:nvSpPr>
          <p:spPr bwMode="auto">
            <a:xfrm>
              <a:off x="2886" y="3826"/>
              <a:ext cx="121" cy="116"/>
            </a:xfrm>
            <a:prstGeom prst="rect">
              <a:avLst/>
            </a:prstGeom>
            <a:solidFill>
              <a:srgbClr val="4472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 name="docshape218">
              <a:extLst>
                <a:ext uri="{FF2B5EF4-FFF2-40B4-BE49-F238E27FC236}">
                  <a16:creationId xmlns:a16="http://schemas.microsoft.com/office/drawing/2014/main" id="{1E6758E6-AA12-4672-013E-AF8038A94B2F}"/>
                </a:ext>
              </a:extLst>
            </p:cNvPr>
            <p:cNvSpPr>
              <a:spLocks/>
            </p:cNvSpPr>
            <p:nvPr/>
          </p:nvSpPr>
          <p:spPr bwMode="auto">
            <a:xfrm>
              <a:off x="5127" y="3826"/>
              <a:ext cx="116" cy="116"/>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219">
              <a:extLst>
                <a:ext uri="{FF2B5EF4-FFF2-40B4-BE49-F238E27FC236}">
                  <a16:creationId xmlns:a16="http://schemas.microsoft.com/office/drawing/2014/main" id="{D3298F97-E3FB-0F41-B28A-D839E1EB6B35}"/>
                </a:ext>
              </a:extLst>
            </p:cNvPr>
            <p:cNvSpPr>
              <a:spLocks/>
            </p:cNvSpPr>
            <p:nvPr/>
          </p:nvSpPr>
          <p:spPr bwMode="auto">
            <a:xfrm>
              <a:off x="7363" y="3826"/>
              <a:ext cx="121" cy="116"/>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 name="docshape220">
              <a:extLst>
                <a:ext uri="{FF2B5EF4-FFF2-40B4-BE49-F238E27FC236}">
                  <a16:creationId xmlns:a16="http://schemas.microsoft.com/office/drawing/2014/main" id="{C5B98EE3-C2C6-8091-7396-1379A5201EDD}"/>
                </a:ext>
              </a:extLst>
            </p:cNvPr>
            <p:cNvSpPr>
              <a:spLocks/>
            </p:cNvSpPr>
            <p:nvPr/>
          </p:nvSpPr>
          <p:spPr bwMode="auto">
            <a:xfrm>
              <a:off x="2886" y="4229"/>
              <a:ext cx="121" cy="12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 name="docshape221">
              <a:extLst>
                <a:ext uri="{FF2B5EF4-FFF2-40B4-BE49-F238E27FC236}">
                  <a16:creationId xmlns:a16="http://schemas.microsoft.com/office/drawing/2014/main" id="{B777192E-B583-BAE7-438B-6FFDA1334E8A}"/>
                </a:ext>
              </a:extLst>
            </p:cNvPr>
            <p:cNvSpPr>
              <a:spLocks/>
            </p:cNvSpPr>
            <p:nvPr/>
          </p:nvSpPr>
          <p:spPr bwMode="auto">
            <a:xfrm>
              <a:off x="5127" y="4229"/>
              <a:ext cx="116" cy="121"/>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 name="docshape222">
              <a:extLst>
                <a:ext uri="{FF2B5EF4-FFF2-40B4-BE49-F238E27FC236}">
                  <a16:creationId xmlns:a16="http://schemas.microsoft.com/office/drawing/2014/main" id="{78039713-020C-D034-A764-B45132E97AF6}"/>
                </a:ext>
              </a:extLst>
            </p:cNvPr>
            <p:cNvSpPr>
              <a:spLocks/>
            </p:cNvSpPr>
            <p:nvPr/>
          </p:nvSpPr>
          <p:spPr bwMode="auto">
            <a:xfrm>
              <a:off x="7363" y="4229"/>
              <a:ext cx="121" cy="121"/>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 name="docshape223">
              <a:extLst>
                <a:ext uri="{FF2B5EF4-FFF2-40B4-BE49-F238E27FC236}">
                  <a16:creationId xmlns:a16="http://schemas.microsoft.com/office/drawing/2014/main" id="{C6600C1C-E3AC-C39F-50C5-67D2FB9B9BA7}"/>
                </a:ext>
              </a:extLst>
            </p:cNvPr>
            <p:cNvSpPr>
              <a:spLocks/>
            </p:cNvSpPr>
            <p:nvPr/>
          </p:nvSpPr>
          <p:spPr bwMode="auto">
            <a:xfrm>
              <a:off x="2886" y="4633"/>
              <a:ext cx="121" cy="121"/>
            </a:xfrm>
            <a:prstGeom prst="rect">
              <a:avLst/>
            </a:prstGeom>
            <a:solidFill>
              <a:srgbClr val="26447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 name="docshape224">
              <a:extLst>
                <a:ext uri="{FF2B5EF4-FFF2-40B4-BE49-F238E27FC236}">
                  <a16:creationId xmlns:a16="http://schemas.microsoft.com/office/drawing/2014/main" id="{AC0734D1-A2DE-8E48-3D0D-E57622CF8B1D}"/>
                </a:ext>
              </a:extLst>
            </p:cNvPr>
            <p:cNvSpPr>
              <a:spLocks/>
            </p:cNvSpPr>
            <p:nvPr/>
          </p:nvSpPr>
          <p:spPr bwMode="auto">
            <a:xfrm>
              <a:off x="5127" y="4633"/>
              <a:ext cx="116" cy="121"/>
            </a:xfrm>
            <a:prstGeom prst="rect">
              <a:avLst/>
            </a:prstGeom>
            <a:solidFill>
              <a:srgbClr val="9E480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 name="docshape225">
              <a:extLst>
                <a:ext uri="{FF2B5EF4-FFF2-40B4-BE49-F238E27FC236}">
                  <a16:creationId xmlns:a16="http://schemas.microsoft.com/office/drawing/2014/main" id="{A96FC8B7-FAAA-FCE7-56EC-4DB47BE05B91}"/>
                </a:ext>
              </a:extLst>
            </p:cNvPr>
            <p:cNvSpPr>
              <a:spLocks/>
            </p:cNvSpPr>
            <p:nvPr/>
          </p:nvSpPr>
          <p:spPr bwMode="auto">
            <a:xfrm>
              <a:off x="7363" y="4633"/>
              <a:ext cx="121" cy="12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 name="docshape226">
              <a:extLst>
                <a:ext uri="{FF2B5EF4-FFF2-40B4-BE49-F238E27FC236}">
                  <a16:creationId xmlns:a16="http://schemas.microsoft.com/office/drawing/2014/main" id="{6CA9F53F-79FE-A2D2-75C1-1586A4DBF3D2}"/>
                </a:ext>
              </a:extLst>
            </p:cNvPr>
            <p:cNvSpPr>
              <a:spLocks/>
            </p:cNvSpPr>
            <p:nvPr/>
          </p:nvSpPr>
          <p:spPr bwMode="auto">
            <a:xfrm>
              <a:off x="2886" y="5041"/>
              <a:ext cx="121" cy="116"/>
            </a:xfrm>
            <a:prstGeom prst="rect">
              <a:avLst/>
            </a:prstGeom>
            <a:solidFill>
              <a:srgbClr val="9973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 name="docshape227">
              <a:extLst>
                <a:ext uri="{FF2B5EF4-FFF2-40B4-BE49-F238E27FC236}">
                  <a16:creationId xmlns:a16="http://schemas.microsoft.com/office/drawing/2014/main" id="{57E8FE87-5B38-BE12-B4B6-1D45670B8953}"/>
                </a:ext>
              </a:extLst>
            </p:cNvPr>
            <p:cNvSpPr>
              <a:spLocks/>
            </p:cNvSpPr>
            <p:nvPr/>
          </p:nvSpPr>
          <p:spPr bwMode="auto">
            <a:xfrm>
              <a:off x="1849" y="229"/>
              <a:ext cx="8640" cy="5184"/>
            </a:xfrm>
            <a:prstGeom prst="rect">
              <a:avLst/>
            </a:prstGeom>
            <a:noFill/>
            <a:ln w="11430">
              <a:solidFill>
                <a:srgbClr val="D9D9D9"/>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5" name="docshape228">
              <a:extLst>
                <a:ext uri="{FF2B5EF4-FFF2-40B4-BE49-F238E27FC236}">
                  <a16:creationId xmlns:a16="http://schemas.microsoft.com/office/drawing/2014/main" id="{4E3997D3-3653-21C7-3108-9ADB7EA1DE55}"/>
                </a:ext>
              </a:extLst>
            </p:cNvPr>
            <p:cNvSpPr txBox="1">
              <a:spLocks/>
            </p:cNvSpPr>
            <p:nvPr/>
          </p:nvSpPr>
          <p:spPr bwMode="auto">
            <a:xfrm>
              <a:off x="3054" y="3737"/>
              <a:ext cx="1320" cy="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3810">
                <a:lnSpc>
                  <a:spcPct val="156000"/>
                </a:lnSpc>
                <a:spcBef>
                  <a:spcPts val="20"/>
                </a:spcBef>
                <a:spcAft>
                  <a:spcPts val="0"/>
                </a:spcAft>
              </a:pPr>
              <a:r>
                <a:rPr lang="en-US" sz="1050" spc="-1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Manufacturing Sales Healthcare</a:t>
              </a:r>
              <a:endParaRPr lang="en-US" sz="1100">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0" marR="0">
                <a:spcBef>
                  <a:spcPts val="40"/>
                </a:spcBef>
                <a:spcAft>
                  <a:spcPts val="0"/>
                </a:spcAft>
              </a:pPr>
              <a:r>
                <a:rPr lang="en-US" sz="1050" spc="-1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Finance</a:t>
              </a:r>
              <a:endParaRPr lang="en-US" sz="1100">
                <a:effectLst/>
                <a:latin typeface="Palatino Linotype" panose="02040502050505030304" pitchFamily="18" charset="0"/>
                <a:ea typeface="Palatino Linotype" panose="02040502050505030304" pitchFamily="18" charset="0"/>
                <a:cs typeface="Palatino Linotype" panose="02040502050505030304" pitchFamily="18" charset="0"/>
              </a:endParaRPr>
            </a:p>
          </p:txBody>
        </p:sp>
        <p:sp>
          <p:nvSpPr>
            <p:cNvPr id="36" name="docshape229">
              <a:extLst>
                <a:ext uri="{FF2B5EF4-FFF2-40B4-BE49-F238E27FC236}">
                  <a16:creationId xmlns:a16="http://schemas.microsoft.com/office/drawing/2014/main" id="{F4D45411-288E-75EA-C7A2-3C07EECC987F}"/>
                </a:ext>
              </a:extLst>
            </p:cNvPr>
            <p:cNvSpPr txBox="1">
              <a:spLocks/>
            </p:cNvSpPr>
            <p:nvPr/>
          </p:nvSpPr>
          <p:spPr bwMode="auto">
            <a:xfrm>
              <a:off x="5294" y="3737"/>
              <a:ext cx="3533"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20"/>
                </a:spcBef>
                <a:spcAft>
                  <a:spcPts val="0"/>
                </a:spcAft>
                <a:tabLst>
                  <a:tab pos="1421765" algn="l"/>
                </a:tabLst>
              </a:pPr>
              <a:r>
                <a:rPr lang="en-US" sz="1050" spc="-10" dirty="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Other</a:t>
              </a:r>
              <a:r>
                <a:rPr lang="en-US" sz="1050" dirty="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	</a:t>
              </a:r>
              <a:r>
                <a:rPr lang="en-US" sz="1050" spc="-20" dirty="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Tech</a:t>
              </a:r>
              <a:endParaRPr lang="en-US" sz="1100" dirty="0">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0" marR="11430">
                <a:lnSpc>
                  <a:spcPts val="2000"/>
                </a:lnSpc>
                <a:spcBef>
                  <a:spcPts val="15"/>
                </a:spcBef>
                <a:spcAft>
                  <a:spcPts val="0"/>
                </a:spcAft>
                <a:tabLst>
                  <a:tab pos="1421765" algn="l"/>
                </a:tabLst>
              </a:pPr>
              <a:r>
                <a:rPr lang="en-US" sz="1050" spc="-10" dirty="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Transportation</a:t>
              </a:r>
              <a:r>
                <a:rPr lang="en-US" sz="1050" dirty="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	IT Companies </a:t>
              </a:r>
              <a:r>
                <a:rPr lang="en-US" sz="1050" spc="-10" dirty="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Admin/Support/Waste</a:t>
              </a:r>
              <a:r>
                <a:rPr lang="en-US" sz="1050" dirty="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	Other</a:t>
              </a:r>
              <a:r>
                <a:rPr lang="en-US" sz="1050" spc="-10" dirty="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 </a:t>
              </a:r>
              <a:r>
                <a:rPr lang="en-US" sz="1050" dirty="0">
                  <a:solidFill>
                    <a:srgbClr val="595959"/>
                  </a:solidFill>
                  <a:effectLst/>
                  <a:latin typeface="Calibri" panose="020F0502020204030204" pitchFamily="34" charset="0"/>
                  <a:ea typeface="Palatino Linotype" panose="02040502050505030304" pitchFamily="18" charset="0"/>
                  <a:cs typeface="Palatino Linotype" panose="02040502050505030304" pitchFamily="18" charset="0"/>
                </a:rPr>
                <a:t>Services</a:t>
              </a:r>
              <a:endParaRPr lang="en-US" sz="1100" dirty="0">
                <a:effectLst/>
                <a:latin typeface="Palatino Linotype" panose="02040502050505030304" pitchFamily="18" charset="0"/>
                <a:ea typeface="Palatino Linotype" panose="02040502050505030304" pitchFamily="18" charset="0"/>
                <a:cs typeface="Palatino Linotype" panose="02040502050505030304" pitchFamily="18" charset="0"/>
              </a:endParaRPr>
            </a:p>
          </p:txBody>
        </p:sp>
      </p:grpSp>
    </p:spTree>
    <p:extLst>
      <p:ext uri="{BB962C8B-B14F-4D97-AF65-F5344CB8AC3E}">
        <p14:creationId xmlns:p14="http://schemas.microsoft.com/office/powerpoint/2010/main" val="24019101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9510-3B34-E9F6-D607-04E38471DE92}"/>
              </a:ext>
            </a:extLst>
          </p:cNvPr>
          <p:cNvSpPr>
            <a:spLocks noGrp="1"/>
          </p:cNvSpPr>
          <p:nvPr>
            <p:ph type="title"/>
          </p:nvPr>
        </p:nvSpPr>
        <p:spPr/>
        <p:txBody>
          <a:bodyPr/>
          <a:lstStyle/>
          <a:p>
            <a:r>
              <a:rPr lang="en-US" dirty="0"/>
              <a:t>Regression and Results</a:t>
            </a:r>
          </a:p>
        </p:txBody>
      </p:sp>
      <p:pic>
        <p:nvPicPr>
          <p:cNvPr id="4" name="图片 1">
            <a:extLst>
              <a:ext uri="{FF2B5EF4-FFF2-40B4-BE49-F238E27FC236}">
                <a16:creationId xmlns:a16="http://schemas.microsoft.com/office/drawing/2014/main" id="{95A9237D-D8AF-D73F-D582-4F44331A9729}"/>
              </a:ext>
            </a:extLst>
          </p:cNvPr>
          <p:cNvPicPr>
            <a:picLocks noGrp="1" noChangeAspect="1"/>
          </p:cNvPicPr>
          <p:nvPr>
            <p:ph idx="1"/>
          </p:nvPr>
        </p:nvPicPr>
        <p:blipFill>
          <a:blip r:embed="rId3"/>
          <a:stretch>
            <a:fillRect/>
          </a:stretch>
        </p:blipFill>
        <p:spPr>
          <a:xfrm>
            <a:off x="137359" y="1258137"/>
            <a:ext cx="7810500" cy="533400"/>
          </a:xfrm>
          <a:prstGeom prst="rect">
            <a:avLst/>
          </a:prstGeom>
        </p:spPr>
      </p:pic>
      <p:pic>
        <p:nvPicPr>
          <p:cNvPr id="5" name="图片 1" descr="表格&#10;&#10;描述已自动生成">
            <a:extLst>
              <a:ext uri="{FF2B5EF4-FFF2-40B4-BE49-F238E27FC236}">
                <a16:creationId xmlns:a16="http://schemas.microsoft.com/office/drawing/2014/main" id="{8986A334-2E03-51C4-8DEC-1E0B4AE5B7F9}"/>
              </a:ext>
            </a:extLst>
          </p:cNvPr>
          <p:cNvPicPr>
            <a:picLocks noChangeAspect="1"/>
          </p:cNvPicPr>
          <p:nvPr/>
        </p:nvPicPr>
        <p:blipFill>
          <a:blip r:embed="rId4"/>
          <a:stretch>
            <a:fillRect/>
          </a:stretch>
        </p:blipFill>
        <p:spPr>
          <a:xfrm>
            <a:off x="1488407" y="1684338"/>
            <a:ext cx="6167186" cy="4933151"/>
          </a:xfrm>
          <a:prstGeom prst="rect">
            <a:avLst/>
          </a:prstGeom>
        </p:spPr>
      </p:pic>
    </p:spTree>
    <p:extLst>
      <p:ext uri="{BB962C8B-B14F-4D97-AF65-F5344CB8AC3E}">
        <p14:creationId xmlns:p14="http://schemas.microsoft.com/office/powerpoint/2010/main" val="2999541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D8FE-0EA5-7BB0-BED8-943A6EF3789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FD2ECDB1-E98D-414D-7D13-313EBD5C5DE4}"/>
              </a:ext>
            </a:extLst>
          </p:cNvPr>
          <p:cNvSpPr>
            <a:spLocks noGrp="1"/>
          </p:cNvSpPr>
          <p:nvPr>
            <p:ph idx="1"/>
          </p:nvPr>
        </p:nvSpPr>
        <p:spPr/>
        <p:txBody>
          <a:bodyPr/>
          <a:lstStyle/>
          <a:p>
            <a:r>
              <a:rPr lang="en-US" dirty="0"/>
              <a:t>Sentiment Analysis shows promise as a valuable tool in evaluating the informativeness of cybersecurity disclosures</a:t>
            </a:r>
          </a:p>
          <a:p>
            <a:r>
              <a:rPr lang="en-US" dirty="0"/>
              <a:t>Sentiment Analysis allows for a more comprehensive understanding by capturing subjective information</a:t>
            </a:r>
          </a:p>
          <a:p>
            <a:r>
              <a:rPr lang="en-US" dirty="0"/>
              <a:t>Improved decision making: By considering sentiment analysis, organization can make more informed decisions, respond to stakeholders’ concerns, and proactively address cybersecurity risks</a:t>
            </a:r>
          </a:p>
          <a:p>
            <a:r>
              <a:rPr lang="en-US" dirty="0"/>
              <a:t>Continued research is necessary to refine sentiment analysis methodologies, and establish best practices for its implementation</a:t>
            </a:r>
          </a:p>
        </p:txBody>
      </p:sp>
      <p:sp>
        <p:nvSpPr>
          <p:cNvPr id="4" name="Action Button: Home 3">
            <a:hlinkClick r:id="rId3" action="ppaction://hlinksldjump" highlightClick="1"/>
            <a:extLst>
              <a:ext uri="{FF2B5EF4-FFF2-40B4-BE49-F238E27FC236}">
                <a16:creationId xmlns:a16="http://schemas.microsoft.com/office/drawing/2014/main" id="{746384CB-859A-A541-B310-CCD3A1A3027A}"/>
              </a:ext>
            </a:extLst>
          </p:cNvPr>
          <p:cNvSpPr/>
          <p:nvPr/>
        </p:nvSpPr>
        <p:spPr>
          <a:xfrm>
            <a:off x="8353168" y="6277232"/>
            <a:ext cx="543697" cy="46955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4918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D3558F1-1268-36F6-3F02-11DE8F631769}"/>
              </a:ext>
            </a:extLst>
          </p:cNvPr>
          <p:cNvSpPr>
            <a:spLocks noGrp="1"/>
          </p:cNvSpPr>
          <p:nvPr>
            <p:ph type="subTitle" idx="1"/>
          </p:nvPr>
        </p:nvSpPr>
        <p:spPr>
          <a:xfrm>
            <a:off x="1371600" y="4289752"/>
            <a:ext cx="6400800" cy="1314450"/>
          </a:xfrm>
        </p:spPr>
        <p:txBody>
          <a:bodyPr/>
          <a:lstStyle/>
          <a:p>
            <a:r>
              <a:rPr lang="en-US" sz="1800" dirty="0"/>
              <a:t>Haoyun (Harry) Gao</a:t>
            </a:r>
          </a:p>
          <a:p>
            <a:r>
              <a:rPr lang="en-US" sz="1800" dirty="0"/>
              <a:t>06.27.2023</a:t>
            </a:r>
          </a:p>
        </p:txBody>
      </p:sp>
      <p:sp>
        <p:nvSpPr>
          <p:cNvPr id="3" name="Title 2">
            <a:extLst>
              <a:ext uri="{FF2B5EF4-FFF2-40B4-BE49-F238E27FC236}">
                <a16:creationId xmlns:a16="http://schemas.microsoft.com/office/drawing/2014/main" id="{DBFE3930-11D0-8CFD-BAA2-E503FA14C8C4}"/>
              </a:ext>
            </a:extLst>
          </p:cNvPr>
          <p:cNvSpPr>
            <a:spLocks noGrp="1"/>
          </p:cNvSpPr>
          <p:nvPr>
            <p:ph type="ctrTitle"/>
          </p:nvPr>
        </p:nvSpPr>
        <p:spPr>
          <a:xfrm>
            <a:off x="685800" y="2725787"/>
            <a:ext cx="7772400" cy="1102519"/>
          </a:xfrm>
        </p:spPr>
        <p:txBody>
          <a:bodyPr/>
          <a:lstStyle/>
          <a:p>
            <a:r>
              <a:rPr lang="en-US" sz="2800" dirty="0"/>
              <a:t>Analyzing Analyst Question Patterns in Earnings Calls: Leveraging NLP Models for Sentiment and Forward-Looking Analysis</a:t>
            </a:r>
          </a:p>
        </p:txBody>
      </p:sp>
      <p:sp>
        <p:nvSpPr>
          <p:cNvPr id="4" name="Subtitle 1">
            <a:extLst>
              <a:ext uri="{FF2B5EF4-FFF2-40B4-BE49-F238E27FC236}">
                <a16:creationId xmlns:a16="http://schemas.microsoft.com/office/drawing/2014/main" id="{DAAC078A-67B2-CD6F-0632-1A541435E114}"/>
              </a:ext>
            </a:extLst>
          </p:cNvPr>
          <p:cNvSpPr txBox="1">
            <a:spLocks/>
          </p:cNvSpPr>
          <p:nvPr/>
        </p:nvSpPr>
        <p:spPr bwMode="auto">
          <a:xfrm>
            <a:off x="1371600" y="2190199"/>
            <a:ext cx="6400800" cy="399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000">
                <a:solidFill>
                  <a:schemeClr val="tx1"/>
                </a:solidFill>
                <a:latin typeface="Georgia" panose="02040502050405020303" pitchFamily="18" charset="0"/>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1800" kern="0" dirty="0"/>
              <a:t>Summer Research Progress Presentation</a:t>
            </a:r>
          </a:p>
        </p:txBody>
      </p:sp>
    </p:spTree>
    <p:extLst>
      <p:ext uri="{BB962C8B-B14F-4D97-AF65-F5344CB8AC3E}">
        <p14:creationId xmlns:p14="http://schemas.microsoft.com/office/powerpoint/2010/main" val="8434380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023F6-C338-253D-3AAA-B098F3BBF0E8}"/>
              </a:ext>
            </a:extLst>
          </p:cNvPr>
          <p:cNvSpPr>
            <a:spLocks noGrp="1"/>
          </p:cNvSpPr>
          <p:nvPr>
            <p:ph type="title"/>
          </p:nvPr>
        </p:nvSpPr>
        <p:spPr/>
        <p:txBody>
          <a:bodyPr/>
          <a:lstStyle/>
          <a:p>
            <a:r>
              <a:rPr lang="en-US" dirty="0"/>
              <a:t>Analysts in conference call Q&amp;A sections</a:t>
            </a:r>
          </a:p>
        </p:txBody>
      </p:sp>
      <p:sp>
        <p:nvSpPr>
          <p:cNvPr id="3" name="Content Placeholder 2">
            <a:extLst>
              <a:ext uri="{FF2B5EF4-FFF2-40B4-BE49-F238E27FC236}">
                <a16:creationId xmlns:a16="http://schemas.microsoft.com/office/drawing/2014/main" id="{1CA50FC8-FAEE-8761-960C-542E1E904296}"/>
              </a:ext>
            </a:extLst>
          </p:cNvPr>
          <p:cNvSpPr>
            <a:spLocks noGrp="1"/>
          </p:cNvSpPr>
          <p:nvPr>
            <p:ph idx="1"/>
          </p:nvPr>
        </p:nvSpPr>
        <p:spPr/>
        <p:txBody>
          <a:bodyPr/>
          <a:lstStyle/>
          <a:p>
            <a:r>
              <a:rPr lang="en-US" dirty="0"/>
              <a:t>seems random</a:t>
            </a:r>
          </a:p>
        </p:txBody>
      </p:sp>
      <p:sp>
        <p:nvSpPr>
          <p:cNvPr id="4" name="Slide Number Placeholder 3">
            <a:extLst>
              <a:ext uri="{FF2B5EF4-FFF2-40B4-BE49-F238E27FC236}">
                <a16:creationId xmlns:a16="http://schemas.microsoft.com/office/drawing/2014/main" id="{900826EE-7B8E-7308-E01C-84F1307D9386}"/>
              </a:ext>
            </a:extLst>
          </p:cNvPr>
          <p:cNvSpPr>
            <a:spLocks noGrp="1"/>
          </p:cNvSpPr>
          <p:nvPr>
            <p:ph type="sldNum" sz="quarter" idx="10"/>
          </p:nvPr>
        </p:nvSpPr>
        <p:spPr/>
        <p:txBody>
          <a:bodyPr/>
          <a:lstStyle/>
          <a:p>
            <a:pPr>
              <a:defRPr/>
            </a:pPr>
            <a:fld id="{45488343-B159-074D-B355-B61FD1A20D53}" type="slidenum">
              <a:rPr lang="en-US" smtClean="0"/>
              <a:pPr>
                <a:defRPr/>
              </a:pPr>
              <a:t>99</a:t>
            </a:fld>
            <a:endParaRPr lang="en-US" dirty="0"/>
          </a:p>
        </p:txBody>
      </p:sp>
      <p:pic>
        <p:nvPicPr>
          <p:cNvPr id="6" name="Picture 5">
            <a:extLst>
              <a:ext uri="{FF2B5EF4-FFF2-40B4-BE49-F238E27FC236}">
                <a16:creationId xmlns:a16="http://schemas.microsoft.com/office/drawing/2014/main" id="{742911DE-9946-44DB-15E4-39B91254D385}"/>
              </a:ext>
            </a:extLst>
          </p:cNvPr>
          <p:cNvPicPr>
            <a:picLocks noChangeAspect="1"/>
          </p:cNvPicPr>
          <p:nvPr/>
        </p:nvPicPr>
        <p:blipFill>
          <a:blip r:embed="rId3"/>
          <a:stretch>
            <a:fillRect/>
          </a:stretch>
        </p:blipFill>
        <p:spPr>
          <a:xfrm>
            <a:off x="106465" y="3195355"/>
            <a:ext cx="4521536" cy="1428543"/>
          </a:xfrm>
          <a:prstGeom prst="rect">
            <a:avLst/>
          </a:prstGeom>
        </p:spPr>
      </p:pic>
      <p:pic>
        <p:nvPicPr>
          <p:cNvPr id="8" name="Picture 7">
            <a:extLst>
              <a:ext uri="{FF2B5EF4-FFF2-40B4-BE49-F238E27FC236}">
                <a16:creationId xmlns:a16="http://schemas.microsoft.com/office/drawing/2014/main" id="{6C7B44D4-2E29-038A-FC06-ADC5700967F3}"/>
              </a:ext>
            </a:extLst>
          </p:cNvPr>
          <p:cNvPicPr>
            <a:picLocks noChangeAspect="1"/>
          </p:cNvPicPr>
          <p:nvPr/>
        </p:nvPicPr>
        <p:blipFill>
          <a:blip r:embed="rId4"/>
          <a:stretch>
            <a:fillRect/>
          </a:stretch>
        </p:blipFill>
        <p:spPr>
          <a:xfrm>
            <a:off x="106466" y="2912925"/>
            <a:ext cx="2846453" cy="206168"/>
          </a:xfrm>
          <a:prstGeom prst="rect">
            <a:avLst/>
          </a:prstGeom>
        </p:spPr>
      </p:pic>
      <p:pic>
        <p:nvPicPr>
          <p:cNvPr id="10" name="Picture 9">
            <a:extLst>
              <a:ext uri="{FF2B5EF4-FFF2-40B4-BE49-F238E27FC236}">
                <a16:creationId xmlns:a16="http://schemas.microsoft.com/office/drawing/2014/main" id="{70508D74-E4C8-58DC-0908-6692412EF825}"/>
              </a:ext>
            </a:extLst>
          </p:cNvPr>
          <p:cNvPicPr>
            <a:picLocks noChangeAspect="1"/>
          </p:cNvPicPr>
          <p:nvPr/>
        </p:nvPicPr>
        <p:blipFill>
          <a:blip r:embed="rId5"/>
          <a:stretch>
            <a:fillRect/>
          </a:stretch>
        </p:blipFill>
        <p:spPr>
          <a:xfrm>
            <a:off x="4537166" y="2944254"/>
            <a:ext cx="3010044" cy="206168"/>
          </a:xfrm>
          <a:prstGeom prst="rect">
            <a:avLst/>
          </a:prstGeom>
        </p:spPr>
      </p:pic>
      <p:pic>
        <p:nvPicPr>
          <p:cNvPr id="12" name="Picture 11">
            <a:extLst>
              <a:ext uri="{FF2B5EF4-FFF2-40B4-BE49-F238E27FC236}">
                <a16:creationId xmlns:a16="http://schemas.microsoft.com/office/drawing/2014/main" id="{292E1C0B-43F3-E5C1-13B3-F393A03EC9CC}"/>
              </a:ext>
            </a:extLst>
          </p:cNvPr>
          <p:cNvPicPr>
            <a:picLocks noChangeAspect="1"/>
          </p:cNvPicPr>
          <p:nvPr/>
        </p:nvPicPr>
        <p:blipFill>
          <a:blip r:embed="rId6"/>
          <a:stretch>
            <a:fillRect/>
          </a:stretch>
        </p:blipFill>
        <p:spPr>
          <a:xfrm>
            <a:off x="4556831" y="3181833"/>
            <a:ext cx="4480705" cy="797181"/>
          </a:xfrm>
          <a:prstGeom prst="rect">
            <a:avLst/>
          </a:prstGeom>
        </p:spPr>
      </p:pic>
      <p:pic>
        <p:nvPicPr>
          <p:cNvPr id="14" name="Picture 13">
            <a:extLst>
              <a:ext uri="{FF2B5EF4-FFF2-40B4-BE49-F238E27FC236}">
                <a16:creationId xmlns:a16="http://schemas.microsoft.com/office/drawing/2014/main" id="{6B575B15-AD08-D2A9-A041-3AC866912D4B}"/>
              </a:ext>
            </a:extLst>
          </p:cNvPr>
          <p:cNvPicPr>
            <a:picLocks noChangeAspect="1"/>
          </p:cNvPicPr>
          <p:nvPr/>
        </p:nvPicPr>
        <p:blipFill>
          <a:blip r:embed="rId7"/>
          <a:stretch>
            <a:fillRect/>
          </a:stretch>
        </p:blipFill>
        <p:spPr>
          <a:xfrm>
            <a:off x="4554585" y="4137974"/>
            <a:ext cx="4460089" cy="1566873"/>
          </a:xfrm>
          <a:prstGeom prst="rect">
            <a:avLst/>
          </a:prstGeom>
        </p:spPr>
      </p:pic>
      <p:sp>
        <p:nvSpPr>
          <p:cNvPr id="15" name="Rectangle 14">
            <a:extLst>
              <a:ext uri="{FF2B5EF4-FFF2-40B4-BE49-F238E27FC236}">
                <a16:creationId xmlns:a16="http://schemas.microsoft.com/office/drawing/2014/main" id="{E9915117-7247-6CAD-E59E-79B174E51EA3}"/>
              </a:ext>
            </a:extLst>
          </p:cNvPr>
          <p:cNvSpPr/>
          <p:nvPr/>
        </p:nvSpPr>
        <p:spPr>
          <a:xfrm>
            <a:off x="1628502" y="3429000"/>
            <a:ext cx="1672046" cy="25853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13DDE5-00EA-7C6A-AA26-F006C7200CB9}"/>
              </a:ext>
            </a:extLst>
          </p:cNvPr>
          <p:cNvSpPr/>
          <p:nvPr/>
        </p:nvSpPr>
        <p:spPr>
          <a:xfrm>
            <a:off x="7307791" y="3416837"/>
            <a:ext cx="1601078" cy="21844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2FED46-6C93-16FE-5A80-A1E825ACBEE1}"/>
              </a:ext>
            </a:extLst>
          </p:cNvPr>
          <p:cNvSpPr/>
          <p:nvPr/>
        </p:nvSpPr>
        <p:spPr>
          <a:xfrm>
            <a:off x="7383114" y="4163331"/>
            <a:ext cx="1186120" cy="17734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03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theme/theme1.xml><?xml version="1.0" encoding="utf-8"?>
<a:theme xmlns:a="http://schemas.openxmlformats.org/drawingml/2006/main" name="RU_Template_Arial_G">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RU_Template_White_Arial_B</Template>
  <TotalTime>9363</TotalTime>
  <Words>16496</Words>
  <Application>Microsoft Macintosh PowerPoint</Application>
  <PresentationFormat>On-screen Show (4:3)</PresentationFormat>
  <Paragraphs>2293</Paragraphs>
  <Slides>258</Slides>
  <Notes>149</Notes>
  <HiddenSlides>0</HiddenSlides>
  <MMClips>1</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258</vt:i4>
      </vt:variant>
    </vt:vector>
  </HeadingPairs>
  <TitlesOfParts>
    <vt:vector size="285" baseType="lpstr">
      <vt:lpstr>-apple-system</vt:lpstr>
      <vt:lpstr>AtlasGrotesk</vt:lpstr>
      <vt:lpstr>BlinkMacSystemFont</vt:lpstr>
      <vt:lpstr>Formata BQ Regular (Body)</vt:lpstr>
      <vt:lpstr>Google Sans</vt:lpstr>
      <vt:lpstr>HelveticaNeue Regular</vt:lpstr>
      <vt:lpstr>Microsoft YaHei UI</vt:lpstr>
      <vt:lpstr>NexusSerif</vt:lpstr>
      <vt:lpstr>Söhne</vt:lpstr>
      <vt:lpstr>UGent Panno Text</vt:lpstr>
      <vt:lpstr>Var(--jp-code-font-family)</vt:lpstr>
      <vt:lpstr>Arial</vt:lpstr>
      <vt:lpstr>Calibri</vt:lpstr>
      <vt:lpstr>Cambria Math</vt:lpstr>
      <vt:lpstr>Courier New</vt:lpstr>
      <vt:lpstr>Futura Medium</vt:lpstr>
      <vt:lpstr>Georgia</vt:lpstr>
      <vt:lpstr>Helvetica Neue</vt:lpstr>
      <vt:lpstr>Palatino Linotype</vt:lpstr>
      <vt:lpstr>Roboto</vt:lpstr>
      <vt:lpstr>Segoe UI</vt:lpstr>
      <vt:lpstr>Symbol</vt:lpstr>
      <vt:lpstr>Times</vt:lpstr>
      <vt:lpstr>Times New Roman</vt:lpstr>
      <vt:lpstr>Verdana</vt:lpstr>
      <vt:lpstr>Wingdings</vt:lpstr>
      <vt:lpstr>RU_Template_Arial_G</vt:lpstr>
      <vt:lpstr>Continuous Auditing &amp; Reporting Laboratory (CARLab) Research Overview</vt:lpstr>
      <vt:lpstr>CarLab Analytic Research</vt:lpstr>
      <vt:lpstr>The CarLab</vt:lpstr>
      <vt:lpstr>PowerPoint Presentation</vt:lpstr>
      <vt:lpstr>PowerPoint Presentation</vt:lpstr>
      <vt:lpstr>Audit Innovation at the CarLab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Benefits of Big Data: The Case of Wind Data to Detect Greenwashing</vt:lpstr>
      <vt:lpstr>What and Why</vt:lpstr>
      <vt:lpstr>How</vt:lpstr>
      <vt:lpstr>In Progress</vt:lpstr>
      <vt:lpstr>Partner-client Social Ties and Audit Quality</vt:lpstr>
      <vt:lpstr>Motivation</vt:lpstr>
      <vt:lpstr>Objective and Contribution</vt:lpstr>
      <vt:lpstr>Progress</vt:lpstr>
      <vt:lpstr> Governance and Donations:  Evidence from Small Nonprofit Organizations   </vt:lpstr>
      <vt:lpstr>Contribution </vt:lpstr>
      <vt:lpstr>Research Question and Key Findings</vt:lpstr>
      <vt:lpstr>Theoretical Model</vt:lpstr>
      <vt:lpstr>Tiny Totos – A case for proper ESG reporting</vt:lpstr>
      <vt:lpstr>I seek co-author(s) for a case study for the social aspect of ESG reporting</vt:lpstr>
      <vt:lpstr>PowerPoint Presentation</vt:lpstr>
      <vt:lpstr>Tiny Totos connects daycare managers with parents</vt:lpstr>
      <vt:lpstr>The structure of the paper</vt:lpstr>
      <vt:lpstr>PowerPoint Presentation</vt:lpstr>
      <vt:lpstr>The Increased Role of Advanced Technology and Automation in Audit: A Delphi Study</vt:lpstr>
      <vt:lpstr>Research Focus</vt:lpstr>
      <vt:lpstr>Research Method</vt:lpstr>
      <vt:lpstr>Finding</vt:lpstr>
      <vt:lpstr>Finding</vt:lpstr>
      <vt:lpstr>Finding</vt:lpstr>
      <vt:lpstr>Finding</vt:lpstr>
      <vt:lpstr>Whether Firms’ Risk Disclosures are Informative? Using a Novel Tool to Quantify Textual Data</vt:lpstr>
      <vt:lpstr>PowerPoint Presentation</vt:lpstr>
      <vt:lpstr>Method</vt:lpstr>
      <vt:lpstr>The Watchdog Effect of Granular Transparency Regulation: Evidence from Firms’ Responses to the Greenhouse Gas Reporting Program</vt:lpstr>
      <vt:lpstr>Greenhouse Gas Reporting Program (GHGRP)</vt:lpstr>
      <vt:lpstr>Relationship between firm and facilities</vt:lpstr>
      <vt:lpstr>Research questions</vt:lpstr>
      <vt:lpstr>Why do accounting students procrastinate? A qualitative analysis using chatgpt</vt:lpstr>
      <vt:lpstr>Introduction</vt:lpstr>
      <vt:lpstr>Introduction</vt:lpstr>
      <vt:lpstr>literature</vt:lpstr>
      <vt:lpstr>contribution</vt:lpstr>
      <vt:lpstr>methodology</vt:lpstr>
      <vt:lpstr>Methodology: sample</vt:lpstr>
      <vt:lpstr>Methodology: approach</vt:lpstr>
      <vt:lpstr>Methodology: approach</vt:lpstr>
      <vt:lpstr>Eva Blondeel Doctoral Researcher and Teaching Assistant  Research group Accounting Education, Ghent University    Eva.Blondeel@UGent.Be   linkedin.com/in/eva-blondeel  </vt:lpstr>
      <vt:lpstr>Artificial Intelligence Co-Piloted Auditing</vt:lpstr>
      <vt:lpstr>The Concept of Co-pilot</vt:lpstr>
      <vt:lpstr>The Development of Co-pilot</vt:lpstr>
      <vt:lpstr>Summary</vt:lpstr>
      <vt:lpstr>Foundation-Model-Empowered AI Co-piloted Auditing</vt:lpstr>
      <vt:lpstr>The Process of AI Co-piloted Auditing</vt:lpstr>
      <vt:lpstr>Experiments of Audit Task</vt:lpstr>
      <vt:lpstr>More Development</vt:lpstr>
      <vt:lpstr>Manual Journal Entry Testing --Using Natural Language Processing and Deep Learning</vt:lpstr>
      <vt:lpstr>Motivation</vt:lpstr>
      <vt:lpstr>Methodology </vt:lpstr>
      <vt:lpstr>PowerPoint Presentation</vt:lpstr>
      <vt:lpstr>Contribution </vt:lpstr>
      <vt:lpstr>PowerPoint Presentation</vt:lpstr>
      <vt:lpstr>PowerPoint Presentation</vt:lpstr>
      <vt:lpstr>PowerPoint Presentation</vt:lpstr>
      <vt:lpstr>PowerPoint Presentation</vt:lpstr>
      <vt:lpstr>PowerPoint Presentation</vt:lpstr>
      <vt:lpstr>Can External Auditors Utilize ChatGPT to Assure ESG Reports? - Starting from Environmental Section Test</vt:lpstr>
      <vt:lpstr>   Research goals:</vt:lpstr>
      <vt:lpstr>Background</vt:lpstr>
      <vt:lpstr>Assurance Process</vt:lpstr>
      <vt:lpstr>Assurance Process</vt:lpstr>
      <vt:lpstr>ESG Reporting sample (partial):</vt:lpstr>
      <vt:lpstr>GRI 305: Emissions </vt:lpstr>
      <vt:lpstr>PowerPoint Presentation</vt:lpstr>
      <vt:lpstr>Questions to test: </vt:lpstr>
      <vt:lpstr>Questions to test: </vt:lpstr>
      <vt:lpstr>Method</vt:lpstr>
      <vt:lpstr>Sample code to use ChatGPT API </vt:lpstr>
      <vt:lpstr>Method</vt:lpstr>
      <vt:lpstr>Method</vt:lpstr>
      <vt:lpstr>Sentimental Analysis as a measure for determining the Informativeness of Cybersecurity Disclosures  Presented by: Hongmin William Du</vt:lpstr>
      <vt:lpstr>Introduction</vt:lpstr>
      <vt:lpstr>Research Question and Hypothesis</vt:lpstr>
      <vt:lpstr>Data and Methodology</vt:lpstr>
      <vt:lpstr>Sample Distribution</vt:lpstr>
      <vt:lpstr>Regression and Results</vt:lpstr>
      <vt:lpstr>Conclusion</vt:lpstr>
      <vt:lpstr>Analyzing Analyst Question Patterns in Earnings Calls: Leveraging NLP Models for Sentiment and Forward-Looking Analysis</vt:lpstr>
      <vt:lpstr>Analysts in conference call Q&amp;A sections</vt:lpstr>
      <vt:lpstr>In a Nutshell</vt:lpstr>
      <vt:lpstr>Hypotheses</vt:lpstr>
      <vt:lpstr>Data and Methodology</vt:lpstr>
      <vt:lpstr>Next steps</vt:lpstr>
      <vt:lpstr>Questions and comments</vt:lpstr>
      <vt:lpstr>Do employees know what would happen? Signals for the firm performance derived from the bottom tone </vt:lpstr>
      <vt:lpstr>Motivations and Research Questions</vt:lpstr>
      <vt:lpstr>Research Design</vt:lpstr>
      <vt:lpstr>Thanks!</vt:lpstr>
      <vt:lpstr>ESG Report Data Extraction: Generalized Text-Mining Framework</vt:lpstr>
      <vt:lpstr>Introduction</vt:lpstr>
      <vt:lpstr>Introduction</vt:lpstr>
      <vt:lpstr>Goals of ESG Report Text Mining Framework</vt:lpstr>
      <vt:lpstr>What steps must precede analysis?</vt:lpstr>
      <vt:lpstr>What technical pitfalls should be avoided? </vt:lpstr>
      <vt:lpstr>What about ESG reports presents a unique challenge?</vt:lpstr>
      <vt:lpstr>Tentative Framework</vt:lpstr>
      <vt:lpstr>AIS Literature Review Generation</vt:lpstr>
      <vt:lpstr>Goals:</vt:lpstr>
      <vt:lpstr>Phase I. Experiment</vt:lpstr>
      <vt:lpstr>Phase II. Survey</vt:lpstr>
      <vt:lpstr>Phase III. Adjustments &amp; Future Research</vt:lpstr>
      <vt:lpstr>PowerPoint Presentation</vt:lpstr>
      <vt:lpstr>CONTINUOUS MONITORING SYSTEM WITH INTERACTIVE VISUALIZATION: CASE STUDY ON GOVERNMENT PAYROLL DATABASE</vt:lpstr>
      <vt:lpstr>Introduction</vt:lpstr>
      <vt:lpstr>Model</vt:lpstr>
      <vt:lpstr>Case Study</vt:lpstr>
      <vt:lpstr>Current CA system </vt:lpstr>
      <vt:lpstr>Design of Visual Analytics Dashboard</vt:lpstr>
      <vt:lpstr>Future Plan</vt:lpstr>
      <vt:lpstr>Enhancing Payroll Fraud Detection for Governments: Continuous Auditing with Deep Learning based Outlier Detection</vt:lpstr>
      <vt:lpstr>Motivation</vt:lpstr>
      <vt:lpstr>Motivation</vt:lpstr>
      <vt:lpstr>Motivation</vt:lpstr>
      <vt:lpstr>Introduction </vt:lpstr>
      <vt:lpstr>Introduction</vt:lpstr>
      <vt:lpstr>Data</vt:lpstr>
      <vt:lpstr>Research questions</vt:lpstr>
      <vt:lpstr>Research design</vt:lpstr>
      <vt:lpstr>Next steps</vt:lpstr>
      <vt:lpstr>Thank you</vt:lpstr>
      <vt:lpstr>ESG violation and insider trading</vt:lpstr>
      <vt:lpstr>Motivation</vt:lpstr>
      <vt:lpstr>Motivation</vt:lpstr>
      <vt:lpstr>Research questions</vt:lpstr>
      <vt:lpstr>Data</vt:lpstr>
      <vt:lpstr>Data</vt:lpstr>
      <vt:lpstr>Event study</vt:lpstr>
      <vt:lpstr>PowerPoint Presentation</vt:lpstr>
      <vt:lpstr>PowerPoint Presentation</vt:lpstr>
      <vt:lpstr>PowerPoint Presentation</vt:lpstr>
      <vt:lpstr>Summer Project Progress</vt:lpstr>
      <vt:lpstr>Municipality Government Reporting Automation</vt:lpstr>
      <vt:lpstr>Municipality Government Reporting Automation</vt:lpstr>
      <vt:lpstr>Municipality Government Reporting Automation</vt:lpstr>
      <vt:lpstr>PowerPoint Presentation</vt:lpstr>
      <vt:lpstr>Municipality Government Reporting Automation</vt:lpstr>
      <vt:lpstr>Municipality Government Reporting Automation</vt:lpstr>
      <vt:lpstr>Predicting revenues using customer reviews</vt:lpstr>
      <vt:lpstr>PowerPoint Presentation</vt:lpstr>
      <vt:lpstr>Plan</vt:lpstr>
      <vt:lpstr>Plan</vt:lpstr>
      <vt:lpstr>Plan</vt:lpstr>
      <vt:lpstr>Software end</vt:lpstr>
      <vt:lpstr>Methodology</vt:lpstr>
      <vt:lpstr>Thankyou</vt:lpstr>
      <vt:lpstr> Continuous Auditing in the Age of AI: An Exploration of OpenAI's GPT Model Applications</vt:lpstr>
      <vt:lpstr> Introduction </vt:lpstr>
      <vt:lpstr>Research Overview</vt:lpstr>
      <vt:lpstr> Progress Made</vt:lpstr>
      <vt:lpstr>Findings &amp; Insights</vt:lpstr>
      <vt:lpstr>Challenges &amp; Next Steps</vt:lpstr>
      <vt:lpstr>The Relationship Between the Proportion of Real Outliers and the Average Attenuation Rate of Outlier Scores: An Approach of Algorithm Selection in Unsupervised Outlier Detection without Ground Truth</vt:lpstr>
      <vt:lpstr>Introduction</vt:lpstr>
      <vt:lpstr>PowerPoint Presentation</vt:lpstr>
      <vt:lpstr>Hypothesis Development</vt:lpstr>
      <vt:lpstr>Hypothesis Development</vt:lpstr>
      <vt:lpstr>Hypothesis Testing</vt:lpstr>
      <vt:lpstr>Thank You!</vt:lpstr>
      <vt:lpstr>Role-play game (RPG) with an integrated story for accounting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Usefulness of Large Language Models in External Audits</vt:lpstr>
      <vt:lpstr>Objectives </vt:lpstr>
      <vt:lpstr>PowerPoint Presentation</vt:lpstr>
      <vt:lpstr>Research progress</vt:lpstr>
      <vt:lpstr>Research progress (cont.)</vt:lpstr>
      <vt:lpstr>Bad Debt In Emergency Department </vt:lpstr>
      <vt:lpstr>PowerPoint Presentation</vt:lpstr>
      <vt:lpstr>PowerPoint Presentation</vt:lpstr>
      <vt:lpstr>PowerPoint Presentation</vt:lpstr>
      <vt:lpstr>PowerPoint Presentation</vt:lpstr>
      <vt:lpstr>PowerPoint Presentation</vt:lpstr>
      <vt:lpstr>The Analysis and Prediction of Fiscal Distress in Local Governments: Using Logistic Regression and Machine Learning Algorithms </vt:lpstr>
      <vt:lpstr>Financial distress of local governments</vt:lpstr>
      <vt:lpstr>U.S. Chapter 9 Filings over Time</vt:lpstr>
      <vt:lpstr>Main Findings &amp; Contributions (1/2)</vt:lpstr>
      <vt:lpstr>Main Findings &amp; Contributions (2/2)</vt:lpstr>
      <vt:lpstr>Literature review (1/2)</vt:lpstr>
      <vt:lpstr>Literature review (2/2)</vt:lpstr>
      <vt:lpstr>Research Design (1/3)</vt:lpstr>
      <vt:lpstr>Research Design (2/3)</vt:lpstr>
      <vt:lpstr>Research Design (3/3)</vt:lpstr>
      <vt:lpstr>Data Processing</vt:lpstr>
      <vt:lpstr>Sample Selection</vt:lpstr>
      <vt:lpstr>Sample Distribution</vt:lpstr>
      <vt:lpstr>Chapter 9 Authorization</vt:lpstr>
      <vt:lpstr>Prediction Classifiers (1/2)</vt:lpstr>
      <vt:lpstr>Prediction Classifiers (2/2)</vt:lpstr>
      <vt:lpstr>Logit Regression Prediction Results </vt:lpstr>
      <vt:lpstr>Significant Predictors_Logistic Regression</vt:lpstr>
      <vt:lpstr>Model Performance Evaluation (1/2) </vt:lpstr>
      <vt:lpstr>Model Performance Evaluation (2/2) </vt:lpstr>
      <vt:lpstr>LR Model Performance </vt:lpstr>
      <vt:lpstr>XGBClassifier Model Performance  </vt:lpstr>
      <vt:lpstr>RUSBoost Model Performance  </vt:lpstr>
      <vt:lpstr>C4.5 Decision Tree Model Performance  </vt:lpstr>
      <vt:lpstr>Exactly Balanced Bagging Model Performance  </vt:lpstr>
      <vt:lpstr>Roughly Balanced Bagging Model Performance  </vt:lpstr>
      <vt:lpstr>Work in Progress</vt:lpstr>
      <vt:lpstr>Auditing Medical Assessments: Risk Assessment with Machine Learning in Medical Diagnostics  Presented by: William Du</vt:lpstr>
      <vt:lpstr>The Necessity of Precision in Medical Diagnostics</vt:lpstr>
      <vt:lpstr>Psychiatric Diagnostic QA Model </vt:lpstr>
      <vt:lpstr>Model Design</vt:lpstr>
      <vt:lpstr>Risk Categorization</vt:lpstr>
      <vt:lpstr>Results</vt:lpstr>
      <vt:lpstr>Model Performance</vt:lpstr>
      <vt:lpstr>Connecting the Dots: Auditing in the Age of Foundation Models and Multi-modal Data</vt:lpstr>
      <vt:lpstr>Motivation</vt:lpstr>
      <vt:lpstr>Motivation</vt:lpstr>
      <vt:lpstr>Summary</vt:lpstr>
      <vt:lpstr>Framework Design</vt:lpstr>
      <vt:lpstr>Sandbox Testing</vt:lpstr>
      <vt:lpstr>Employee Insights, Financial Integrity:   Rethinking Internal Control Effectiveness Measurement </vt:lpstr>
      <vt:lpstr>PowerPoint Presentation</vt:lpstr>
      <vt:lpstr>Thank you</vt:lpstr>
      <vt:lpstr>ESG violation and insider trading</vt:lpstr>
      <vt:lpstr>Motivation</vt:lpstr>
      <vt:lpstr>Motivation</vt:lpstr>
      <vt:lpstr>Research questions</vt:lpstr>
      <vt:lpstr>Data</vt:lpstr>
      <vt:lpstr>Data</vt:lpstr>
      <vt:lpstr>Descriptive statistics</vt:lpstr>
      <vt:lpstr>PowerPoint Presentation</vt:lpstr>
      <vt:lpstr>Event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tsun9920</dc:creator>
  <cp:lastModifiedBy>Yao Yao</cp:lastModifiedBy>
  <cp:revision>643</cp:revision>
  <dcterms:created xsi:type="dcterms:W3CDTF">2015-03-30T19:39:17Z</dcterms:created>
  <dcterms:modified xsi:type="dcterms:W3CDTF">2024-02-06T21:35:00Z</dcterms:modified>
</cp:coreProperties>
</file>