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303" r:id="rId5"/>
    <p:sldId id="260" r:id="rId6"/>
    <p:sldId id="261" r:id="rId7"/>
    <p:sldId id="304" r:id="rId8"/>
    <p:sldId id="296" r:id="rId9"/>
    <p:sldId id="299" r:id="rId10"/>
    <p:sldId id="300" r:id="rId11"/>
    <p:sldId id="301" r:id="rId12"/>
    <p:sldId id="289" r:id="rId13"/>
    <p:sldId id="294" r:id="rId14"/>
    <p:sldId id="295" r:id="rId15"/>
    <p:sldId id="29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E0026"/>
    <a:srgbClr val="5F5F5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 showComments="0">
  <p:normalViewPr showOutlineIcons="0">
    <p:restoredLeft sz="15669" autoAdjust="0"/>
    <p:restoredTop sz="94660"/>
  </p:normalViewPr>
  <p:slideViewPr>
    <p:cSldViewPr snapToGrid="0">
      <p:cViewPr>
        <p:scale>
          <a:sx n="100" d="100"/>
          <a:sy n="100" d="100"/>
        </p:scale>
        <p:origin x="-480" y="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07A0F3-D5C3-D841-84D7-6F62AE36BBE2}" type="datetimeFigureOut">
              <a:rPr lang="en-US" smtClean="0"/>
              <a:pPr/>
              <a:t>7/31/10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BB2DD-C634-CE45-8D4E-924F9DD8F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0443CA0-4913-FE45-BFBC-374189031868}" type="datetime1">
              <a:rPr lang="en-US"/>
              <a:pPr>
                <a:defRPr/>
              </a:pPr>
              <a:t>7/31/10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56DFFB4-EE38-5F45-B577-3B806CC7A7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We then address and discuss important factors that have inhibited the deployment of those reviewed models and suggest what might be short-term and long-term pricing.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CA225B9-B40F-C347-8BD7-E2D44243A398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47078D-2252-7A44-A9D5-2DBBE7661DEB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General perception of mobile wireless network architecture. This figure shows </a:t>
            </a:r>
            <a:r>
              <a:rPr lang="en-US" altLang="zh-CN" dirty="0" smtClean="0"/>
              <a:t>basic network architecture of currently used three types of mobile wireless network. </a:t>
            </a:r>
          </a:p>
          <a:p>
            <a:pPr eaLnBrk="1" hangingPunct="1"/>
            <a:r>
              <a:rPr lang="en-US" b="1" dirty="0" smtClean="0"/>
              <a:t>In mobile networks, the BSS is in charge of handling traffic and signaling between a mobile device and the core network.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b="1" dirty="0" smtClean="0"/>
              <a:t>The core network carries out call switching and mobility management and provides transport for Internet Protocol packet services. </a:t>
            </a:r>
          </a:p>
          <a:p>
            <a:pPr eaLnBrk="1" hangingPunct="1"/>
            <a:r>
              <a:rPr lang="en-US" b="1" dirty="0" smtClean="0"/>
              <a:t>While the OSS provides network and business support services.  </a:t>
            </a:r>
          </a:p>
          <a:p>
            <a:pPr eaLnBrk="1" hangingPunct="1"/>
            <a:r>
              <a:rPr lang="en-US" b="1" dirty="0" smtClean="0"/>
              <a:t>The network infrastructures that are connected with charging are distributed in the core network and those that are relevant to billing are in the OSS.</a:t>
            </a:r>
            <a:r>
              <a:rPr lang="en-US" dirty="0" smtClean="0"/>
              <a:t> 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2FB7494-7641-854A-B814-EF3A1420331B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6DFFB4-EE38-5F45-B577-3B806CC7A7F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82FF2D-4299-6D44-BFDF-BA01479003DB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PPT_intropage_pri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B23C2-589E-2B43-B3F1-79A2748C9F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448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448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AD71A-371C-1148-8E69-5B61974172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13601-5892-9945-B86F-F146D1FEC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B2846-6261-EA45-9041-7AC274296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BA940-474C-7746-B2EE-610ED642C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43836-47F7-6B48-9008-18B277D49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DF410-032F-2643-8666-43D74F3676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F7495-1E34-1D42-8D9B-F6B4C52B40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0CE4B-48D5-424E-8D71-E31032A9DA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5C9D8-EC8C-F242-9FBA-10914E04C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fld id="{25DF5D08-86FE-9841-BA91-CC12FBCDD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9" name="Picture 7" descr="RU_units-banner_red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725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4876800" y="98425"/>
            <a:ext cx="419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2000">
                <a:solidFill>
                  <a:schemeClr val="bg1"/>
                </a:solidFill>
              </a:rPr>
              <a:t>Pricing for wireless network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5F5F5F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5F5F5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5F5F5F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rgbClr val="5F5F5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778000"/>
          </a:xfrm>
        </p:spPr>
        <p:txBody>
          <a:bodyPr/>
          <a:lstStyle/>
          <a:p>
            <a:pPr eaLnBrk="1" hangingPunct="1"/>
            <a:r>
              <a:rPr lang="en-US" b="1" dirty="0" smtClean="0"/>
              <a:t>Pricing for wireless network: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Review, Classification and Comparison of Relevant Models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43025" y="4351338"/>
            <a:ext cx="6400800" cy="969962"/>
          </a:xfrm>
        </p:spPr>
        <p:txBody>
          <a:bodyPr/>
          <a:lstStyle/>
          <a:p>
            <a:pPr eaLnBrk="1" hangingPunct="1"/>
            <a:r>
              <a:rPr lang="en-US" dirty="0" smtClean="0"/>
              <a:t>Qi </a:t>
            </a:r>
            <a:r>
              <a:rPr lang="en-US" dirty="0" smtClean="0"/>
              <a:t>Liu, </a:t>
            </a:r>
            <a:r>
              <a:rPr lang="en-US" dirty="0" err="1" smtClean="0"/>
              <a:t>Miklos</a:t>
            </a:r>
            <a:r>
              <a:rPr lang="en-US" dirty="0" smtClean="0"/>
              <a:t> </a:t>
            </a:r>
            <a:r>
              <a:rPr lang="en-US" dirty="0" err="1" smtClean="0"/>
              <a:t>Vasarhelyi</a:t>
            </a:r>
            <a:endParaRPr lang="en-US" dirty="0" smtClean="0"/>
          </a:p>
          <a:p>
            <a:pPr eaLnBrk="1" hangingPunct="1"/>
            <a:r>
              <a:rPr lang="en-US" dirty="0" smtClean="0"/>
              <a:t>Rutgers University</a:t>
            </a:r>
          </a:p>
          <a:p>
            <a:pPr eaLnBrk="1" hangingPunct="1"/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901700" y="5531535"/>
            <a:ext cx="73787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19</a:t>
            </a:r>
            <a:r>
              <a:rPr lang="en-US" sz="1600" baseline="30000" dirty="0" smtClean="0">
                <a:solidFill>
                  <a:schemeClr val="bg1"/>
                </a:solidFill>
              </a:rPr>
              <a:t>th</a:t>
            </a:r>
            <a:r>
              <a:rPr lang="en-US" sz="1600" dirty="0" smtClean="0">
                <a:solidFill>
                  <a:schemeClr val="bg1"/>
                </a:solidFill>
              </a:rPr>
              <a:t> AAA Annual Meeting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Strategic </a:t>
            </a:r>
            <a:r>
              <a:rPr lang="en-US" sz="1600" dirty="0" smtClean="0">
                <a:solidFill>
                  <a:schemeClr val="bg1"/>
                </a:solidFill>
              </a:rPr>
              <a:t>and Emerging Technologies Research Workshop 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0" y="596900"/>
            <a:ext cx="8229600" cy="808038"/>
          </a:xfrm>
        </p:spPr>
        <p:txBody>
          <a:bodyPr/>
          <a:lstStyle/>
          <a:p>
            <a:r>
              <a:rPr lang="en-US" b="1" dirty="0" smtClean="0"/>
              <a:t>Notable pricing models in Literature (2/2)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279400" y="914400"/>
            <a:ext cx="8636000" cy="5105400"/>
          </a:xfrm>
        </p:spPr>
        <p:txBody>
          <a:bodyPr/>
          <a:lstStyle/>
          <a:p>
            <a:pPr marL="400050" lvl="1" indent="0" eaLnBrk="1" hangingPunct="1">
              <a:spcBef>
                <a:spcPct val="0"/>
              </a:spcBef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>
              <a:buFont typeface="Wingdings" charset="2"/>
              <a:buChar char="§"/>
            </a:pPr>
            <a:r>
              <a:rPr lang="en-US" dirty="0" smtClean="0"/>
              <a:t> </a:t>
            </a:r>
            <a:r>
              <a:rPr lang="en-US" sz="2400" dirty="0" smtClean="0"/>
              <a:t>Expected Capacity Pricing </a:t>
            </a:r>
            <a:r>
              <a:rPr lang="en-US" sz="2000" dirty="0" smtClean="0"/>
              <a:t>(D. Clark, 1995)</a:t>
            </a:r>
          </a:p>
          <a:p>
            <a:pPr marL="571500" lvl="1" indent="-171450" eaLnBrk="1" hangingPunct="1">
              <a:spcBef>
                <a:spcPct val="0"/>
              </a:spcBef>
              <a:buFont typeface="Wingdings" charset="2"/>
              <a:buChar char="Ø"/>
            </a:pPr>
            <a:r>
              <a:rPr lang="en-US" sz="2200" dirty="0" smtClean="0">
                <a:latin typeface="Times New Roman" charset="0"/>
              </a:rPr>
              <a:t>Users are assigned a service profile of network usage according to service providers’ expectation</a:t>
            </a:r>
          </a:p>
          <a:p>
            <a:pPr eaLnBrk="1" hangingPunct="1">
              <a:spcBef>
                <a:spcPct val="0"/>
              </a:spcBef>
              <a:buFont typeface="Wingdings" charset="2"/>
              <a:buChar char="§"/>
            </a:pPr>
            <a:endParaRPr lang="en-US" dirty="0" smtClean="0"/>
          </a:p>
          <a:p>
            <a:pPr eaLnBrk="1" hangingPunct="1">
              <a:spcBef>
                <a:spcPct val="0"/>
              </a:spcBef>
              <a:buFont typeface="Wingdings" charset="2"/>
              <a:buChar char="§"/>
            </a:pPr>
            <a:r>
              <a:rPr lang="en-US" sz="2400" dirty="0" smtClean="0"/>
              <a:t> Nominal bit rate </a:t>
            </a:r>
            <a:r>
              <a:rPr lang="en-US" sz="2000" dirty="0" smtClean="0"/>
              <a:t>(K. </a:t>
            </a:r>
            <a:r>
              <a:rPr lang="en-US" sz="2000" dirty="0" err="1" smtClean="0"/>
              <a:t>Kilkki</a:t>
            </a:r>
            <a:r>
              <a:rPr lang="en-US" sz="2000" dirty="0" smtClean="0"/>
              <a:t> et al, 1998)</a:t>
            </a:r>
          </a:p>
          <a:p>
            <a:pPr marL="565150" lvl="1" indent="-158750" eaLnBrk="1" hangingPunct="1">
              <a:spcBef>
                <a:spcPct val="0"/>
              </a:spcBef>
              <a:buFont typeface="Wingdings" charset="2"/>
              <a:buChar char="Ø"/>
            </a:pPr>
            <a:r>
              <a:rPr lang="en-US" sz="2200" dirty="0" smtClean="0">
                <a:latin typeface="Times New Roman" charset="0"/>
              </a:rPr>
              <a:t>Various services are classified into several classes with different service levels and prices.</a:t>
            </a:r>
          </a:p>
          <a:p>
            <a:pPr marL="565150" lvl="1" indent="-158750" eaLnBrk="1" hangingPunct="1">
              <a:spcBef>
                <a:spcPct val="0"/>
              </a:spcBef>
              <a:buFont typeface="Wingdings" charset="2"/>
              <a:buChar char="Ø"/>
            </a:pPr>
            <a:endParaRPr lang="en-US" dirty="0" smtClean="0"/>
          </a:p>
          <a:p>
            <a:pPr marL="0" indent="0" eaLnBrk="1" hangingPunct="1">
              <a:spcBef>
                <a:spcPct val="0"/>
              </a:spcBef>
              <a:buFont typeface="Wingdings" charset="2"/>
              <a:buChar char="§"/>
            </a:pPr>
            <a:r>
              <a:rPr lang="en-US" dirty="0" smtClean="0"/>
              <a:t>    </a:t>
            </a:r>
            <a:r>
              <a:rPr lang="en-US" sz="2400" dirty="0" smtClean="0"/>
              <a:t>Paris-metro pricing </a:t>
            </a:r>
            <a:r>
              <a:rPr lang="en-US" sz="2000" dirty="0" smtClean="0"/>
              <a:t>(A. M. Odlyzko,1999)</a:t>
            </a:r>
          </a:p>
          <a:p>
            <a:pPr marL="565150" lvl="1" indent="-158750" eaLnBrk="1" hangingPunct="1">
              <a:spcBef>
                <a:spcPct val="0"/>
              </a:spcBef>
              <a:buFont typeface="Wingdings" charset="2"/>
              <a:buChar char="Ø"/>
            </a:pPr>
            <a:r>
              <a:rPr lang="en-US" sz="2200" dirty="0" smtClean="0">
                <a:solidFill>
                  <a:srgbClr val="606060"/>
                </a:solidFill>
                <a:latin typeface="Times New Roman" charset="0"/>
              </a:rPr>
              <a:t>The available bandwidth is split into several channels, each with a fixed fraction of the network capacity and price.</a:t>
            </a:r>
          </a:p>
          <a:p>
            <a:pPr marL="571500" lvl="1" indent="-171450" eaLnBrk="1" hangingPunct="1">
              <a:spcBef>
                <a:spcPct val="0"/>
              </a:spcBef>
              <a:buFont typeface="Wingdings" charset="2"/>
              <a:buChar char="Ø"/>
            </a:pPr>
            <a:endParaRPr lang="en-US" dirty="0" smtClean="0"/>
          </a:p>
          <a:p>
            <a:pPr marL="171450" indent="-171450" eaLnBrk="1" hangingPunct="1">
              <a:spcBef>
                <a:spcPct val="0"/>
              </a:spcBef>
              <a:buFont typeface="Wingdings" charset="2"/>
              <a:buChar char="§"/>
            </a:pPr>
            <a:r>
              <a:rPr lang="en-US" dirty="0" smtClean="0"/>
              <a:t>  </a:t>
            </a:r>
            <a:r>
              <a:rPr lang="en-US" sz="2400" dirty="0" smtClean="0"/>
              <a:t>Resource Negotiation and Pricing scheme</a:t>
            </a:r>
            <a:r>
              <a:rPr lang="en-US" dirty="0" smtClean="0"/>
              <a:t> </a:t>
            </a:r>
            <a:r>
              <a:rPr lang="en-US" sz="2000" dirty="0" smtClean="0"/>
              <a:t>(X. Wang et al,1999)</a:t>
            </a:r>
          </a:p>
          <a:p>
            <a:pPr marL="565150" lvl="1" indent="-222250">
              <a:buFont typeface="Wingdings" charset="2"/>
              <a:buChar char="Ø"/>
            </a:pPr>
            <a:r>
              <a:rPr lang="en-US" sz="2200" dirty="0" smtClean="0">
                <a:latin typeface="Times New Roman"/>
              </a:rPr>
              <a:t>Users are able to negotiate and contract with the service provider about several </a:t>
            </a:r>
            <a:r>
              <a:rPr lang="en-US" sz="2200" dirty="0" err="1" smtClean="0">
                <a:latin typeface="Times New Roman"/>
              </a:rPr>
              <a:t>QoS</a:t>
            </a:r>
            <a:r>
              <a:rPr lang="en-US" sz="2200" dirty="0" smtClean="0">
                <a:latin typeface="Times New Roman"/>
              </a:rPr>
              <a:t> parameters.</a:t>
            </a:r>
          </a:p>
          <a:p>
            <a:pPr marL="565150" lvl="1" indent="-158750" eaLnBrk="1" hangingPunct="1">
              <a:spcBef>
                <a:spcPct val="0"/>
              </a:spcBef>
              <a:buFont typeface="Wingdings" charset="2"/>
              <a:buChar char="Ø"/>
            </a:pPr>
            <a:endParaRPr lang="en-US" dirty="0" smtClean="0">
              <a:latin typeface="Times New Roman" charset="0"/>
            </a:endParaRPr>
          </a:p>
          <a:p>
            <a:pPr marL="400050" lvl="1" indent="0" eaLnBrk="1" hangingPunct="1">
              <a:spcBef>
                <a:spcPct val="0"/>
              </a:spcBef>
              <a:buFontTx/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400050" lvl="1" indent="0" eaLnBrk="1" hangingPunct="1">
              <a:spcBef>
                <a:spcPct val="0"/>
              </a:spcBef>
              <a:buFontTx/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413601-5892-9945-B86F-F146D1FEC37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0" y="508000"/>
            <a:ext cx="8229600" cy="808038"/>
          </a:xfrm>
        </p:spPr>
        <p:txBody>
          <a:bodyPr/>
          <a:lstStyle/>
          <a:p>
            <a:r>
              <a:rPr lang="en-US" sz="2800" b="1" dirty="0" smtClean="0"/>
              <a:t>Classification of reviewed pricing models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68298" y="1320800"/>
          <a:ext cx="8394702" cy="3680459"/>
        </p:xfrm>
        <a:graphic>
          <a:graphicData uri="http://schemas.openxmlformats.org/drawingml/2006/table">
            <a:tbl>
              <a:tblPr/>
              <a:tblGrid>
                <a:gridCol w="1511302"/>
                <a:gridCol w="749300"/>
                <a:gridCol w="723900"/>
                <a:gridCol w="825500"/>
                <a:gridCol w="723900"/>
                <a:gridCol w="762000"/>
                <a:gridCol w="1031079"/>
                <a:gridCol w="879091"/>
                <a:gridCol w="118863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Edge pricing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Smart market pricing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Shadow pricing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Paris-metro pricing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Priority based pricing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Expected capacity pricing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Nominal bit Rate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Resource Negotiation and Pricing Scheme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Non-competitive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Competitive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Static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Dynamic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Best Effort Services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Quality of Service guaranteed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77800" y="5295900"/>
            <a:ext cx="8521700" cy="13081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Popular pricing models are focused more on Non-competitive, Static and Best Effort Services.</a:t>
            </a:r>
            <a:r>
              <a:rPr lang="en-US" dirty="0" smtClean="0">
                <a:solidFill>
                  <a:schemeClr val="tx1"/>
                </a:solidFill>
              </a:rPr>
              <a:t> Combination of some or all of these models may form a more </a:t>
            </a:r>
            <a:r>
              <a:rPr lang="en-US" dirty="0" smtClean="0">
                <a:solidFill>
                  <a:schemeClr val="tx1"/>
                </a:solidFill>
              </a:rPr>
              <a:t>efficient </a:t>
            </a:r>
            <a:r>
              <a:rPr lang="en-US" dirty="0" smtClean="0">
                <a:solidFill>
                  <a:schemeClr val="tx1"/>
                </a:solidFill>
              </a:rPr>
              <a:t>new pricing model in </a:t>
            </a:r>
            <a:r>
              <a:rPr lang="en-US" dirty="0">
                <a:solidFill>
                  <a:schemeClr val="tx1"/>
                </a:solidFill>
              </a:rPr>
              <a:t>the future research.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413601-5892-9945-B86F-F146D1FEC37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0" y="617538"/>
            <a:ext cx="9321800" cy="808037"/>
          </a:xfrm>
        </p:spPr>
        <p:txBody>
          <a:bodyPr/>
          <a:lstStyle/>
          <a:p>
            <a:r>
              <a:rPr lang="en-US" sz="2800" dirty="0" smtClean="0"/>
              <a:t>Comparison– 3-Dimensional Evaluation Model </a:t>
            </a:r>
            <a:br>
              <a:rPr lang="en-US" sz="2800" dirty="0" smtClean="0"/>
            </a:br>
            <a:r>
              <a:rPr lang="en-US" sz="2800" dirty="0" smtClean="0"/>
              <a:t>                                </a:t>
            </a:r>
            <a:r>
              <a:rPr lang="en-US" sz="1800" dirty="0" smtClean="0"/>
              <a:t>(T.T.T. Nguyen and G.J. </a:t>
            </a:r>
            <a:r>
              <a:rPr lang="en-US" sz="1800" dirty="0" err="1" smtClean="0"/>
              <a:t>Armitage</a:t>
            </a:r>
            <a:r>
              <a:rPr lang="en-US" sz="1800" dirty="0" smtClean="0"/>
              <a:t>, 2003)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41300" y="2454275"/>
          <a:ext cx="6819900" cy="4236085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525821"/>
                <a:gridCol w="1373079"/>
                <a:gridCol w="1473200"/>
                <a:gridCol w="1447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Pricing Model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Economy Efficiency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Technology Complexity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Social Impact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Metered Pricing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Medium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Low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Low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Flat Rate Pricing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Medium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Low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Low</a:t>
                      </a: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Volume based Pricing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Medium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Medium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Low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Edge pricing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Medium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Low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Low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Smart market pricing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High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High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High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Shadow pricing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High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High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High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Paris-metro pricing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Medium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Medium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High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Priority based pricing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Medium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High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High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Expected capacity pricing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Medium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High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Medium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Nominal bit pricing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High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High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Medium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6" name="Rectangular Callout 5"/>
          <p:cNvSpPr/>
          <p:nvPr/>
        </p:nvSpPr>
        <p:spPr>
          <a:xfrm>
            <a:off x="4089400" y="1549400"/>
            <a:ext cx="5054600" cy="736600"/>
          </a:xfrm>
          <a:prstGeom prst="wedgeRectCallout">
            <a:avLst>
              <a:gd name="adj1" fmla="val -32232"/>
              <a:gd name="adj2" fmla="val 6522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 Implementation cost of a model (the cost of applying new technologies, upgrading equipment, overhead costs of accounting, charging and billing system and labor cost)</a:t>
            </a:r>
            <a:endParaRPr lang="en-US" sz="16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7200900" y="2514600"/>
            <a:ext cx="1739900" cy="3136900"/>
          </a:xfrm>
          <a:prstGeom prst="wedgeRectCallout">
            <a:avLst>
              <a:gd name="adj1" fmla="val -57251"/>
              <a:gd name="adj2" fmla="val -4007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>
              <a:buFont typeface="Arial"/>
              <a:buChar char="•"/>
              <a:defRPr/>
            </a:pPr>
            <a:r>
              <a:rPr lang="en-US" sz="1600" dirty="0" smtClean="0">
                <a:solidFill>
                  <a:schemeClr val="tx1"/>
                </a:solidFill>
                <a:latin typeface="Times New Roman" charset="0"/>
              </a:rPr>
              <a:t>  Fairness </a:t>
            </a:r>
            <a:r>
              <a:rPr lang="en-US" sz="1600" dirty="0">
                <a:solidFill>
                  <a:schemeClr val="tx1"/>
                </a:solidFill>
                <a:latin typeface="Times New Roman" charset="0"/>
              </a:rPr>
              <a:t>among network </a:t>
            </a:r>
            <a:r>
              <a:rPr lang="en-US" sz="1600" dirty="0" smtClean="0">
                <a:solidFill>
                  <a:schemeClr val="tx1"/>
                </a:solidFill>
                <a:latin typeface="Times New Roman" charset="0"/>
              </a:rPr>
              <a:t>users</a:t>
            </a:r>
          </a:p>
          <a:p>
            <a:pPr>
              <a:defRPr/>
            </a:pPr>
            <a:r>
              <a:rPr lang="en-US" sz="1600" dirty="0" smtClean="0">
                <a:solidFill>
                  <a:schemeClr val="tx1"/>
                </a:solidFill>
                <a:latin typeface="Times New Roman" charset="0"/>
              </a:rPr>
              <a:t>(the </a:t>
            </a:r>
            <a:r>
              <a:rPr lang="en-US" sz="1600" dirty="0">
                <a:solidFill>
                  <a:schemeClr val="tx1"/>
                </a:solidFill>
                <a:latin typeface="Times New Roman" charset="0"/>
              </a:rPr>
              <a:t>users with more valuable traffic will be given more network resources and better quality of services if</a:t>
            </a:r>
          </a:p>
          <a:p>
            <a:pPr>
              <a:defRPr/>
            </a:pPr>
            <a:r>
              <a:rPr lang="en-US" sz="1600" dirty="0">
                <a:solidFill>
                  <a:schemeClr val="tx1"/>
                </a:solidFill>
                <a:latin typeface="Times New Roman" charset="0"/>
              </a:rPr>
              <a:t>they have greater willingness to pay than the </a:t>
            </a:r>
            <a:r>
              <a:rPr lang="en-US" sz="1600" dirty="0" smtClean="0">
                <a:solidFill>
                  <a:schemeClr val="tx1"/>
                </a:solidFill>
                <a:latin typeface="Times New Roman" charset="0"/>
              </a:rPr>
              <a:t>others)</a:t>
            </a:r>
            <a:endParaRPr lang="en-US" sz="16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413601-5892-9945-B86F-F146D1FEC37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9" name="Rounded Rectangular Callout 8"/>
          <p:cNvSpPr/>
          <p:nvPr/>
        </p:nvSpPr>
        <p:spPr>
          <a:xfrm>
            <a:off x="0" y="1549400"/>
            <a:ext cx="3962400" cy="736600"/>
          </a:xfrm>
          <a:prstGeom prst="wedgeRoundRectCallout">
            <a:avLst>
              <a:gd name="adj1" fmla="val 34406"/>
              <a:gd name="adj2" fmla="val 67673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/>
              <a:buChar char="•"/>
              <a:defRPr/>
            </a:pPr>
            <a:r>
              <a:rPr lang="en-US" sz="1600" dirty="0" smtClean="0">
                <a:solidFill>
                  <a:schemeClr val="tx1"/>
                </a:solidFill>
                <a:latin typeface="Times New Roman" charset="0"/>
              </a:rPr>
              <a:t>  Efficiency of network utilities</a:t>
            </a:r>
          </a:p>
          <a:p>
            <a:pPr>
              <a:buFont typeface="Arial"/>
              <a:buChar char="•"/>
              <a:defRPr/>
            </a:pPr>
            <a:r>
              <a:rPr lang="en-US" sz="1600" dirty="0" smtClean="0">
                <a:solidFill>
                  <a:schemeClr val="tx1"/>
                </a:solidFill>
                <a:latin typeface="Times New Roman" charset="0"/>
              </a:rPr>
              <a:t>  Optimization of service provider’s revenue</a:t>
            </a:r>
            <a:endParaRPr lang="en-US" sz="1600" dirty="0">
              <a:solidFill>
                <a:schemeClr val="tx1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0" y="495300"/>
            <a:ext cx="9359900" cy="808038"/>
          </a:xfrm>
        </p:spPr>
        <p:txBody>
          <a:bodyPr/>
          <a:lstStyle/>
          <a:p>
            <a:r>
              <a:rPr lang="en-US" sz="2500" b="1" dirty="0" smtClean="0"/>
              <a:t>Factors inhibiting deployment of proposed pricing models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190500" y="1168400"/>
            <a:ext cx="8661400" cy="49657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Implementation cost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 </a:t>
            </a:r>
            <a:r>
              <a:rPr lang="en-US" sz="2400" dirty="0" smtClean="0"/>
              <a:t>Pricing strategy adjustment cost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Font typeface="Wingdings" charset="2"/>
              <a:buChar char="Ø"/>
            </a:pPr>
            <a:r>
              <a:rPr lang="en-US" sz="2200" dirty="0" smtClean="0">
                <a:latin typeface="Times New Roman" charset="0"/>
              </a:rPr>
              <a:t>The cost of price adjustment include physical costs, managerial costs and customer costs. (M. J. </a:t>
            </a:r>
            <a:r>
              <a:rPr lang="en-US" sz="2200" dirty="0" err="1" smtClean="0">
                <a:latin typeface="Times New Roman" charset="0"/>
              </a:rPr>
              <a:t>Zbaracki</a:t>
            </a:r>
            <a:r>
              <a:rPr lang="en-US" sz="2200" dirty="0" smtClean="0">
                <a:latin typeface="Times New Roman" charset="0"/>
              </a:rPr>
              <a:t> et al., 2003)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Font typeface="Wingdings" charset="2"/>
              <a:buChar char="Ø"/>
            </a:pPr>
            <a:endParaRPr lang="en-US" sz="2200" dirty="0" smtClean="0">
              <a:latin typeface="Times New Roman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Difficulty to satisfy both customer satisfaction and effectively congestion control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charset="2"/>
              <a:buChar char="Ø"/>
            </a:pPr>
            <a:r>
              <a:rPr lang="en-US" sz="2200" dirty="0" smtClean="0">
                <a:latin typeface="Times New Roman" charset="0"/>
              </a:rPr>
              <a:t>Customers prefer the simple pricing scheme, which could not effectively control network congestion.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charset="2"/>
              <a:buChar char="Ø"/>
            </a:pPr>
            <a:endParaRPr lang="en-US" sz="2200" dirty="0" smtClean="0">
              <a:latin typeface="Times New Roman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 Technology limitation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charset="2"/>
              <a:buChar char="Ø"/>
            </a:pPr>
            <a:r>
              <a:rPr lang="en-US" sz="2200" dirty="0" smtClean="0">
                <a:latin typeface="Times New Roman" charset="0"/>
              </a:rPr>
              <a:t>The pricing models based on </a:t>
            </a:r>
            <a:r>
              <a:rPr lang="en-US" sz="2200" dirty="0" err="1" smtClean="0">
                <a:latin typeface="Times New Roman" charset="0"/>
              </a:rPr>
              <a:t>QoS</a:t>
            </a:r>
            <a:r>
              <a:rPr lang="en-US" sz="2200" dirty="0" smtClean="0">
                <a:latin typeface="Times New Roman" charset="0"/>
              </a:rPr>
              <a:t> technologies can not be deployed.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413601-5892-9945-B86F-F146D1FEC37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8229600" cy="808038"/>
          </a:xfrm>
        </p:spPr>
        <p:txBody>
          <a:bodyPr/>
          <a:lstStyle/>
          <a:p>
            <a:r>
              <a:rPr lang="en-US" sz="2800" b="1" dirty="0" smtClean="0"/>
              <a:t>Conclusion and Future Research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384300"/>
            <a:ext cx="8420100" cy="45339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Eleven well-discussed pricing schemes of wireless network are classified and compared.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2400" dirty="0" smtClean="0"/>
              <a:t>The factors that inhibits the deployment of these pricing scheme are discussed after analyzed by 3-Dimentional evaluation model.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2400" dirty="0" smtClean="0"/>
              <a:t>Future Research</a:t>
            </a:r>
          </a:p>
          <a:p>
            <a:pPr lvl="1" eaLnBrk="1" hangingPunct="1">
              <a:buFont typeface="Wingdings" charset="2"/>
              <a:buChar char="Ø"/>
            </a:pPr>
            <a:r>
              <a:rPr lang="en-US" sz="2200" dirty="0" smtClean="0">
                <a:latin typeface="Times New Roman"/>
              </a:rPr>
              <a:t>Combination of proposed pricing schemes for best effort services could be a most appropriate solution in short-term.</a:t>
            </a:r>
          </a:p>
          <a:p>
            <a:pPr lvl="1" eaLnBrk="1" hangingPunct="1">
              <a:buFont typeface="Wingdings" charset="2"/>
              <a:buChar char="Ø"/>
            </a:pPr>
            <a:r>
              <a:rPr lang="en-US" sz="2200" dirty="0" smtClean="0">
                <a:latin typeface="Times New Roman"/>
              </a:rPr>
              <a:t>In the long-term, with the development of technology, pricing scheme with guaranteed </a:t>
            </a:r>
            <a:r>
              <a:rPr lang="en-US" sz="2200" dirty="0" err="1" smtClean="0">
                <a:latin typeface="Times New Roman"/>
              </a:rPr>
              <a:t>QoS</a:t>
            </a:r>
            <a:r>
              <a:rPr lang="en-US" sz="2200" dirty="0" smtClean="0">
                <a:latin typeface="Times New Roman"/>
              </a:rPr>
              <a:t> should be used.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413601-5892-9945-B86F-F146D1FEC37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4800" smtClean="0"/>
          </a:p>
          <a:p>
            <a:pPr>
              <a:buFontTx/>
              <a:buNone/>
            </a:pPr>
            <a:endParaRPr lang="en-US" sz="4800" smtClean="0"/>
          </a:p>
          <a:p>
            <a:pPr algn="ctr">
              <a:buFontTx/>
              <a:buNone/>
            </a:pPr>
            <a:r>
              <a:rPr lang="en-US" sz="4800" smtClean="0"/>
              <a:t>Thanks for your attention!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413601-5892-9945-B86F-F146D1FEC37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558800"/>
            <a:ext cx="8229600" cy="808038"/>
          </a:xfrm>
        </p:spPr>
        <p:txBody>
          <a:bodyPr/>
          <a:lstStyle/>
          <a:p>
            <a:pPr eaLnBrk="1" hangingPunct="1"/>
            <a:r>
              <a:rPr lang="en-US" sz="2800" b="1" smtClean="0"/>
              <a:t>Content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1397000"/>
            <a:ext cx="8432800" cy="4533900"/>
          </a:xfrm>
        </p:spPr>
        <p:txBody>
          <a:bodyPr/>
          <a:lstStyle/>
          <a:p>
            <a:pPr eaLnBrk="1" hangingPunct="1">
              <a:buFont typeface="Wingdings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Introduction</a:t>
            </a:r>
          </a:p>
          <a:p>
            <a:pPr lvl="1" eaLnBrk="1" hangingPunct="1">
              <a:buFont typeface="Wingdings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Motivation</a:t>
            </a:r>
          </a:p>
          <a:p>
            <a:pPr lvl="1" eaLnBrk="1" hangingPunct="1">
              <a:buFont typeface="Wingdings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Research Purpose</a:t>
            </a:r>
            <a:endParaRPr lang="en-US" sz="2200" dirty="0" smtClean="0"/>
          </a:p>
          <a:p>
            <a:pPr eaLnBrk="1" hangingPunct="1">
              <a:lnSpc>
                <a:spcPct val="150000"/>
              </a:lnSpc>
              <a:buFont typeface="Wingdings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Overview of mobile wireless network architecture</a:t>
            </a:r>
            <a:endParaRPr lang="en-US" dirty="0" smtClean="0"/>
          </a:p>
          <a:p>
            <a:pPr eaLnBrk="1" hangingPunct="1">
              <a:lnSpc>
                <a:spcPct val="150000"/>
              </a:lnSpc>
              <a:buFont typeface="Wingdings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Classification methods of wireless pricing models</a:t>
            </a:r>
            <a:endParaRPr lang="en-US" dirty="0" smtClean="0"/>
          </a:p>
          <a:p>
            <a:pPr eaLnBrk="1" hangingPunct="1">
              <a:lnSpc>
                <a:spcPct val="150000"/>
              </a:lnSpc>
              <a:buFont typeface="Wingdings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Review of notable pricing schemes</a:t>
            </a:r>
          </a:p>
          <a:p>
            <a:pPr lvl="1" eaLnBrk="1" hangingPunct="1">
              <a:buFont typeface="Wingdings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Currently used pricing scheme</a:t>
            </a:r>
          </a:p>
          <a:p>
            <a:pPr lvl="1" eaLnBrk="1" hangingPunct="1">
              <a:buFont typeface="Wingdings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Notable pricing scheme in literature</a:t>
            </a:r>
          </a:p>
          <a:p>
            <a:pPr lvl="1" eaLnBrk="1" hangingPunct="1">
              <a:buFont typeface="Wingdings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Classification, Comparison and Analyze</a:t>
            </a:r>
          </a:p>
          <a:p>
            <a:pPr eaLnBrk="1" hangingPunct="1">
              <a:lnSpc>
                <a:spcPct val="150000"/>
              </a:lnSpc>
              <a:buFont typeface="Wingdings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Factors inhibiting deployment of proposed pricing models</a:t>
            </a:r>
          </a:p>
          <a:p>
            <a:pPr eaLnBrk="1" hangingPunct="1">
              <a:lnSpc>
                <a:spcPct val="150000"/>
              </a:lnSpc>
              <a:buFont typeface="Wingdings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Conclusion and Future Research</a:t>
            </a:r>
          </a:p>
          <a:p>
            <a:pPr eaLnBrk="1" hangingPunct="1">
              <a:lnSpc>
                <a:spcPct val="150000"/>
              </a:lnSpc>
              <a:buFont typeface="Wingdings" charset="2"/>
              <a:buChar char="§"/>
            </a:pP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413601-5892-9945-B86F-F146D1FEC37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93700" y="584200"/>
            <a:ext cx="8229600" cy="808038"/>
          </a:xfrm>
        </p:spPr>
        <p:txBody>
          <a:bodyPr/>
          <a:lstStyle/>
          <a:p>
            <a:pPr algn="ctr" eaLnBrk="1" hangingPunct="1"/>
            <a:r>
              <a:rPr lang="en-US" b="1" dirty="0" smtClean="0"/>
              <a:t>Introduction</a:t>
            </a:r>
            <a:r>
              <a:rPr lang="en-US" dirty="0" smtClean="0"/>
              <a:t>(1/2)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239713" y="1219200"/>
            <a:ext cx="8739187" cy="5056188"/>
          </a:xfrm>
        </p:spPr>
        <p:txBody>
          <a:bodyPr/>
          <a:lstStyle/>
          <a:p>
            <a:pPr eaLnBrk="1" hangingPunct="1">
              <a:buFont typeface="Wingdings" charset="2"/>
              <a:buChar char="§"/>
              <a:defRPr/>
            </a:pPr>
            <a:r>
              <a:rPr lang="en-US" sz="2600" dirty="0" smtClean="0">
                <a:solidFill>
                  <a:schemeClr val="bg2">
                    <a:lumMod val="75000"/>
                  </a:schemeClr>
                </a:solidFill>
              </a:rPr>
              <a:t>Motivation</a:t>
            </a:r>
          </a:p>
          <a:p>
            <a:pPr lvl="1" eaLnBrk="1" hangingPunct="1">
              <a:buFont typeface="Wingdings" charset="2"/>
              <a:buChar char="Ø"/>
              <a:defRPr/>
            </a:pPr>
            <a:r>
              <a:rPr lang="en-US" sz="2200" dirty="0" smtClean="0">
                <a:latin typeface="Times New Roman"/>
              </a:rPr>
              <a:t>Pricing is significant for the wireless service providers to recovery infrastructure investment cost  for quickly developed technology and diversified services and applications. </a:t>
            </a:r>
          </a:p>
          <a:p>
            <a:pPr lvl="1" eaLnBrk="1" hangingPunct="1">
              <a:buFont typeface="Wingdings" charset="2"/>
              <a:buChar char="Ø"/>
              <a:defRPr/>
            </a:pPr>
            <a:endParaRPr lang="en-US" sz="2200" dirty="0" smtClean="0">
              <a:latin typeface="Times New Roman"/>
            </a:endParaRPr>
          </a:p>
          <a:p>
            <a:pPr lvl="1" eaLnBrk="1" hangingPunct="1">
              <a:buFont typeface="Wingdings" charset="2"/>
              <a:buChar char="Ø"/>
              <a:defRPr/>
            </a:pPr>
            <a:r>
              <a:rPr lang="en-US" sz="2200" dirty="0" smtClean="0">
                <a:latin typeface="Times New Roman"/>
              </a:rPr>
              <a:t>Network bandwidth is limited, pricing could also be used to control congestion. (E.D. </a:t>
            </a:r>
            <a:r>
              <a:rPr lang="en-US" sz="2200" dirty="0" err="1" smtClean="0">
                <a:latin typeface="Times New Roman"/>
              </a:rPr>
              <a:t>Fitkov</a:t>
            </a:r>
            <a:r>
              <a:rPr lang="en-US" sz="2200" dirty="0" smtClean="0">
                <a:latin typeface="Times New Roman"/>
              </a:rPr>
              <a:t>-Norris and A. </a:t>
            </a:r>
            <a:r>
              <a:rPr lang="en-US" sz="2200" dirty="0" err="1" smtClean="0">
                <a:latin typeface="Times New Roman"/>
              </a:rPr>
              <a:t>Khanifar</a:t>
            </a:r>
            <a:r>
              <a:rPr lang="en-US" sz="2200" dirty="0" smtClean="0">
                <a:latin typeface="Times New Roman"/>
              </a:rPr>
              <a:t>, 2000)</a:t>
            </a:r>
          </a:p>
          <a:p>
            <a:pPr lvl="1" eaLnBrk="1" hangingPunct="1">
              <a:buFont typeface="Wingdings" charset="2"/>
              <a:buChar char="Ø"/>
              <a:defRPr/>
            </a:pPr>
            <a:endParaRPr lang="en-US" sz="2200" dirty="0" smtClean="0">
              <a:latin typeface="Times New Roman"/>
            </a:endParaRPr>
          </a:p>
          <a:p>
            <a:pPr lvl="1">
              <a:buFont typeface="Wingdings" charset="2"/>
              <a:buChar char="Ø"/>
              <a:defRPr/>
            </a:pPr>
            <a:r>
              <a:rPr lang="en-US" sz="2200" dirty="0" smtClean="0">
                <a:latin typeface="Times New Roman"/>
              </a:rPr>
              <a:t>Finding a more efficient charging scheme has attracted much research effort over the last decade.</a:t>
            </a:r>
          </a:p>
          <a:p>
            <a:pPr lvl="1">
              <a:buFont typeface="Wingdings" charset="2"/>
              <a:buChar char="Ø"/>
              <a:defRPr/>
            </a:pPr>
            <a:endParaRPr lang="en-US" sz="2200" dirty="0" smtClean="0">
              <a:latin typeface="Times New Roman"/>
            </a:endParaRPr>
          </a:p>
          <a:p>
            <a:pPr lvl="1">
              <a:buFont typeface="Wingdings" charset="2"/>
              <a:buChar char="Ø"/>
              <a:defRPr/>
            </a:pPr>
            <a:r>
              <a:rPr lang="en-US" sz="2200" dirty="0" smtClean="0">
                <a:latin typeface="Times New Roman"/>
              </a:rPr>
              <a:t>Many pricing models have been proposed, however, few of them are implemented in practice.</a:t>
            </a:r>
          </a:p>
          <a:p>
            <a:pPr lvl="1">
              <a:buFont typeface="Wingdings" charset="2"/>
              <a:buChar char="Ø"/>
              <a:defRPr/>
            </a:pPr>
            <a:endParaRPr lang="en-US" sz="2000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413601-5892-9945-B86F-F146D1FEC37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660400"/>
            <a:ext cx="8229600" cy="808038"/>
          </a:xfrm>
        </p:spPr>
        <p:txBody>
          <a:bodyPr/>
          <a:lstStyle/>
          <a:p>
            <a:pPr algn="ctr"/>
            <a:r>
              <a:rPr lang="en-US" b="1" dirty="0" smtClean="0"/>
              <a:t>Introduction</a:t>
            </a:r>
            <a:r>
              <a:rPr lang="en-US" dirty="0" smtClean="0"/>
              <a:t>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45339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charset="2"/>
              <a:buChar char="§"/>
              <a:defRPr/>
            </a:pP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Purpose of this research: </a:t>
            </a:r>
          </a:p>
          <a:p>
            <a:pPr lvl="1" eaLnBrk="1" hangingPunct="1">
              <a:buFont typeface="Wingdings" charset="2"/>
              <a:buChar char="Ø"/>
              <a:defRPr/>
            </a:pPr>
            <a:r>
              <a:rPr lang="en-US" sz="2200" dirty="0" smtClean="0">
                <a:latin typeface="Times New Roman"/>
              </a:rPr>
              <a:t>Review, classification and compare currently proposed pricing models for wireless network</a:t>
            </a:r>
          </a:p>
          <a:p>
            <a:pPr lvl="1" eaLnBrk="1" hangingPunct="1">
              <a:buFont typeface="Wingdings" charset="2"/>
              <a:buChar char="Ø"/>
              <a:defRPr/>
            </a:pPr>
            <a:endParaRPr lang="en-US" sz="2200" dirty="0" smtClean="0">
              <a:latin typeface="Times New Roman"/>
            </a:endParaRPr>
          </a:p>
          <a:p>
            <a:pPr lvl="1" eaLnBrk="1" hangingPunct="1">
              <a:buFont typeface="Wingdings" charset="2"/>
              <a:buChar char="Ø"/>
              <a:defRPr/>
            </a:pPr>
            <a:r>
              <a:rPr lang="en-US" sz="2200" dirty="0" smtClean="0">
                <a:latin typeface="Times New Roman"/>
              </a:rPr>
              <a:t>Discuss factors that have inhibited the deployment of these models</a:t>
            </a:r>
          </a:p>
          <a:p>
            <a:pPr lvl="1" eaLnBrk="1" hangingPunct="1">
              <a:buFont typeface="Wingdings" charset="2"/>
              <a:buChar char="Ø"/>
              <a:defRPr/>
            </a:pPr>
            <a:endParaRPr lang="en-US" sz="2200" dirty="0" smtClean="0">
              <a:latin typeface="Times New Roman"/>
            </a:endParaRPr>
          </a:p>
          <a:p>
            <a:pPr lvl="1" eaLnBrk="1" hangingPunct="1">
              <a:buFont typeface="Wingdings" charset="2"/>
              <a:buChar char="Ø"/>
              <a:defRPr/>
            </a:pPr>
            <a:r>
              <a:rPr lang="en-US" sz="2200" dirty="0" smtClean="0">
                <a:latin typeface="Times New Roman"/>
              </a:rPr>
              <a:t>Give suggestions for the future research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413601-5892-9945-B86F-F146D1FEC37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0" y="498475"/>
            <a:ext cx="8686800" cy="808038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Overview of mobile wireless network architecture</a:t>
            </a:r>
          </a:p>
        </p:txBody>
      </p:sp>
      <p:pic>
        <p:nvPicPr>
          <p:cNvPr id="19459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9738" y="1371600"/>
            <a:ext cx="8056561" cy="4868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1322389" y="1485900"/>
            <a:ext cx="1204912" cy="4197350"/>
          </a:xfrm>
          <a:prstGeom prst="roundRect">
            <a:avLst/>
          </a:prstGeom>
          <a:solidFill>
            <a:schemeClr val="bg1">
              <a:alpha val="0"/>
            </a:schemeClr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768600" y="1651000"/>
            <a:ext cx="2819400" cy="3937000"/>
          </a:xfrm>
          <a:prstGeom prst="roundRect">
            <a:avLst/>
          </a:prstGeom>
          <a:solidFill>
            <a:schemeClr val="bg1">
              <a:alpha val="0"/>
            </a:schemeClr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837239" y="1714499"/>
            <a:ext cx="1071562" cy="3695701"/>
          </a:xfrm>
          <a:prstGeom prst="roundRect">
            <a:avLst/>
          </a:prstGeom>
          <a:solidFill>
            <a:schemeClr val="bg1">
              <a:alpha val="0"/>
            </a:schemeClr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413601-5892-9945-B86F-F146D1FEC37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508000" y="723900"/>
            <a:ext cx="8229600" cy="927100"/>
          </a:xfrm>
        </p:spPr>
        <p:txBody>
          <a:bodyPr/>
          <a:lstStyle/>
          <a:p>
            <a:pPr algn="ctr" eaLnBrk="1" hangingPunct="1"/>
            <a:r>
              <a:rPr lang="en-US" sz="2800" b="1" dirty="0" smtClean="0"/>
              <a:t>Classification methods of wireless pricing models</a:t>
            </a:r>
            <a:r>
              <a:rPr lang="en-US" sz="2800" dirty="0" smtClean="0"/>
              <a:t>(1/2)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938338"/>
            <a:ext cx="8255000" cy="1058862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Three-dimensional classification method </a:t>
            </a:r>
            <a:r>
              <a:rPr lang="en-US" sz="2000" dirty="0" smtClean="0"/>
              <a:t>(B. Stiller and P. </a:t>
            </a:r>
            <a:r>
              <a:rPr lang="en-US" sz="2000" dirty="0" err="1" smtClean="0"/>
              <a:t>Reichl</a:t>
            </a:r>
            <a:r>
              <a:rPr lang="en-US" sz="2000" dirty="0" smtClean="0"/>
              <a:t>, 2001)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>
              <a:buNone/>
            </a:pPr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  <p:pic>
        <p:nvPicPr>
          <p:cNvPr id="5" name="Content Placeholder 3"/>
          <p:cNvPicPr>
            <a:picLocks/>
          </p:cNvPicPr>
          <p:nvPr/>
        </p:nvPicPr>
        <p:blipFill>
          <a:blip r:embed="rId2"/>
          <a:srcRect t="-24323" b="-24323"/>
          <a:stretch>
            <a:fillRect/>
          </a:stretch>
        </p:blipFill>
        <p:spPr bwMode="auto">
          <a:xfrm>
            <a:off x="850900" y="2590800"/>
            <a:ext cx="7429500" cy="356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413601-5892-9945-B86F-F146D1FEC37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647700"/>
            <a:ext cx="7531100" cy="808038"/>
          </a:xfrm>
        </p:spPr>
        <p:txBody>
          <a:bodyPr/>
          <a:lstStyle/>
          <a:p>
            <a:pPr algn="ctr"/>
            <a:r>
              <a:rPr lang="en-US" sz="2800" b="1" dirty="0" smtClean="0"/>
              <a:t>Classification methods of wireless pricing models</a:t>
            </a:r>
            <a:r>
              <a:rPr lang="en-US" sz="2800" dirty="0" smtClean="0"/>
              <a:t>(2/2)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413601-5892-9945-B86F-F146D1FEC37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95300" y="1866900"/>
            <a:ext cx="8166100" cy="3958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r>
              <a:rPr lang="en-US" sz="2400" kern="0" dirty="0" smtClean="0">
                <a:solidFill>
                  <a:srgbClr val="5F5F5F"/>
                </a:solidFill>
                <a:latin typeface="Arial"/>
                <a:ea typeface="ＭＳ Ｐゴシック" charset="-128"/>
                <a:cs typeface="ＭＳ Ｐゴシック" charset="-128"/>
              </a:rPr>
              <a:t>Pricing models for Best Effort Services and Pricing models with Quality of Service guaranteed </a:t>
            </a:r>
            <a:r>
              <a:rPr lang="en-US" sz="2000" kern="0" dirty="0" smtClean="0">
                <a:solidFill>
                  <a:srgbClr val="5F5F5F"/>
                </a:solidFill>
                <a:latin typeface="Arial"/>
                <a:ea typeface="ＭＳ Ｐゴシック" charset="-128"/>
                <a:cs typeface="ＭＳ Ｐゴシック" charset="-128"/>
              </a:rPr>
              <a:t>(T.T.T. Nguyen, G. J. </a:t>
            </a:r>
            <a:r>
              <a:rPr lang="en-US" sz="2000" kern="0" dirty="0" err="1" smtClean="0">
                <a:solidFill>
                  <a:srgbClr val="5F5F5F"/>
                </a:solidFill>
                <a:latin typeface="Arial"/>
                <a:ea typeface="ＭＳ Ｐゴシック" charset="-128"/>
                <a:cs typeface="ＭＳ Ｐゴシック" charset="-128"/>
              </a:rPr>
              <a:t>Armitage</a:t>
            </a:r>
            <a:r>
              <a:rPr lang="en-US" sz="2000" kern="0" dirty="0" smtClean="0">
                <a:solidFill>
                  <a:srgbClr val="5F5F5F"/>
                </a:solidFill>
                <a:latin typeface="Arial"/>
                <a:ea typeface="ＭＳ Ｐゴシック" charset="-128"/>
                <a:cs typeface="ＭＳ Ｐゴシック" charset="-128"/>
              </a:rPr>
              <a:t>, 2003)</a:t>
            </a:r>
          </a:p>
          <a:p>
            <a:pPr marL="342900" lvl="0" indent="-342900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 sz="2400" kern="0" dirty="0" smtClean="0">
              <a:solidFill>
                <a:srgbClr val="5F5F5F"/>
              </a:solidFill>
              <a:latin typeface="Arial"/>
              <a:ea typeface="ＭＳ Ｐゴシック" charset="-128"/>
              <a:cs typeface="ＭＳ Ｐゴシック" charset="-128"/>
            </a:endParaRPr>
          </a:p>
          <a:p>
            <a:pPr marL="342900" lvl="0" indent="-342900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r>
              <a:rPr lang="en-US" sz="2400" kern="0" dirty="0" smtClean="0">
                <a:solidFill>
                  <a:srgbClr val="5F5F5F"/>
                </a:solidFill>
                <a:latin typeface="Arial"/>
                <a:ea typeface="ＭＳ Ｐゴシック" charset="-128"/>
                <a:cs typeface="ＭＳ Ｐゴシック" charset="-128"/>
              </a:rPr>
              <a:t>Static and Dynamic pricing models </a:t>
            </a:r>
            <a:r>
              <a:rPr lang="en-US" sz="2000" kern="0" dirty="0" smtClean="0">
                <a:solidFill>
                  <a:srgbClr val="5F5F5F"/>
                </a:solidFill>
                <a:latin typeface="Arial"/>
                <a:ea typeface="ＭＳ Ｐゴシック" charset="-128"/>
                <a:cs typeface="ＭＳ Ｐゴシック" charset="-128"/>
              </a:rPr>
              <a:t>(S. </a:t>
            </a:r>
            <a:r>
              <a:rPr lang="en-US" sz="2000" kern="0" dirty="0" err="1" smtClean="0">
                <a:solidFill>
                  <a:srgbClr val="5F5F5F"/>
                </a:solidFill>
                <a:latin typeface="Arial"/>
                <a:ea typeface="ＭＳ Ｐゴシック" charset="-128"/>
                <a:cs typeface="ＭＳ Ｐゴシック" charset="-128"/>
              </a:rPr>
              <a:t>Mandal</a:t>
            </a:r>
            <a:r>
              <a:rPr lang="en-US" sz="2000" kern="0" dirty="0" smtClean="0">
                <a:solidFill>
                  <a:srgbClr val="5F5F5F"/>
                </a:solidFill>
                <a:latin typeface="Arial"/>
                <a:ea typeface="ＭＳ Ｐゴシック" charset="-128"/>
                <a:cs typeface="ＭＳ Ｐゴシック" charset="-128"/>
              </a:rPr>
              <a:t> et al., 2006)</a:t>
            </a:r>
          </a:p>
          <a:p>
            <a:pPr marL="342900" lvl="0" indent="-342900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 sz="2400" kern="0" dirty="0" smtClean="0">
              <a:solidFill>
                <a:srgbClr val="5F5F5F"/>
              </a:solidFill>
              <a:latin typeface="Arial"/>
              <a:ea typeface="ＭＳ Ｐゴシック" charset="-128"/>
              <a:cs typeface="ＭＳ Ｐゴシック" charset="-128"/>
            </a:endParaRPr>
          </a:p>
          <a:p>
            <a:pPr marL="342900" lvl="0" indent="-342900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r>
              <a:rPr lang="en-US" sz="2400" kern="0" dirty="0" smtClean="0">
                <a:solidFill>
                  <a:srgbClr val="5F5F5F"/>
                </a:solidFill>
                <a:latin typeface="Arial"/>
                <a:ea typeface="ＭＳ Ｐゴシック" charset="-128"/>
                <a:cs typeface="ＭＳ Ｐゴシック" charset="-128"/>
              </a:rPr>
              <a:t>Non-competitive </a:t>
            </a:r>
            <a:r>
              <a:rPr lang="zh-CN" altLang="en-US" sz="2400" kern="0" dirty="0" smtClean="0">
                <a:solidFill>
                  <a:srgbClr val="5F5F5F"/>
                </a:solidFill>
                <a:latin typeface="Arial"/>
                <a:ea typeface="ＭＳ Ｐゴシック" charset="-128"/>
                <a:cs typeface="ＭＳ Ｐゴシック" charset="-128"/>
              </a:rPr>
              <a:t>（</a:t>
            </a:r>
            <a:r>
              <a:rPr lang="en-US" altLang="zh-CN" sz="2400" kern="0" dirty="0" smtClean="0">
                <a:solidFill>
                  <a:srgbClr val="5F5F5F"/>
                </a:solidFill>
                <a:latin typeface="Arial"/>
                <a:ea typeface="ＭＳ Ｐゴシック" charset="-128"/>
                <a:cs typeface="ＭＳ Ｐゴシック" charset="-128"/>
              </a:rPr>
              <a:t>optimization-based</a:t>
            </a:r>
            <a:r>
              <a:rPr lang="zh-CN" altLang="en-US" sz="2400" kern="0" dirty="0" smtClean="0">
                <a:solidFill>
                  <a:srgbClr val="5F5F5F"/>
                </a:solidFill>
                <a:latin typeface="Arial"/>
                <a:ea typeface="ＭＳ Ｐゴシック" charset="-128"/>
                <a:cs typeface="ＭＳ Ｐゴシック" charset="-128"/>
              </a:rPr>
              <a:t>）</a:t>
            </a:r>
            <a:r>
              <a:rPr lang="en-US" altLang="ja-JP" sz="2400" kern="0" dirty="0" smtClean="0">
                <a:solidFill>
                  <a:srgbClr val="5F5F5F"/>
                </a:solidFill>
                <a:latin typeface="Arial"/>
                <a:ea typeface="ＭＳ Ｐゴシック" charset="-128"/>
                <a:cs typeface="ＭＳ Ｐゴシック" charset="-128"/>
              </a:rPr>
              <a:t> and Competitive (game theory-based) models </a:t>
            </a:r>
            <a:r>
              <a:rPr lang="en-US" altLang="ja-JP" sz="2000" kern="0" dirty="0" smtClean="0">
                <a:solidFill>
                  <a:srgbClr val="5F5F5F"/>
                </a:solidFill>
                <a:latin typeface="Arial"/>
                <a:ea typeface="ＭＳ Ｐゴシック" charset="-128"/>
                <a:cs typeface="ＭＳ Ｐゴシック" charset="-128"/>
              </a:rPr>
              <a:t>(D. </a:t>
            </a:r>
            <a:r>
              <a:rPr lang="en-US" altLang="ja-JP" sz="2000" kern="0" dirty="0" err="1" smtClean="0">
                <a:solidFill>
                  <a:srgbClr val="5F5F5F"/>
                </a:solidFill>
                <a:latin typeface="Arial"/>
                <a:ea typeface="ＭＳ Ｐゴシック" charset="-128"/>
                <a:cs typeface="ＭＳ Ｐゴシック" charset="-128"/>
              </a:rPr>
              <a:t>Niyato</a:t>
            </a:r>
            <a:r>
              <a:rPr lang="en-US" altLang="ja-JP" sz="2000" kern="0" dirty="0" smtClean="0">
                <a:solidFill>
                  <a:srgbClr val="5F5F5F"/>
                </a:solidFill>
                <a:latin typeface="Arial"/>
                <a:ea typeface="ＭＳ Ｐゴシック" charset="-128"/>
                <a:cs typeface="ＭＳ Ｐゴシック" charset="-128"/>
              </a:rPr>
              <a:t> and E. </a:t>
            </a:r>
            <a:r>
              <a:rPr lang="en-US" altLang="ja-JP" sz="2000" kern="0" dirty="0" err="1" smtClean="0">
                <a:solidFill>
                  <a:srgbClr val="5F5F5F"/>
                </a:solidFill>
                <a:latin typeface="Arial"/>
                <a:ea typeface="ＭＳ Ｐゴシック" charset="-128"/>
                <a:cs typeface="ＭＳ Ｐゴシック" charset="-128"/>
              </a:rPr>
              <a:t>Hossain</a:t>
            </a:r>
            <a:r>
              <a:rPr lang="en-US" altLang="ja-JP" sz="2000" kern="0" dirty="0" smtClean="0">
                <a:solidFill>
                  <a:srgbClr val="5F5F5F"/>
                </a:solidFill>
                <a:latin typeface="Arial"/>
                <a:ea typeface="ＭＳ Ｐゴシック" charset="-128"/>
                <a:cs typeface="ＭＳ Ｐゴシック" charset="-128"/>
              </a:rPr>
              <a:t>, 2008)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0" y="431800"/>
            <a:ext cx="9144000" cy="808038"/>
          </a:xfrm>
        </p:spPr>
        <p:txBody>
          <a:bodyPr/>
          <a:lstStyle/>
          <a:p>
            <a:r>
              <a:rPr lang="en-US" sz="2400" b="1" dirty="0" smtClean="0"/>
              <a:t>Currently used pricing strategy in mobile wireless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0" y="1079500"/>
            <a:ext cx="8966200" cy="2819400"/>
          </a:xfrm>
        </p:spPr>
        <p:txBody>
          <a:bodyPr/>
          <a:lstStyle/>
          <a:p>
            <a:pPr>
              <a:defRPr/>
            </a:pPr>
            <a:r>
              <a:rPr lang="en-US" sz="2300" dirty="0" smtClean="0">
                <a:solidFill>
                  <a:schemeClr val="bg2">
                    <a:lumMod val="75000"/>
                  </a:schemeClr>
                </a:solidFill>
              </a:rPr>
              <a:t>Metered Pricing</a:t>
            </a:r>
          </a:p>
          <a:p>
            <a:pPr lvl="1">
              <a:buFont typeface="Wingdings" charset="2"/>
              <a:buChar char="Ø"/>
              <a:defRPr/>
            </a:pP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latin typeface="Times New Roman"/>
              </a:rPr>
              <a:t>The model involves charging the users on a monthly basis and the exceed usage on metered usage of the service. </a:t>
            </a:r>
          </a:p>
          <a:p>
            <a:pPr>
              <a:defRPr/>
            </a:pPr>
            <a:r>
              <a:rPr lang="en-US" sz="2300" dirty="0" smtClean="0">
                <a:solidFill>
                  <a:schemeClr val="bg2">
                    <a:lumMod val="75000"/>
                  </a:schemeClr>
                </a:solidFill>
              </a:rPr>
              <a:t>Flat rate Pricing</a:t>
            </a:r>
          </a:p>
          <a:p>
            <a:pPr lvl="1">
              <a:buFont typeface="Wingdings" charset="2"/>
              <a:buChar char="Ø"/>
              <a:defRPr/>
            </a:pP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latin typeface="Times New Roman"/>
              </a:rPr>
              <a:t>A fixed fee is charged for a set amount of bandwidth to access the network.</a:t>
            </a:r>
          </a:p>
          <a:p>
            <a:pPr>
              <a:defRPr/>
            </a:pPr>
            <a:r>
              <a:rPr lang="en-US" sz="2300" dirty="0" smtClean="0">
                <a:solidFill>
                  <a:schemeClr val="bg2">
                    <a:lumMod val="75000"/>
                  </a:schemeClr>
                </a:solidFill>
              </a:rPr>
              <a:t>Volume-based pricing </a:t>
            </a:r>
          </a:p>
          <a:p>
            <a:pPr lvl="1">
              <a:buFont typeface="Wingdings" charset="2"/>
              <a:buChar char="Ø"/>
              <a:defRPr/>
            </a:pP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latin typeface="Times New Roman"/>
              </a:rPr>
              <a:t>The number of packets transferred in the network are counted as a parameter of pricing. </a:t>
            </a:r>
          </a:p>
          <a:p>
            <a:pPr>
              <a:buFontTx/>
              <a:buNone/>
              <a:defRPr/>
            </a:pPr>
            <a:endParaRPr lang="en-US" sz="2000" dirty="0" smtClean="0"/>
          </a:p>
          <a:p>
            <a:pPr>
              <a:defRPr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68300" y="4113117"/>
          <a:ext cx="8343900" cy="2411320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1512000"/>
                <a:gridCol w="1335600"/>
                <a:gridCol w="1305300"/>
                <a:gridCol w="711200"/>
                <a:gridCol w="1041400"/>
                <a:gridCol w="1193800"/>
                <a:gridCol w="12446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Non-Competitive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Competitive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Static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Dynamic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Best Effort Service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QoS</a:t>
                      </a: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guaranteed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48317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Metered Pricing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48317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Flat Rate Pricing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7396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Volume-based Pricing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X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413601-5892-9945-B86F-F146D1FEC37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0" y="558800"/>
            <a:ext cx="8229600" cy="808038"/>
          </a:xfrm>
        </p:spPr>
        <p:txBody>
          <a:bodyPr/>
          <a:lstStyle/>
          <a:p>
            <a:r>
              <a:rPr lang="en-US" b="1" dirty="0" smtClean="0"/>
              <a:t>Notable pricing models in Literature</a:t>
            </a:r>
            <a:r>
              <a:rPr lang="en-US" dirty="0" smtClean="0"/>
              <a:t>(</a:t>
            </a:r>
            <a:r>
              <a:rPr lang="en-US" altLang="zh-CN" dirty="0" smtClean="0"/>
              <a:t>1/2)</a:t>
            </a:r>
            <a:endParaRPr lang="en-US" dirty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317500" y="1206500"/>
            <a:ext cx="8572500" cy="45339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charset="2"/>
              <a:buChar char="§"/>
            </a:pPr>
            <a:r>
              <a:rPr lang="en-US" sz="2400" dirty="0" smtClean="0"/>
              <a:t> Priority based pricing </a:t>
            </a:r>
            <a:r>
              <a:rPr lang="en-US" sz="2000" dirty="0" smtClean="0"/>
              <a:t>(R. </a:t>
            </a:r>
            <a:r>
              <a:rPr lang="en-US" sz="2000" dirty="0" err="1" smtClean="0"/>
              <a:t>Cocchi</a:t>
            </a:r>
            <a:r>
              <a:rPr lang="en-US" sz="2000" dirty="0" smtClean="0"/>
              <a:t> et al.,1992)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400050" lvl="1" indent="0" eaLnBrk="1" hangingPunct="1">
              <a:spcBef>
                <a:spcPct val="0"/>
              </a:spcBef>
              <a:buFont typeface="Wingdings" charset="2"/>
              <a:buChar char="Ø"/>
            </a:pPr>
            <a:r>
              <a:rPr lang="en-US" sz="2200" dirty="0" smtClean="0">
                <a:solidFill>
                  <a:srgbClr val="606060"/>
                </a:solidFill>
                <a:latin typeface="Times New Roman" charset="0"/>
              </a:rPr>
              <a:t>Traffic are flagged with different priority and price by users. </a:t>
            </a:r>
          </a:p>
          <a:p>
            <a:pPr marL="400050" lvl="1" indent="0" eaLnBrk="1" hangingPunct="1">
              <a:spcBef>
                <a:spcPct val="0"/>
              </a:spcBef>
              <a:buFont typeface="Wingdings" charset="2"/>
              <a:buChar char="Ø"/>
            </a:pPr>
            <a:endParaRPr lang="en-US" dirty="0" smtClean="0"/>
          </a:p>
          <a:p>
            <a:pPr marL="0" indent="0" eaLnBrk="1" hangingPunct="1">
              <a:spcBef>
                <a:spcPct val="0"/>
              </a:spcBef>
              <a:buFont typeface="Wingdings" charset="2"/>
              <a:buChar char="§"/>
            </a:pPr>
            <a:r>
              <a:rPr lang="en-US" dirty="0" smtClean="0"/>
              <a:t>    </a:t>
            </a:r>
            <a:r>
              <a:rPr lang="en-US" sz="2400" dirty="0" smtClean="0"/>
              <a:t>Smart market pricing </a:t>
            </a:r>
            <a:r>
              <a:rPr lang="en-US" sz="2000" dirty="0" smtClean="0"/>
              <a:t>(</a:t>
            </a:r>
            <a:r>
              <a:rPr lang="en-US" sz="2000" dirty="0" err="1" smtClean="0"/>
              <a:t>MacKie</a:t>
            </a:r>
            <a:r>
              <a:rPr lang="en-US" sz="2000" dirty="0" smtClean="0"/>
              <a:t>-Mason K. J and Varian R. H,1993)</a:t>
            </a:r>
          </a:p>
          <a:p>
            <a:pPr marL="571500" lvl="1" indent="-171450" algn="just" eaLnBrk="1" hangingPunct="1">
              <a:spcBef>
                <a:spcPct val="0"/>
              </a:spcBef>
              <a:buFont typeface="Wingdings" charset="2"/>
              <a:buChar char="Ø"/>
            </a:pPr>
            <a:r>
              <a:rPr lang="en-US" sz="2200" dirty="0" smtClean="0">
                <a:solidFill>
                  <a:srgbClr val="606060"/>
                </a:solidFill>
                <a:latin typeface="Times New Roman" charset="0"/>
              </a:rPr>
              <a:t>Users bit for each packet, </a:t>
            </a:r>
            <a:r>
              <a:rPr lang="en-US" altLang="zh-CN" sz="2200" dirty="0" smtClean="0">
                <a:solidFill>
                  <a:srgbClr val="606060"/>
                </a:solidFill>
                <a:latin typeface="Times New Roman" charset="0"/>
              </a:rPr>
              <a:t>t</a:t>
            </a:r>
            <a:r>
              <a:rPr lang="en-US" sz="2200" dirty="0" smtClean="0">
                <a:solidFill>
                  <a:srgbClr val="606060"/>
                </a:solidFill>
                <a:latin typeface="Times New Roman" charset="0"/>
              </a:rPr>
              <a:t>he packet will be accepted </a:t>
            </a:r>
            <a:r>
              <a:rPr lang="en-US" altLang="zh-CN" sz="2200" dirty="0" smtClean="0">
                <a:solidFill>
                  <a:srgbClr val="606060"/>
                </a:solidFill>
                <a:latin typeface="Times New Roman" charset="0"/>
              </a:rPr>
              <a:t>only </a:t>
            </a:r>
            <a:r>
              <a:rPr lang="en-US" sz="2200" dirty="0" smtClean="0">
                <a:solidFill>
                  <a:srgbClr val="606060"/>
                </a:solidFill>
                <a:latin typeface="Times New Roman" charset="0"/>
              </a:rPr>
              <a:t>if the bid exceeds the current marginal cost of transportation in the network.</a:t>
            </a:r>
          </a:p>
          <a:p>
            <a:pPr marL="571500" lvl="1" indent="-171450" algn="just" eaLnBrk="1" hangingPunct="1">
              <a:spcBef>
                <a:spcPct val="0"/>
              </a:spcBef>
              <a:buFont typeface="Wingdings" charset="2"/>
              <a:buChar char="Ø"/>
            </a:pPr>
            <a:endParaRPr lang="en-US" dirty="0" smtClean="0">
              <a:solidFill>
                <a:srgbClr val="606060"/>
              </a:solidFill>
              <a:latin typeface="Times New Roman" charset="0"/>
            </a:endParaRPr>
          </a:p>
          <a:p>
            <a:pPr marL="0" indent="0" algn="just" eaLnBrk="1" hangingPunct="1">
              <a:spcBef>
                <a:spcPct val="0"/>
              </a:spcBef>
              <a:buFont typeface="Wingdings" charset="2"/>
              <a:buChar char="§"/>
            </a:pPr>
            <a:r>
              <a:rPr lang="en-US" dirty="0" smtClean="0">
                <a:solidFill>
                  <a:srgbClr val="606060"/>
                </a:solidFill>
              </a:rPr>
              <a:t>    </a:t>
            </a:r>
            <a:r>
              <a:rPr lang="en-US" sz="2400" dirty="0" smtClean="0">
                <a:solidFill>
                  <a:srgbClr val="606060"/>
                </a:solidFill>
              </a:rPr>
              <a:t>Shadow Pricing </a:t>
            </a:r>
            <a:r>
              <a:rPr lang="en-US" sz="2000" dirty="0" smtClean="0">
                <a:solidFill>
                  <a:srgbClr val="606060"/>
                </a:solidFill>
              </a:rPr>
              <a:t>(</a:t>
            </a:r>
            <a:r>
              <a:rPr lang="en-US" sz="2000" dirty="0" smtClean="0"/>
              <a:t>Kelly, F.P,1995</a:t>
            </a:r>
            <a:r>
              <a:rPr lang="en-US" sz="2000" dirty="0" smtClean="0">
                <a:solidFill>
                  <a:srgbClr val="606060"/>
                </a:solidFill>
              </a:rPr>
              <a:t>)</a:t>
            </a:r>
          </a:p>
          <a:p>
            <a:pPr marL="400050" lvl="1" indent="0" algn="just" eaLnBrk="1" hangingPunct="1">
              <a:spcBef>
                <a:spcPct val="0"/>
              </a:spcBef>
              <a:buFont typeface="Wingdings" charset="2"/>
              <a:buChar char="Ø"/>
            </a:pPr>
            <a:r>
              <a:rPr lang="en-US" sz="2200" dirty="0" smtClean="0">
                <a:solidFill>
                  <a:srgbClr val="606060"/>
                </a:solidFill>
                <a:latin typeface="Times New Roman" charset="0"/>
              </a:rPr>
              <a:t>Users pay for the amount of congestion that their packets impose on others.</a:t>
            </a:r>
          </a:p>
          <a:p>
            <a:pPr marL="400050" lvl="1" indent="0" algn="just" eaLnBrk="1" hangingPunct="1">
              <a:spcBef>
                <a:spcPct val="0"/>
              </a:spcBef>
              <a:buFont typeface="Wingdings" charset="2"/>
              <a:buChar char="Ø"/>
            </a:pPr>
            <a:endParaRPr lang="en-US" dirty="0" smtClean="0">
              <a:solidFill>
                <a:srgbClr val="606060"/>
              </a:solidFill>
            </a:endParaRPr>
          </a:p>
          <a:p>
            <a:pPr eaLnBrk="1" hangingPunct="1">
              <a:spcBef>
                <a:spcPct val="0"/>
              </a:spcBef>
              <a:buFont typeface="Wingdings" charset="2"/>
              <a:buChar char="§"/>
            </a:pPr>
            <a:r>
              <a:rPr lang="en-US" sz="2400" dirty="0" smtClean="0"/>
              <a:t> Edge Pricing </a:t>
            </a:r>
            <a:r>
              <a:rPr lang="en-US" sz="2000" dirty="0" smtClean="0"/>
              <a:t>(S. </a:t>
            </a:r>
            <a:r>
              <a:rPr lang="en-US" sz="2000" dirty="0" err="1" smtClean="0"/>
              <a:t>Shenker</a:t>
            </a:r>
            <a:r>
              <a:rPr lang="en-US" sz="2000" dirty="0" smtClean="0"/>
              <a:t> et al,</a:t>
            </a:r>
            <a:r>
              <a:rPr lang="en-US" altLang="zh-CN" sz="2000" dirty="0" smtClean="0"/>
              <a:t>1996</a:t>
            </a:r>
            <a:r>
              <a:rPr lang="en-US" sz="2000" dirty="0" smtClean="0"/>
              <a:t>)</a:t>
            </a:r>
          </a:p>
          <a:p>
            <a:pPr marL="571500" lvl="1" indent="-171450" eaLnBrk="1" hangingPunct="1">
              <a:spcBef>
                <a:spcPct val="0"/>
              </a:spcBef>
              <a:buFont typeface="Wingdings" charset="2"/>
              <a:buChar char="Ø"/>
            </a:pPr>
            <a:r>
              <a:rPr lang="en-US" sz="2200" dirty="0" smtClean="0">
                <a:solidFill>
                  <a:srgbClr val="606060"/>
                </a:solidFill>
                <a:latin typeface="Times New Roman" charset="0"/>
              </a:rPr>
              <a:t>Users are charged only by the first network provider along a data path rather than computed in a distributed fashion along the entire path.</a:t>
            </a:r>
            <a:endParaRPr lang="en-US" dirty="0" smtClean="0">
              <a:solidFill>
                <a:srgbClr val="606060"/>
              </a:solidFill>
            </a:endParaRPr>
          </a:p>
          <a:p>
            <a:pPr marL="400050" lvl="1" indent="0" algn="just"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606060"/>
              </a:solidFill>
              <a:latin typeface="Times New Roman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413601-5892-9945-B86F-F146D1FEC37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theme/theme1.xml><?xml version="1.0" encoding="utf-8"?>
<a:theme xmlns:a="http://schemas.openxmlformats.org/drawingml/2006/main" name="RU_Template_Verdana_G">
  <a:themeElements>
    <a:clrScheme name="RU_Template_Verdana_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U_Template_Verdana_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RU_Template_Verdana_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4440</TotalTime>
  <Words>1277</Words>
  <Application>Microsoft Office PowerPoint</Application>
  <PresentationFormat>On-screen Show (4:3)</PresentationFormat>
  <Paragraphs>236</Paragraphs>
  <Slides>15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RU_Template_Verdana_G</vt:lpstr>
      <vt:lpstr>Pricing for wireless network: Review, Classification and Comparison of Relevant Models </vt:lpstr>
      <vt:lpstr>Content</vt:lpstr>
      <vt:lpstr>Introduction(1/2)</vt:lpstr>
      <vt:lpstr>Introduction(2/2)</vt:lpstr>
      <vt:lpstr>Overview of mobile wireless network architecture</vt:lpstr>
      <vt:lpstr>Classification methods of wireless pricing models(1/2)</vt:lpstr>
      <vt:lpstr>Classification methods of wireless pricing models(2/2)</vt:lpstr>
      <vt:lpstr>Currently used pricing strategy in mobile wireless network</vt:lpstr>
      <vt:lpstr>Notable pricing models in Literature(1/2)</vt:lpstr>
      <vt:lpstr>Notable pricing models in Literature (2/2)</vt:lpstr>
      <vt:lpstr>Classification of reviewed pricing models</vt:lpstr>
      <vt:lpstr>Comparison– 3-Dimensional Evaluation Model                                  (T.T.T. Nguyen and G.J. Armitage, 2003)</vt:lpstr>
      <vt:lpstr>Factors inhibiting deployment of proposed pricing models</vt:lpstr>
      <vt:lpstr>Conclusion and Future Research</vt:lpstr>
      <vt:lpstr>Slide 15</vt:lpstr>
    </vt:vector>
  </TitlesOfParts>
  <Company>University Relations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eburris</dc:creator>
  <cp:lastModifiedBy>Qi LIU</cp:lastModifiedBy>
  <cp:revision>25</cp:revision>
  <dcterms:created xsi:type="dcterms:W3CDTF">2010-07-31T15:08:22Z</dcterms:created>
  <dcterms:modified xsi:type="dcterms:W3CDTF">2010-07-31T19:53:24Z</dcterms:modified>
</cp:coreProperties>
</file>