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82" r:id="rId2"/>
    <p:sldId id="387" r:id="rId3"/>
    <p:sldId id="288" r:id="rId4"/>
    <p:sldId id="289" r:id="rId5"/>
    <p:sldId id="373" r:id="rId6"/>
    <p:sldId id="365" r:id="rId7"/>
    <p:sldId id="361" r:id="rId8"/>
    <p:sldId id="376" r:id="rId9"/>
    <p:sldId id="352" r:id="rId10"/>
    <p:sldId id="353" r:id="rId11"/>
    <p:sldId id="355" r:id="rId12"/>
    <p:sldId id="384" r:id="rId13"/>
    <p:sldId id="381" r:id="rId14"/>
    <p:sldId id="382" r:id="rId15"/>
    <p:sldId id="356" r:id="rId16"/>
    <p:sldId id="318" r:id="rId17"/>
    <p:sldId id="385" r:id="rId18"/>
    <p:sldId id="386" r:id="rId19"/>
  </p:sldIdLst>
  <p:sldSz cx="9144000" cy="6858000" type="screen4x3"/>
  <p:notesSz cx="7059613" cy="93392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  <a:srgbClr val="00FFFF"/>
    <a:srgbClr val="D298E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93" autoAdjust="0"/>
    <p:restoredTop sz="93838" autoAdjust="0"/>
  </p:normalViewPr>
  <p:slideViewPr>
    <p:cSldViewPr>
      <p:cViewPr varScale="1">
        <p:scale>
          <a:sx n="79" d="100"/>
          <a:sy n="79" d="100"/>
        </p:scale>
        <p:origin x="-1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60" y="-102"/>
      </p:cViewPr>
      <p:guideLst>
        <p:guide orient="horz" pos="2942"/>
        <p:guide pos="222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9166" cy="466963"/>
          </a:xfrm>
          <a:prstGeom prst="rect">
            <a:avLst/>
          </a:prstGeom>
        </p:spPr>
        <p:txBody>
          <a:bodyPr vert="horz" lIns="93726" tIns="46863" rIns="93726" bIns="4686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8814" y="0"/>
            <a:ext cx="3059166" cy="466963"/>
          </a:xfrm>
          <a:prstGeom prst="rect">
            <a:avLst/>
          </a:prstGeom>
        </p:spPr>
        <p:txBody>
          <a:bodyPr vert="horz" lIns="93726" tIns="46863" rIns="93726" bIns="46863" rtlCol="0"/>
          <a:lstStyle>
            <a:lvl1pPr algn="r">
              <a:defRPr sz="1200"/>
            </a:lvl1pPr>
          </a:lstStyle>
          <a:p>
            <a:fld id="{732E15C7-0357-4C94-BDA2-1AA06A4B150E}" type="datetimeFigureOut">
              <a:rPr lang="en-US" smtClean="0"/>
              <a:pPr/>
              <a:t>7/30/2010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70679"/>
            <a:ext cx="3059166" cy="466963"/>
          </a:xfrm>
          <a:prstGeom prst="rect">
            <a:avLst/>
          </a:prstGeom>
        </p:spPr>
        <p:txBody>
          <a:bodyPr vert="horz" lIns="93726" tIns="46863" rIns="93726" bIns="4686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8814" y="8870679"/>
            <a:ext cx="3059166" cy="466963"/>
          </a:xfrm>
          <a:prstGeom prst="rect">
            <a:avLst/>
          </a:prstGeom>
        </p:spPr>
        <p:txBody>
          <a:bodyPr vert="horz" lIns="93726" tIns="46863" rIns="93726" bIns="46863" rtlCol="0" anchor="b"/>
          <a:lstStyle>
            <a:lvl1pPr algn="r">
              <a:defRPr sz="1200"/>
            </a:lvl1pPr>
          </a:lstStyle>
          <a:p>
            <a:fld id="{FB6EDB43-B276-4438-A122-A9FF9190609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9166" cy="466963"/>
          </a:xfrm>
          <a:prstGeom prst="rect">
            <a:avLst/>
          </a:prstGeom>
        </p:spPr>
        <p:txBody>
          <a:bodyPr vert="horz" lIns="93726" tIns="46863" rIns="93726" bIns="4686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8814" y="0"/>
            <a:ext cx="3059166" cy="466963"/>
          </a:xfrm>
          <a:prstGeom prst="rect">
            <a:avLst/>
          </a:prstGeom>
        </p:spPr>
        <p:txBody>
          <a:bodyPr vert="horz" lIns="93726" tIns="46863" rIns="93726" bIns="46863" rtlCol="0"/>
          <a:lstStyle>
            <a:lvl1pPr algn="r">
              <a:defRPr sz="1200"/>
            </a:lvl1pPr>
          </a:lstStyle>
          <a:p>
            <a:fld id="{1374B749-E00B-4462-B54C-3EB250346F43}" type="datetimeFigureOut">
              <a:rPr lang="en-US" smtClean="0"/>
              <a:pPr/>
              <a:t>7/30/2010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3800" y="700088"/>
            <a:ext cx="4672013" cy="3503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726" tIns="46863" rIns="93726" bIns="4686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962" y="4436151"/>
            <a:ext cx="5647690" cy="4202668"/>
          </a:xfrm>
          <a:prstGeom prst="rect">
            <a:avLst/>
          </a:prstGeom>
        </p:spPr>
        <p:txBody>
          <a:bodyPr vert="horz" lIns="93726" tIns="46863" rIns="93726" bIns="4686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70679"/>
            <a:ext cx="3059166" cy="466963"/>
          </a:xfrm>
          <a:prstGeom prst="rect">
            <a:avLst/>
          </a:prstGeom>
        </p:spPr>
        <p:txBody>
          <a:bodyPr vert="horz" lIns="93726" tIns="46863" rIns="93726" bIns="4686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8814" y="8870679"/>
            <a:ext cx="3059166" cy="466963"/>
          </a:xfrm>
          <a:prstGeom prst="rect">
            <a:avLst/>
          </a:prstGeom>
        </p:spPr>
        <p:txBody>
          <a:bodyPr vert="horz" lIns="93726" tIns="46863" rIns="93726" bIns="46863" rtlCol="0" anchor="b"/>
          <a:lstStyle>
            <a:lvl1pPr algn="r">
              <a:defRPr sz="1200"/>
            </a:lvl1pPr>
          </a:lstStyle>
          <a:p>
            <a:fld id="{760A33DE-FD5C-44A1-ADBB-9DCAB092A87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78BC18-03CC-4F4B-A604-D4D8D55284B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4C973-37BE-4178-B7ED-C9E2A437CC9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0A33DE-FD5C-44A1-ADBB-9DCAB092A87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0A33DE-FD5C-44A1-ADBB-9DCAB092A87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0A33DE-FD5C-44A1-ADBB-9DCAB092A87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0A33DE-FD5C-44A1-ADBB-9DCAB092A87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0A33DE-FD5C-44A1-ADBB-9DCAB092A87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700088"/>
            <a:ext cx="4670425" cy="3503612"/>
          </a:xfrm>
          <a:ln/>
        </p:spPr>
      </p:sp>
      <p:sp>
        <p:nvSpPr>
          <p:cNvPr id="119811" name="Notes Placeholder 2"/>
          <p:cNvSpPr>
            <a:spLocks noGrp="1"/>
          </p:cNvSpPr>
          <p:nvPr>
            <p:ph type="body" idx="1"/>
          </p:nvPr>
        </p:nvSpPr>
        <p:spPr/>
        <p:txBody>
          <a:bodyPr lIns="93723" tIns="46861" rIns="93723" bIns="46861"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19812" name="Slide Number Placeholder 3"/>
          <p:cNvSpPr txBox="1">
            <a:spLocks noGrp="1"/>
          </p:cNvSpPr>
          <p:nvPr/>
        </p:nvSpPr>
        <p:spPr bwMode="auto">
          <a:xfrm>
            <a:off x="3998747" y="8871186"/>
            <a:ext cx="3059272" cy="466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723" tIns="46861" rIns="93723" bIns="46861" anchor="b"/>
          <a:lstStyle/>
          <a:p>
            <a:pPr algn="r" defTabSz="937077"/>
            <a:fld id="{84235728-79BE-4921-A28B-F3A34993E69C}" type="slidenum">
              <a:rPr lang="en-US" altLang="ko-KR" sz="1200">
                <a:latin typeface="Calibri" pitchFamily="34" charset="0"/>
              </a:rPr>
              <a:pPr algn="r" defTabSz="937077"/>
              <a:t>16</a:t>
            </a:fld>
            <a:endParaRPr lang="en-US" altLang="ko-KR" sz="1200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4C973-37BE-4178-B7ED-C9E2A437CC99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0A33DE-FD5C-44A1-ADBB-9DCAB092A872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700088"/>
            <a:ext cx="4670425" cy="3503612"/>
          </a:xfrm>
          <a:ln/>
        </p:spPr>
      </p:sp>
      <p:sp>
        <p:nvSpPr>
          <p:cNvPr id="117763" name="Notes Placeholder 2"/>
          <p:cNvSpPr>
            <a:spLocks noGrp="1"/>
          </p:cNvSpPr>
          <p:nvPr>
            <p:ph type="body" idx="1"/>
          </p:nvPr>
        </p:nvSpPr>
        <p:spPr/>
        <p:txBody>
          <a:bodyPr lIns="93723" tIns="46861" rIns="93723" bIns="46861"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17764" name="Slide Number Placeholder 3"/>
          <p:cNvSpPr txBox="1">
            <a:spLocks noGrp="1"/>
          </p:cNvSpPr>
          <p:nvPr/>
        </p:nvSpPr>
        <p:spPr bwMode="auto">
          <a:xfrm>
            <a:off x="3998747" y="8871186"/>
            <a:ext cx="3059272" cy="466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723" tIns="46861" rIns="93723" bIns="46861" anchor="b"/>
          <a:lstStyle/>
          <a:p>
            <a:pPr algn="r" defTabSz="937077"/>
            <a:fld id="{2CFB11CC-E1C2-4CBF-B681-1A6001E691EA}" type="slidenum">
              <a:rPr lang="en-US" altLang="ko-KR" sz="1200">
                <a:latin typeface="Calibri" pitchFamily="34" charset="0"/>
              </a:rPr>
              <a:pPr algn="r" defTabSz="937077"/>
              <a:t>2</a:t>
            </a:fld>
            <a:endParaRPr lang="en-US" altLang="ko-KR" sz="1200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78BC18-03CC-4F4B-A604-D4D8D55284B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78BC18-03CC-4F4B-A604-D4D8D55284B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0A33DE-FD5C-44A1-ADBB-9DCAB092A87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78BC18-03CC-4F4B-A604-D4D8D55284B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5FA65E-7A95-45B7-9DF7-8C51837C680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0A33DE-FD5C-44A1-ADBB-9DCAB092A87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0A33DE-FD5C-44A1-ADBB-9DCAB092A87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4" name="Picture 8" descr="PPT_intropage_pri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99797C0-A652-4D23-A617-388AD7CAE8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448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448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99797C0-A652-4D23-A617-388AD7CAE8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2E1DADD-C5C8-417D-BDCB-C4CBF42B14F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99797C0-A652-4D23-A617-388AD7CAE8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99797C0-A652-4D23-A617-388AD7CAE8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99797C0-A652-4D23-A617-388AD7CAE8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99797C0-A652-4D23-A617-388AD7CAE8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99797C0-A652-4D23-A617-388AD7CAE8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99797C0-A652-4D23-A617-388AD7CAE8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99797C0-A652-4D23-A617-388AD7CAE8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240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5F5F5F"/>
                </a:solidFill>
              </a:defRPr>
            </a:lvl1pPr>
          </a:lstStyle>
          <a:p>
            <a:fld id="{599797C0-A652-4D23-A617-388AD7CAE89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31" name="Picture 7" descr="RU_units-banner_red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72575" cy="6191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447800"/>
            <a:ext cx="9144000" cy="1470025"/>
          </a:xfrm>
        </p:spPr>
        <p:txBody>
          <a:bodyPr/>
          <a:lstStyle/>
          <a:p>
            <a:r>
              <a:rPr lang="en-US" dirty="0" smtClean="0"/>
              <a:t>Cluster Analysis for Anomaly Detection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2971800"/>
          </a:xfrm>
        </p:spPr>
        <p:txBody>
          <a:bodyPr/>
          <a:lstStyle/>
          <a:p>
            <a:r>
              <a:rPr lang="en-US" dirty="0" err="1" smtClean="0"/>
              <a:t>Sutapat</a:t>
            </a:r>
            <a:r>
              <a:rPr lang="en-US" dirty="0" smtClean="0"/>
              <a:t> </a:t>
            </a:r>
            <a:r>
              <a:rPr lang="en-US" dirty="0" err="1" smtClean="0"/>
              <a:t>Thiprungsri</a:t>
            </a:r>
            <a:endParaRPr lang="en-US" dirty="0" smtClean="0"/>
          </a:p>
          <a:p>
            <a:endParaRPr lang="en-US" dirty="0" smtClean="0"/>
          </a:p>
          <a:p>
            <a:r>
              <a:rPr lang="en-US" sz="2000" dirty="0" smtClean="0"/>
              <a:t>Rutgers Business </a:t>
            </a:r>
            <a:r>
              <a:rPr lang="en-US" sz="2000" dirty="0" smtClean="0"/>
              <a:t>School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1050" dirty="0" smtClean="0"/>
              <a:t>July 31</a:t>
            </a:r>
            <a:r>
              <a:rPr lang="en-US" sz="1050" baseline="30000" dirty="0" smtClean="0"/>
              <a:t>th</a:t>
            </a:r>
            <a:r>
              <a:rPr lang="en-US" sz="1050" dirty="0" smtClean="0"/>
              <a:t> 2010</a:t>
            </a:r>
            <a:endParaRPr lang="en-US" sz="105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 b="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6705600" y="1219200"/>
            <a:ext cx="2438400" cy="4953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295400" y="1295400"/>
            <a:ext cx="2362200" cy="28194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858000" y="1676400"/>
            <a:ext cx="228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Cluster1:  54 claims 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514600" y="4114800"/>
            <a:ext cx="1676400" cy="1371600"/>
          </a:xfrm>
          <a:prstGeom prst="ellipse">
            <a:avLst/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858000" y="2286000"/>
            <a:ext cx="228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92D050"/>
                </a:solidFill>
              </a:rPr>
              <a:t>Cluster2:  84 claims </a:t>
            </a:r>
            <a:endParaRPr lang="en-US" sz="1600" b="1" dirty="0">
              <a:solidFill>
                <a:srgbClr val="92D05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3962400" y="2819400"/>
            <a:ext cx="2667000" cy="2209800"/>
          </a:xfrm>
          <a:prstGeom prst="ellipse">
            <a:avLst/>
          </a:prstGeom>
          <a:noFill/>
          <a:ln w="28575">
            <a:solidFill>
              <a:srgbClr val="D298E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2861846"/>
            <a:ext cx="228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D298E4"/>
                </a:solidFill>
              </a:rPr>
              <a:t>Cluster5:  31 claims </a:t>
            </a:r>
            <a:endParaRPr lang="en-US" sz="1600" b="1" dirty="0">
              <a:solidFill>
                <a:srgbClr val="D298E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 animBg="1"/>
      <p:bldP spid="10" grpId="0"/>
      <p:bldP spid="12" grpId="0" animBg="1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797C0-A652-4D23-A617-388AD7CAE895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52400" y="1066800"/>
          <a:ext cx="8839198" cy="5067291"/>
        </p:xfrm>
        <a:graphic>
          <a:graphicData uri="http://schemas.openxmlformats.org/drawingml/2006/table">
            <a:tbl>
              <a:tblPr/>
              <a:tblGrid>
                <a:gridCol w="844340"/>
                <a:gridCol w="686027"/>
                <a:gridCol w="620064"/>
                <a:gridCol w="510123"/>
                <a:gridCol w="510123"/>
                <a:gridCol w="510123"/>
                <a:gridCol w="510123"/>
                <a:gridCol w="510123"/>
                <a:gridCol w="510123"/>
                <a:gridCol w="510123"/>
                <a:gridCol w="510123"/>
                <a:gridCol w="567291"/>
                <a:gridCol w="510123"/>
                <a:gridCol w="510123"/>
                <a:gridCol w="510123"/>
                <a:gridCol w="510123"/>
              </a:tblGrid>
              <a:tr h="22031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Cluster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centroids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: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031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Cluster#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31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Attribute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Full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Full Data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31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(40080)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(510)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(343)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(194)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(98)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(3699)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(30)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(1275)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(741)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(32658)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(286)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(39)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(110)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(97)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31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N_AverageCLM_PMT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3.33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5.85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1.12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0.93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1.08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1.44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1.28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9.81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4.04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031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N_DTH_CLM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5.63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9.27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11.51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0.83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2.89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17.31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0.40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0.49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31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N_AverageDTH_PMT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1.24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2.37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5.64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8.93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11.06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0.78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2.79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16.50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3.80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1.90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31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N_percentage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1.78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0.66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26.89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0.51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2.22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0.30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7.78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31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31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Clustered Instances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31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0        510 (  1%)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31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1        343 (  1%)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31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 2        194 (  0%)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31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 3         98 (  0%)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31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4       3699 (  9%)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31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 5         30 (  0%)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31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6       1275 (  3%)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31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7        741 (  2%)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31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8      32658 ( 81%)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31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9        286 (  1%)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31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10         39 (  0%)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31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11        110 (  0%)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31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12         97 (  0%)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Down Arrow 6"/>
          <p:cNvSpPr/>
          <p:nvPr/>
        </p:nvSpPr>
        <p:spPr>
          <a:xfrm>
            <a:off x="8763000" y="685800"/>
            <a:ext cx="381000" cy="6858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267200" y="3276600"/>
            <a:ext cx="4191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200" b="1" dirty="0" smtClean="0"/>
              <a:t>Attributes:</a:t>
            </a:r>
          </a:p>
          <a:p>
            <a:pPr>
              <a:buNone/>
            </a:pPr>
            <a:r>
              <a:rPr lang="en-US" sz="1200" u="sng" dirty="0" err="1" smtClean="0">
                <a:cs typeface="Arial" pitchFamily="34" charset="0"/>
              </a:rPr>
              <a:t>N_AverageCLM_PMT</a:t>
            </a:r>
            <a:r>
              <a:rPr lang="en-US" sz="1200" u="sng" dirty="0" smtClean="0">
                <a:cs typeface="Arial" pitchFamily="34" charset="0"/>
              </a:rPr>
              <a:t>: </a:t>
            </a:r>
            <a:r>
              <a:rPr lang="en-US" sz="1200" dirty="0" smtClean="0">
                <a:cs typeface="Arial" pitchFamily="34" charset="0"/>
              </a:rPr>
              <a:t>Normalized average number of days between the claim received date to the payment dates (the weighted average is used because a claim could have multiple payment dates)</a:t>
            </a:r>
          </a:p>
          <a:p>
            <a:pPr>
              <a:buNone/>
            </a:pPr>
            <a:r>
              <a:rPr lang="en-US" sz="1200" u="sng" dirty="0" smtClean="0">
                <a:cs typeface="Arial" pitchFamily="34" charset="0"/>
              </a:rPr>
              <a:t>N_DTH_CLM</a:t>
            </a:r>
            <a:r>
              <a:rPr lang="en-US" sz="1200" dirty="0" smtClean="0">
                <a:cs typeface="Arial" pitchFamily="34" charset="0"/>
              </a:rPr>
              <a:t>: Normalized number of days between the death date to the claim dates</a:t>
            </a:r>
          </a:p>
          <a:p>
            <a:r>
              <a:rPr lang="en-US" sz="1200" u="sng" dirty="0" err="1" smtClean="0">
                <a:cs typeface="Arial" pitchFamily="34" charset="0"/>
              </a:rPr>
              <a:t>N_AverageDTH_PMT</a:t>
            </a:r>
            <a:r>
              <a:rPr lang="en-US" sz="1200" u="sng" dirty="0" smtClean="0">
                <a:cs typeface="Arial" pitchFamily="34" charset="0"/>
              </a:rPr>
              <a:t>: </a:t>
            </a:r>
            <a:r>
              <a:rPr lang="en-US" sz="1200" dirty="0" smtClean="0">
                <a:cs typeface="Arial" pitchFamily="34" charset="0"/>
              </a:rPr>
              <a:t> Normalized Average number of days between the death dates to the payment dates (the weighted average is used because a claim could have multiple payment dates)</a:t>
            </a:r>
          </a:p>
          <a:p>
            <a:r>
              <a:rPr lang="en-US" sz="1200" u="sng" dirty="0" err="1" smtClean="0">
                <a:cs typeface="Arial" pitchFamily="34" charset="0"/>
              </a:rPr>
              <a:t>N_Percentage</a:t>
            </a:r>
            <a:r>
              <a:rPr lang="en-US" sz="1200" dirty="0" smtClean="0">
                <a:cs typeface="Arial" pitchFamily="34" charset="0"/>
              </a:rPr>
              <a:t>: Normalized Total interest payment / Total beneficiary payment</a:t>
            </a:r>
          </a:p>
          <a:p>
            <a:pPr>
              <a:buNone/>
            </a:pPr>
            <a:endParaRPr lang="en-US" sz="1200" dirty="0" smtClean="0">
              <a:cs typeface="Arial" pitchFamily="34" charset="0"/>
            </a:endParaRPr>
          </a:p>
          <a:p>
            <a:endParaRPr lang="en-US" sz="12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797C0-A652-4D23-A617-388AD7CAE895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 b="4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6705600" y="1219200"/>
            <a:ext cx="2438400" cy="4953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 rot="19452220">
            <a:off x="1510072" y="4118294"/>
            <a:ext cx="779103" cy="761866"/>
          </a:xfrm>
          <a:prstGeom prst="ellipse">
            <a:avLst/>
          </a:prstGeom>
          <a:noFill/>
          <a:ln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05600" y="1524000"/>
            <a:ext cx="2438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99FF33"/>
                </a:solidFill>
              </a:rPr>
              <a:t>Cluster 2:194 claims</a:t>
            </a:r>
            <a:endParaRPr lang="en-US" sz="1600" dirty="0">
              <a:solidFill>
                <a:srgbClr val="99FF33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 rot="19452220">
            <a:off x="1875028" y="3932292"/>
            <a:ext cx="1214686" cy="1071469"/>
          </a:xfrm>
          <a:prstGeom prst="ellipse">
            <a:avLst/>
          </a:prstGeom>
          <a:noFill/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FF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05600" y="1905000"/>
            <a:ext cx="2438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FFFF"/>
                </a:solidFill>
              </a:rPr>
              <a:t>Cluster 3:98 claims</a:t>
            </a:r>
            <a:endParaRPr lang="en-US" sz="1600" dirty="0">
              <a:solidFill>
                <a:srgbClr val="00FFFF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2008693" y="4115055"/>
            <a:ext cx="2410907" cy="922811"/>
          </a:xfrm>
          <a:prstGeom prst="ellipse">
            <a:avLst/>
          </a:prstGeom>
          <a:noFill/>
          <a:ln>
            <a:solidFill>
              <a:srgbClr val="D298E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05600" y="2297668"/>
            <a:ext cx="2438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D298E4"/>
                </a:solidFill>
              </a:rPr>
              <a:t>Cluster 5:30 claims</a:t>
            </a:r>
            <a:endParaRPr lang="en-US" sz="1600" dirty="0">
              <a:solidFill>
                <a:srgbClr val="D298E4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05600" y="2667000"/>
            <a:ext cx="2438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Cluster 10:39 claims</a:t>
            </a:r>
            <a:endParaRPr lang="en-US" sz="16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2286000" y="3881531"/>
            <a:ext cx="4326932" cy="1071469"/>
          </a:xfrm>
          <a:prstGeom prst="ellipse">
            <a:avLst/>
          </a:prstGeom>
          <a:noFill/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 rot="19452220">
            <a:off x="319258" y="2926645"/>
            <a:ext cx="1581759" cy="134193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FF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05600" y="3059668"/>
            <a:ext cx="2438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Cluster 11:110 claims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05600" y="3395246"/>
            <a:ext cx="2438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</a:rPr>
              <a:t>Cluster 12:97 claims</a:t>
            </a:r>
            <a:endParaRPr lang="en-US" sz="1600" dirty="0">
              <a:solidFill>
                <a:srgbClr val="00B050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 rot="19452220">
            <a:off x="976672" y="4270694"/>
            <a:ext cx="779103" cy="761866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 animBg="1"/>
      <p:bldP spid="10" grpId="0"/>
      <p:bldP spid="11" grpId="0" animBg="1"/>
      <p:bldP spid="12" grpId="0"/>
      <p:bldP spid="13" grpId="0"/>
      <p:bldP spid="14" grpId="0" animBg="1"/>
      <p:bldP spid="15" grpId="0" animBg="1"/>
      <p:bldP spid="16" grpId="0"/>
      <p:bldP spid="17" grpId="0"/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Distance-Based Outliers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A distance-based outlier in a dataset </a:t>
            </a:r>
            <a:r>
              <a:rPr lang="en-US" sz="1800" dirty="0" smtClean="0"/>
              <a:t> </a:t>
            </a:r>
            <a:r>
              <a:rPr lang="en-US" sz="1800" dirty="0" smtClean="0"/>
              <a:t>is a data object having a distance far away from the center of the cluster.</a:t>
            </a:r>
          </a:p>
          <a:p>
            <a:r>
              <a:rPr lang="en-US" sz="1800" dirty="0" smtClean="0"/>
              <a:t>Probability distribution over the clusters for each observation is calculated. </a:t>
            </a:r>
          </a:p>
          <a:p>
            <a:r>
              <a:rPr lang="en-US" sz="1800" dirty="0" smtClean="0"/>
              <a:t>The observations which has lower than 0.6  would be identified as possible outliers.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797C0-A652-4D23-A617-388AD7CAE895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5998" y="3124200"/>
          <a:ext cx="4876803" cy="1154430"/>
        </p:xfrm>
        <a:graphic>
          <a:graphicData uri="http://schemas.openxmlformats.org/drawingml/2006/table">
            <a:tbl>
              <a:tblPr/>
              <a:tblGrid>
                <a:gridCol w="1547571"/>
                <a:gridCol w="832308"/>
                <a:gridCol w="832308"/>
                <a:gridCol w="832308"/>
                <a:gridCol w="832308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CLM_ID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Cluster0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Cluster1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Cluster2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Cluster3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20808005145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0.00021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0.806916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0.000961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0.191913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20808005307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0.114174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0.002238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0.883588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20808005512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0.000075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0.973995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0.000095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0.025835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20808007974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0.96161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0.036733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0.000011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0.001646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…..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..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Distance-Based Outliers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797C0-A652-4D23-A617-388AD7CAE89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66800" y="1764268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Simple K-mean: 2 attributes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486400" y="1764268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Simple K-mean: 4 attributes</a:t>
            </a:r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1752600" y="2362200"/>
          <a:ext cx="2362200" cy="2819403"/>
        </p:xfrm>
        <a:graphic>
          <a:graphicData uri="http://schemas.openxmlformats.org/drawingml/2006/table">
            <a:tbl>
              <a:tblPr/>
              <a:tblGrid>
                <a:gridCol w="1181100"/>
                <a:gridCol w="1181100"/>
              </a:tblGrid>
              <a:tr h="3132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Cluster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Outliers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2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Cluster 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132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Cluster 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32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latin typeface="+mn-lt"/>
                        </a:rPr>
                        <a:t>Cluster 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32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Cluster 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32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Cluster 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32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latin typeface="+mn-lt"/>
                        </a:rPr>
                        <a:t>Cluster 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32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Cluster 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32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Cluster 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6096000" y="2362200"/>
          <a:ext cx="1981200" cy="3886199"/>
        </p:xfrm>
        <a:graphic>
          <a:graphicData uri="http://schemas.openxmlformats.org/drawingml/2006/table">
            <a:tbl>
              <a:tblPr/>
              <a:tblGrid>
                <a:gridCol w="990600"/>
                <a:gridCol w="990600"/>
              </a:tblGrid>
              <a:tr h="27367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Cluster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Outliers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67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Cluster0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367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Cluster1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367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Cluster2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367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Cluster3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367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Cluster4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367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Cluster5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367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Cluster6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367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Cluster7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367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Cluster8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367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Cluster9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367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Cluster10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841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Cluster11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367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Cluster12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808038"/>
          </a:xfrm>
        </p:spPr>
        <p:txBody>
          <a:bodyPr/>
          <a:lstStyle/>
          <a:p>
            <a:r>
              <a:rPr lang="en-US" sz="2800" dirty="0" smtClean="0"/>
              <a:t>Results: Distance-based AND Cluster-based outliers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797C0-A652-4D23-A617-388AD7CAE89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219200" y="4419600"/>
            <a:ext cx="617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Cluster-based </a:t>
            </a:r>
            <a:r>
              <a:rPr lang="en-US" dirty="0" smtClean="0"/>
              <a:t>outliers </a:t>
            </a:r>
            <a:r>
              <a:rPr lang="en-US" dirty="0" smtClean="0"/>
              <a:t>can be used to </a:t>
            </a:r>
            <a:r>
              <a:rPr lang="en-US" dirty="0" smtClean="0"/>
              <a:t>identify clusters with smaller populations as outliers. 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Distance-based outliers can be used to identify specific observations from clusters as outliers.</a:t>
            </a:r>
            <a:endParaRPr lang="en-US" dirty="0" smtClean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219200" y="2057400"/>
          <a:ext cx="6553200" cy="1752600"/>
        </p:xfrm>
        <a:graphic>
          <a:graphicData uri="http://schemas.openxmlformats.org/drawingml/2006/table">
            <a:tbl>
              <a:tblPr/>
              <a:tblGrid>
                <a:gridCol w="3124200"/>
                <a:gridCol w="1676113"/>
                <a:gridCol w="1752887"/>
              </a:tblGrid>
              <a:tr h="6678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Cluster Analysis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Cluster-Based Outliers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Distance-Based Outliers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3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Cluster Analysis with 2 Attributes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3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Cluster Analysis with 4 Attributes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808038"/>
          </a:xfrm>
        </p:spPr>
        <p:txBody>
          <a:bodyPr anchor="ctr"/>
          <a:lstStyle/>
          <a:p>
            <a:r>
              <a:rPr lang="en-US" altLang="ko-KR" sz="3500" b="1" dirty="0" smtClean="0">
                <a:ea typeface="굴림" pitchFamily="34" charset="-127"/>
              </a:rPr>
              <a:t>   Limitations </a:t>
            </a:r>
            <a:endParaRPr lang="en-US" sz="3500" b="1" dirty="0" smtClean="0">
              <a:ea typeface="굴림" pitchFamily="34" charset="-127"/>
            </a:endParaRPr>
          </a:p>
        </p:txBody>
      </p:sp>
      <p:sp>
        <p:nvSpPr>
          <p:cNvPr id="118787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7696200" cy="2514600"/>
          </a:xfrm>
        </p:spPr>
        <p:txBody>
          <a:bodyPr/>
          <a:lstStyle/>
          <a:p>
            <a:pPr marL="342900" indent="-342900"/>
            <a:r>
              <a:rPr lang="en-US" dirty="0" smtClean="0"/>
              <a:t>Cluster Analysis always generates clusters, regardless of the properties of the </a:t>
            </a:r>
            <a:r>
              <a:rPr lang="en-US" dirty="0" smtClean="0"/>
              <a:t>data-set. Therefore, the </a:t>
            </a:r>
            <a:r>
              <a:rPr lang="en-US" dirty="0" smtClean="0"/>
              <a:t>interpretation of the results might not be clear. </a:t>
            </a:r>
          </a:p>
          <a:p>
            <a:pPr marL="342900" indent="-342900"/>
            <a:r>
              <a:rPr lang="en-US" dirty="0" smtClean="0"/>
              <a:t>Identification of anomalies will </a:t>
            </a:r>
            <a:r>
              <a:rPr lang="en-US" dirty="0" smtClean="0"/>
              <a:t>have to be verified.</a:t>
            </a:r>
            <a:endParaRPr lang="en-US" dirty="0" smtClean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prstGeom prst="rect">
            <a:avLst/>
          </a:prstGeom>
          <a:ln/>
        </p:spPr>
        <p:txBody>
          <a:bodyPr/>
          <a:lstStyle/>
          <a:p>
            <a:pPr>
              <a:defRPr/>
            </a:pPr>
            <a:fld id="{44DA1EF1-5A69-4B00-B0AB-883F61AE601D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4093458"/>
            <a:ext cx="91440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 smtClean="0">
                <a:latin typeface="+mj-lt"/>
              </a:rPr>
              <a:t>   Future Research</a:t>
            </a:r>
            <a:endParaRPr lang="en-US" sz="3500" b="1" dirty="0">
              <a:latin typeface="+mj-lt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838200" y="4800600"/>
            <a:ext cx="7467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200" kern="0" dirty="0" smtClean="0"/>
              <a:t>M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ore attributes</a:t>
            </a:r>
            <a:r>
              <a:rPr kumimoji="0" lang="en-US" sz="2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related to other aspect of the claims would be used .</a:t>
            </a: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200" kern="0" dirty="0" smtClean="0"/>
              <a:t>Rule-based selection processes would be incorporated to help in identification of anomalies.</a:t>
            </a: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 b="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6705600" y="1219200"/>
            <a:ext cx="2438400" cy="4953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 rot="5663733">
            <a:off x="1075748" y="1553647"/>
            <a:ext cx="2840362" cy="2342660"/>
          </a:xfrm>
          <a:prstGeom prst="ellipse">
            <a:avLst/>
          </a:prstGeom>
          <a:noFill/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705600" y="2667000"/>
            <a:ext cx="2438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Cluster 10:39 claims</a:t>
            </a:r>
            <a:endParaRPr lang="en-US" sz="16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 rot="19452220">
            <a:off x="3777790" y="3164597"/>
            <a:ext cx="2851950" cy="1071469"/>
          </a:xfrm>
          <a:prstGeom prst="ellipse">
            <a:avLst/>
          </a:prstGeom>
          <a:noFill/>
          <a:ln>
            <a:solidFill>
              <a:srgbClr val="D298E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705600" y="2297668"/>
            <a:ext cx="2438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D298E4"/>
                </a:solidFill>
              </a:rPr>
              <a:t>Cluster 5:30 claims</a:t>
            </a:r>
            <a:endParaRPr lang="en-US" sz="1600" dirty="0">
              <a:solidFill>
                <a:srgbClr val="D298E4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 rot="19452220">
            <a:off x="2009650" y="3747749"/>
            <a:ext cx="1118408" cy="1071469"/>
          </a:xfrm>
          <a:prstGeom prst="ellipse">
            <a:avLst/>
          </a:prstGeom>
          <a:noFill/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05600" y="1905000"/>
            <a:ext cx="2438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FFFF"/>
                </a:solidFill>
              </a:rPr>
              <a:t>Cluster 3:98 claims</a:t>
            </a:r>
            <a:endParaRPr lang="en-US" sz="1600" dirty="0">
              <a:solidFill>
                <a:srgbClr val="00FFFF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 rot="19452220">
            <a:off x="1870064" y="3657751"/>
            <a:ext cx="1200439" cy="129509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FF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05600" y="3059668"/>
            <a:ext cx="2438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Cluster 11:110 claims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 rot="5400000">
            <a:off x="2658085" y="3496285"/>
            <a:ext cx="685800" cy="2075229"/>
          </a:xfrm>
          <a:prstGeom prst="ellipse">
            <a:avLst/>
          </a:prstGeom>
          <a:noFill/>
          <a:ln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FF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05600" y="1524000"/>
            <a:ext cx="2438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99FF33"/>
                </a:solidFill>
              </a:rPr>
              <a:t>Cluster 2:194 claims</a:t>
            </a:r>
            <a:endParaRPr lang="en-US" sz="1600" dirty="0">
              <a:solidFill>
                <a:srgbClr val="99FF33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705600" y="3395246"/>
            <a:ext cx="2438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</a:rPr>
              <a:t>Cluster 12:97 claims</a:t>
            </a:r>
            <a:endParaRPr lang="en-US" sz="1600" dirty="0">
              <a:solidFill>
                <a:srgbClr val="00B050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 rot="20834352">
            <a:off x="2699489" y="4856818"/>
            <a:ext cx="1142800" cy="522995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FF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 animBg="1"/>
      <p:bldP spid="10" grpId="0"/>
      <p:bldP spid="11" grpId="0" animBg="1"/>
      <p:bldP spid="12" grpId="0"/>
      <p:bldP spid="13" grpId="0" animBg="1"/>
      <p:bldP spid="14" grpId="0"/>
      <p:bldP spid="15" grpId="0" animBg="1"/>
      <p:bldP spid="16" grpId="0"/>
      <p:bldP spid="19" grpId="0"/>
      <p:bldP spid="2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797C0-A652-4D23-A617-388AD7CAE895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b="4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6705600" y="1219200"/>
            <a:ext cx="2438400" cy="4953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705600" y="2667000"/>
            <a:ext cx="2438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Cluster 10:39 claims</a:t>
            </a:r>
            <a:endParaRPr lang="en-US" sz="16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 rot="19452220">
            <a:off x="2643498" y="2002424"/>
            <a:ext cx="4326932" cy="1071469"/>
          </a:xfrm>
          <a:prstGeom prst="ellipse">
            <a:avLst/>
          </a:prstGeom>
          <a:noFill/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 rot="19452220">
            <a:off x="2133115" y="3164597"/>
            <a:ext cx="2851950" cy="1071469"/>
          </a:xfrm>
          <a:prstGeom prst="ellipse">
            <a:avLst/>
          </a:prstGeom>
          <a:noFill/>
          <a:ln>
            <a:solidFill>
              <a:srgbClr val="D298E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705600" y="2297668"/>
            <a:ext cx="2438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D298E4"/>
                </a:solidFill>
              </a:rPr>
              <a:t>Cluster 5:30 claims</a:t>
            </a:r>
            <a:endParaRPr lang="en-US" sz="1600" dirty="0">
              <a:solidFill>
                <a:srgbClr val="D298E4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 rot="19452220">
            <a:off x="1945435" y="3548916"/>
            <a:ext cx="1798290" cy="1071469"/>
          </a:xfrm>
          <a:prstGeom prst="ellipse">
            <a:avLst/>
          </a:prstGeom>
          <a:noFill/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FF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05600" y="1905000"/>
            <a:ext cx="2438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FFFF"/>
                </a:solidFill>
              </a:rPr>
              <a:t>Cluster 3:98 claims</a:t>
            </a:r>
            <a:endParaRPr lang="en-US" sz="1600" dirty="0">
              <a:solidFill>
                <a:srgbClr val="00FFFF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 rot="19452220">
            <a:off x="1598638" y="4338426"/>
            <a:ext cx="779103" cy="761866"/>
          </a:xfrm>
          <a:prstGeom prst="ellipse">
            <a:avLst/>
          </a:prstGeom>
          <a:noFill/>
          <a:ln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FFF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05600" y="1524000"/>
            <a:ext cx="2438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99FF33"/>
                </a:solidFill>
              </a:rPr>
              <a:t>Cluster 2:194 claims</a:t>
            </a:r>
            <a:endParaRPr lang="en-US" sz="1600" dirty="0">
              <a:solidFill>
                <a:srgbClr val="99FF33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 rot="19452220">
            <a:off x="1538458" y="4561393"/>
            <a:ext cx="1581759" cy="134193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FF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705600" y="3059668"/>
            <a:ext cx="2438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Cluster 11:110 claims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705600" y="3395246"/>
            <a:ext cx="2438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</a:rPr>
              <a:t>Cluster 12:97 claims</a:t>
            </a:r>
            <a:endParaRPr lang="en-US" sz="1600" dirty="0">
              <a:solidFill>
                <a:srgbClr val="00B050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 rot="19452220">
            <a:off x="1063625" y="4644840"/>
            <a:ext cx="779103" cy="761866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FF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 animBg="1"/>
      <p:bldP spid="12" grpId="0" animBg="1"/>
      <p:bldP spid="13" grpId="0"/>
      <p:bldP spid="14" grpId="0" animBg="1"/>
      <p:bldP spid="15" grpId="0"/>
      <p:bldP spid="16" grpId="0" animBg="1"/>
      <p:bldP spid="17" grpId="0"/>
      <p:bldP spid="18" grpId="0" animBg="1"/>
      <p:bldP spid="19" grpId="0"/>
      <p:bldP spid="20" grpId="0"/>
      <p:bldP spid="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  <a:ln/>
        </p:spPr>
        <p:txBody>
          <a:bodyPr/>
          <a:lstStyle/>
          <a:p>
            <a:pPr>
              <a:defRPr/>
            </a:pPr>
            <a:fld id="{8E6CF618-09A9-4FB4-AAA2-4C5F2699C9CC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116738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 altLang="ko-KR" sz="3900" b="1" dirty="0" smtClean="0">
                <a:ea typeface="굴림" pitchFamily="34" charset="-127"/>
              </a:rPr>
              <a:t>Contribution</a:t>
            </a:r>
            <a:endParaRPr lang="en-US" sz="3900" b="1" dirty="0" smtClean="0">
              <a:ea typeface="굴림" pitchFamily="34" charset="-127"/>
            </a:endParaRPr>
          </a:p>
        </p:txBody>
      </p:sp>
      <p:sp>
        <p:nvSpPr>
          <p:cNvPr id="116739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342900" indent="-342900"/>
            <a:r>
              <a:rPr lang="en-US" dirty="0" smtClean="0"/>
              <a:t>To demonstrate that cluster analysis can </a:t>
            </a:r>
            <a:r>
              <a:rPr lang="en-US" dirty="0" smtClean="0"/>
              <a:t>be used to build a model for anomaly detection </a:t>
            </a:r>
            <a:r>
              <a:rPr lang="en-US" dirty="0" smtClean="0"/>
              <a:t>in auditing.</a:t>
            </a:r>
            <a:endParaRPr lang="en-US" dirty="0" smtClean="0"/>
          </a:p>
          <a:p>
            <a:r>
              <a:rPr lang="en-US" dirty="0" smtClean="0"/>
              <a:t>To provide </a:t>
            </a:r>
            <a:r>
              <a:rPr lang="en-US" dirty="0" smtClean="0"/>
              <a:t>a guideline/example for using cluster analysis in continuous auditing.</a:t>
            </a:r>
          </a:p>
          <a:p>
            <a:pPr marL="342900" indent="-342900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3657600" cy="4533900"/>
          </a:xfrm>
        </p:spPr>
        <p:txBody>
          <a:bodyPr>
            <a:normAutofit/>
          </a:bodyPr>
          <a:lstStyle/>
          <a:p>
            <a:r>
              <a:rPr lang="en-US" dirty="0" smtClean="0"/>
              <a:t>Clustering is an unsupervised learning algorithm. </a:t>
            </a:r>
          </a:p>
          <a:p>
            <a:endParaRPr lang="en-US" dirty="0" smtClean="0"/>
          </a:p>
          <a:p>
            <a:r>
              <a:rPr lang="en-US" dirty="0" smtClean="0"/>
              <a:t>Clustering is a useful technique for grouping data points such that points within a single group or cluster are similar, while points in different groups are different.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797C0-A652-4D23-A617-388AD7CAE895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2" descr="img02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685800"/>
            <a:ext cx="4876800" cy="584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800600" y="6611779"/>
            <a:ext cx="4114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An Outline of Cluster Analysis Procedure. (</a:t>
            </a:r>
            <a:r>
              <a:rPr lang="en-US" sz="1000" b="1" dirty="0" err="1" smtClean="0"/>
              <a:t>Kachigan</a:t>
            </a:r>
            <a:r>
              <a:rPr lang="en-US" sz="1000" b="1" dirty="0" smtClean="0"/>
              <a:t>, 1991</a:t>
            </a:r>
            <a:r>
              <a:rPr lang="en-US" sz="1000" b="1" dirty="0" smtClean="0"/>
              <a:t>)</a:t>
            </a:r>
            <a:endParaRPr lang="en-US" sz="1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 Analysis: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Marketing</a:t>
            </a:r>
          </a:p>
          <a:p>
            <a:r>
              <a:rPr lang="en-US" sz="2000" dirty="0" smtClean="0"/>
              <a:t>Cluster analysis is used as the methodologies for understanding of the market segments and buyer behaviors. </a:t>
            </a:r>
          </a:p>
          <a:p>
            <a:pPr lvl="1"/>
            <a:r>
              <a:rPr lang="en-US" sz="2000" dirty="0" smtClean="0"/>
              <a:t>For example, B. </a:t>
            </a:r>
            <a:r>
              <a:rPr lang="en-US" sz="2000" dirty="0" err="1" smtClean="0"/>
              <a:t>Zafer</a:t>
            </a:r>
            <a:r>
              <a:rPr lang="en-US" sz="2000" dirty="0" smtClean="0"/>
              <a:t> et al. (2006), </a:t>
            </a:r>
            <a:r>
              <a:rPr lang="en-US" sz="2000" dirty="0" err="1" smtClean="0"/>
              <a:t>Ya-Yueh</a:t>
            </a:r>
            <a:r>
              <a:rPr lang="en-US" sz="2000" dirty="0" smtClean="0"/>
              <a:t> et al. (2003), Vicki et al. (1992) , </a:t>
            </a:r>
            <a:r>
              <a:rPr lang="en-US" sz="2000" dirty="0" err="1" smtClean="0"/>
              <a:t>Rajendra</a:t>
            </a:r>
            <a:r>
              <a:rPr lang="en-US" sz="2000" dirty="0" smtClean="0"/>
              <a:t> et al. (1981) , Lewis et al. (2006) , </a:t>
            </a:r>
            <a:r>
              <a:rPr lang="en-US" sz="2000" dirty="0" err="1" smtClean="0"/>
              <a:t>Hua</a:t>
            </a:r>
            <a:r>
              <a:rPr lang="en-US" sz="2000" dirty="0" smtClean="0"/>
              <a:t>-Cheng et al. (2005) </a:t>
            </a:r>
          </a:p>
          <a:p>
            <a:r>
              <a:rPr lang="en-US" sz="2000" dirty="0" smtClean="0"/>
              <a:t>M</a:t>
            </a:r>
            <a:r>
              <a:rPr lang="en-US" sz="2000" dirty="0" smtClean="0"/>
              <a:t>arket </a:t>
            </a:r>
            <a:r>
              <a:rPr lang="en-US" sz="2000" dirty="0" smtClean="0"/>
              <a:t>segmentations using cluster analysis have been examined in many different industries.</a:t>
            </a:r>
          </a:p>
          <a:p>
            <a:pPr lvl="1"/>
            <a:r>
              <a:rPr lang="en-US" sz="2000" dirty="0" smtClean="0"/>
              <a:t>For instance, finance and banking (Anderson et al, 1976, </a:t>
            </a:r>
            <a:r>
              <a:rPr lang="en-US" sz="2000" dirty="0" err="1" smtClean="0"/>
              <a:t>Calantone</a:t>
            </a:r>
            <a:r>
              <a:rPr lang="en-US" sz="2000" dirty="0" smtClean="0"/>
              <a:t> et al, 1978), automobile (Kiel et al, 1981), education (Moriarty et al, 1978), consumer product (Sexton, 1974, </a:t>
            </a:r>
            <a:r>
              <a:rPr lang="en-US" sz="2000" dirty="0" err="1" smtClean="0"/>
              <a:t>Schaninger</a:t>
            </a:r>
            <a:r>
              <a:rPr lang="en-US" sz="2000" dirty="0" smtClean="0"/>
              <a:t> et al, 1980) and high technology industry (Green et al, 1968).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797C0-A652-4D23-A617-388AD7CAE89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 Analysis </a:t>
            </a:r>
            <a:r>
              <a:rPr lang="en-US" dirty="0" smtClean="0"/>
              <a:t>for Outlier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An Outlier is an observation that deviates so much from  other observations as to arouse suspicion that it is generated by a different mechanism (Hawkins, 1980)</a:t>
            </a:r>
          </a:p>
          <a:p>
            <a:r>
              <a:rPr lang="en-US" sz="2000" dirty="0" smtClean="0"/>
              <a:t>Literatures find outliers as a side-product of clustering algorithms (Ester et al, 1996; Zhang et al, 1996; Wang et al. 1997; </a:t>
            </a:r>
            <a:r>
              <a:rPr lang="en-US" sz="2000" dirty="0" err="1" smtClean="0"/>
              <a:t>Agrawal</a:t>
            </a:r>
            <a:r>
              <a:rPr lang="en-US" sz="2000" dirty="0" smtClean="0"/>
              <a:t> et al. 1998; </a:t>
            </a:r>
            <a:r>
              <a:rPr lang="en-US" sz="2000" dirty="0" err="1" smtClean="0"/>
              <a:t>Hinneburg</a:t>
            </a:r>
            <a:r>
              <a:rPr lang="en-US" sz="2000" dirty="0" smtClean="0"/>
              <a:t> and </a:t>
            </a:r>
            <a:r>
              <a:rPr lang="en-US" sz="2000" dirty="0" err="1" smtClean="0"/>
              <a:t>Keim</a:t>
            </a:r>
            <a:r>
              <a:rPr lang="en-US" sz="2000" dirty="0" smtClean="0"/>
              <a:t> 1998; </a:t>
            </a:r>
            <a:r>
              <a:rPr lang="en-US" sz="2000" dirty="0" err="1" smtClean="0"/>
              <a:t>Guha</a:t>
            </a:r>
            <a:r>
              <a:rPr lang="en-US" sz="2000" dirty="0" smtClean="0"/>
              <a:t> et al, 1998..)</a:t>
            </a:r>
          </a:p>
          <a:p>
            <a:pPr lvl="1"/>
            <a:r>
              <a:rPr lang="en-US" sz="2000" dirty="0" smtClean="0"/>
              <a:t>Distance-based outliers (</a:t>
            </a:r>
            <a:r>
              <a:rPr lang="en-US" sz="2000" dirty="0" err="1" smtClean="0"/>
              <a:t>Knorr</a:t>
            </a:r>
            <a:r>
              <a:rPr lang="en-US" sz="2000" dirty="0" smtClean="0"/>
              <a:t> and Ng, 1998, 1999; </a:t>
            </a:r>
            <a:r>
              <a:rPr lang="en-US" sz="2000" dirty="0" err="1" smtClean="0"/>
              <a:t>Ramaswamy</a:t>
            </a:r>
            <a:r>
              <a:rPr lang="en-US" sz="2000" dirty="0" smtClean="0"/>
              <a:t> et al., 2000) </a:t>
            </a:r>
          </a:p>
          <a:p>
            <a:pPr lvl="1"/>
            <a:r>
              <a:rPr lang="en-US" sz="2000" dirty="0" smtClean="0"/>
              <a:t>Cluster-based  outliers (</a:t>
            </a:r>
            <a:r>
              <a:rPr lang="en-US" sz="2000" dirty="0" err="1" smtClean="0"/>
              <a:t>Knorr</a:t>
            </a:r>
            <a:r>
              <a:rPr lang="en-US" sz="2000" dirty="0" smtClean="0"/>
              <a:t> and Ng 1999; Jiang et al, 2001, He et al, </a:t>
            </a:r>
            <a:r>
              <a:rPr lang="en-US" sz="2000" dirty="0" smtClean="0"/>
              <a:t>2003 </a:t>
            </a:r>
            <a:r>
              <a:rPr lang="en-US" sz="2000" dirty="0" smtClean="0"/>
              <a:t>;</a:t>
            </a:r>
            <a:r>
              <a:rPr lang="en-US" sz="2000" dirty="0" err="1" smtClean="0"/>
              <a:t>Duan</a:t>
            </a:r>
            <a:r>
              <a:rPr lang="en-US" sz="2000" dirty="0" smtClean="0"/>
              <a:t> et al, 2009;)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797C0-A652-4D23-A617-388AD7CAE89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5105400"/>
            <a:ext cx="7848600" cy="984885"/>
          </a:xfrm>
          <a:prstGeom prst="rect">
            <a:avLst/>
          </a:prstGeom>
          <a:solidFill>
            <a:schemeClr val="accent3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Research Question:</a:t>
            </a:r>
          </a:p>
          <a:p>
            <a:r>
              <a:rPr lang="en-US" sz="2000" dirty="0" smtClean="0"/>
              <a:t>	How </a:t>
            </a:r>
            <a:r>
              <a:rPr lang="en-US" sz="2000" dirty="0" smtClean="0"/>
              <a:t>can we apply clustering models for </a:t>
            </a:r>
            <a:r>
              <a:rPr lang="en-US" sz="2000" dirty="0" smtClean="0"/>
              <a:t>detection of abnormal </a:t>
            </a:r>
            <a:r>
              <a:rPr lang="en-US" sz="2000" dirty="0" smtClean="0"/>
              <a:t>(</a:t>
            </a:r>
            <a:r>
              <a:rPr lang="en-US" altLang="ko-KR" sz="2000" dirty="0" smtClean="0">
                <a:ea typeface="굴림" pitchFamily="34" charset="-127"/>
              </a:rPr>
              <a:t>fraudulent/erroneous) </a:t>
            </a:r>
            <a:r>
              <a:rPr lang="en-US" altLang="ko-KR" sz="2000" dirty="0" smtClean="0">
                <a:ea typeface="굴림" pitchFamily="34" charset="-127"/>
              </a:rPr>
              <a:t>transactions in continuous auditing?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Setting: Group Life Claim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None/>
            </a:pPr>
            <a:r>
              <a:rPr lang="en-US" sz="2000" b="1" dirty="0" smtClean="0">
                <a:cs typeface="Arial" pitchFamily="34" charset="0"/>
              </a:rPr>
              <a:t>Purpose</a:t>
            </a:r>
          </a:p>
          <a:p>
            <a:pPr marL="342900" lvl="1" indent="-342900">
              <a:buFontTx/>
              <a:buChar char="•"/>
            </a:pPr>
            <a:r>
              <a:rPr lang="en-US" sz="2000" dirty="0" smtClean="0">
                <a:cs typeface="Arial" pitchFamily="34" charset="0"/>
              </a:rPr>
              <a:t>To detect potential fraud or errors in the group life claims process by using clustering techniques</a:t>
            </a:r>
          </a:p>
          <a:p>
            <a:pPr marL="342900" lvl="1" indent="-342900">
              <a:buNone/>
            </a:pPr>
            <a:r>
              <a:rPr lang="en-US" sz="2000" b="1" dirty="0" smtClean="0">
                <a:cs typeface="Arial" pitchFamily="34" charset="0"/>
              </a:rPr>
              <a:t>Data</a:t>
            </a:r>
          </a:p>
          <a:p>
            <a:pPr marL="342900" lvl="1" indent="-342900">
              <a:buFontTx/>
              <a:buChar char="•"/>
            </a:pPr>
            <a:r>
              <a:rPr lang="en-US" sz="2000" dirty="0" smtClean="0">
                <a:cs typeface="Arial" pitchFamily="34" charset="0"/>
              </a:rPr>
              <a:t>Group life claim from a major insurance company from Q1: 2009</a:t>
            </a:r>
          </a:p>
          <a:p>
            <a:pPr marL="342900" lvl="1" indent="-342900">
              <a:buFontTx/>
              <a:buChar char="•"/>
            </a:pPr>
            <a:r>
              <a:rPr lang="en-US" sz="2000" dirty="0" smtClean="0">
                <a:cs typeface="Arial" pitchFamily="34" charset="0"/>
              </a:rPr>
              <a:t>Approximately 184,000 claims processed per year (~40,000 claims per quarter)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797C0-A652-4D23-A617-388AD7CAE89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514600" y="1981200"/>
            <a:ext cx="3657600" cy="457200"/>
          </a:xfrm>
        </p:spPr>
        <p:txBody>
          <a:bodyPr/>
          <a:lstStyle/>
          <a:p>
            <a:pPr algn="ctr"/>
            <a:r>
              <a:rPr lang="en-US" sz="1400" dirty="0" smtClean="0"/>
              <a:t>Group Life Claims Processing System (BIOS) 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1981200"/>
            <a:ext cx="2057400" cy="657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Claim receipt &amp; setup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tx1"/>
                </a:solidFill>
              </a:rPr>
              <a:t>(Note A)</a:t>
            </a:r>
          </a:p>
        </p:txBody>
      </p:sp>
      <p:sp>
        <p:nvSpPr>
          <p:cNvPr id="6" name="Down Arrow 5"/>
          <p:cNvSpPr/>
          <p:nvPr/>
        </p:nvSpPr>
        <p:spPr>
          <a:xfrm>
            <a:off x="990600" y="1447800"/>
            <a:ext cx="228600" cy="447675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40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819400" y="5334000"/>
            <a:ext cx="3124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If Clean Form (meets standard requirements) and under $10,000 then auto-adjudicated</a:t>
            </a:r>
          </a:p>
        </p:txBody>
      </p:sp>
      <p:sp>
        <p:nvSpPr>
          <p:cNvPr id="6150" name="TextBox 11"/>
          <p:cNvSpPr txBox="1">
            <a:spLocks noChangeArrowheads="1"/>
          </p:cNvSpPr>
          <p:nvPr/>
        </p:nvSpPr>
        <p:spPr bwMode="auto">
          <a:xfrm>
            <a:off x="304800" y="6096000"/>
            <a:ext cx="8153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 b="1" dirty="0"/>
              <a:t>Note A: </a:t>
            </a:r>
            <a:r>
              <a:rPr lang="en-US" sz="800" dirty="0"/>
              <a:t>The Key elements of a claim include Employer’s Statement, Beneficiary designation and Enrollment Forms are submitted via </a:t>
            </a:r>
            <a:r>
              <a:rPr lang="en-US" sz="800" dirty="0" smtClean="0"/>
              <a:t>the online system </a:t>
            </a:r>
            <a:r>
              <a:rPr lang="en-US" sz="800" dirty="0"/>
              <a:t>.  Claimant’s statement and death certificate are submitted via paper.  All paper documents supporting the claims are imaged. </a:t>
            </a:r>
          </a:p>
          <a:p>
            <a:r>
              <a:rPr lang="en-US" sz="800" b="1" dirty="0"/>
              <a:t>Note B: </a:t>
            </a:r>
            <a:r>
              <a:rPr lang="en-US" sz="800" dirty="0"/>
              <a:t>Payments are made to beneficiary(s) in one instance but can be made to multiple beneficiaries.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04800" y="3048000"/>
            <a:ext cx="2057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tx1"/>
                </a:solidFill>
              </a:rPr>
              <a:t>Data </a:t>
            </a:r>
            <a:r>
              <a:rPr lang="en-US" sz="1400" dirty="0">
                <a:solidFill>
                  <a:schemeClr val="tx1"/>
                </a:solidFill>
              </a:rPr>
              <a:t>Entry &amp; Automated System </a:t>
            </a:r>
            <a:r>
              <a:rPr lang="en-US" sz="1400" dirty="0" smtClean="0">
                <a:solidFill>
                  <a:schemeClr val="tx1"/>
                </a:solidFill>
              </a:rPr>
              <a:t>Review by Claim </a:t>
            </a:r>
            <a:r>
              <a:rPr lang="en-US" sz="1400" b="1" dirty="0" smtClean="0">
                <a:solidFill>
                  <a:schemeClr val="tx1"/>
                </a:solidFill>
              </a:rPr>
              <a:t>Reviewer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04800" y="4267200"/>
            <a:ext cx="2057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tx1"/>
                </a:solidFill>
              </a:rPr>
              <a:t>Assign </a:t>
            </a:r>
            <a:r>
              <a:rPr lang="en-US" sz="1400" dirty="0">
                <a:solidFill>
                  <a:schemeClr val="tx1"/>
                </a:solidFill>
              </a:rPr>
              <a:t>Unique Claim Numbers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04800" y="5105400"/>
            <a:ext cx="22098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Claim level details ran against plan business rules, state requirements, plan options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315200" y="4648200"/>
            <a:ext cx="1524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Record &amp; Payment Processing </a:t>
            </a:r>
            <a:r>
              <a:rPr lang="en-US" sz="1400" b="1" dirty="0">
                <a:solidFill>
                  <a:schemeClr val="tx1"/>
                </a:solidFill>
              </a:rPr>
              <a:t>(Note B)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819400" y="2819400"/>
            <a:ext cx="28194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Claim </a:t>
            </a:r>
            <a:r>
              <a:rPr lang="en-US" sz="1400" b="1" dirty="0">
                <a:solidFill>
                  <a:schemeClr val="tx1"/>
                </a:solidFill>
              </a:rPr>
              <a:t>Examiner </a:t>
            </a:r>
            <a:r>
              <a:rPr lang="en-US" sz="1400" dirty="0">
                <a:solidFill>
                  <a:schemeClr val="tx1"/>
                </a:solidFill>
              </a:rPr>
              <a:t> gathers additional information and approves if within approving authority $ Limits</a:t>
            </a:r>
          </a:p>
        </p:txBody>
      </p:sp>
      <p:sp>
        <p:nvSpPr>
          <p:cNvPr id="6156" name="TextBox 18"/>
          <p:cNvSpPr txBox="1">
            <a:spLocks noChangeArrowheads="1"/>
          </p:cNvSpPr>
          <p:nvPr/>
        </p:nvSpPr>
        <p:spPr bwMode="auto">
          <a:xfrm>
            <a:off x="6019800" y="5257800"/>
            <a:ext cx="6096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B050"/>
                </a:solidFill>
              </a:rPr>
              <a:t>Yes</a:t>
            </a:r>
          </a:p>
        </p:txBody>
      </p:sp>
      <p:sp>
        <p:nvSpPr>
          <p:cNvPr id="6157" name="TextBox 19"/>
          <p:cNvSpPr txBox="1">
            <a:spLocks noChangeArrowheads="1"/>
          </p:cNvSpPr>
          <p:nvPr/>
        </p:nvSpPr>
        <p:spPr bwMode="auto">
          <a:xfrm>
            <a:off x="4419600" y="4800600"/>
            <a:ext cx="5334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No</a:t>
            </a:r>
          </a:p>
        </p:txBody>
      </p:sp>
      <p:sp>
        <p:nvSpPr>
          <p:cNvPr id="21" name="Right Arrow 20"/>
          <p:cNvSpPr/>
          <p:nvPr/>
        </p:nvSpPr>
        <p:spPr>
          <a:xfrm rot="16200000">
            <a:off x="3505200" y="4648200"/>
            <a:ext cx="990600" cy="2286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400">
              <a:solidFill>
                <a:srgbClr val="FFFFFF"/>
              </a:solidFill>
            </a:endParaRPr>
          </a:p>
        </p:txBody>
      </p:sp>
      <p:sp>
        <p:nvSpPr>
          <p:cNvPr id="22" name="Right Arrow 21"/>
          <p:cNvSpPr/>
          <p:nvPr/>
        </p:nvSpPr>
        <p:spPr>
          <a:xfrm>
            <a:off x="5943600" y="5562600"/>
            <a:ext cx="1219200" cy="2286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400">
              <a:solidFill>
                <a:srgbClr val="FFFFFF"/>
              </a:solidFill>
            </a:endParaRPr>
          </a:p>
        </p:txBody>
      </p:sp>
      <p:sp>
        <p:nvSpPr>
          <p:cNvPr id="23" name="Right Arrow 22"/>
          <p:cNvSpPr/>
          <p:nvPr/>
        </p:nvSpPr>
        <p:spPr>
          <a:xfrm rot="1484252">
            <a:off x="5401408" y="4532654"/>
            <a:ext cx="1778005" cy="227925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400">
              <a:solidFill>
                <a:srgbClr val="FFFFFF"/>
              </a:solidFill>
            </a:endParaRPr>
          </a:p>
        </p:txBody>
      </p:sp>
      <p:sp>
        <p:nvSpPr>
          <p:cNvPr id="6161" name="TextBox 23"/>
          <p:cNvSpPr txBox="1">
            <a:spLocks noChangeArrowheads="1"/>
          </p:cNvSpPr>
          <p:nvPr/>
        </p:nvSpPr>
        <p:spPr bwMode="auto">
          <a:xfrm>
            <a:off x="6096000" y="4191000"/>
            <a:ext cx="6096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B050"/>
                </a:solidFill>
              </a:rPr>
              <a:t>Yes</a:t>
            </a:r>
          </a:p>
        </p:txBody>
      </p:sp>
      <p:sp>
        <p:nvSpPr>
          <p:cNvPr id="25" name="Right Arrow 24"/>
          <p:cNvSpPr/>
          <p:nvPr/>
        </p:nvSpPr>
        <p:spPr>
          <a:xfrm>
            <a:off x="5715000" y="3352800"/>
            <a:ext cx="1371600" cy="2286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400">
              <a:solidFill>
                <a:srgbClr val="FFFFFF"/>
              </a:solidFill>
            </a:endParaRPr>
          </a:p>
        </p:txBody>
      </p:sp>
      <p:sp>
        <p:nvSpPr>
          <p:cNvPr id="6163" name="TextBox 25"/>
          <p:cNvSpPr txBox="1">
            <a:spLocks noChangeArrowheads="1"/>
          </p:cNvSpPr>
          <p:nvPr/>
        </p:nvSpPr>
        <p:spPr bwMode="auto">
          <a:xfrm>
            <a:off x="6019800" y="3048000"/>
            <a:ext cx="5334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No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162800" y="2667000"/>
            <a:ext cx="18288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sz="1400" dirty="0">
                <a:solidFill>
                  <a:schemeClr val="tx1"/>
                </a:solidFill>
              </a:rPr>
              <a:t>Countersignature required for amounts over approving </a:t>
            </a:r>
            <a:r>
              <a:rPr lang="en-US" sz="1400" dirty="0" smtClean="0">
                <a:solidFill>
                  <a:schemeClr val="tx1"/>
                </a:solidFill>
              </a:rPr>
              <a:t>authority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8" name="Right Arrow 27"/>
          <p:cNvSpPr/>
          <p:nvPr/>
        </p:nvSpPr>
        <p:spPr>
          <a:xfrm rot="5400000">
            <a:off x="7839869" y="4123531"/>
            <a:ext cx="398462" cy="2286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400">
              <a:solidFill>
                <a:srgbClr val="FFFFFF"/>
              </a:solidFill>
            </a:endParaRPr>
          </a:p>
        </p:txBody>
      </p:sp>
      <p:sp>
        <p:nvSpPr>
          <p:cNvPr id="6166" name="TextBox 28"/>
          <p:cNvSpPr txBox="1">
            <a:spLocks noChangeArrowheads="1"/>
          </p:cNvSpPr>
          <p:nvPr/>
        </p:nvSpPr>
        <p:spPr bwMode="auto">
          <a:xfrm>
            <a:off x="8229600" y="4191000"/>
            <a:ext cx="6096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B050"/>
                </a:solidFill>
              </a:rPr>
              <a:t>Yes</a:t>
            </a:r>
          </a:p>
        </p:txBody>
      </p:sp>
      <p:sp>
        <p:nvSpPr>
          <p:cNvPr id="30" name="Right Arrow 29"/>
          <p:cNvSpPr/>
          <p:nvPr/>
        </p:nvSpPr>
        <p:spPr>
          <a:xfrm rot="16200000">
            <a:off x="7848600" y="2209800"/>
            <a:ext cx="381000" cy="2286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400">
              <a:solidFill>
                <a:srgbClr val="FFFFFF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315200" y="1295400"/>
            <a:ext cx="1524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Reject/Deny Claim</a:t>
            </a:r>
          </a:p>
        </p:txBody>
      </p:sp>
      <p:sp>
        <p:nvSpPr>
          <p:cNvPr id="32" name="Rectangle 31"/>
          <p:cNvSpPr/>
          <p:nvPr/>
        </p:nvSpPr>
        <p:spPr>
          <a:xfrm>
            <a:off x="609600" y="990600"/>
            <a:ext cx="9271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400">
                <a:solidFill>
                  <a:schemeClr val="tx1"/>
                </a:solidFill>
              </a:rPr>
              <a:t>Claims</a:t>
            </a: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505200" y="990600"/>
            <a:ext cx="1219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400">
                <a:solidFill>
                  <a:schemeClr val="tx1"/>
                </a:solidFill>
              </a:rPr>
              <a:t>Underwriting</a:t>
            </a: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057400" y="990600"/>
            <a:ext cx="914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400">
                <a:solidFill>
                  <a:schemeClr val="tx1"/>
                </a:solidFill>
              </a:rPr>
              <a:t>Billing</a:t>
            </a: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6172" name="TextBox 34"/>
          <p:cNvSpPr txBox="1">
            <a:spLocks noChangeArrowheads="1"/>
          </p:cNvSpPr>
          <p:nvPr/>
        </p:nvSpPr>
        <p:spPr bwMode="auto">
          <a:xfrm>
            <a:off x="8305800" y="2133600"/>
            <a:ext cx="5334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No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81000" y="685800"/>
            <a:ext cx="44958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400">
              <a:solidFill>
                <a:srgbClr val="FFFFFF"/>
              </a:solidFill>
            </a:endParaRPr>
          </a:p>
        </p:txBody>
      </p:sp>
      <p:sp>
        <p:nvSpPr>
          <p:cNvPr id="6174" name="TextBox 36"/>
          <p:cNvSpPr txBox="1">
            <a:spLocks noChangeArrowheads="1"/>
          </p:cNvSpPr>
          <p:nvPr/>
        </p:nvSpPr>
        <p:spPr bwMode="auto">
          <a:xfrm>
            <a:off x="1600200" y="685800"/>
            <a:ext cx="25146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/>
              <a:t>Group Life Business Units</a:t>
            </a:r>
          </a:p>
        </p:txBody>
      </p:sp>
      <p:sp>
        <p:nvSpPr>
          <p:cNvPr id="38" name="Down Arrow 37"/>
          <p:cNvSpPr/>
          <p:nvPr/>
        </p:nvSpPr>
        <p:spPr>
          <a:xfrm>
            <a:off x="990600" y="2743200"/>
            <a:ext cx="228600" cy="219075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40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9" name="Down Arrow 38"/>
          <p:cNvSpPr/>
          <p:nvPr/>
        </p:nvSpPr>
        <p:spPr>
          <a:xfrm>
            <a:off x="1066800" y="4038600"/>
            <a:ext cx="228600" cy="219075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40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40" name="Down Arrow 39"/>
          <p:cNvSpPr/>
          <p:nvPr/>
        </p:nvSpPr>
        <p:spPr>
          <a:xfrm>
            <a:off x="990600" y="4876800"/>
            <a:ext cx="228600" cy="219075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40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41" name="Right Arrow 40"/>
          <p:cNvSpPr/>
          <p:nvPr/>
        </p:nvSpPr>
        <p:spPr>
          <a:xfrm>
            <a:off x="2514600" y="5562600"/>
            <a:ext cx="304800" cy="228600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400">
              <a:solidFill>
                <a:srgbClr val="FFFFFF"/>
              </a:solidFill>
            </a:endParaRPr>
          </a:p>
        </p:txBody>
      </p:sp>
      <p:sp>
        <p:nvSpPr>
          <p:cNvPr id="42" name="Left Arrow 41"/>
          <p:cNvSpPr/>
          <p:nvPr/>
        </p:nvSpPr>
        <p:spPr>
          <a:xfrm>
            <a:off x="3124200" y="1143000"/>
            <a:ext cx="228600" cy="228600"/>
          </a:xfrm>
          <a:prstGeom prst="lef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400">
              <a:solidFill>
                <a:srgbClr val="FFFFFF"/>
              </a:solidFill>
            </a:endParaRPr>
          </a:p>
        </p:txBody>
      </p:sp>
      <p:sp>
        <p:nvSpPr>
          <p:cNvPr id="43" name="Left Arrow 42"/>
          <p:cNvSpPr/>
          <p:nvPr/>
        </p:nvSpPr>
        <p:spPr>
          <a:xfrm>
            <a:off x="1676400" y="1143000"/>
            <a:ext cx="228600" cy="228600"/>
          </a:xfrm>
          <a:prstGeom prst="lef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400">
              <a:solidFill>
                <a:srgbClr val="FFFFFF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7239000" y="4572000"/>
            <a:ext cx="1752600" cy="1295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400">
              <a:solidFill>
                <a:srgbClr val="FFFFFF"/>
              </a:solidFill>
            </a:endParaRPr>
          </a:p>
        </p:txBody>
      </p:sp>
      <p:sp>
        <p:nvSpPr>
          <p:cNvPr id="6182" name="TextBox 44"/>
          <p:cNvSpPr txBox="1">
            <a:spLocks noChangeArrowheads="1"/>
          </p:cNvSpPr>
          <p:nvPr/>
        </p:nvSpPr>
        <p:spPr bwMode="auto">
          <a:xfrm>
            <a:off x="7162800" y="5638800"/>
            <a:ext cx="19812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 b="1" dirty="0"/>
              <a:t>Treasury Workstation (TWS)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Clustering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48200"/>
          </a:xfrm>
        </p:spPr>
        <p:txBody>
          <a:bodyPr/>
          <a:lstStyle/>
          <a:p>
            <a:pPr>
              <a:buNone/>
            </a:pPr>
            <a:r>
              <a:rPr lang="en-US" sz="1600" dirty="0" smtClean="0">
                <a:latin typeface="+mj-lt"/>
              </a:rPr>
              <a:t>Clustering Algorithm:</a:t>
            </a:r>
          </a:p>
          <a:p>
            <a:r>
              <a:rPr lang="en-US" sz="1600" dirty="0" smtClean="0">
                <a:latin typeface="+mj-lt"/>
              </a:rPr>
              <a:t>K-mean Clustering</a:t>
            </a:r>
          </a:p>
          <a:p>
            <a:pPr>
              <a:buNone/>
            </a:pPr>
            <a:endParaRPr lang="en-US" sz="1600" dirty="0" smtClean="0">
              <a:latin typeface="+mj-lt"/>
            </a:endParaRPr>
          </a:p>
          <a:p>
            <a:pPr>
              <a:buNone/>
            </a:pPr>
            <a:r>
              <a:rPr lang="en-US" sz="1600" dirty="0" smtClean="0">
                <a:latin typeface="+mj-lt"/>
              </a:rPr>
              <a:t>Attributes:</a:t>
            </a:r>
          </a:p>
          <a:p>
            <a:pPr lvl="1"/>
            <a:r>
              <a:rPr lang="en-US" sz="1600" u="sng" dirty="0" smtClean="0">
                <a:latin typeface="+mj-lt"/>
                <a:cs typeface="Arial" pitchFamily="34" charset="0"/>
              </a:rPr>
              <a:t>Percentage</a:t>
            </a:r>
            <a:r>
              <a:rPr lang="en-US" sz="1600" dirty="0" smtClean="0">
                <a:latin typeface="+mj-lt"/>
                <a:cs typeface="Arial" pitchFamily="34" charset="0"/>
              </a:rPr>
              <a:t>: Total interest payment / Total beneficiary payment</a:t>
            </a:r>
          </a:p>
          <a:p>
            <a:pPr lvl="2"/>
            <a:r>
              <a:rPr lang="en-US" b="1" dirty="0" err="1" smtClean="0">
                <a:solidFill>
                  <a:srgbClr val="FF0000"/>
                </a:solidFill>
                <a:latin typeface="+mj-lt"/>
                <a:cs typeface="Arial" pitchFamily="34" charset="0"/>
              </a:rPr>
              <a:t>N_percentage</a:t>
            </a:r>
            <a:r>
              <a:rPr lang="en-US" b="1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=(percentage-MEAN)/</a:t>
            </a:r>
            <a:r>
              <a:rPr lang="en-US" b="1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STD</a:t>
            </a:r>
            <a:endParaRPr lang="en-US" b="1" dirty="0" smtClean="0">
              <a:solidFill>
                <a:srgbClr val="FF0000"/>
              </a:solidFill>
              <a:latin typeface="+mj-lt"/>
              <a:cs typeface="Arial" pitchFamily="34" charset="0"/>
            </a:endParaRPr>
          </a:p>
          <a:p>
            <a:pPr lvl="1"/>
            <a:r>
              <a:rPr lang="en-US" sz="1600" u="sng" dirty="0" err="1" smtClean="0">
                <a:latin typeface="+mj-lt"/>
                <a:cs typeface="Arial" pitchFamily="34" charset="0"/>
              </a:rPr>
              <a:t>AverageCLM_PMT</a:t>
            </a:r>
            <a:r>
              <a:rPr lang="en-US" sz="1600" u="sng" dirty="0" smtClean="0">
                <a:latin typeface="+mj-lt"/>
                <a:cs typeface="Arial" pitchFamily="34" charset="0"/>
              </a:rPr>
              <a:t>: </a:t>
            </a:r>
            <a:r>
              <a:rPr lang="en-US" sz="1600" dirty="0" smtClean="0">
                <a:latin typeface="+mj-lt"/>
                <a:cs typeface="Arial" pitchFamily="34" charset="0"/>
              </a:rPr>
              <a:t>Average number of days between the claims received date to payment date (the weighted average is used because a claim could have multiple payment dates)</a:t>
            </a:r>
          </a:p>
          <a:p>
            <a:pPr lvl="2"/>
            <a:r>
              <a:rPr lang="en-US" b="1" dirty="0" err="1" smtClean="0">
                <a:solidFill>
                  <a:srgbClr val="FF0000"/>
                </a:solidFill>
              </a:rPr>
              <a:t>N_AverageDTH_PMT</a:t>
            </a:r>
            <a:r>
              <a:rPr lang="en-US" b="1" dirty="0" smtClean="0">
                <a:solidFill>
                  <a:srgbClr val="FF0000"/>
                </a:solidFill>
              </a:rPr>
              <a:t>=(</a:t>
            </a:r>
            <a:r>
              <a:rPr lang="en-US" b="1" dirty="0" err="1" smtClean="0">
                <a:solidFill>
                  <a:srgbClr val="FF0000"/>
                </a:solidFill>
              </a:rPr>
              <a:t>AverageDTH_PMT</a:t>
            </a:r>
            <a:r>
              <a:rPr lang="en-US" b="1" dirty="0" smtClean="0">
                <a:solidFill>
                  <a:srgbClr val="FF0000"/>
                </a:solidFill>
              </a:rPr>
              <a:t>-MEAN)/STD</a:t>
            </a:r>
            <a:endParaRPr lang="en-US" dirty="0" smtClean="0">
              <a:latin typeface="+mj-lt"/>
              <a:cs typeface="Arial" pitchFamily="34" charset="0"/>
            </a:endParaRPr>
          </a:p>
          <a:p>
            <a:pPr lvl="1"/>
            <a:r>
              <a:rPr lang="en-US" sz="1600" u="sng" dirty="0" smtClean="0">
                <a:latin typeface="+mj-lt"/>
                <a:cs typeface="Arial" pitchFamily="34" charset="0"/>
              </a:rPr>
              <a:t>DTH_CLM: </a:t>
            </a:r>
            <a:r>
              <a:rPr lang="en-US" sz="1600" dirty="0" smtClean="0">
                <a:latin typeface="+mj-lt"/>
                <a:cs typeface="Arial" pitchFamily="34" charset="0"/>
              </a:rPr>
              <a:t>Number of days between the death dates to claim received date.</a:t>
            </a:r>
          </a:p>
          <a:p>
            <a:pPr lvl="2"/>
            <a:r>
              <a:rPr lang="en-US" b="1" dirty="0" smtClean="0">
                <a:solidFill>
                  <a:srgbClr val="FF0000"/>
                </a:solidFill>
              </a:rPr>
              <a:t>N_DTH_CLM=(DTH_CLM-MEAN)/STD</a:t>
            </a:r>
            <a:endParaRPr lang="en-US" dirty="0" smtClean="0">
              <a:latin typeface="+mj-lt"/>
              <a:cs typeface="Arial" pitchFamily="34" charset="0"/>
            </a:endParaRPr>
          </a:p>
          <a:p>
            <a:pPr lvl="1"/>
            <a:r>
              <a:rPr lang="en-US" sz="1600" u="sng" dirty="0" err="1" smtClean="0">
                <a:latin typeface="+mj-lt"/>
                <a:cs typeface="Arial" pitchFamily="34" charset="0"/>
              </a:rPr>
              <a:t>AverageDTH_PMT</a:t>
            </a:r>
            <a:r>
              <a:rPr lang="en-US" sz="1600" u="sng" dirty="0" smtClean="0">
                <a:latin typeface="+mj-lt"/>
                <a:cs typeface="Arial" pitchFamily="34" charset="0"/>
              </a:rPr>
              <a:t>: </a:t>
            </a:r>
            <a:r>
              <a:rPr lang="en-US" sz="1600" dirty="0" smtClean="0">
                <a:latin typeface="+mj-lt"/>
                <a:cs typeface="Arial" pitchFamily="34" charset="0"/>
              </a:rPr>
              <a:t>Average number of days between the death dates to the payment dates (the weighted average is used because a claim could have multiple payment dates)</a:t>
            </a:r>
          </a:p>
          <a:p>
            <a:pPr lvl="2"/>
            <a:r>
              <a:rPr lang="en-US" b="1" dirty="0" err="1" smtClean="0">
                <a:solidFill>
                  <a:srgbClr val="FF0000"/>
                </a:solidFill>
              </a:rPr>
              <a:t>N_AverageDTH_PMT</a:t>
            </a:r>
            <a:r>
              <a:rPr lang="en-US" b="1" dirty="0" smtClean="0">
                <a:solidFill>
                  <a:srgbClr val="FF0000"/>
                </a:solidFill>
              </a:rPr>
              <a:t>=(</a:t>
            </a:r>
            <a:r>
              <a:rPr lang="en-US" b="1" dirty="0" err="1" smtClean="0">
                <a:solidFill>
                  <a:srgbClr val="FF0000"/>
                </a:solidFill>
              </a:rPr>
              <a:t>AverageDTH_PMT</a:t>
            </a:r>
            <a:r>
              <a:rPr lang="en-US" b="1" dirty="0" smtClean="0">
                <a:solidFill>
                  <a:srgbClr val="FF0000"/>
                </a:solidFill>
              </a:rPr>
              <a:t>-MEAN)/STD</a:t>
            </a:r>
            <a:endParaRPr lang="en-US" b="1" dirty="0" smtClean="0">
              <a:solidFill>
                <a:srgbClr val="FF0000"/>
              </a:solidFill>
              <a:latin typeface="+mj-lt"/>
              <a:cs typeface="Arial" pitchFamily="34" charset="0"/>
            </a:endParaRPr>
          </a:p>
          <a:p>
            <a:pPr lvl="1"/>
            <a:endParaRPr lang="en-US" sz="1600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797C0-A652-4D23-A617-388AD7CAE89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038600" y="1676400"/>
            <a:ext cx="2362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810000" y="2057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DTH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019800" y="2057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CLM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8382000" y="2057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PMT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400800" y="1676400"/>
            <a:ext cx="2362200" cy="2286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038600" y="1295400"/>
            <a:ext cx="4724400" cy="228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build="allAtOnce"/>
      <p:bldP spid="12" grpId="0" build="allAtOnce"/>
      <p:bldP spid="13" grpId="0" build="allAtOnce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81003" y="786171"/>
          <a:ext cx="8610597" cy="5081229"/>
        </p:xfrm>
        <a:graphic>
          <a:graphicData uri="http://schemas.openxmlformats.org/drawingml/2006/table">
            <a:tbl>
              <a:tblPr/>
              <a:tblGrid>
                <a:gridCol w="866476"/>
                <a:gridCol w="1083095"/>
                <a:gridCol w="740114"/>
                <a:gridCol w="740114"/>
                <a:gridCol w="740114"/>
                <a:gridCol w="740114"/>
                <a:gridCol w="740114"/>
                <a:gridCol w="740114"/>
                <a:gridCol w="740114"/>
                <a:gridCol w="740114"/>
                <a:gridCol w="740114"/>
              </a:tblGrid>
              <a:tr h="25466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466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Cluster centroids: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466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Cluster#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466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Attribute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Full Data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466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(40080)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(2523)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(54)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(84)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(222)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(295)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(31)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(768)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(36103)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66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N_AverageDTH_PMT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0.6374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15.177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3.5419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6.9858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0.8778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10.9006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2.7806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-0.1937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466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N_percentage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0.2666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1.8334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9.3405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0.5042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3.4637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26.6913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0.3185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-0.1057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466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466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466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Clustered Instances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466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466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       2523 (  6%)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466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1         54 (  0%)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466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2         84 (  0%)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466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       222 (  1%)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466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       295 (  1%)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466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5         31 (  0%)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466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       768 (  2%)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466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     36103 ( 90%)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797C0-A652-4D23-A617-388AD7CAE89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724400" y="3276600"/>
            <a:ext cx="3276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200" b="1" dirty="0" smtClean="0"/>
              <a:t>Attributes:</a:t>
            </a:r>
          </a:p>
          <a:p>
            <a:pPr>
              <a:buNone/>
            </a:pPr>
            <a:r>
              <a:rPr lang="en-US" sz="1200" u="sng" dirty="0" err="1" smtClean="0">
                <a:cs typeface="Arial" pitchFamily="34" charset="0"/>
              </a:rPr>
              <a:t>N_AverageDTH_PMT</a:t>
            </a:r>
            <a:r>
              <a:rPr lang="en-US" sz="1200" u="sng" dirty="0" smtClean="0">
                <a:cs typeface="Arial" pitchFamily="34" charset="0"/>
              </a:rPr>
              <a:t>: </a:t>
            </a:r>
            <a:r>
              <a:rPr lang="en-US" sz="1200" dirty="0" smtClean="0">
                <a:cs typeface="Arial" pitchFamily="34" charset="0"/>
              </a:rPr>
              <a:t> Normalized Average number of days between the death dates to the payment dates (the weighted average is used because a claim could have multiple payment dates)</a:t>
            </a:r>
          </a:p>
          <a:p>
            <a:r>
              <a:rPr lang="en-US" sz="1200" u="sng" dirty="0" err="1" smtClean="0">
                <a:cs typeface="Arial" pitchFamily="34" charset="0"/>
              </a:rPr>
              <a:t>N_Percentage</a:t>
            </a:r>
            <a:r>
              <a:rPr lang="en-US" sz="1200" dirty="0" smtClean="0">
                <a:cs typeface="Arial" pitchFamily="34" charset="0"/>
              </a:rPr>
              <a:t>: Normalized Total interest payment / Total beneficiary payment</a:t>
            </a:r>
          </a:p>
          <a:p>
            <a:pPr>
              <a:buNone/>
            </a:pPr>
            <a:endParaRPr lang="en-US" sz="1200" dirty="0" smtClean="0">
              <a:cs typeface="Arial" pitchFamily="34" charset="0"/>
            </a:endParaRPr>
          </a:p>
          <a:p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U_Template_Formata_B">
  <a:themeElements>
    <a:clrScheme name="RU_Template_Formata_B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RU_Template_Formata_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U_Template_Formata_B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Formata_B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Formata_B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Formata_B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Formata_B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Formata_B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Formata_B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Formata_B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Formata_B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Formata_B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Formata_B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Formata_B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RU_Template_Arial_B</Template>
  <TotalTime>3788</TotalTime>
  <Words>1502</Words>
  <Application>Microsoft Office PowerPoint</Application>
  <PresentationFormat>On-screen Show (4:3)</PresentationFormat>
  <Paragraphs>482</Paragraphs>
  <Slides>18</Slides>
  <Notes>18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RU_Template_Formata_B</vt:lpstr>
      <vt:lpstr>Cluster Analysis for Anomaly Detection</vt:lpstr>
      <vt:lpstr>Contribution</vt:lpstr>
      <vt:lpstr>Cluster Analysis</vt:lpstr>
      <vt:lpstr>Cluster Analysis: Application</vt:lpstr>
      <vt:lpstr>Cluster Analysis for Outlier Detection</vt:lpstr>
      <vt:lpstr>The Setting: Group Life Claim </vt:lpstr>
      <vt:lpstr>Group Life Claims Processing System (BIOS) </vt:lpstr>
      <vt:lpstr>Clustering Procedure</vt:lpstr>
      <vt:lpstr>Slide 9</vt:lpstr>
      <vt:lpstr>Slide 10</vt:lpstr>
      <vt:lpstr>Slide 11</vt:lpstr>
      <vt:lpstr>Slide 12</vt:lpstr>
      <vt:lpstr>Distance-Based Outliers</vt:lpstr>
      <vt:lpstr>Distance-Based Outliers</vt:lpstr>
      <vt:lpstr>Results: Distance-based AND Cluster-based outliers</vt:lpstr>
      <vt:lpstr>   Limitations 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MetLife Project Group Life Claims</dc:title>
  <dc:creator>Sutapat Thiprungsri</dc:creator>
  <cp:lastModifiedBy>Windows User</cp:lastModifiedBy>
  <cp:revision>231</cp:revision>
  <dcterms:created xsi:type="dcterms:W3CDTF">2009-11-16T05:42:49Z</dcterms:created>
  <dcterms:modified xsi:type="dcterms:W3CDTF">2010-07-31T08:27:16Z</dcterms:modified>
</cp:coreProperties>
</file>