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5.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6.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14" r:id="rId2"/>
    <p:sldId id="389" r:id="rId3"/>
    <p:sldId id="390" r:id="rId4"/>
    <p:sldId id="399" r:id="rId5"/>
    <p:sldId id="315" r:id="rId6"/>
    <p:sldId id="316" r:id="rId7"/>
    <p:sldId id="317" r:id="rId8"/>
    <p:sldId id="318" r:id="rId9"/>
    <p:sldId id="319" r:id="rId10"/>
    <p:sldId id="320" r:id="rId11"/>
    <p:sldId id="321" r:id="rId12"/>
    <p:sldId id="322" r:id="rId13"/>
    <p:sldId id="381" r:id="rId14"/>
    <p:sldId id="376" r:id="rId15"/>
    <p:sldId id="377" r:id="rId16"/>
    <p:sldId id="378" r:id="rId17"/>
    <p:sldId id="379" r:id="rId18"/>
    <p:sldId id="380" r:id="rId19"/>
    <p:sldId id="323" r:id="rId20"/>
    <p:sldId id="325" r:id="rId21"/>
    <p:sldId id="327" r:id="rId22"/>
    <p:sldId id="328" r:id="rId23"/>
    <p:sldId id="329" r:id="rId24"/>
    <p:sldId id="331" r:id="rId25"/>
    <p:sldId id="395" r:id="rId26"/>
    <p:sldId id="334" r:id="rId27"/>
    <p:sldId id="391" r:id="rId28"/>
    <p:sldId id="397" r:id="rId29"/>
    <p:sldId id="393" r:id="rId30"/>
    <p:sldId id="337" r:id="rId31"/>
    <p:sldId id="338" r:id="rId32"/>
    <p:sldId id="339" r:id="rId33"/>
    <p:sldId id="340" r:id="rId34"/>
    <p:sldId id="341" r:id="rId35"/>
    <p:sldId id="342" r:id="rId36"/>
    <p:sldId id="343" r:id="rId37"/>
    <p:sldId id="344" r:id="rId38"/>
    <p:sldId id="345" r:id="rId39"/>
    <p:sldId id="346" r:id="rId40"/>
    <p:sldId id="375" r:id="rId41"/>
    <p:sldId id="348" r:id="rId42"/>
    <p:sldId id="349" r:id="rId43"/>
    <p:sldId id="350" r:id="rId44"/>
    <p:sldId id="403" r:id="rId45"/>
    <p:sldId id="404" r:id="rId46"/>
    <p:sldId id="398" r:id="rId47"/>
    <p:sldId id="352" r:id="rId48"/>
    <p:sldId id="354" r:id="rId49"/>
    <p:sldId id="355" r:id="rId50"/>
    <p:sldId id="356" r:id="rId51"/>
    <p:sldId id="357" r:id="rId52"/>
    <p:sldId id="400" r:id="rId53"/>
    <p:sldId id="360" r:id="rId54"/>
    <p:sldId id="382" r:id="rId55"/>
    <p:sldId id="383" r:id="rId56"/>
    <p:sldId id="401" r:id="rId57"/>
    <p:sldId id="402" r:id="rId58"/>
    <p:sldId id="368" r:id="rId59"/>
    <p:sldId id="418" r:id="rId60"/>
    <p:sldId id="419" r:id="rId6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Namee, Pat" initials="PM" lastIdx="11" clrIdx="0"/>
  <p:cmAuthor id="1" name="Andrea Rozario" initials="AR" lastIdx="11" clrIdx="1">
    <p:extLst>
      <p:ext uri="{19B8F6BF-5375-455C-9EA6-DF929625EA0E}">
        <p15:presenceInfo xmlns:p15="http://schemas.microsoft.com/office/powerpoint/2012/main" userId="38c1288a0c08d7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0010"/>
    <a:srgbClr val="BB0011"/>
    <a:srgbClr val="C60012"/>
    <a:srgbClr val="CF0013"/>
    <a:srgbClr val="CE0026"/>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622" autoAdjust="0"/>
    <p:restoredTop sz="86388" autoAdjust="0"/>
  </p:normalViewPr>
  <p:slideViewPr>
    <p:cSldViewPr snapToGrid="0">
      <p:cViewPr>
        <p:scale>
          <a:sx n="77" d="100"/>
          <a:sy n="77" d="100"/>
        </p:scale>
        <p:origin x="480" y="-465"/>
      </p:cViewPr>
      <p:guideLst>
        <p:guide orient="horz" pos="2160"/>
        <p:guide pos="2880"/>
      </p:guideLst>
    </p:cSldViewPr>
  </p:slideViewPr>
  <p:outlineViewPr>
    <p:cViewPr>
      <p:scale>
        <a:sx n="33" d="100"/>
        <a:sy n="33" d="100"/>
      </p:scale>
      <p:origin x="0" y="-902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6-26T16:44:52.734" idx="6">
    <p:pos x="3105" y="1243"/>
    <p:text>changed it to differentiate between traditional audit analytics and technology-enabled analytics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06-26T16:59:16.962" idx="7">
    <p:pos x="10" y="10"/>
    <p:text>the format is not good, cannot find the deck with the original slide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17-05-12T12:01:03.087" idx="6">
    <p:pos x="2515" y="381"/>
    <p:text>This slide likely will be hard for people to see. Maybe make it 2 slides.  One with the process map and another with the social network pictures side-by-side.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7-05-12T12:01:03.087" idx="6">
    <p:pos x="2515" y="381"/>
    <p:text>This slide likely will be hard for people to see. Maybe make it 2 slides.  One with the process map and another with the social network pictures side-by-side.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7-05-12T12:03:29.429" idx="8">
    <p:pos x="1913" y="494"/>
    <p:text>Not clear what this slide is saying.  It seems to be presenting the entire aduit process.  Is it suggesting that visualization can be used in all these elements?  When you talk about "issue audit report" is the idea that in the future, auditors might incorporate visualization to help them communicate results?</p:text>
  </p:cm>
  <p:cm authorId="0" dt="2017-05-12T12:08:38.775" idx="11">
    <p:pos x="5529" y="902"/>
    <p:text>In the graphic, should there be an arrow in the top half of the circle</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7-06-26T18:17:57.594" idx="10">
    <p:pos x="10" y="10"/>
    <p:text>maybe these 2 slides can be deleted?</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E5A66E-9F32-4DA3-96D7-4B374E580AF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DC46E496-9896-488E-9186-6E7C8F965C5A}">
      <dgm:prSet phldrT="[Text]" custT="1"/>
      <dgm:spPr>
        <a:solidFill>
          <a:schemeClr val="accent1"/>
        </a:solidFill>
      </dgm:spPr>
      <dgm:t>
        <a:bodyPr/>
        <a:lstStyle/>
        <a:p>
          <a:r>
            <a:rPr lang="en-US" sz="1350" dirty="0" smtClean="0">
              <a:solidFill>
                <a:schemeClr val="tx1"/>
              </a:solidFill>
            </a:rPr>
            <a:t>Robot arm is developed for assembly lines</a:t>
          </a:r>
          <a:endParaRPr lang="en-US" sz="1350" dirty="0">
            <a:solidFill>
              <a:schemeClr val="tx1"/>
            </a:solidFill>
          </a:endParaRPr>
        </a:p>
      </dgm:t>
    </dgm:pt>
    <dgm:pt modelId="{9B862F1E-3391-4350-9969-F7881B868FC7}" type="parTrans" cxnId="{A986E899-1A46-4525-A433-1D884CA00281}">
      <dgm:prSet/>
      <dgm:spPr/>
      <dgm:t>
        <a:bodyPr/>
        <a:lstStyle/>
        <a:p>
          <a:endParaRPr lang="en-US"/>
        </a:p>
      </dgm:t>
    </dgm:pt>
    <dgm:pt modelId="{7DACBE8D-3592-4F60-A210-B264641B494B}" type="sibTrans" cxnId="{A986E899-1A46-4525-A433-1D884CA00281}">
      <dgm:prSet/>
      <dgm:spPr/>
      <dgm:t>
        <a:bodyPr/>
        <a:lstStyle/>
        <a:p>
          <a:endParaRPr lang="en-US"/>
        </a:p>
      </dgm:t>
    </dgm:pt>
    <dgm:pt modelId="{684A8963-FC43-458E-9AF1-C1E9026B53E9}">
      <dgm:prSet phldrT="[Text]" custT="1"/>
      <dgm:spPr>
        <a:solidFill>
          <a:schemeClr val="accent1"/>
        </a:solidFill>
      </dgm:spPr>
      <dgm:t>
        <a:bodyPr/>
        <a:lstStyle/>
        <a:p>
          <a:r>
            <a:rPr lang="en-US" sz="1350" dirty="0" smtClean="0"/>
            <a:t>First virtual reality glasses and gloves</a:t>
          </a:r>
          <a:endParaRPr lang="en-US" sz="1350" dirty="0"/>
        </a:p>
      </dgm:t>
    </dgm:pt>
    <dgm:pt modelId="{82B82C03-9686-42A8-AA72-7DCE2D5E6535}" type="parTrans" cxnId="{A39CA086-1EB2-4D0B-8BFA-F3BACF99AFDA}">
      <dgm:prSet/>
      <dgm:spPr/>
      <dgm:t>
        <a:bodyPr/>
        <a:lstStyle/>
        <a:p>
          <a:endParaRPr lang="en-US"/>
        </a:p>
      </dgm:t>
    </dgm:pt>
    <dgm:pt modelId="{894EBB1E-78A8-4D2D-9E52-0CDDF67CD5D9}" type="sibTrans" cxnId="{A39CA086-1EB2-4D0B-8BFA-F3BACF99AFDA}">
      <dgm:prSet/>
      <dgm:spPr/>
      <dgm:t>
        <a:bodyPr/>
        <a:lstStyle/>
        <a:p>
          <a:endParaRPr lang="en-US"/>
        </a:p>
      </dgm:t>
    </dgm:pt>
    <dgm:pt modelId="{A5501258-DEAA-47DA-9873-63A63EA52870}">
      <dgm:prSet phldrT="[Text]" custT="1"/>
      <dgm:spPr>
        <a:solidFill>
          <a:schemeClr val="accent1"/>
        </a:solidFill>
      </dgm:spPr>
      <dgm:t>
        <a:bodyPr/>
        <a:lstStyle/>
        <a:p>
          <a:r>
            <a:rPr lang="en-US" sz="1350" dirty="0" smtClean="0"/>
            <a:t>Deep Blue defeats chess player</a:t>
          </a:r>
          <a:endParaRPr lang="en-US" sz="1350" dirty="0"/>
        </a:p>
      </dgm:t>
    </dgm:pt>
    <dgm:pt modelId="{4313ED4A-E7D0-45AA-8D2C-888221848D31}" type="parTrans" cxnId="{300E6926-0D77-4928-925F-6E5010AE4BD9}">
      <dgm:prSet/>
      <dgm:spPr/>
      <dgm:t>
        <a:bodyPr/>
        <a:lstStyle/>
        <a:p>
          <a:endParaRPr lang="en-US"/>
        </a:p>
      </dgm:t>
    </dgm:pt>
    <dgm:pt modelId="{CED85129-DCE2-40B5-8CBE-911C1DB0CA9C}" type="sibTrans" cxnId="{300E6926-0D77-4928-925F-6E5010AE4BD9}">
      <dgm:prSet/>
      <dgm:spPr/>
      <dgm:t>
        <a:bodyPr/>
        <a:lstStyle/>
        <a:p>
          <a:endParaRPr lang="en-US"/>
        </a:p>
      </dgm:t>
    </dgm:pt>
    <dgm:pt modelId="{19882460-1886-43F9-A8F4-2129345EB6D4}">
      <dgm:prSet phldrT="[Text]" custT="1"/>
      <dgm:spPr/>
      <dgm:t>
        <a:bodyPr/>
        <a:lstStyle/>
        <a:p>
          <a:r>
            <a:rPr lang="en-US" sz="1350" dirty="0" smtClean="0">
              <a:solidFill>
                <a:schemeClr val="tx1"/>
              </a:solidFill>
            </a:rPr>
            <a:t>Sampling is introduced</a:t>
          </a:r>
          <a:endParaRPr lang="en-US" sz="1350" dirty="0">
            <a:solidFill>
              <a:schemeClr val="tx1"/>
            </a:solidFill>
          </a:endParaRPr>
        </a:p>
      </dgm:t>
    </dgm:pt>
    <dgm:pt modelId="{5A4D6429-DF48-4A57-8C47-93E55A3E0391}" type="parTrans" cxnId="{BC1AE474-9920-4F4A-8552-19B9F1085953}">
      <dgm:prSet/>
      <dgm:spPr/>
      <dgm:t>
        <a:bodyPr/>
        <a:lstStyle/>
        <a:p>
          <a:endParaRPr lang="en-US"/>
        </a:p>
      </dgm:t>
    </dgm:pt>
    <dgm:pt modelId="{B7D3386E-B32D-4C7F-ADA8-9B4C0CECCB38}" type="sibTrans" cxnId="{BC1AE474-9920-4F4A-8552-19B9F1085953}">
      <dgm:prSet/>
      <dgm:spPr/>
      <dgm:t>
        <a:bodyPr/>
        <a:lstStyle/>
        <a:p>
          <a:endParaRPr lang="en-US"/>
        </a:p>
      </dgm:t>
    </dgm:pt>
    <dgm:pt modelId="{D65084FD-43D5-4E73-92DB-4EA6FE7E0EBD}">
      <dgm:prSet phldrT="[Text]" custT="1"/>
      <dgm:spPr>
        <a:solidFill>
          <a:schemeClr val="accent1"/>
        </a:solidFill>
      </dgm:spPr>
      <dgm:t>
        <a:bodyPr/>
        <a:lstStyle/>
        <a:p>
          <a:r>
            <a:rPr lang="en-US" sz="1350" dirty="0" smtClean="0"/>
            <a:t>IT audit becomes common</a:t>
          </a:r>
          <a:endParaRPr lang="en-US" sz="1350" dirty="0"/>
        </a:p>
      </dgm:t>
    </dgm:pt>
    <dgm:pt modelId="{1576944E-66D0-4085-AF97-1DF61BDDDCBF}" type="parTrans" cxnId="{77F7AF68-C12F-430C-81FF-9C7F85F2A34C}">
      <dgm:prSet/>
      <dgm:spPr/>
      <dgm:t>
        <a:bodyPr/>
        <a:lstStyle/>
        <a:p>
          <a:endParaRPr lang="en-US"/>
        </a:p>
      </dgm:t>
    </dgm:pt>
    <dgm:pt modelId="{0121534D-B241-4413-9338-599AC374BF19}" type="sibTrans" cxnId="{77F7AF68-C12F-430C-81FF-9C7F85F2A34C}">
      <dgm:prSet/>
      <dgm:spPr/>
      <dgm:t>
        <a:bodyPr/>
        <a:lstStyle/>
        <a:p>
          <a:endParaRPr lang="en-US"/>
        </a:p>
      </dgm:t>
    </dgm:pt>
    <dgm:pt modelId="{6E5005CF-9360-463F-86D9-2622A150C580}">
      <dgm:prSet phldrT="[Text]" custT="1"/>
      <dgm:spPr>
        <a:solidFill>
          <a:schemeClr val="accent1"/>
        </a:solidFill>
      </dgm:spPr>
      <dgm:t>
        <a:bodyPr/>
        <a:lstStyle/>
        <a:p>
          <a:r>
            <a:rPr lang="en-US" sz="1350" dirty="0" smtClean="0"/>
            <a:t>Move to Risk-based approach</a:t>
          </a:r>
          <a:endParaRPr lang="en-US" sz="1350" dirty="0"/>
        </a:p>
      </dgm:t>
    </dgm:pt>
    <dgm:pt modelId="{A7C9D1D6-24F7-470B-9230-5FF34C4F861B}" type="parTrans" cxnId="{73572DC7-82A9-47C2-851C-2554AF1ACCFB}">
      <dgm:prSet/>
      <dgm:spPr/>
      <dgm:t>
        <a:bodyPr/>
        <a:lstStyle/>
        <a:p>
          <a:endParaRPr lang="en-US"/>
        </a:p>
      </dgm:t>
    </dgm:pt>
    <dgm:pt modelId="{0A187BD1-4AE3-47FC-9D6B-5A1450B335C7}" type="sibTrans" cxnId="{73572DC7-82A9-47C2-851C-2554AF1ACCFB}">
      <dgm:prSet/>
      <dgm:spPr/>
      <dgm:t>
        <a:bodyPr/>
        <a:lstStyle/>
        <a:p>
          <a:endParaRPr lang="en-US"/>
        </a:p>
      </dgm:t>
    </dgm:pt>
    <dgm:pt modelId="{39DBBB77-0C95-4BDC-B786-1AA569B9E279}">
      <dgm:prSet phldrT="[Text]" custT="1"/>
      <dgm:spPr>
        <a:solidFill>
          <a:schemeClr val="accent1"/>
        </a:solidFill>
      </dgm:spPr>
      <dgm:t>
        <a:bodyPr/>
        <a:lstStyle/>
        <a:p>
          <a:r>
            <a:rPr lang="en-US" sz="1350" dirty="0" smtClean="0"/>
            <a:t>Smart Phone is developed</a:t>
          </a:r>
          <a:endParaRPr lang="en-US" sz="1350" dirty="0"/>
        </a:p>
      </dgm:t>
    </dgm:pt>
    <dgm:pt modelId="{EA52CC32-E3BD-4FDD-B58E-FA6AD9F80D72}" type="parTrans" cxnId="{5DD9F665-2F9C-49E1-9083-6977B288B4FA}">
      <dgm:prSet/>
      <dgm:spPr/>
      <dgm:t>
        <a:bodyPr/>
        <a:lstStyle/>
        <a:p>
          <a:endParaRPr lang="en-US"/>
        </a:p>
      </dgm:t>
    </dgm:pt>
    <dgm:pt modelId="{B0248AAF-E03D-4797-AEA6-835DF6BC6A7B}" type="sibTrans" cxnId="{5DD9F665-2F9C-49E1-9083-6977B288B4FA}">
      <dgm:prSet/>
      <dgm:spPr/>
      <dgm:t>
        <a:bodyPr/>
        <a:lstStyle/>
        <a:p>
          <a:endParaRPr lang="en-US"/>
        </a:p>
      </dgm:t>
    </dgm:pt>
    <dgm:pt modelId="{44CDFEA8-3CAA-4C01-B436-2FE89BA753C6}">
      <dgm:prSet phldrT="[Text]" custT="1"/>
      <dgm:spPr>
        <a:solidFill>
          <a:schemeClr val="accent1"/>
        </a:solidFill>
      </dgm:spPr>
      <dgm:t>
        <a:bodyPr/>
        <a:lstStyle/>
        <a:p>
          <a:r>
            <a:rPr lang="en-US" sz="1400" dirty="0" smtClean="0"/>
            <a:t>Disclose audit fees</a:t>
          </a:r>
          <a:endParaRPr lang="en-US" sz="1400" dirty="0"/>
        </a:p>
      </dgm:t>
    </dgm:pt>
    <dgm:pt modelId="{B2CAD115-4C66-4CB0-BFCA-F24FF7B5F912}" type="parTrans" cxnId="{E642791F-19AA-43A2-823F-9638B7491892}">
      <dgm:prSet/>
      <dgm:spPr/>
      <dgm:t>
        <a:bodyPr/>
        <a:lstStyle/>
        <a:p>
          <a:endParaRPr lang="en-US"/>
        </a:p>
      </dgm:t>
    </dgm:pt>
    <dgm:pt modelId="{6E6BA576-AC0F-43E3-B2D9-48410FF489BD}" type="sibTrans" cxnId="{E642791F-19AA-43A2-823F-9638B7491892}">
      <dgm:prSet/>
      <dgm:spPr/>
      <dgm:t>
        <a:bodyPr/>
        <a:lstStyle/>
        <a:p>
          <a:endParaRPr lang="en-US"/>
        </a:p>
      </dgm:t>
    </dgm:pt>
    <dgm:pt modelId="{D7E3DF4F-B378-4F7B-A991-0FD385A89377}">
      <dgm:prSet phldrT="[Text]" custT="1"/>
      <dgm:spPr>
        <a:solidFill>
          <a:schemeClr val="accent1"/>
        </a:solidFill>
      </dgm:spPr>
      <dgm:t>
        <a:bodyPr/>
        <a:lstStyle/>
        <a:p>
          <a:r>
            <a:rPr lang="en-US" sz="1350" dirty="0" err="1" smtClean="0"/>
            <a:t>Driveless</a:t>
          </a:r>
          <a:r>
            <a:rPr lang="en-US" sz="1350" dirty="0" smtClean="0"/>
            <a:t> cars</a:t>
          </a:r>
          <a:endParaRPr lang="en-US" sz="1350" dirty="0"/>
        </a:p>
      </dgm:t>
    </dgm:pt>
    <dgm:pt modelId="{1D94D4EE-66F9-498F-A390-A9F03422AE4F}" type="parTrans" cxnId="{A34DB950-F567-4068-B6BC-9A4F83B76922}">
      <dgm:prSet/>
      <dgm:spPr/>
      <dgm:t>
        <a:bodyPr/>
        <a:lstStyle/>
        <a:p>
          <a:endParaRPr lang="en-US"/>
        </a:p>
      </dgm:t>
    </dgm:pt>
    <dgm:pt modelId="{3223912D-11B3-4C6B-BEB0-FACE6634EAEB}" type="sibTrans" cxnId="{A34DB950-F567-4068-B6BC-9A4F83B76922}">
      <dgm:prSet/>
      <dgm:spPr/>
      <dgm:t>
        <a:bodyPr/>
        <a:lstStyle/>
        <a:p>
          <a:endParaRPr lang="en-US"/>
        </a:p>
      </dgm:t>
    </dgm:pt>
    <dgm:pt modelId="{FAA797F9-5B34-40BD-8D9B-4EA2A5A15580}">
      <dgm:prSet phldrT="[Text]" custT="1"/>
      <dgm:spPr>
        <a:solidFill>
          <a:schemeClr val="accent1"/>
        </a:solidFill>
      </dgm:spPr>
      <dgm:t>
        <a:bodyPr/>
        <a:lstStyle/>
        <a:p>
          <a:r>
            <a:rPr lang="en-US" sz="1400" dirty="0" smtClean="0"/>
            <a:t>Adopts KAM</a:t>
          </a:r>
          <a:endParaRPr lang="en-US" sz="1400" dirty="0"/>
        </a:p>
      </dgm:t>
    </dgm:pt>
    <dgm:pt modelId="{ED663565-46FA-4057-9192-EE6C0265A7E9}" type="parTrans" cxnId="{3A094FE9-E6E3-4CBD-8498-6228EE6C9DA0}">
      <dgm:prSet/>
      <dgm:spPr/>
      <dgm:t>
        <a:bodyPr/>
        <a:lstStyle/>
        <a:p>
          <a:endParaRPr lang="en-US"/>
        </a:p>
      </dgm:t>
    </dgm:pt>
    <dgm:pt modelId="{1A1553AE-2C69-4656-BDF0-7FC3D8A26844}" type="sibTrans" cxnId="{3A094FE9-E6E3-4CBD-8498-6228EE6C9DA0}">
      <dgm:prSet/>
      <dgm:spPr/>
      <dgm:t>
        <a:bodyPr/>
        <a:lstStyle/>
        <a:p>
          <a:endParaRPr lang="en-US"/>
        </a:p>
      </dgm:t>
    </dgm:pt>
    <dgm:pt modelId="{5D1D6BC0-B9B8-409B-A265-B74F2239EEB9}" type="pres">
      <dgm:prSet presAssocID="{1DE5A66E-9F32-4DA3-96D7-4B374E580AFF}" presName="Name0" presStyleCnt="0">
        <dgm:presLayoutVars>
          <dgm:chPref val="3"/>
          <dgm:dir/>
          <dgm:animLvl val="lvl"/>
          <dgm:resizeHandles/>
        </dgm:presLayoutVars>
      </dgm:prSet>
      <dgm:spPr/>
      <dgm:t>
        <a:bodyPr/>
        <a:lstStyle/>
        <a:p>
          <a:endParaRPr lang="en-US"/>
        </a:p>
      </dgm:t>
    </dgm:pt>
    <dgm:pt modelId="{F45E7112-4F3A-415A-92EC-99D956AEE50D}" type="pres">
      <dgm:prSet presAssocID="{DC46E496-9896-488E-9186-6E7C8F965C5A}" presName="horFlow" presStyleCnt="0"/>
      <dgm:spPr/>
    </dgm:pt>
    <dgm:pt modelId="{BD994C96-DBBA-4A8E-AAE7-B213B4630F4B}" type="pres">
      <dgm:prSet presAssocID="{DC46E496-9896-488E-9186-6E7C8F965C5A}" presName="bigChev" presStyleLbl="node1" presStyleIdx="0" presStyleCnt="2" custScaleY="80175"/>
      <dgm:spPr/>
      <dgm:t>
        <a:bodyPr/>
        <a:lstStyle/>
        <a:p>
          <a:endParaRPr lang="en-US"/>
        </a:p>
      </dgm:t>
    </dgm:pt>
    <dgm:pt modelId="{C487B3B7-F3D0-441B-BD36-42838F6A442F}" type="pres">
      <dgm:prSet presAssocID="{82B82C03-9686-42A8-AA72-7DCE2D5E6535}" presName="parTrans" presStyleCnt="0"/>
      <dgm:spPr/>
    </dgm:pt>
    <dgm:pt modelId="{98349898-4BE6-4C59-B9DB-2261B03EC133}" type="pres">
      <dgm:prSet presAssocID="{684A8963-FC43-458E-9AF1-C1E9026B53E9}" presName="node" presStyleLbl="alignAccFollowNode1" presStyleIdx="0" presStyleCnt="8" custScaleY="96596">
        <dgm:presLayoutVars>
          <dgm:bulletEnabled val="1"/>
        </dgm:presLayoutVars>
      </dgm:prSet>
      <dgm:spPr/>
      <dgm:t>
        <a:bodyPr/>
        <a:lstStyle/>
        <a:p>
          <a:endParaRPr lang="en-US"/>
        </a:p>
      </dgm:t>
    </dgm:pt>
    <dgm:pt modelId="{07DA0FE3-61F9-4E69-B1A8-4FF8B45B1D9C}" type="pres">
      <dgm:prSet presAssocID="{894EBB1E-78A8-4D2D-9E52-0CDDF67CD5D9}" presName="sibTrans" presStyleCnt="0"/>
      <dgm:spPr/>
    </dgm:pt>
    <dgm:pt modelId="{85360A35-4603-48D3-A8DB-57C52AA55007}" type="pres">
      <dgm:prSet presAssocID="{A5501258-DEAA-47DA-9873-63A63EA52870}" presName="node" presStyleLbl="alignAccFollowNode1" presStyleIdx="1" presStyleCnt="8">
        <dgm:presLayoutVars>
          <dgm:bulletEnabled val="1"/>
        </dgm:presLayoutVars>
      </dgm:prSet>
      <dgm:spPr/>
      <dgm:t>
        <a:bodyPr/>
        <a:lstStyle/>
        <a:p>
          <a:endParaRPr lang="en-US"/>
        </a:p>
      </dgm:t>
    </dgm:pt>
    <dgm:pt modelId="{612CD23B-CAC1-416C-A96D-136C200DE797}" type="pres">
      <dgm:prSet presAssocID="{CED85129-DCE2-40B5-8CBE-911C1DB0CA9C}" presName="sibTrans" presStyleCnt="0"/>
      <dgm:spPr/>
    </dgm:pt>
    <dgm:pt modelId="{937BB3B8-6C62-4140-A846-6B6B36883FE7}" type="pres">
      <dgm:prSet presAssocID="{39DBBB77-0C95-4BDC-B786-1AA569B9E279}" presName="node" presStyleLbl="alignAccFollowNode1" presStyleIdx="2" presStyleCnt="8">
        <dgm:presLayoutVars>
          <dgm:bulletEnabled val="1"/>
        </dgm:presLayoutVars>
      </dgm:prSet>
      <dgm:spPr/>
      <dgm:t>
        <a:bodyPr/>
        <a:lstStyle/>
        <a:p>
          <a:endParaRPr lang="en-US"/>
        </a:p>
      </dgm:t>
    </dgm:pt>
    <dgm:pt modelId="{493B1640-8E91-4975-9E7E-DC9C380BE5E1}" type="pres">
      <dgm:prSet presAssocID="{B0248AAF-E03D-4797-AEA6-835DF6BC6A7B}" presName="sibTrans" presStyleCnt="0"/>
      <dgm:spPr/>
    </dgm:pt>
    <dgm:pt modelId="{5337CEC2-6950-4FB5-A042-57B69249942D}" type="pres">
      <dgm:prSet presAssocID="{D7E3DF4F-B378-4F7B-A991-0FD385A89377}" presName="node" presStyleLbl="alignAccFollowNode1" presStyleIdx="3" presStyleCnt="8">
        <dgm:presLayoutVars>
          <dgm:bulletEnabled val="1"/>
        </dgm:presLayoutVars>
      </dgm:prSet>
      <dgm:spPr/>
      <dgm:t>
        <a:bodyPr/>
        <a:lstStyle/>
        <a:p>
          <a:endParaRPr lang="en-US"/>
        </a:p>
      </dgm:t>
    </dgm:pt>
    <dgm:pt modelId="{4E948A55-8167-441A-B7AA-CF1015F58D98}" type="pres">
      <dgm:prSet presAssocID="{DC46E496-9896-488E-9186-6E7C8F965C5A}" presName="vSp" presStyleCnt="0"/>
      <dgm:spPr/>
    </dgm:pt>
    <dgm:pt modelId="{0F502155-A98C-4ACE-A87B-0A0E38B7C1CC}" type="pres">
      <dgm:prSet presAssocID="{19882460-1886-43F9-A8F4-2129345EB6D4}" presName="horFlow" presStyleCnt="0"/>
      <dgm:spPr/>
    </dgm:pt>
    <dgm:pt modelId="{95A5A4A2-FF34-468C-8E64-8B2663D1C90E}" type="pres">
      <dgm:prSet presAssocID="{19882460-1886-43F9-A8F4-2129345EB6D4}" presName="bigChev" presStyleLbl="node1" presStyleIdx="1" presStyleCnt="2" custScaleY="82999" custLinFactNeighborX="-385" custLinFactNeighborY="68619"/>
      <dgm:spPr/>
      <dgm:t>
        <a:bodyPr/>
        <a:lstStyle/>
        <a:p>
          <a:endParaRPr lang="en-US"/>
        </a:p>
      </dgm:t>
    </dgm:pt>
    <dgm:pt modelId="{7DBF7801-061F-4961-B863-937E8CC2DB02}" type="pres">
      <dgm:prSet presAssocID="{1576944E-66D0-4085-AF97-1DF61BDDDCBF}" presName="parTrans" presStyleCnt="0"/>
      <dgm:spPr/>
    </dgm:pt>
    <dgm:pt modelId="{70491B64-57F4-4D16-834B-A8ABFE7F97D9}" type="pres">
      <dgm:prSet presAssocID="{D65084FD-43D5-4E73-92DB-4EA6FE7E0EBD}" presName="node" presStyleLbl="alignAccFollowNode1" presStyleIdx="4" presStyleCnt="8" custLinFactNeighborX="-7259" custLinFactNeighborY="81018">
        <dgm:presLayoutVars>
          <dgm:bulletEnabled val="1"/>
        </dgm:presLayoutVars>
      </dgm:prSet>
      <dgm:spPr/>
      <dgm:t>
        <a:bodyPr/>
        <a:lstStyle/>
        <a:p>
          <a:endParaRPr lang="en-US"/>
        </a:p>
      </dgm:t>
    </dgm:pt>
    <dgm:pt modelId="{2FC36295-F8CF-42D4-83E0-F293CBF902A2}" type="pres">
      <dgm:prSet presAssocID="{0121534D-B241-4413-9338-599AC374BF19}" presName="sibTrans" presStyleCnt="0"/>
      <dgm:spPr/>
    </dgm:pt>
    <dgm:pt modelId="{D7990982-F0AB-4293-A140-133D3DF8D547}" type="pres">
      <dgm:prSet presAssocID="{6E5005CF-9360-463F-86D9-2622A150C580}" presName="node" presStyleLbl="alignAccFollowNode1" presStyleIdx="5" presStyleCnt="8" custLinFactNeighborX="0" custLinFactNeighborY="83883">
        <dgm:presLayoutVars>
          <dgm:bulletEnabled val="1"/>
        </dgm:presLayoutVars>
      </dgm:prSet>
      <dgm:spPr/>
      <dgm:t>
        <a:bodyPr/>
        <a:lstStyle/>
        <a:p>
          <a:endParaRPr lang="en-US"/>
        </a:p>
      </dgm:t>
    </dgm:pt>
    <dgm:pt modelId="{B4DD93F9-CEA9-4041-9222-6000FF00855F}" type="pres">
      <dgm:prSet presAssocID="{0A187BD1-4AE3-47FC-9D6B-5A1450B335C7}" presName="sibTrans" presStyleCnt="0"/>
      <dgm:spPr/>
    </dgm:pt>
    <dgm:pt modelId="{6C378095-7A9C-4F53-BF92-5795F2AEA60C}" type="pres">
      <dgm:prSet presAssocID="{44CDFEA8-3CAA-4C01-B436-2FE89BA753C6}" presName="node" presStyleLbl="alignAccFollowNode1" presStyleIdx="6" presStyleCnt="8" custLinFactNeighborX="-1335" custLinFactNeighborY="80984">
        <dgm:presLayoutVars>
          <dgm:bulletEnabled val="1"/>
        </dgm:presLayoutVars>
      </dgm:prSet>
      <dgm:spPr/>
      <dgm:t>
        <a:bodyPr/>
        <a:lstStyle/>
        <a:p>
          <a:endParaRPr lang="en-US"/>
        </a:p>
      </dgm:t>
    </dgm:pt>
    <dgm:pt modelId="{88D6494D-A288-4FB6-A1D6-44B1F9266DF5}" type="pres">
      <dgm:prSet presAssocID="{6E6BA576-AC0F-43E3-B2D9-48410FF489BD}" presName="sibTrans" presStyleCnt="0"/>
      <dgm:spPr/>
    </dgm:pt>
    <dgm:pt modelId="{AA327DDA-E29A-4910-88B5-B7753F2F325A}" type="pres">
      <dgm:prSet presAssocID="{FAA797F9-5B34-40BD-8D9B-4EA2A5A15580}" presName="node" presStyleLbl="alignAccFollowNode1" presStyleIdx="7" presStyleCnt="8" custLinFactNeighborX="48944" custLinFactNeighborY="83823">
        <dgm:presLayoutVars>
          <dgm:bulletEnabled val="1"/>
        </dgm:presLayoutVars>
      </dgm:prSet>
      <dgm:spPr/>
      <dgm:t>
        <a:bodyPr/>
        <a:lstStyle/>
        <a:p>
          <a:endParaRPr lang="en-US"/>
        </a:p>
      </dgm:t>
    </dgm:pt>
  </dgm:ptLst>
  <dgm:cxnLst>
    <dgm:cxn modelId="{77F7AF68-C12F-430C-81FF-9C7F85F2A34C}" srcId="{19882460-1886-43F9-A8F4-2129345EB6D4}" destId="{D65084FD-43D5-4E73-92DB-4EA6FE7E0EBD}" srcOrd="0" destOrd="0" parTransId="{1576944E-66D0-4085-AF97-1DF61BDDDCBF}" sibTransId="{0121534D-B241-4413-9338-599AC374BF19}"/>
    <dgm:cxn modelId="{E8530FD5-1705-4E06-91A0-D3A7884596B9}" type="presOf" srcId="{39DBBB77-0C95-4BDC-B786-1AA569B9E279}" destId="{937BB3B8-6C62-4140-A846-6B6B36883FE7}" srcOrd="0" destOrd="0" presId="urn:microsoft.com/office/officeart/2005/8/layout/lProcess3"/>
    <dgm:cxn modelId="{74678533-5C35-4463-9FE0-DFFB41C9C549}" type="presOf" srcId="{6E5005CF-9360-463F-86D9-2622A150C580}" destId="{D7990982-F0AB-4293-A140-133D3DF8D547}" srcOrd="0" destOrd="0" presId="urn:microsoft.com/office/officeart/2005/8/layout/lProcess3"/>
    <dgm:cxn modelId="{A986E899-1A46-4525-A433-1D884CA00281}" srcId="{1DE5A66E-9F32-4DA3-96D7-4B374E580AFF}" destId="{DC46E496-9896-488E-9186-6E7C8F965C5A}" srcOrd="0" destOrd="0" parTransId="{9B862F1E-3391-4350-9969-F7881B868FC7}" sibTransId="{7DACBE8D-3592-4F60-A210-B264641B494B}"/>
    <dgm:cxn modelId="{E642791F-19AA-43A2-823F-9638B7491892}" srcId="{19882460-1886-43F9-A8F4-2129345EB6D4}" destId="{44CDFEA8-3CAA-4C01-B436-2FE89BA753C6}" srcOrd="2" destOrd="0" parTransId="{B2CAD115-4C66-4CB0-BFCA-F24FF7B5F912}" sibTransId="{6E6BA576-AC0F-43E3-B2D9-48410FF489BD}"/>
    <dgm:cxn modelId="{BC1AE474-9920-4F4A-8552-19B9F1085953}" srcId="{1DE5A66E-9F32-4DA3-96D7-4B374E580AFF}" destId="{19882460-1886-43F9-A8F4-2129345EB6D4}" srcOrd="1" destOrd="0" parTransId="{5A4D6429-DF48-4A57-8C47-93E55A3E0391}" sibTransId="{B7D3386E-B32D-4C7F-ADA8-9B4C0CECCB38}"/>
    <dgm:cxn modelId="{31F0D489-28D7-4A5E-AD69-43F4D31E45C5}" type="presOf" srcId="{D65084FD-43D5-4E73-92DB-4EA6FE7E0EBD}" destId="{70491B64-57F4-4D16-834B-A8ABFE7F97D9}" srcOrd="0" destOrd="0" presId="urn:microsoft.com/office/officeart/2005/8/layout/lProcess3"/>
    <dgm:cxn modelId="{A39CA086-1EB2-4D0B-8BFA-F3BACF99AFDA}" srcId="{DC46E496-9896-488E-9186-6E7C8F965C5A}" destId="{684A8963-FC43-458E-9AF1-C1E9026B53E9}" srcOrd="0" destOrd="0" parTransId="{82B82C03-9686-42A8-AA72-7DCE2D5E6535}" sibTransId="{894EBB1E-78A8-4D2D-9E52-0CDDF67CD5D9}"/>
    <dgm:cxn modelId="{5DD9F665-2F9C-49E1-9083-6977B288B4FA}" srcId="{DC46E496-9896-488E-9186-6E7C8F965C5A}" destId="{39DBBB77-0C95-4BDC-B786-1AA569B9E279}" srcOrd="2" destOrd="0" parTransId="{EA52CC32-E3BD-4FDD-B58E-FA6AD9F80D72}" sibTransId="{B0248AAF-E03D-4797-AEA6-835DF6BC6A7B}"/>
    <dgm:cxn modelId="{A34DB950-F567-4068-B6BC-9A4F83B76922}" srcId="{DC46E496-9896-488E-9186-6E7C8F965C5A}" destId="{D7E3DF4F-B378-4F7B-A991-0FD385A89377}" srcOrd="3" destOrd="0" parTransId="{1D94D4EE-66F9-498F-A390-A9F03422AE4F}" sibTransId="{3223912D-11B3-4C6B-BEB0-FACE6634EAEB}"/>
    <dgm:cxn modelId="{64108958-CD84-4AA9-8BE9-A4F854B163ED}" type="presOf" srcId="{19882460-1886-43F9-A8F4-2129345EB6D4}" destId="{95A5A4A2-FF34-468C-8E64-8B2663D1C90E}" srcOrd="0" destOrd="0" presId="urn:microsoft.com/office/officeart/2005/8/layout/lProcess3"/>
    <dgm:cxn modelId="{331DAA7C-1893-4B75-ACF8-9C4280AEC9F4}" type="presOf" srcId="{1DE5A66E-9F32-4DA3-96D7-4B374E580AFF}" destId="{5D1D6BC0-B9B8-409B-A265-B74F2239EEB9}" srcOrd="0" destOrd="0" presId="urn:microsoft.com/office/officeart/2005/8/layout/lProcess3"/>
    <dgm:cxn modelId="{73572DC7-82A9-47C2-851C-2554AF1ACCFB}" srcId="{19882460-1886-43F9-A8F4-2129345EB6D4}" destId="{6E5005CF-9360-463F-86D9-2622A150C580}" srcOrd="1" destOrd="0" parTransId="{A7C9D1D6-24F7-470B-9230-5FF34C4F861B}" sibTransId="{0A187BD1-4AE3-47FC-9D6B-5A1450B335C7}"/>
    <dgm:cxn modelId="{225F7D55-BEF0-40F8-A064-333B9D30851A}" type="presOf" srcId="{D7E3DF4F-B378-4F7B-A991-0FD385A89377}" destId="{5337CEC2-6950-4FB5-A042-57B69249942D}" srcOrd="0" destOrd="0" presId="urn:microsoft.com/office/officeart/2005/8/layout/lProcess3"/>
    <dgm:cxn modelId="{53636BD4-C541-4B56-AAE6-AE5960BA9DED}" type="presOf" srcId="{A5501258-DEAA-47DA-9873-63A63EA52870}" destId="{85360A35-4603-48D3-A8DB-57C52AA55007}" srcOrd="0" destOrd="0" presId="urn:microsoft.com/office/officeart/2005/8/layout/lProcess3"/>
    <dgm:cxn modelId="{4329190F-CBF1-41DA-AD2A-5B3029A758AD}" type="presOf" srcId="{DC46E496-9896-488E-9186-6E7C8F965C5A}" destId="{BD994C96-DBBA-4A8E-AAE7-B213B4630F4B}" srcOrd="0" destOrd="0" presId="urn:microsoft.com/office/officeart/2005/8/layout/lProcess3"/>
    <dgm:cxn modelId="{4BBB8F95-0AF6-42B3-BAAE-5AB1AFC7B271}" type="presOf" srcId="{44CDFEA8-3CAA-4C01-B436-2FE89BA753C6}" destId="{6C378095-7A9C-4F53-BF92-5795F2AEA60C}" srcOrd="0" destOrd="0" presId="urn:microsoft.com/office/officeart/2005/8/layout/lProcess3"/>
    <dgm:cxn modelId="{3A094FE9-E6E3-4CBD-8498-6228EE6C9DA0}" srcId="{19882460-1886-43F9-A8F4-2129345EB6D4}" destId="{FAA797F9-5B34-40BD-8D9B-4EA2A5A15580}" srcOrd="3" destOrd="0" parTransId="{ED663565-46FA-4057-9192-EE6C0265A7E9}" sibTransId="{1A1553AE-2C69-4656-BDF0-7FC3D8A26844}"/>
    <dgm:cxn modelId="{9C2B4F39-4408-4738-9C50-63F51DFB7991}" type="presOf" srcId="{FAA797F9-5B34-40BD-8D9B-4EA2A5A15580}" destId="{AA327DDA-E29A-4910-88B5-B7753F2F325A}" srcOrd="0" destOrd="0" presId="urn:microsoft.com/office/officeart/2005/8/layout/lProcess3"/>
    <dgm:cxn modelId="{B2C1B26F-F9D0-418A-A18D-EA92BDA7E373}" type="presOf" srcId="{684A8963-FC43-458E-9AF1-C1E9026B53E9}" destId="{98349898-4BE6-4C59-B9DB-2261B03EC133}" srcOrd="0" destOrd="0" presId="urn:microsoft.com/office/officeart/2005/8/layout/lProcess3"/>
    <dgm:cxn modelId="{300E6926-0D77-4928-925F-6E5010AE4BD9}" srcId="{DC46E496-9896-488E-9186-6E7C8F965C5A}" destId="{A5501258-DEAA-47DA-9873-63A63EA52870}" srcOrd="1" destOrd="0" parTransId="{4313ED4A-E7D0-45AA-8D2C-888221848D31}" sibTransId="{CED85129-DCE2-40B5-8CBE-911C1DB0CA9C}"/>
    <dgm:cxn modelId="{6A638EEB-B3C7-41B5-9329-7C753D9DE4C2}" type="presParOf" srcId="{5D1D6BC0-B9B8-409B-A265-B74F2239EEB9}" destId="{F45E7112-4F3A-415A-92EC-99D956AEE50D}" srcOrd="0" destOrd="0" presId="urn:microsoft.com/office/officeart/2005/8/layout/lProcess3"/>
    <dgm:cxn modelId="{0E5BF77B-8B67-4D97-A496-60183E567AF9}" type="presParOf" srcId="{F45E7112-4F3A-415A-92EC-99D956AEE50D}" destId="{BD994C96-DBBA-4A8E-AAE7-B213B4630F4B}" srcOrd="0" destOrd="0" presId="urn:microsoft.com/office/officeart/2005/8/layout/lProcess3"/>
    <dgm:cxn modelId="{606E43E9-EC07-4986-A2BE-93EF456612EE}" type="presParOf" srcId="{F45E7112-4F3A-415A-92EC-99D956AEE50D}" destId="{C487B3B7-F3D0-441B-BD36-42838F6A442F}" srcOrd="1" destOrd="0" presId="urn:microsoft.com/office/officeart/2005/8/layout/lProcess3"/>
    <dgm:cxn modelId="{578984CE-9F6C-4409-9ECA-729CA99B963F}" type="presParOf" srcId="{F45E7112-4F3A-415A-92EC-99D956AEE50D}" destId="{98349898-4BE6-4C59-B9DB-2261B03EC133}" srcOrd="2" destOrd="0" presId="urn:microsoft.com/office/officeart/2005/8/layout/lProcess3"/>
    <dgm:cxn modelId="{D2007814-9CAF-4061-867E-EC2C486E59A0}" type="presParOf" srcId="{F45E7112-4F3A-415A-92EC-99D956AEE50D}" destId="{07DA0FE3-61F9-4E69-B1A8-4FF8B45B1D9C}" srcOrd="3" destOrd="0" presId="urn:microsoft.com/office/officeart/2005/8/layout/lProcess3"/>
    <dgm:cxn modelId="{A944257B-F68F-4F65-8449-F38EB819A478}" type="presParOf" srcId="{F45E7112-4F3A-415A-92EC-99D956AEE50D}" destId="{85360A35-4603-48D3-A8DB-57C52AA55007}" srcOrd="4" destOrd="0" presId="urn:microsoft.com/office/officeart/2005/8/layout/lProcess3"/>
    <dgm:cxn modelId="{9835675F-5F08-489E-9EC1-AF5877285A74}" type="presParOf" srcId="{F45E7112-4F3A-415A-92EC-99D956AEE50D}" destId="{612CD23B-CAC1-416C-A96D-136C200DE797}" srcOrd="5" destOrd="0" presId="urn:microsoft.com/office/officeart/2005/8/layout/lProcess3"/>
    <dgm:cxn modelId="{5024653F-868F-4787-8763-C74FCEC35150}" type="presParOf" srcId="{F45E7112-4F3A-415A-92EC-99D956AEE50D}" destId="{937BB3B8-6C62-4140-A846-6B6B36883FE7}" srcOrd="6" destOrd="0" presId="urn:microsoft.com/office/officeart/2005/8/layout/lProcess3"/>
    <dgm:cxn modelId="{0F376A72-4FE9-4EF5-9865-CBF9B7993FB8}" type="presParOf" srcId="{F45E7112-4F3A-415A-92EC-99D956AEE50D}" destId="{493B1640-8E91-4975-9E7E-DC9C380BE5E1}" srcOrd="7" destOrd="0" presId="urn:microsoft.com/office/officeart/2005/8/layout/lProcess3"/>
    <dgm:cxn modelId="{3A461DBB-40BC-47C1-B200-C6556143C88E}" type="presParOf" srcId="{F45E7112-4F3A-415A-92EC-99D956AEE50D}" destId="{5337CEC2-6950-4FB5-A042-57B69249942D}" srcOrd="8" destOrd="0" presId="urn:microsoft.com/office/officeart/2005/8/layout/lProcess3"/>
    <dgm:cxn modelId="{5C5E0071-34D7-468C-BA8F-C69A65849770}" type="presParOf" srcId="{5D1D6BC0-B9B8-409B-A265-B74F2239EEB9}" destId="{4E948A55-8167-441A-B7AA-CF1015F58D98}" srcOrd="1" destOrd="0" presId="urn:microsoft.com/office/officeart/2005/8/layout/lProcess3"/>
    <dgm:cxn modelId="{0416B60F-6364-4565-901B-817D58549B91}" type="presParOf" srcId="{5D1D6BC0-B9B8-409B-A265-B74F2239EEB9}" destId="{0F502155-A98C-4ACE-A87B-0A0E38B7C1CC}" srcOrd="2" destOrd="0" presId="urn:microsoft.com/office/officeart/2005/8/layout/lProcess3"/>
    <dgm:cxn modelId="{D10DC0EB-2DA1-4834-8B24-B6FEF4B7FAB5}" type="presParOf" srcId="{0F502155-A98C-4ACE-A87B-0A0E38B7C1CC}" destId="{95A5A4A2-FF34-468C-8E64-8B2663D1C90E}" srcOrd="0" destOrd="0" presId="urn:microsoft.com/office/officeart/2005/8/layout/lProcess3"/>
    <dgm:cxn modelId="{E40518B4-A9A0-49C9-AEFE-EE218904452A}" type="presParOf" srcId="{0F502155-A98C-4ACE-A87B-0A0E38B7C1CC}" destId="{7DBF7801-061F-4961-B863-937E8CC2DB02}" srcOrd="1" destOrd="0" presId="urn:microsoft.com/office/officeart/2005/8/layout/lProcess3"/>
    <dgm:cxn modelId="{A1FCFFAE-59C9-427D-A529-505E3B81BAA8}" type="presParOf" srcId="{0F502155-A98C-4ACE-A87B-0A0E38B7C1CC}" destId="{70491B64-57F4-4D16-834B-A8ABFE7F97D9}" srcOrd="2" destOrd="0" presId="urn:microsoft.com/office/officeart/2005/8/layout/lProcess3"/>
    <dgm:cxn modelId="{23AA2BEF-0734-474E-A29A-329CF9AE2860}" type="presParOf" srcId="{0F502155-A98C-4ACE-A87B-0A0E38B7C1CC}" destId="{2FC36295-F8CF-42D4-83E0-F293CBF902A2}" srcOrd="3" destOrd="0" presId="urn:microsoft.com/office/officeart/2005/8/layout/lProcess3"/>
    <dgm:cxn modelId="{B945F2C2-3DD8-42AA-91DE-49B93B402774}" type="presParOf" srcId="{0F502155-A98C-4ACE-A87B-0A0E38B7C1CC}" destId="{D7990982-F0AB-4293-A140-133D3DF8D547}" srcOrd="4" destOrd="0" presId="urn:microsoft.com/office/officeart/2005/8/layout/lProcess3"/>
    <dgm:cxn modelId="{C74E750E-58BB-48A9-8322-0DCFD63D8B41}" type="presParOf" srcId="{0F502155-A98C-4ACE-A87B-0A0E38B7C1CC}" destId="{B4DD93F9-CEA9-4041-9222-6000FF00855F}" srcOrd="5" destOrd="0" presId="urn:microsoft.com/office/officeart/2005/8/layout/lProcess3"/>
    <dgm:cxn modelId="{EB7847B4-4927-4B94-A0B7-A004DE7FDDA0}" type="presParOf" srcId="{0F502155-A98C-4ACE-A87B-0A0E38B7C1CC}" destId="{6C378095-7A9C-4F53-BF92-5795F2AEA60C}" srcOrd="6" destOrd="0" presId="urn:microsoft.com/office/officeart/2005/8/layout/lProcess3"/>
    <dgm:cxn modelId="{D64F83D2-8929-442A-8C26-21423CF2F19D}" type="presParOf" srcId="{0F502155-A98C-4ACE-A87B-0A0E38B7C1CC}" destId="{88D6494D-A288-4FB6-A1D6-44B1F9266DF5}" srcOrd="7" destOrd="0" presId="urn:microsoft.com/office/officeart/2005/8/layout/lProcess3"/>
    <dgm:cxn modelId="{44BF938D-DE1A-4DF5-84AB-D80DA5A9B130}" type="presParOf" srcId="{0F502155-A98C-4ACE-A87B-0A0E38B7C1CC}" destId="{AA327DDA-E29A-4910-88B5-B7753F2F325A}"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A730A3-8A44-4FDF-9A01-C0BEDFCB82F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B086C151-29F6-4550-9414-5154E6CD46DD}">
      <dgm:prSet phldrT="[Text]"/>
      <dgm:spPr/>
      <dgm:t>
        <a:bodyPr/>
        <a:lstStyle/>
        <a:p>
          <a:r>
            <a:rPr lang="en-US" dirty="0" smtClean="0"/>
            <a:t>CRMA</a:t>
          </a:r>
          <a:endParaRPr lang="en-US" dirty="0"/>
        </a:p>
      </dgm:t>
    </dgm:pt>
    <dgm:pt modelId="{9DE88E70-E07F-4B6C-8C49-68A1E507132E}" type="parTrans" cxnId="{4AE74E43-9DC2-4D82-A953-09CFEFE5B078}">
      <dgm:prSet/>
      <dgm:spPr/>
      <dgm:t>
        <a:bodyPr/>
        <a:lstStyle/>
        <a:p>
          <a:endParaRPr lang="en-US"/>
        </a:p>
      </dgm:t>
    </dgm:pt>
    <dgm:pt modelId="{4DDB8621-3F05-4547-AA22-534FF6313482}" type="sibTrans" cxnId="{4AE74E43-9DC2-4D82-A953-09CFEFE5B078}">
      <dgm:prSet/>
      <dgm:spPr/>
      <dgm:t>
        <a:bodyPr/>
        <a:lstStyle/>
        <a:p>
          <a:endParaRPr lang="en-US"/>
        </a:p>
      </dgm:t>
    </dgm:pt>
    <dgm:pt modelId="{574E6432-33C0-456E-8767-1E42B10B6D53}">
      <dgm:prSet phldrT="[Text]" custScaleX="126708" custScaleY="116398" custLinFactNeighborX="776" custLinFactNeighborY="-43495"/>
      <dgm:spPr/>
      <dgm:t>
        <a:bodyPr/>
        <a:lstStyle/>
        <a:p>
          <a:endParaRPr lang="en-US"/>
        </a:p>
      </dgm:t>
    </dgm:pt>
    <dgm:pt modelId="{374C8BD5-1C78-4519-97E8-804D3BDDC0E5}" type="parTrans" cxnId="{18F66533-5974-4B59-BD5E-5E4901C2FDF5}">
      <dgm:prSet/>
      <dgm:spPr/>
      <dgm:t>
        <a:bodyPr/>
        <a:lstStyle/>
        <a:p>
          <a:endParaRPr lang="en-US"/>
        </a:p>
      </dgm:t>
    </dgm:pt>
    <dgm:pt modelId="{5DF704A2-AAB7-4A71-866B-B1493ABDBB53}" type="sibTrans" cxnId="{18F66533-5974-4B59-BD5E-5E4901C2FDF5}">
      <dgm:prSet/>
      <dgm:spPr/>
      <dgm:t>
        <a:bodyPr/>
        <a:lstStyle/>
        <a:p>
          <a:endParaRPr lang="en-US"/>
        </a:p>
      </dgm:t>
    </dgm:pt>
    <dgm:pt modelId="{B775598E-F707-4E6D-8887-3981871D529C}">
      <dgm:prSet phldrT="[Text]" custScaleX="126708" custScaleY="116398" custLinFactNeighborX="776" custLinFactNeighborY="-43495"/>
      <dgm:spPr/>
      <dgm:t>
        <a:bodyPr/>
        <a:lstStyle/>
        <a:p>
          <a:endParaRPr lang="en-US"/>
        </a:p>
      </dgm:t>
    </dgm:pt>
    <dgm:pt modelId="{464011BA-D530-4D83-9054-56415B100BFF}" type="parTrans" cxnId="{0DD4C8B8-AB9C-4591-BD9C-BFAEA0A5D888}">
      <dgm:prSet/>
      <dgm:spPr/>
      <dgm:t>
        <a:bodyPr/>
        <a:lstStyle/>
        <a:p>
          <a:endParaRPr lang="en-US"/>
        </a:p>
      </dgm:t>
    </dgm:pt>
    <dgm:pt modelId="{805237AF-ED3A-4226-9A28-D11408496C55}" type="sibTrans" cxnId="{0DD4C8B8-AB9C-4591-BD9C-BFAEA0A5D888}">
      <dgm:prSet/>
      <dgm:spPr/>
      <dgm:t>
        <a:bodyPr/>
        <a:lstStyle/>
        <a:p>
          <a:endParaRPr lang="en-US"/>
        </a:p>
      </dgm:t>
    </dgm:pt>
    <dgm:pt modelId="{DE3128A2-57B1-4741-8776-BC41AAF89523}">
      <dgm:prSet phldrT="[Text]" custScaleX="126708" custScaleY="116398" custLinFactNeighborX="776" custLinFactNeighborY="-43495"/>
      <dgm:spPr/>
      <dgm:t>
        <a:bodyPr/>
        <a:lstStyle/>
        <a:p>
          <a:endParaRPr lang="en-US"/>
        </a:p>
      </dgm:t>
    </dgm:pt>
    <dgm:pt modelId="{424366FC-E318-48E2-AA49-15A1F383B956}" type="parTrans" cxnId="{9CC44265-BACB-4358-8E29-684A28E2B8DB}">
      <dgm:prSet/>
      <dgm:spPr/>
      <dgm:t>
        <a:bodyPr/>
        <a:lstStyle/>
        <a:p>
          <a:endParaRPr lang="en-US"/>
        </a:p>
      </dgm:t>
    </dgm:pt>
    <dgm:pt modelId="{ED1CDBC7-A93A-4F23-AE2C-BD8AA5A0B15D}" type="sibTrans" cxnId="{9CC44265-BACB-4358-8E29-684A28E2B8DB}">
      <dgm:prSet/>
      <dgm:spPr/>
      <dgm:t>
        <a:bodyPr/>
        <a:lstStyle/>
        <a:p>
          <a:endParaRPr lang="en-US"/>
        </a:p>
      </dgm:t>
    </dgm:pt>
    <dgm:pt modelId="{C74EFBB5-E535-4C55-804F-F7723B9D6CB0}">
      <dgm:prSet phldrT="[Text]" custScaleX="116000" custScaleY="97512" custRadScaleRad="80973" custRadScaleInc="87255"/>
      <dgm:spPr/>
      <dgm:t>
        <a:bodyPr/>
        <a:lstStyle/>
        <a:p>
          <a:endParaRPr lang="en-US"/>
        </a:p>
      </dgm:t>
    </dgm:pt>
    <dgm:pt modelId="{334304DB-0671-4CDF-808E-FDCC550EAF18}" type="parTrans" cxnId="{88FCE397-ED4D-4713-9C5C-E32FA65F9F25}">
      <dgm:prSet/>
      <dgm:spPr/>
      <dgm:t>
        <a:bodyPr/>
        <a:lstStyle/>
        <a:p>
          <a:endParaRPr lang="en-US"/>
        </a:p>
      </dgm:t>
    </dgm:pt>
    <dgm:pt modelId="{BA3B7001-0E12-4D57-904C-922FE602829D}" type="sibTrans" cxnId="{88FCE397-ED4D-4713-9C5C-E32FA65F9F25}">
      <dgm:prSet/>
      <dgm:spPr/>
      <dgm:t>
        <a:bodyPr/>
        <a:lstStyle/>
        <a:p>
          <a:endParaRPr lang="en-US"/>
        </a:p>
      </dgm:t>
    </dgm:pt>
    <dgm:pt modelId="{59D04C14-0040-4F27-90BF-757CB066B576}">
      <dgm:prSet phldrT="[Text]" custScaleX="116000" custScaleY="97512" custRadScaleRad="80973" custRadScaleInc="87255"/>
      <dgm:spPr/>
      <dgm:t>
        <a:bodyPr/>
        <a:lstStyle/>
        <a:p>
          <a:endParaRPr lang="en-US"/>
        </a:p>
      </dgm:t>
    </dgm:pt>
    <dgm:pt modelId="{5B6F1D09-5A02-4575-B2A8-A051395FD518}" type="parTrans" cxnId="{C135BD18-48E3-4DC9-9F8D-C57E9BBAAEED}">
      <dgm:prSet/>
      <dgm:spPr/>
      <dgm:t>
        <a:bodyPr/>
        <a:lstStyle/>
        <a:p>
          <a:endParaRPr lang="en-US"/>
        </a:p>
      </dgm:t>
    </dgm:pt>
    <dgm:pt modelId="{D3C7D3F3-3DB5-4820-ADBF-6F90BDC6A3FB}" type="sibTrans" cxnId="{C135BD18-48E3-4DC9-9F8D-C57E9BBAAEED}">
      <dgm:prSet/>
      <dgm:spPr/>
      <dgm:t>
        <a:bodyPr/>
        <a:lstStyle/>
        <a:p>
          <a:endParaRPr lang="en-US"/>
        </a:p>
      </dgm:t>
    </dgm:pt>
    <dgm:pt modelId="{73B40655-2778-4D61-9043-76EFA9B6CB6F}">
      <dgm:prSet phldrT="[Text]"/>
      <dgm:spPr/>
      <dgm:t>
        <a:bodyPr/>
        <a:lstStyle/>
        <a:p>
          <a:r>
            <a:rPr lang="en-US" dirty="0" smtClean="0"/>
            <a:t>CDA</a:t>
          </a:r>
          <a:endParaRPr lang="en-US" dirty="0"/>
        </a:p>
      </dgm:t>
    </dgm:pt>
    <dgm:pt modelId="{A5EC6BA9-BC1F-478E-8363-025A125F9D45}" type="parTrans" cxnId="{FA3330D6-6FAF-41B0-B923-9A9E4A5AF48D}">
      <dgm:prSet/>
      <dgm:spPr>
        <a:solidFill>
          <a:schemeClr val="tx1"/>
        </a:solidFill>
      </dgm:spPr>
      <dgm:t>
        <a:bodyPr/>
        <a:lstStyle/>
        <a:p>
          <a:endParaRPr lang="en-US"/>
        </a:p>
      </dgm:t>
    </dgm:pt>
    <dgm:pt modelId="{1988D1D9-5402-4F50-9B35-2EA2B2B76900}" type="sibTrans" cxnId="{FA3330D6-6FAF-41B0-B923-9A9E4A5AF48D}">
      <dgm:prSet/>
      <dgm:spPr/>
      <dgm:t>
        <a:bodyPr/>
        <a:lstStyle/>
        <a:p>
          <a:endParaRPr lang="en-US"/>
        </a:p>
      </dgm:t>
    </dgm:pt>
    <dgm:pt modelId="{7CE6BAE5-8824-4AD9-8037-760A2F167BE3}">
      <dgm:prSet phldrT="[Text]"/>
      <dgm:spPr/>
      <dgm:t>
        <a:bodyPr/>
        <a:lstStyle/>
        <a:p>
          <a:r>
            <a:rPr lang="en-US" dirty="0" smtClean="0"/>
            <a:t>CCM</a:t>
          </a:r>
          <a:endParaRPr lang="en-US" dirty="0"/>
        </a:p>
      </dgm:t>
    </dgm:pt>
    <dgm:pt modelId="{EFC4E499-04C0-4145-B21C-199F932EACC6}" type="parTrans" cxnId="{8609DA89-E6D9-4962-80F0-0632D59E6815}">
      <dgm:prSet/>
      <dgm:spPr>
        <a:solidFill>
          <a:schemeClr val="tx1"/>
        </a:solidFill>
      </dgm:spPr>
      <dgm:t>
        <a:bodyPr/>
        <a:lstStyle/>
        <a:p>
          <a:endParaRPr lang="en-US"/>
        </a:p>
      </dgm:t>
    </dgm:pt>
    <dgm:pt modelId="{9385C31C-C4EA-4904-B272-0C8E952A5173}" type="sibTrans" cxnId="{8609DA89-E6D9-4962-80F0-0632D59E6815}">
      <dgm:prSet/>
      <dgm:spPr/>
      <dgm:t>
        <a:bodyPr/>
        <a:lstStyle/>
        <a:p>
          <a:endParaRPr lang="en-US"/>
        </a:p>
      </dgm:t>
    </dgm:pt>
    <dgm:pt modelId="{2CBEA163-78D5-48F6-BF58-4E000E5AFC4E}" type="pres">
      <dgm:prSet presAssocID="{3CA730A3-8A44-4FDF-9A01-C0BEDFCB82F6}" presName="Name0" presStyleCnt="0">
        <dgm:presLayoutVars>
          <dgm:chMax val="1"/>
          <dgm:dir/>
          <dgm:animLvl val="ctr"/>
          <dgm:resizeHandles val="exact"/>
        </dgm:presLayoutVars>
      </dgm:prSet>
      <dgm:spPr/>
      <dgm:t>
        <a:bodyPr/>
        <a:lstStyle/>
        <a:p>
          <a:endParaRPr lang="en-US"/>
        </a:p>
      </dgm:t>
    </dgm:pt>
    <dgm:pt modelId="{B2227610-E997-4A9A-AA00-1D4301B3341D}" type="pres">
      <dgm:prSet presAssocID="{B086C151-29F6-4550-9414-5154E6CD46DD}" presName="centerShape" presStyleLbl="node0" presStyleIdx="0" presStyleCnt="1" custScaleX="121613" custScaleY="103155" custLinFactNeighborX="-1772" custLinFactNeighborY="-42535"/>
      <dgm:spPr/>
      <dgm:t>
        <a:bodyPr/>
        <a:lstStyle/>
        <a:p>
          <a:endParaRPr lang="en-US"/>
        </a:p>
      </dgm:t>
    </dgm:pt>
    <dgm:pt modelId="{E2E84913-E841-4EDC-9F7D-0F5AA9DC1764}" type="pres">
      <dgm:prSet presAssocID="{EFC4E499-04C0-4145-B21C-199F932EACC6}" presName="parTrans" presStyleLbl="sibTrans2D1" presStyleIdx="0" presStyleCnt="2" custAng="15780636" custFlipVert="1" custScaleX="480307" custScaleY="17657" custLinFactY="14165" custLinFactNeighborX="77199" custLinFactNeighborY="100000"/>
      <dgm:spPr/>
      <dgm:t>
        <a:bodyPr/>
        <a:lstStyle/>
        <a:p>
          <a:endParaRPr lang="en-US"/>
        </a:p>
      </dgm:t>
    </dgm:pt>
    <dgm:pt modelId="{DD239A83-E4EB-4C6F-A38E-1429E25D219C}" type="pres">
      <dgm:prSet presAssocID="{EFC4E499-04C0-4145-B21C-199F932EACC6}" presName="connectorText" presStyleLbl="sibTrans2D1" presStyleIdx="0" presStyleCnt="2"/>
      <dgm:spPr/>
      <dgm:t>
        <a:bodyPr/>
        <a:lstStyle/>
        <a:p>
          <a:endParaRPr lang="en-US"/>
        </a:p>
      </dgm:t>
    </dgm:pt>
    <dgm:pt modelId="{4D9E5EBB-28E8-407E-9FCE-8D86F94232E2}" type="pres">
      <dgm:prSet presAssocID="{7CE6BAE5-8824-4AD9-8037-760A2F167BE3}" presName="node" presStyleLbl="node1" presStyleIdx="0" presStyleCnt="2" custScaleX="116000" custScaleY="97512" custRadScaleRad="76160" custRadScaleInc="98832">
        <dgm:presLayoutVars>
          <dgm:bulletEnabled val="1"/>
        </dgm:presLayoutVars>
      </dgm:prSet>
      <dgm:spPr/>
      <dgm:t>
        <a:bodyPr/>
        <a:lstStyle/>
        <a:p>
          <a:endParaRPr lang="en-US"/>
        </a:p>
      </dgm:t>
    </dgm:pt>
    <dgm:pt modelId="{51192C79-C989-4E58-A8BD-1DCCD5C92010}" type="pres">
      <dgm:prSet presAssocID="{A5EC6BA9-BC1F-478E-8363-025A125F9D45}" presName="parTrans" presStyleLbl="sibTrans2D1" presStyleIdx="1" presStyleCnt="2" custAng="5581888" custFlipVert="1" custScaleX="295897" custScaleY="16580" custLinFactNeighborX="-11494" custLinFactNeighborY="66635"/>
      <dgm:spPr/>
      <dgm:t>
        <a:bodyPr/>
        <a:lstStyle/>
        <a:p>
          <a:endParaRPr lang="en-US"/>
        </a:p>
      </dgm:t>
    </dgm:pt>
    <dgm:pt modelId="{48FF39BA-37A7-4631-8609-58E65514AA03}" type="pres">
      <dgm:prSet presAssocID="{A5EC6BA9-BC1F-478E-8363-025A125F9D45}" presName="connectorText" presStyleLbl="sibTrans2D1" presStyleIdx="1" presStyleCnt="2"/>
      <dgm:spPr/>
      <dgm:t>
        <a:bodyPr/>
        <a:lstStyle/>
        <a:p>
          <a:endParaRPr lang="en-US"/>
        </a:p>
      </dgm:t>
    </dgm:pt>
    <dgm:pt modelId="{8A4B59A6-FD60-40B4-BC4C-8FBADB6C3725}" type="pres">
      <dgm:prSet presAssocID="{73B40655-2778-4D61-9043-76EFA9B6CB6F}" presName="node" presStyleLbl="node1" presStyleIdx="1" presStyleCnt="2" custScaleX="116000" custScaleY="97512" custRadScaleRad="92918" custRadScaleInc="98889">
        <dgm:presLayoutVars>
          <dgm:bulletEnabled val="1"/>
        </dgm:presLayoutVars>
      </dgm:prSet>
      <dgm:spPr/>
      <dgm:t>
        <a:bodyPr/>
        <a:lstStyle/>
        <a:p>
          <a:endParaRPr lang="en-US"/>
        </a:p>
      </dgm:t>
    </dgm:pt>
  </dgm:ptLst>
  <dgm:cxnLst>
    <dgm:cxn modelId="{9472524C-C503-4BFE-A434-A375A7A310C4}" type="presOf" srcId="{EFC4E499-04C0-4145-B21C-199F932EACC6}" destId="{E2E84913-E841-4EDC-9F7D-0F5AA9DC1764}" srcOrd="0" destOrd="0" presId="urn:microsoft.com/office/officeart/2005/8/layout/radial5"/>
    <dgm:cxn modelId="{88FCE397-ED4D-4713-9C5C-E32FA65F9F25}" srcId="{3CA730A3-8A44-4FDF-9A01-C0BEDFCB82F6}" destId="{C74EFBB5-E535-4C55-804F-F7723B9D6CB0}" srcOrd="4" destOrd="0" parTransId="{334304DB-0671-4CDF-808E-FDCC550EAF18}" sibTransId="{BA3B7001-0E12-4D57-904C-922FE602829D}"/>
    <dgm:cxn modelId="{71CE8634-22AF-48FA-A755-7CCC082997B6}" type="presOf" srcId="{7CE6BAE5-8824-4AD9-8037-760A2F167BE3}" destId="{4D9E5EBB-28E8-407E-9FCE-8D86F94232E2}" srcOrd="0" destOrd="0" presId="urn:microsoft.com/office/officeart/2005/8/layout/radial5"/>
    <dgm:cxn modelId="{0DD4C8B8-AB9C-4591-BD9C-BFAEA0A5D888}" srcId="{3CA730A3-8A44-4FDF-9A01-C0BEDFCB82F6}" destId="{B775598E-F707-4E6D-8887-3981871D529C}" srcOrd="2" destOrd="0" parTransId="{464011BA-D530-4D83-9054-56415B100BFF}" sibTransId="{805237AF-ED3A-4226-9A28-D11408496C55}"/>
    <dgm:cxn modelId="{53EE5091-AB79-4B2A-8D8B-86A8FC60174B}" type="presOf" srcId="{3CA730A3-8A44-4FDF-9A01-C0BEDFCB82F6}" destId="{2CBEA163-78D5-48F6-BF58-4E000E5AFC4E}" srcOrd="0" destOrd="0" presId="urn:microsoft.com/office/officeart/2005/8/layout/radial5"/>
    <dgm:cxn modelId="{9CC44265-BACB-4358-8E29-684A28E2B8DB}" srcId="{3CA730A3-8A44-4FDF-9A01-C0BEDFCB82F6}" destId="{DE3128A2-57B1-4741-8776-BC41AAF89523}" srcOrd="1" destOrd="0" parTransId="{424366FC-E318-48E2-AA49-15A1F383B956}" sibTransId="{ED1CDBC7-A93A-4F23-AE2C-BD8AA5A0B15D}"/>
    <dgm:cxn modelId="{F9FDB900-E421-444D-ABEE-0E490D0F312A}" type="presOf" srcId="{73B40655-2778-4D61-9043-76EFA9B6CB6F}" destId="{8A4B59A6-FD60-40B4-BC4C-8FBADB6C3725}" srcOrd="0" destOrd="0" presId="urn:microsoft.com/office/officeart/2005/8/layout/radial5"/>
    <dgm:cxn modelId="{4AE74E43-9DC2-4D82-A953-09CFEFE5B078}" srcId="{3CA730A3-8A44-4FDF-9A01-C0BEDFCB82F6}" destId="{B086C151-29F6-4550-9414-5154E6CD46DD}" srcOrd="0" destOrd="0" parTransId="{9DE88E70-E07F-4B6C-8C49-68A1E507132E}" sibTransId="{4DDB8621-3F05-4547-AA22-534FF6313482}"/>
    <dgm:cxn modelId="{2D2321BA-847B-4EAB-B2A9-DDBD7E0F7FFF}" type="presOf" srcId="{EFC4E499-04C0-4145-B21C-199F932EACC6}" destId="{DD239A83-E4EB-4C6F-A38E-1429E25D219C}" srcOrd="1" destOrd="0" presId="urn:microsoft.com/office/officeart/2005/8/layout/radial5"/>
    <dgm:cxn modelId="{C135BD18-48E3-4DC9-9F8D-C57E9BBAAEED}" srcId="{3CA730A3-8A44-4FDF-9A01-C0BEDFCB82F6}" destId="{59D04C14-0040-4F27-90BF-757CB066B576}" srcOrd="5" destOrd="0" parTransId="{5B6F1D09-5A02-4575-B2A8-A051395FD518}" sibTransId="{D3C7D3F3-3DB5-4820-ADBF-6F90BDC6A3FB}"/>
    <dgm:cxn modelId="{D3142E90-9932-4D42-887C-9734AD64EFFC}" type="presOf" srcId="{A5EC6BA9-BC1F-478E-8363-025A125F9D45}" destId="{48FF39BA-37A7-4631-8609-58E65514AA03}" srcOrd="1" destOrd="0" presId="urn:microsoft.com/office/officeart/2005/8/layout/radial5"/>
    <dgm:cxn modelId="{18F66533-5974-4B59-BD5E-5E4901C2FDF5}" srcId="{3CA730A3-8A44-4FDF-9A01-C0BEDFCB82F6}" destId="{574E6432-33C0-456E-8767-1E42B10B6D53}" srcOrd="3" destOrd="0" parTransId="{374C8BD5-1C78-4519-97E8-804D3BDDC0E5}" sibTransId="{5DF704A2-AAB7-4A71-866B-B1493ABDBB53}"/>
    <dgm:cxn modelId="{762DC148-61DC-4A08-9BF4-3D24A7F556D9}" type="presOf" srcId="{B086C151-29F6-4550-9414-5154E6CD46DD}" destId="{B2227610-E997-4A9A-AA00-1D4301B3341D}" srcOrd="0" destOrd="0" presId="urn:microsoft.com/office/officeart/2005/8/layout/radial5"/>
    <dgm:cxn modelId="{BB3DD85A-58D4-4DA6-AD8B-062F03583550}" type="presOf" srcId="{A5EC6BA9-BC1F-478E-8363-025A125F9D45}" destId="{51192C79-C989-4E58-A8BD-1DCCD5C92010}" srcOrd="0" destOrd="0" presId="urn:microsoft.com/office/officeart/2005/8/layout/radial5"/>
    <dgm:cxn modelId="{8609DA89-E6D9-4962-80F0-0632D59E6815}" srcId="{B086C151-29F6-4550-9414-5154E6CD46DD}" destId="{7CE6BAE5-8824-4AD9-8037-760A2F167BE3}" srcOrd="0" destOrd="0" parTransId="{EFC4E499-04C0-4145-B21C-199F932EACC6}" sibTransId="{9385C31C-C4EA-4904-B272-0C8E952A5173}"/>
    <dgm:cxn modelId="{FA3330D6-6FAF-41B0-B923-9A9E4A5AF48D}" srcId="{B086C151-29F6-4550-9414-5154E6CD46DD}" destId="{73B40655-2778-4D61-9043-76EFA9B6CB6F}" srcOrd="1" destOrd="0" parTransId="{A5EC6BA9-BC1F-478E-8363-025A125F9D45}" sibTransId="{1988D1D9-5402-4F50-9B35-2EA2B2B76900}"/>
    <dgm:cxn modelId="{ACD7B0F2-79C0-4C75-922F-FAF03BF0012A}" type="presParOf" srcId="{2CBEA163-78D5-48F6-BF58-4E000E5AFC4E}" destId="{B2227610-E997-4A9A-AA00-1D4301B3341D}" srcOrd="0" destOrd="0" presId="urn:microsoft.com/office/officeart/2005/8/layout/radial5"/>
    <dgm:cxn modelId="{EBBCACF2-3A06-46F4-9B64-F3F3B6DE2576}" type="presParOf" srcId="{2CBEA163-78D5-48F6-BF58-4E000E5AFC4E}" destId="{E2E84913-E841-4EDC-9F7D-0F5AA9DC1764}" srcOrd="1" destOrd="0" presId="urn:microsoft.com/office/officeart/2005/8/layout/radial5"/>
    <dgm:cxn modelId="{2FF2006E-3D2D-4D44-8A70-DF210C0682A3}" type="presParOf" srcId="{E2E84913-E841-4EDC-9F7D-0F5AA9DC1764}" destId="{DD239A83-E4EB-4C6F-A38E-1429E25D219C}" srcOrd="0" destOrd="0" presId="urn:microsoft.com/office/officeart/2005/8/layout/radial5"/>
    <dgm:cxn modelId="{613466B9-56F5-4357-AEEE-1515A27FA3A4}" type="presParOf" srcId="{2CBEA163-78D5-48F6-BF58-4E000E5AFC4E}" destId="{4D9E5EBB-28E8-407E-9FCE-8D86F94232E2}" srcOrd="2" destOrd="0" presId="urn:microsoft.com/office/officeart/2005/8/layout/radial5"/>
    <dgm:cxn modelId="{C6BAFA2E-29B5-4F6A-9FB8-E5A13C1BFF23}" type="presParOf" srcId="{2CBEA163-78D5-48F6-BF58-4E000E5AFC4E}" destId="{51192C79-C989-4E58-A8BD-1DCCD5C92010}" srcOrd="3" destOrd="0" presId="urn:microsoft.com/office/officeart/2005/8/layout/radial5"/>
    <dgm:cxn modelId="{1A4E3BEA-0651-4359-9DA8-E88330FEA35F}" type="presParOf" srcId="{51192C79-C989-4E58-A8BD-1DCCD5C92010}" destId="{48FF39BA-37A7-4631-8609-58E65514AA03}" srcOrd="0" destOrd="0" presId="urn:microsoft.com/office/officeart/2005/8/layout/radial5"/>
    <dgm:cxn modelId="{EFF2D89F-CB8F-41FB-8088-1E4ABE51956C}" type="presParOf" srcId="{2CBEA163-78D5-48F6-BF58-4E000E5AFC4E}" destId="{8A4B59A6-FD60-40B4-BC4C-8FBADB6C3725}" srcOrd="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D03D84-0557-3E40-BD30-0C3FA5D90044}" type="doc">
      <dgm:prSet loTypeId="urn:microsoft.com/office/officeart/2005/8/layout/cycle4#1" loCatId="" qsTypeId="urn:microsoft.com/office/officeart/2005/8/quickstyle/simple4" qsCatId="simple" csTypeId="urn:microsoft.com/office/officeart/2005/8/colors/accent1_2" csCatId="accent1" phldr="1"/>
      <dgm:spPr/>
      <dgm:t>
        <a:bodyPr/>
        <a:lstStyle/>
        <a:p>
          <a:endParaRPr lang="en-US"/>
        </a:p>
      </dgm:t>
    </dgm:pt>
    <dgm:pt modelId="{BBC91761-B236-4648-8974-A804E8234075}">
      <dgm:prSet phldrT="[Text]" custT="1"/>
      <dgm:spPr/>
      <dgm:t>
        <a:bodyPr/>
        <a:lstStyle/>
        <a:p>
          <a:r>
            <a:rPr lang="en-US" sz="2300" b="0" i="0" dirty="0" smtClean="0">
              <a:latin typeface="Times New Roman" panose="02020603050405020304" pitchFamily="18" charset="0"/>
              <a:cs typeface="Times New Roman" panose="02020603050405020304" pitchFamily="18" charset="0"/>
            </a:rPr>
            <a:t>Risk Assess-</a:t>
          </a:r>
          <a:r>
            <a:rPr lang="en-US" sz="2300" b="0" i="0" dirty="0" err="1" smtClean="0">
              <a:latin typeface="Times New Roman" panose="02020603050405020304" pitchFamily="18" charset="0"/>
              <a:cs typeface="Times New Roman" panose="02020603050405020304" pitchFamily="18" charset="0"/>
            </a:rPr>
            <a:t>ment</a:t>
          </a:r>
          <a:endParaRPr lang="en-US" sz="2300" b="0" i="0" dirty="0">
            <a:latin typeface="Times New Roman" panose="02020603050405020304" pitchFamily="18" charset="0"/>
            <a:cs typeface="Times New Roman" panose="02020603050405020304" pitchFamily="18" charset="0"/>
          </a:endParaRPr>
        </a:p>
      </dgm:t>
    </dgm:pt>
    <dgm:pt modelId="{8791BC84-03FE-C14F-96D4-46FD47361E35}" type="parTrans" cxnId="{B73C52BB-05E9-C34F-A682-AFB71AA17190}">
      <dgm:prSet/>
      <dgm:spPr/>
      <dgm:t>
        <a:bodyPr/>
        <a:lstStyle/>
        <a:p>
          <a:endParaRPr lang="en-US"/>
        </a:p>
      </dgm:t>
    </dgm:pt>
    <dgm:pt modelId="{3866000D-9D7B-BB45-9295-C8098B23BEF2}" type="sibTrans" cxnId="{B73C52BB-05E9-C34F-A682-AFB71AA17190}">
      <dgm:prSet/>
      <dgm:spPr/>
      <dgm:t>
        <a:bodyPr/>
        <a:lstStyle/>
        <a:p>
          <a:endParaRPr lang="en-US"/>
        </a:p>
      </dgm:t>
    </dgm:pt>
    <dgm:pt modelId="{6DC3EB61-659F-4B4D-8371-AD2BF88E5908}">
      <dgm:prSet phldrT="[Text]" custT="1"/>
      <dgm:spPr/>
      <dgm:t>
        <a:bodyPr/>
        <a:lstStyle/>
        <a:p>
          <a:r>
            <a:rPr lang="en-US" altLang="zh-CN" sz="2300" b="0" i="0" dirty="0" smtClean="0">
              <a:latin typeface="Times New Roman" panose="02020603050405020304" pitchFamily="18" charset="0"/>
              <a:cs typeface="Times New Roman" panose="02020603050405020304" pitchFamily="18" charset="0"/>
            </a:rPr>
            <a:t>Develop</a:t>
          </a:r>
          <a:r>
            <a:rPr lang="zh-CN" altLang="en-US" sz="2300" b="0" i="0" dirty="0" smtClean="0">
              <a:latin typeface="Times New Roman" panose="02020603050405020304" pitchFamily="18" charset="0"/>
              <a:cs typeface="Times New Roman" panose="02020603050405020304" pitchFamily="18" charset="0"/>
            </a:rPr>
            <a:t> </a:t>
          </a:r>
          <a:r>
            <a:rPr lang="en-US" altLang="zh-CN" sz="2300" b="0" i="0" dirty="0" smtClean="0">
              <a:latin typeface="Times New Roman" panose="02020603050405020304" pitchFamily="18" charset="0"/>
              <a:cs typeface="Times New Roman" panose="02020603050405020304" pitchFamily="18" charset="0"/>
            </a:rPr>
            <a:t>Audit</a:t>
          </a:r>
          <a:r>
            <a:rPr lang="zh-CN" altLang="en-US" sz="2300" b="0" i="0" dirty="0" smtClean="0">
              <a:latin typeface="Times New Roman" panose="02020603050405020304" pitchFamily="18" charset="0"/>
              <a:cs typeface="Times New Roman" panose="02020603050405020304" pitchFamily="18" charset="0"/>
            </a:rPr>
            <a:t> </a:t>
          </a:r>
          <a:r>
            <a:rPr lang="en-US" altLang="zh-CN" sz="2300" b="0" i="0" dirty="0" smtClean="0">
              <a:latin typeface="Times New Roman" panose="02020603050405020304" pitchFamily="18" charset="0"/>
              <a:cs typeface="Times New Roman" panose="02020603050405020304" pitchFamily="18" charset="0"/>
            </a:rPr>
            <a:t>Plan</a:t>
          </a:r>
          <a:endParaRPr lang="en-US" sz="2300" b="0" i="0" dirty="0">
            <a:latin typeface="Times New Roman" panose="02020603050405020304" pitchFamily="18" charset="0"/>
            <a:cs typeface="Times New Roman" panose="02020603050405020304" pitchFamily="18" charset="0"/>
          </a:endParaRPr>
        </a:p>
      </dgm:t>
    </dgm:pt>
    <dgm:pt modelId="{DB3F0DA9-A7E9-494F-A2D1-0ED504F9F388}" type="parTrans" cxnId="{49929148-8F1C-2C40-846A-5F9D70F3FF22}">
      <dgm:prSet/>
      <dgm:spPr/>
      <dgm:t>
        <a:bodyPr/>
        <a:lstStyle/>
        <a:p>
          <a:endParaRPr lang="en-US"/>
        </a:p>
      </dgm:t>
    </dgm:pt>
    <dgm:pt modelId="{5DF1DDB4-3BD4-8043-A4F0-87D651E0F60E}" type="sibTrans" cxnId="{49929148-8F1C-2C40-846A-5F9D70F3FF22}">
      <dgm:prSet/>
      <dgm:spPr/>
      <dgm:t>
        <a:bodyPr/>
        <a:lstStyle/>
        <a:p>
          <a:endParaRPr lang="en-US"/>
        </a:p>
      </dgm:t>
    </dgm:pt>
    <dgm:pt modelId="{89774E01-020D-D24A-85E9-2B521B575C2E}">
      <dgm:prSet phldrT="[Text]" custT="1"/>
      <dgm:spPr>
        <a:effectLst>
          <a:glow>
            <a:srgbClr val="FF0000"/>
          </a:glow>
        </a:effectLst>
      </dgm:spPr>
      <dgm:t>
        <a:bodyPr/>
        <a:lstStyle/>
        <a:p>
          <a:r>
            <a:rPr lang="en-US" sz="2300" b="0" i="0" dirty="0" smtClean="0">
              <a:latin typeface="Times New Roman" panose="02020603050405020304" pitchFamily="18" charset="0"/>
              <a:cs typeface="Times New Roman" panose="02020603050405020304" pitchFamily="18" charset="0"/>
            </a:rPr>
            <a:t>Obtain Audit Evidence</a:t>
          </a:r>
          <a:endParaRPr lang="en-US" sz="2300" b="0" i="0" dirty="0">
            <a:latin typeface="Times New Roman" panose="02020603050405020304" pitchFamily="18" charset="0"/>
            <a:cs typeface="Times New Roman" panose="02020603050405020304" pitchFamily="18" charset="0"/>
          </a:endParaRPr>
        </a:p>
      </dgm:t>
    </dgm:pt>
    <dgm:pt modelId="{C5D30101-0616-8A47-BC3C-39C866204F52}" type="parTrans" cxnId="{22792F57-7769-2F4B-9FDE-7DF3D002B541}">
      <dgm:prSet/>
      <dgm:spPr/>
      <dgm:t>
        <a:bodyPr/>
        <a:lstStyle/>
        <a:p>
          <a:endParaRPr lang="en-US"/>
        </a:p>
      </dgm:t>
    </dgm:pt>
    <dgm:pt modelId="{43CC95F4-A4CA-FC44-85F8-2D3E80B45904}" type="sibTrans" cxnId="{22792F57-7769-2F4B-9FDE-7DF3D002B541}">
      <dgm:prSet/>
      <dgm:spPr/>
      <dgm:t>
        <a:bodyPr/>
        <a:lstStyle/>
        <a:p>
          <a:endParaRPr lang="en-US"/>
        </a:p>
      </dgm:t>
    </dgm:pt>
    <dgm:pt modelId="{0C8A708B-241F-3C4E-B3F7-AADB5B9A24C8}">
      <dgm:prSet phldrT="[Text]" custT="1"/>
      <dgm:spPr/>
      <dgm:t>
        <a:bodyPr/>
        <a:lstStyle/>
        <a:p>
          <a:r>
            <a:rPr lang="en-US" sz="2300" b="0" i="0" dirty="0" smtClean="0">
              <a:latin typeface="Times New Roman" panose="02020603050405020304" pitchFamily="18" charset="0"/>
              <a:cs typeface="Times New Roman" panose="02020603050405020304" pitchFamily="18" charset="0"/>
            </a:rPr>
            <a:t>Review and Reporting</a:t>
          </a:r>
          <a:endParaRPr lang="en-US" sz="2300" b="0" i="0" dirty="0">
            <a:latin typeface="Times New Roman" panose="02020603050405020304" pitchFamily="18" charset="0"/>
            <a:cs typeface="Times New Roman" panose="02020603050405020304" pitchFamily="18" charset="0"/>
          </a:endParaRPr>
        </a:p>
      </dgm:t>
    </dgm:pt>
    <dgm:pt modelId="{97164F25-7649-2049-8D11-D7C846FEE0DA}" type="parTrans" cxnId="{1AD39B73-1F50-7A44-8E40-2918393DB87F}">
      <dgm:prSet/>
      <dgm:spPr/>
      <dgm:t>
        <a:bodyPr/>
        <a:lstStyle/>
        <a:p>
          <a:endParaRPr lang="en-US"/>
        </a:p>
      </dgm:t>
    </dgm:pt>
    <dgm:pt modelId="{7D3D0E3D-508A-D44E-8B0B-E27459AE6281}" type="sibTrans" cxnId="{1AD39B73-1F50-7A44-8E40-2918393DB87F}">
      <dgm:prSet/>
      <dgm:spPr/>
      <dgm:t>
        <a:bodyPr/>
        <a:lstStyle/>
        <a:p>
          <a:endParaRPr lang="en-US"/>
        </a:p>
      </dgm:t>
    </dgm:pt>
    <dgm:pt modelId="{466B9591-22F1-5040-A217-F9D4554DF06D}" type="pres">
      <dgm:prSet presAssocID="{C4D03D84-0557-3E40-BD30-0C3FA5D90044}" presName="cycleMatrixDiagram" presStyleCnt="0">
        <dgm:presLayoutVars>
          <dgm:chMax val="1"/>
          <dgm:dir/>
          <dgm:animLvl val="lvl"/>
          <dgm:resizeHandles val="exact"/>
        </dgm:presLayoutVars>
      </dgm:prSet>
      <dgm:spPr/>
      <dgm:t>
        <a:bodyPr/>
        <a:lstStyle/>
        <a:p>
          <a:endParaRPr lang="en-US"/>
        </a:p>
      </dgm:t>
    </dgm:pt>
    <dgm:pt modelId="{48026C9A-16F6-D34C-8A8E-2B2943A3FA42}" type="pres">
      <dgm:prSet presAssocID="{C4D03D84-0557-3E40-BD30-0C3FA5D90044}" presName="children" presStyleCnt="0"/>
      <dgm:spPr/>
      <dgm:t>
        <a:bodyPr/>
        <a:lstStyle/>
        <a:p>
          <a:endParaRPr lang="en-US"/>
        </a:p>
      </dgm:t>
    </dgm:pt>
    <dgm:pt modelId="{642CCA07-5AE9-D240-A10B-49BC50A1F5A9}" type="pres">
      <dgm:prSet presAssocID="{C4D03D84-0557-3E40-BD30-0C3FA5D90044}" presName="childPlaceholder" presStyleCnt="0"/>
      <dgm:spPr/>
      <dgm:t>
        <a:bodyPr/>
        <a:lstStyle/>
        <a:p>
          <a:endParaRPr lang="en-US"/>
        </a:p>
      </dgm:t>
    </dgm:pt>
    <dgm:pt modelId="{8B2DE05A-E872-E949-BB2A-0ADBDCFD4036}" type="pres">
      <dgm:prSet presAssocID="{C4D03D84-0557-3E40-BD30-0C3FA5D90044}" presName="circle" presStyleCnt="0"/>
      <dgm:spPr/>
      <dgm:t>
        <a:bodyPr/>
        <a:lstStyle/>
        <a:p>
          <a:endParaRPr lang="en-US"/>
        </a:p>
      </dgm:t>
    </dgm:pt>
    <dgm:pt modelId="{4AE6FFB5-7A9E-4C40-B3C3-488C3F1E5F22}" type="pres">
      <dgm:prSet presAssocID="{C4D03D84-0557-3E40-BD30-0C3FA5D90044}" presName="quadrant1" presStyleLbl="node1" presStyleIdx="0" presStyleCnt="4" custScaleX="102521">
        <dgm:presLayoutVars>
          <dgm:chMax val="1"/>
          <dgm:bulletEnabled val="1"/>
        </dgm:presLayoutVars>
      </dgm:prSet>
      <dgm:spPr/>
      <dgm:t>
        <a:bodyPr/>
        <a:lstStyle/>
        <a:p>
          <a:endParaRPr lang="en-US"/>
        </a:p>
      </dgm:t>
    </dgm:pt>
    <dgm:pt modelId="{49CCF2BE-633A-EE4E-92A4-0FB9395DD490}" type="pres">
      <dgm:prSet presAssocID="{C4D03D84-0557-3E40-BD30-0C3FA5D90044}" presName="quadrant2" presStyleLbl="node1" presStyleIdx="1" presStyleCnt="4">
        <dgm:presLayoutVars>
          <dgm:chMax val="1"/>
          <dgm:bulletEnabled val="1"/>
        </dgm:presLayoutVars>
      </dgm:prSet>
      <dgm:spPr/>
      <dgm:t>
        <a:bodyPr/>
        <a:lstStyle/>
        <a:p>
          <a:endParaRPr lang="en-US"/>
        </a:p>
      </dgm:t>
    </dgm:pt>
    <dgm:pt modelId="{3469CF11-AD98-AE44-BA70-6D4CDA981A78}" type="pres">
      <dgm:prSet presAssocID="{C4D03D84-0557-3E40-BD30-0C3FA5D90044}" presName="quadrant3" presStyleLbl="node1" presStyleIdx="2" presStyleCnt="4">
        <dgm:presLayoutVars>
          <dgm:chMax val="1"/>
          <dgm:bulletEnabled val="1"/>
        </dgm:presLayoutVars>
      </dgm:prSet>
      <dgm:spPr/>
      <dgm:t>
        <a:bodyPr/>
        <a:lstStyle/>
        <a:p>
          <a:endParaRPr lang="en-US"/>
        </a:p>
      </dgm:t>
    </dgm:pt>
    <dgm:pt modelId="{2AF40EA6-7ED7-884D-AE1D-270AA2922578}" type="pres">
      <dgm:prSet presAssocID="{C4D03D84-0557-3E40-BD30-0C3FA5D90044}" presName="quadrant4" presStyleLbl="node1" presStyleIdx="3" presStyleCnt="4" custScaleX="103616">
        <dgm:presLayoutVars>
          <dgm:chMax val="1"/>
          <dgm:bulletEnabled val="1"/>
        </dgm:presLayoutVars>
      </dgm:prSet>
      <dgm:spPr/>
      <dgm:t>
        <a:bodyPr/>
        <a:lstStyle/>
        <a:p>
          <a:endParaRPr lang="en-US"/>
        </a:p>
      </dgm:t>
    </dgm:pt>
    <dgm:pt modelId="{41B33B66-E3D2-3444-B764-3CE636B29AF8}" type="pres">
      <dgm:prSet presAssocID="{C4D03D84-0557-3E40-BD30-0C3FA5D90044}" presName="quadrantPlaceholder" presStyleCnt="0"/>
      <dgm:spPr/>
      <dgm:t>
        <a:bodyPr/>
        <a:lstStyle/>
        <a:p>
          <a:endParaRPr lang="en-US"/>
        </a:p>
      </dgm:t>
    </dgm:pt>
    <dgm:pt modelId="{E873842A-F536-B84D-A100-7B9896508F12}" type="pres">
      <dgm:prSet presAssocID="{C4D03D84-0557-3E40-BD30-0C3FA5D90044}" presName="center1" presStyleLbl="fgShp" presStyleIdx="0" presStyleCnt="2" custFlipVert="1" custFlipHor="0" custScaleX="50790" custScaleY="9154" custLinFactX="202495" custLinFactY="261461" custLinFactNeighborX="300000" custLinFactNeighborY="300000"/>
      <dgm:spPr>
        <a:gradFill rotWithShape="0">
          <a:gsLst>
            <a:gs pos="0">
              <a:schemeClr val="accent1">
                <a:tint val="60000"/>
                <a:hueOff val="0"/>
                <a:satOff val="0"/>
                <a:shade val="51000"/>
                <a:satMod val="130000"/>
                <a:lumMod val="0"/>
                <a:lumOff val="100000"/>
                <a:alpha val="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en-US"/>
        </a:p>
      </dgm:t>
    </dgm:pt>
    <dgm:pt modelId="{5B836B3F-2711-2944-A9EE-7FF6E74F9693}" type="pres">
      <dgm:prSet presAssocID="{C4D03D84-0557-3E40-BD30-0C3FA5D90044}" presName="center2" presStyleLbl="fgShp" presStyleIdx="1" presStyleCnt="2" custLinFactNeighborX="4117" custLinFactNeighborY="4143"/>
      <dgm:spPr>
        <a:solidFill>
          <a:schemeClr val="tx2"/>
        </a:solidFill>
      </dgm:spPr>
      <dgm:t>
        <a:bodyPr/>
        <a:lstStyle/>
        <a:p>
          <a:endParaRPr lang="en-US"/>
        </a:p>
      </dgm:t>
    </dgm:pt>
  </dgm:ptLst>
  <dgm:cxnLst>
    <dgm:cxn modelId="{9E91A9CE-40E1-4AAB-8506-E7E4577F80AC}" type="presOf" srcId="{89774E01-020D-D24A-85E9-2B521B575C2E}" destId="{3469CF11-AD98-AE44-BA70-6D4CDA981A78}" srcOrd="0" destOrd="0" presId="urn:microsoft.com/office/officeart/2005/8/layout/cycle4#1"/>
    <dgm:cxn modelId="{B73C52BB-05E9-C34F-A682-AFB71AA17190}" srcId="{C4D03D84-0557-3E40-BD30-0C3FA5D90044}" destId="{BBC91761-B236-4648-8974-A804E8234075}" srcOrd="0" destOrd="0" parTransId="{8791BC84-03FE-C14F-96D4-46FD47361E35}" sibTransId="{3866000D-9D7B-BB45-9295-C8098B23BEF2}"/>
    <dgm:cxn modelId="{1AD39B73-1F50-7A44-8E40-2918393DB87F}" srcId="{C4D03D84-0557-3E40-BD30-0C3FA5D90044}" destId="{0C8A708B-241F-3C4E-B3F7-AADB5B9A24C8}" srcOrd="3" destOrd="0" parTransId="{97164F25-7649-2049-8D11-D7C846FEE0DA}" sibTransId="{7D3D0E3D-508A-D44E-8B0B-E27459AE6281}"/>
    <dgm:cxn modelId="{6F6F19A6-F9E1-4A57-95D7-9D7CD2F3300B}" type="presOf" srcId="{6DC3EB61-659F-4B4D-8371-AD2BF88E5908}" destId="{49CCF2BE-633A-EE4E-92A4-0FB9395DD490}" srcOrd="0" destOrd="0" presId="urn:microsoft.com/office/officeart/2005/8/layout/cycle4#1"/>
    <dgm:cxn modelId="{238CA5CD-0820-4378-BDCB-7305810851AC}" type="presOf" srcId="{0C8A708B-241F-3C4E-B3F7-AADB5B9A24C8}" destId="{2AF40EA6-7ED7-884D-AE1D-270AA2922578}" srcOrd="0" destOrd="0" presId="urn:microsoft.com/office/officeart/2005/8/layout/cycle4#1"/>
    <dgm:cxn modelId="{22792F57-7769-2F4B-9FDE-7DF3D002B541}" srcId="{C4D03D84-0557-3E40-BD30-0C3FA5D90044}" destId="{89774E01-020D-D24A-85E9-2B521B575C2E}" srcOrd="2" destOrd="0" parTransId="{C5D30101-0616-8A47-BC3C-39C866204F52}" sibTransId="{43CC95F4-A4CA-FC44-85F8-2D3E80B45904}"/>
    <dgm:cxn modelId="{0FC3E45B-C2B6-49A2-9FA4-8026805CF377}" type="presOf" srcId="{C4D03D84-0557-3E40-BD30-0C3FA5D90044}" destId="{466B9591-22F1-5040-A217-F9D4554DF06D}" srcOrd="0" destOrd="0" presId="urn:microsoft.com/office/officeart/2005/8/layout/cycle4#1"/>
    <dgm:cxn modelId="{49929148-8F1C-2C40-846A-5F9D70F3FF22}" srcId="{C4D03D84-0557-3E40-BD30-0C3FA5D90044}" destId="{6DC3EB61-659F-4B4D-8371-AD2BF88E5908}" srcOrd="1" destOrd="0" parTransId="{DB3F0DA9-A7E9-494F-A2D1-0ED504F9F388}" sibTransId="{5DF1DDB4-3BD4-8043-A4F0-87D651E0F60E}"/>
    <dgm:cxn modelId="{7F8C67E6-F4D7-4428-BA75-7536E6FB59D3}" type="presOf" srcId="{BBC91761-B236-4648-8974-A804E8234075}" destId="{4AE6FFB5-7A9E-4C40-B3C3-488C3F1E5F22}" srcOrd="0" destOrd="0" presId="urn:microsoft.com/office/officeart/2005/8/layout/cycle4#1"/>
    <dgm:cxn modelId="{9AFB39AA-614F-439A-89C5-8CD9AF7633F4}" type="presParOf" srcId="{466B9591-22F1-5040-A217-F9D4554DF06D}" destId="{48026C9A-16F6-D34C-8A8E-2B2943A3FA42}" srcOrd="0" destOrd="0" presId="urn:microsoft.com/office/officeart/2005/8/layout/cycle4#1"/>
    <dgm:cxn modelId="{AE6460A6-F9D7-4706-AB7C-BB9BD1062BC1}" type="presParOf" srcId="{48026C9A-16F6-D34C-8A8E-2B2943A3FA42}" destId="{642CCA07-5AE9-D240-A10B-49BC50A1F5A9}" srcOrd="0" destOrd="0" presId="urn:microsoft.com/office/officeart/2005/8/layout/cycle4#1"/>
    <dgm:cxn modelId="{6BBB5924-53EA-4F7B-AB9D-BA4FDC500743}" type="presParOf" srcId="{466B9591-22F1-5040-A217-F9D4554DF06D}" destId="{8B2DE05A-E872-E949-BB2A-0ADBDCFD4036}" srcOrd="1" destOrd="0" presId="urn:microsoft.com/office/officeart/2005/8/layout/cycle4#1"/>
    <dgm:cxn modelId="{1E8BF9D2-6B6F-4028-AC0F-7393FEC09444}" type="presParOf" srcId="{8B2DE05A-E872-E949-BB2A-0ADBDCFD4036}" destId="{4AE6FFB5-7A9E-4C40-B3C3-488C3F1E5F22}" srcOrd="0" destOrd="0" presId="urn:microsoft.com/office/officeart/2005/8/layout/cycle4#1"/>
    <dgm:cxn modelId="{FFA702CF-A0CA-4D22-8188-94DD85A27D0A}" type="presParOf" srcId="{8B2DE05A-E872-E949-BB2A-0ADBDCFD4036}" destId="{49CCF2BE-633A-EE4E-92A4-0FB9395DD490}" srcOrd="1" destOrd="0" presId="urn:microsoft.com/office/officeart/2005/8/layout/cycle4#1"/>
    <dgm:cxn modelId="{87016815-034D-4680-A979-875CE1FB79F2}" type="presParOf" srcId="{8B2DE05A-E872-E949-BB2A-0ADBDCFD4036}" destId="{3469CF11-AD98-AE44-BA70-6D4CDA981A78}" srcOrd="2" destOrd="0" presId="urn:microsoft.com/office/officeart/2005/8/layout/cycle4#1"/>
    <dgm:cxn modelId="{395F6014-2994-4191-A869-04FA18D5FB73}" type="presParOf" srcId="{8B2DE05A-E872-E949-BB2A-0ADBDCFD4036}" destId="{2AF40EA6-7ED7-884D-AE1D-270AA2922578}" srcOrd="3" destOrd="0" presId="urn:microsoft.com/office/officeart/2005/8/layout/cycle4#1"/>
    <dgm:cxn modelId="{29E8254F-608C-4F70-AE66-1595DFCB5330}" type="presParOf" srcId="{8B2DE05A-E872-E949-BB2A-0ADBDCFD4036}" destId="{41B33B66-E3D2-3444-B764-3CE636B29AF8}" srcOrd="4" destOrd="0" presId="urn:microsoft.com/office/officeart/2005/8/layout/cycle4#1"/>
    <dgm:cxn modelId="{60425ADF-AC4C-4D4E-830F-96FBDCCF7A86}" type="presParOf" srcId="{466B9591-22F1-5040-A217-F9D4554DF06D}" destId="{E873842A-F536-B84D-A100-7B9896508F12}" srcOrd="2" destOrd="0" presId="urn:microsoft.com/office/officeart/2005/8/layout/cycle4#1"/>
    <dgm:cxn modelId="{41775C31-0410-4213-BD20-2A379952DB89}" type="presParOf" srcId="{466B9591-22F1-5040-A217-F9D4554DF06D}" destId="{5B836B3F-2711-2944-A9EE-7FF6E74F9693}" srcOrd="3" destOrd="0" presId="urn:microsoft.com/office/officeart/2005/8/layout/cycle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Audit Analytics</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E81150-F799-4739-9C3F-C1AE9DE0D50E}" type="datetimeFigureOut">
              <a:rPr lang="en-US" smtClean="0"/>
              <a:t>7/5/2017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RBS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C2F950-5A97-4C3F-8664-141613683D88}" type="slidenum">
              <a:rPr lang="en-US" smtClean="0"/>
              <a:t>‹#›</a:t>
            </a:fld>
            <a:endParaRPr lang="en-US"/>
          </a:p>
        </p:txBody>
      </p:sp>
    </p:spTree>
    <p:extLst>
      <p:ext uri="{BB962C8B-B14F-4D97-AF65-F5344CB8AC3E}">
        <p14:creationId xmlns:p14="http://schemas.microsoft.com/office/powerpoint/2010/main" val="28727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6A99D-D935-4CEA-B309-7C9C3693AB37}"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5CC27A-48F1-458D-93B9-A9CE621614F7}" type="slidenum">
              <a:rPr lang="en-US" smtClean="0"/>
              <a:t>‹#›</a:t>
            </a:fld>
            <a:endParaRPr lang="en-US"/>
          </a:p>
        </p:txBody>
      </p:sp>
    </p:spTree>
    <p:extLst>
      <p:ext uri="{BB962C8B-B14F-4D97-AF65-F5344CB8AC3E}">
        <p14:creationId xmlns:p14="http://schemas.microsoft.com/office/powerpoint/2010/main" val="3107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Machine_Learning"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en.wikipedia.org/wiki/Long_short-term_memory" TargetMode="External"/><Relationship Id="rId4" Type="http://schemas.openxmlformats.org/officeDocument/2006/relationships/hyperlink" Target="https://en.wikipedia.org/wiki/Convolutional_Neural_Network"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F78AF-FEA3-48C6-BD28-8E4A2729198A}" type="slidenum">
              <a:rPr lang="en-US" smtClean="0"/>
              <a:pPr/>
              <a:t>1</a:t>
            </a:fld>
            <a:endParaRPr lang="en-US"/>
          </a:p>
        </p:txBody>
      </p:sp>
    </p:spTree>
    <p:extLst>
      <p:ext uri="{BB962C8B-B14F-4D97-AF65-F5344CB8AC3E}">
        <p14:creationId xmlns:p14="http://schemas.microsoft.com/office/powerpoint/2010/main" val="494265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77551F-2C26-5D4E-AA97-F437309E4641}" type="slidenum">
              <a:rPr lang="en-US" smtClean="0"/>
              <a:pPr>
                <a:defRPr/>
              </a:pPr>
              <a:t>17</a:t>
            </a:fld>
            <a:endParaRPr lang="en-US" dirty="0"/>
          </a:p>
        </p:txBody>
      </p:sp>
    </p:spTree>
    <p:extLst>
      <p:ext uri="{BB962C8B-B14F-4D97-AF65-F5344CB8AC3E}">
        <p14:creationId xmlns:p14="http://schemas.microsoft.com/office/powerpoint/2010/main" val="1792491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77551F-2C26-5D4E-AA97-F437309E4641}" type="slidenum">
              <a:rPr lang="en-US" smtClean="0"/>
              <a:pPr>
                <a:defRPr/>
              </a:pPr>
              <a:t>18</a:t>
            </a:fld>
            <a:endParaRPr lang="en-US" dirty="0"/>
          </a:p>
        </p:txBody>
      </p:sp>
    </p:spTree>
    <p:extLst>
      <p:ext uri="{BB962C8B-B14F-4D97-AF65-F5344CB8AC3E}">
        <p14:creationId xmlns:p14="http://schemas.microsoft.com/office/powerpoint/2010/main" val="164281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5CC27A-48F1-458D-93B9-A9CE621614F7}" type="slidenum">
              <a:rPr lang="en-US" smtClean="0"/>
              <a:t>19</a:t>
            </a:fld>
            <a:endParaRPr lang="en-US"/>
          </a:p>
        </p:txBody>
      </p:sp>
    </p:spTree>
    <p:extLst>
      <p:ext uri="{BB962C8B-B14F-4D97-AF65-F5344CB8AC3E}">
        <p14:creationId xmlns:p14="http://schemas.microsoft.com/office/powerpoint/2010/main" val="2195322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5CC27A-48F1-458D-93B9-A9CE621614F7}" type="slidenum">
              <a:rPr lang="en-US" smtClean="0"/>
              <a:t>20</a:t>
            </a:fld>
            <a:endParaRPr lang="en-US"/>
          </a:p>
        </p:txBody>
      </p:sp>
    </p:spTree>
    <p:extLst>
      <p:ext uri="{BB962C8B-B14F-4D97-AF65-F5344CB8AC3E}">
        <p14:creationId xmlns:p14="http://schemas.microsoft.com/office/powerpoint/2010/main" val="267928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55CC27A-48F1-458D-93B9-A9CE621614F7}" type="slidenum">
              <a:rPr lang="en-US" smtClean="0"/>
              <a:t>21</a:t>
            </a:fld>
            <a:endParaRPr lang="en-US"/>
          </a:p>
        </p:txBody>
      </p:sp>
    </p:spTree>
    <p:extLst>
      <p:ext uri="{BB962C8B-B14F-4D97-AF65-F5344CB8AC3E}">
        <p14:creationId xmlns:p14="http://schemas.microsoft.com/office/powerpoint/2010/main" val="283911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CC27A-48F1-458D-93B9-A9CE621614F7}" type="slidenum">
              <a:rPr lang="en-US" smtClean="0"/>
              <a:t>22</a:t>
            </a:fld>
            <a:endParaRPr lang="en-US"/>
          </a:p>
        </p:txBody>
      </p:sp>
    </p:spTree>
    <p:extLst>
      <p:ext uri="{BB962C8B-B14F-4D97-AF65-F5344CB8AC3E}">
        <p14:creationId xmlns:p14="http://schemas.microsoft.com/office/powerpoint/2010/main" val="412061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CC27A-48F1-458D-93B9-A9CE621614F7}" type="slidenum">
              <a:rPr lang="en-US" smtClean="0"/>
              <a:t>23</a:t>
            </a:fld>
            <a:endParaRPr lang="en-US"/>
          </a:p>
        </p:txBody>
      </p:sp>
    </p:spTree>
    <p:extLst>
      <p:ext uri="{BB962C8B-B14F-4D97-AF65-F5344CB8AC3E}">
        <p14:creationId xmlns:p14="http://schemas.microsoft.com/office/powerpoint/2010/main" val="169971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A2300-56A3-3441-A008-4BE84D550950}" type="slidenum">
              <a:rPr lang="en-US" smtClean="0"/>
              <a:t>24</a:t>
            </a:fld>
            <a:endParaRPr lang="en-US"/>
          </a:p>
        </p:txBody>
      </p:sp>
    </p:spTree>
    <p:extLst>
      <p:ext uri="{BB962C8B-B14F-4D97-AF65-F5344CB8AC3E}">
        <p14:creationId xmlns:p14="http://schemas.microsoft.com/office/powerpoint/2010/main" val="2013774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5CC27A-48F1-458D-93B9-A9CE621614F7}" type="slidenum">
              <a:rPr lang="en-US" smtClean="0"/>
              <a:t>25</a:t>
            </a:fld>
            <a:endParaRPr lang="en-US"/>
          </a:p>
        </p:txBody>
      </p:sp>
    </p:spTree>
    <p:extLst>
      <p:ext uri="{BB962C8B-B14F-4D97-AF65-F5344CB8AC3E}">
        <p14:creationId xmlns:p14="http://schemas.microsoft.com/office/powerpoint/2010/main" val="5582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A system-driven assistant for barnstorming discussion, make the process more standardized, and </a:t>
            </a:r>
            <a:r>
              <a:rPr lang="en-US" altLang="zh-CN" sz="1200" kern="1200" dirty="0" err="1" smtClean="0">
                <a:solidFill>
                  <a:schemeClr val="tx1"/>
                </a:solidFill>
                <a:effectLst/>
                <a:latin typeface="+mn-lt"/>
                <a:ea typeface="+mn-ea"/>
                <a:cs typeface="+mn-cs"/>
              </a:rPr>
              <a:t>kpmg</a:t>
            </a:r>
            <a:r>
              <a:rPr lang="en-US" altLang="zh-CN" sz="1200" kern="1200" baseline="0" dirty="0" smtClean="0">
                <a:solidFill>
                  <a:schemeClr val="tx1"/>
                </a:solidFill>
                <a:effectLst/>
                <a:latin typeface="+mn-lt"/>
                <a:ea typeface="+mn-ea"/>
                <a:cs typeface="+mn-cs"/>
              </a:rPr>
              <a:t> can tailor this procedure based on needs</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Based on </a:t>
            </a:r>
            <a:r>
              <a:rPr lang="en-US" altLang="zh-CN" sz="1200" kern="1200" dirty="0" err="1" smtClean="0">
                <a:solidFill>
                  <a:schemeClr val="tx1"/>
                </a:solidFill>
                <a:effectLst/>
                <a:latin typeface="+mn-lt"/>
                <a:ea typeface="+mn-ea"/>
                <a:cs typeface="+mn-cs"/>
              </a:rPr>
              <a:t>vpa</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now we have a pre-determined procedures for the discussion</a:t>
            </a:r>
          </a:p>
          <a:p>
            <a:r>
              <a:rPr lang="en-US" altLang="zh-CN" sz="1200" kern="1200" baseline="0" dirty="0" smtClean="0">
                <a:solidFill>
                  <a:schemeClr val="tx1"/>
                </a:solidFill>
                <a:effectLst/>
                <a:latin typeface="+mn-lt"/>
                <a:ea typeface="+mn-ea"/>
                <a:cs typeface="+mn-cs"/>
              </a:rPr>
              <a:t>For each step, we collect from VPA about the knowledge, we capture the topic</a:t>
            </a:r>
          </a:p>
          <a:p>
            <a:endParaRPr lang="en-US" altLang="zh-CN" sz="1200" kern="1200" baseline="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How to build our own categories of knowledge</a:t>
            </a:r>
          </a:p>
          <a:p>
            <a:r>
              <a:rPr lang="en-US" altLang="zh-CN" sz="1200" kern="1200" dirty="0" smtClean="0">
                <a:solidFill>
                  <a:schemeClr val="tx1"/>
                </a:solidFill>
                <a:effectLst/>
                <a:latin typeface="+mn-lt"/>
                <a:ea typeface="+mn-ea"/>
                <a:cs typeface="+mn-cs"/>
              </a:rPr>
              <a:t>Apple’s Siri is an example of a QA system that exploits the knowledge-based approach. In hybrid QA systems, like IBM’s Watson, while the question is semantically analyzed, candidate answers are generated using the IR methods.</a:t>
            </a:r>
            <a:endParaRPr lang="zh-CN" altLang="en-US" dirty="0"/>
          </a:p>
        </p:txBody>
      </p:sp>
      <p:sp>
        <p:nvSpPr>
          <p:cNvPr id="4" name="灯片编号占位符 3"/>
          <p:cNvSpPr>
            <a:spLocks noGrp="1"/>
          </p:cNvSpPr>
          <p:nvPr>
            <p:ph type="sldNum" sz="quarter" idx="10"/>
          </p:nvPr>
        </p:nvSpPr>
        <p:spPr/>
        <p:txBody>
          <a:bodyPr/>
          <a:lstStyle/>
          <a:p>
            <a:fld id="{F55CC27A-48F1-458D-93B9-A9CE621614F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71109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CC27A-48F1-458D-93B9-A9CE621614F7}" type="slidenum">
              <a:rPr lang="en-US" smtClean="0"/>
              <a:t>2</a:t>
            </a:fld>
            <a:endParaRPr lang="en-US"/>
          </a:p>
        </p:txBody>
      </p:sp>
    </p:spTree>
    <p:extLst>
      <p:ext uri="{BB962C8B-B14F-4D97-AF65-F5344CB8AC3E}">
        <p14:creationId xmlns:p14="http://schemas.microsoft.com/office/powerpoint/2010/main" val="2130543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A system-driven assistant for barnstorming discussion, make the process more standardized, and </a:t>
            </a:r>
            <a:r>
              <a:rPr lang="en-US" altLang="zh-CN" sz="1200" kern="1200" dirty="0" err="1" smtClean="0">
                <a:solidFill>
                  <a:schemeClr val="tx1"/>
                </a:solidFill>
                <a:effectLst/>
                <a:latin typeface="+mn-lt"/>
                <a:ea typeface="+mn-ea"/>
                <a:cs typeface="+mn-cs"/>
              </a:rPr>
              <a:t>kpmg</a:t>
            </a:r>
            <a:r>
              <a:rPr lang="en-US" altLang="zh-CN" sz="1200" kern="1200" baseline="0" dirty="0" smtClean="0">
                <a:solidFill>
                  <a:schemeClr val="tx1"/>
                </a:solidFill>
                <a:effectLst/>
                <a:latin typeface="+mn-lt"/>
                <a:ea typeface="+mn-ea"/>
                <a:cs typeface="+mn-cs"/>
              </a:rPr>
              <a:t> can tailor this procedure based on needs</a:t>
            </a:r>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Level1: Based on </a:t>
            </a:r>
            <a:r>
              <a:rPr lang="en-US" altLang="zh-CN" sz="1200" kern="1200" dirty="0" err="1" smtClean="0">
                <a:solidFill>
                  <a:schemeClr val="tx1"/>
                </a:solidFill>
                <a:effectLst/>
                <a:latin typeface="+mn-lt"/>
                <a:ea typeface="+mn-ea"/>
                <a:cs typeface="+mn-cs"/>
              </a:rPr>
              <a:t>vpa</a:t>
            </a:r>
            <a:r>
              <a:rPr lang="en-US" altLang="zh-CN" sz="1200" kern="1200" dirty="0" smtClean="0">
                <a:solidFill>
                  <a:schemeClr val="tx1"/>
                </a:solidFill>
                <a:effectLst/>
                <a:latin typeface="+mn-lt"/>
                <a:ea typeface="+mn-ea"/>
                <a:cs typeface="+mn-cs"/>
              </a:rPr>
              <a:t>,</a:t>
            </a:r>
            <a:r>
              <a:rPr lang="en-US" altLang="zh-CN" sz="1200" kern="1200" baseline="0" dirty="0" smtClean="0">
                <a:solidFill>
                  <a:schemeClr val="tx1"/>
                </a:solidFill>
                <a:effectLst/>
                <a:latin typeface="+mn-lt"/>
                <a:ea typeface="+mn-ea"/>
                <a:cs typeface="+mn-cs"/>
              </a:rPr>
              <a:t> now we have a pre-determined procedures for the discussion</a:t>
            </a:r>
          </a:p>
          <a:p>
            <a:r>
              <a:rPr lang="en-US" altLang="zh-CN" sz="1200" kern="1200" baseline="0" dirty="0" smtClean="0">
                <a:solidFill>
                  <a:schemeClr val="tx1"/>
                </a:solidFill>
                <a:effectLst/>
                <a:latin typeface="+mn-lt"/>
                <a:ea typeface="+mn-ea"/>
                <a:cs typeface="+mn-cs"/>
              </a:rPr>
              <a:t>Level2: For each step, we collect from VPA about the knowledge, we capture the topics, they can be richen and extended if we have more </a:t>
            </a:r>
            <a:r>
              <a:rPr lang="en-US" altLang="zh-CN" sz="1200" kern="1200" baseline="0" dirty="0" err="1" smtClean="0">
                <a:solidFill>
                  <a:schemeClr val="tx1"/>
                </a:solidFill>
                <a:effectLst/>
                <a:latin typeface="+mn-lt"/>
                <a:ea typeface="+mn-ea"/>
                <a:cs typeface="+mn-cs"/>
              </a:rPr>
              <a:t>vp</a:t>
            </a:r>
            <a:r>
              <a:rPr lang="en-US" altLang="zh-CN" sz="1200" kern="1200" baseline="0" dirty="0" smtClean="0">
                <a:solidFill>
                  <a:schemeClr val="tx1"/>
                </a:solidFill>
                <a:effectLst/>
                <a:latin typeface="+mn-lt"/>
                <a:ea typeface="+mn-ea"/>
                <a:cs typeface="+mn-cs"/>
              </a:rPr>
              <a:t> or we have users to train the prototype</a:t>
            </a:r>
          </a:p>
          <a:p>
            <a:endParaRPr lang="en-US" altLang="zh-CN" sz="1200" kern="1200" baseline="0" dirty="0" smtClean="0">
              <a:solidFill>
                <a:schemeClr val="tx1"/>
              </a:solidFill>
              <a:effectLst/>
              <a:latin typeface="+mn-lt"/>
              <a:ea typeface="+mn-ea"/>
              <a:cs typeface="+mn-cs"/>
            </a:endParaRPr>
          </a:p>
          <a:p>
            <a:endParaRPr lang="en-US" altLang="zh-CN" sz="1200"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How to build our own categories of knowledge</a:t>
            </a:r>
          </a:p>
          <a:p>
            <a:r>
              <a:rPr lang="en-US" altLang="zh-CN" sz="1200" kern="1200" dirty="0" smtClean="0">
                <a:solidFill>
                  <a:schemeClr val="tx1"/>
                </a:solidFill>
                <a:effectLst/>
                <a:latin typeface="+mn-lt"/>
                <a:ea typeface="+mn-ea"/>
                <a:cs typeface="+mn-cs"/>
              </a:rPr>
              <a:t>Apple’s Siri is an example of a QA system that exploits the knowledge-based approach. In hybrid QA systems, like IBM’s Watson, while the question is semantically analyzed, candidate answers are generated using the IR methods.</a:t>
            </a:r>
            <a:endParaRPr lang="zh-CN" altLang="en-US" dirty="0"/>
          </a:p>
        </p:txBody>
      </p:sp>
      <p:sp>
        <p:nvSpPr>
          <p:cNvPr id="4" name="灯片编号占位符 3"/>
          <p:cNvSpPr>
            <a:spLocks noGrp="1"/>
          </p:cNvSpPr>
          <p:nvPr>
            <p:ph type="sldNum" sz="quarter" idx="10"/>
          </p:nvPr>
        </p:nvSpPr>
        <p:spPr/>
        <p:txBody>
          <a:bodyPr/>
          <a:lstStyle/>
          <a:p>
            <a:fld id="{F55CC27A-48F1-458D-93B9-A9CE621614F7}" type="slidenum">
              <a:rPr lang="en-US" smtClean="0"/>
              <a:t>28</a:t>
            </a:fld>
            <a:endParaRPr lang="en-US"/>
          </a:p>
        </p:txBody>
      </p:sp>
    </p:spTree>
    <p:extLst>
      <p:ext uri="{BB962C8B-B14F-4D97-AF65-F5344CB8AC3E}">
        <p14:creationId xmlns:p14="http://schemas.microsoft.com/office/powerpoint/2010/main" val="1276529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 speech recognition systems makes use of sophisticated </a:t>
            </a:r>
            <a:r>
              <a:rPr lang="en-US" altLang="zh-CN" sz="1200" u="sng" kern="1200" dirty="0" smtClean="0">
                <a:solidFill>
                  <a:schemeClr val="tx1"/>
                </a:solidFill>
                <a:effectLst/>
                <a:latin typeface="+mn-lt"/>
                <a:ea typeface="+mn-ea"/>
                <a:cs typeface="+mn-cs"/>
                <a:hlinkClick r:id="rId3" tooltip="Machine Learning"/>
              </a:rPr>
              <a:t>Machine Learning</a:t>
            </a:r>
            <a:r>
              <a:rPr lang="en-US" altLang="zh-CN" sz="1200" kern="1200" dirty="0" smtClean="0">
                <a:solidFill>
                  <a:schemeClr val="tx1"/>
                </a:solidFill>
                <a:effectLst/>
                <a:latin typeface="+mn-lt"/>
                <a:ea typeface="+mn-ea"/>
                <a:cs typeface="+mn-cs"/>
              </a:rPr>
              <a:t> techniques like </a:t>
            </a:r>
            <a:r>
              <a:rPr lang="en-US" altLang="zh-CN" sz="1200" u="sng" kern="1200" dirty="0" smtClean="0">
                <a:solidFill>
                  <a:schemeClr val="tx1"/>
                </a:solidFill>
                <a:effectLst/>
                <a:latin typeface="+mn-lt"/>
                <a:ea typeface="+mn-ea"/>
                <a:cs typeface="+mn-cs"/>
                <a:hlinkClick r:id="rId4" tooltip="Convolutional Neural Network"/>
              </a:rPr>
              <a:t>Convolutional Neural Networks</a:t>
            </a:r>
            <a:r>
              <a:rPr lang="en-US" altLang="zh-CN" sz="1200" kern="1200" dirty="0" smtClean="0">
                <a:solidFill>
                  <a:schemeClr val="tx1"/>
                </a:solidFill>
                <a:effectLst/>
                <a:latin typeface="+mn-lt"/>
                <a:ea typeface="+mn-ea"/>
                <a:cs typeface="+mn-cs"/>
              </a:rPr>
              <a:t> and </a:t>
            </a:r>
            <a:r>
              <a:rPr lang="en-US" altLang="zh-CN" sz="1200" u="sng" kern="1200" dirty="0" smtClean="0">
                <a:solidFill>
                  <a:schemeClr val="tx1"/>
                </a:solidFill>
                <a:effectLst/>
                <a:latin typeface="+mn-lt"/>
                <a:ea typeface="+mn-ea"/>
                <a:cs typeface="+mn-cs"/>
                <a:hlinkClick r:id="rId5" tooltip="Long short-term memory"/>
              </a:rPr>
              <a:t>Long short-term memory</a:t>
            </a:r>
            <a:endParaRPr lang="en-US" altLang="zh-CN" sz="1200" u="sng" kern="1200" dirty="0" smtClean="0">
              <a:solidFill>
                <a:schemeClr val="tx1"/>
              </a:solidFill>
              <a:effectLst/>
              <a:latin typeface="+mn-lt"/>
              <a:ea typeface="+mn-ea"/>
              <a:cs typeface="+mn-cs"/>
            </a:endParaRPr>
          </a:p>
          <a:p>
            <a:endParaRPr lang="en-US" altLang="zh-CN" sz="1200" u="sng" kern="1200" dirty="0" smtClean="0">
              <a:solidFill>
                <a:schemeClr val="tx1"/>
              </a:solidFill>
              <a:effectLst/>
              <a:latin typeface="+mn-lt"/>
              <a:ea typeface="+mn-ea"/>
              <a:cs typeface="+mn-cs"/>
            </a:endParaRPr>
          </a:p>
          <a:p>
            <a:r>
              <a:rPr lang="en-US" altLang="zh-CN" sz="1200" kern="1200" dirty="0" smtClean="0">
                <a:solidFill>
                  <a:schemeClr val="tx1"/>
                </a:solidFill>
                <a:effectLst/>
                <a:latin typeface="+mn-lt"/>
                <a:ea typeface="+mn-ea"/>
                <a:cs typeface="+mn-cs"/>
              </a:rPr>
              <a:t>predict what you're getting at based on key words that you use, as well as your general habits and language choice. She is designed to adapt to your individual preferences over time and </a:t>
            </a:r>
            <a:r>
              <a:rPr lang="en-US" altLang="zh-CN" sz="1200" kern="1200" dirty="0" err="1" smtClean="0">
                <a:solidFill>
                  <a:schemeClr val="tx1"/>
                </a:solidFill>
                <a:effectLst/>
                <a:latin typeface="+mn-lt"/>
                <a:ea typeface="+mn-ea"/>
                <a:cs typeface="+mn-cs"/>
              </a:rPr>
              <a:t>personalise</a:t>
            </a:r>
            <a:r>
              <a:rPr lang="en-US" altLang="zh-CN" sz="1200" kern="1200" dirty="0" smtClean="0">
                <a:solidFill>
                  <a:schemeClr val="tx1"/>
                </a:solidFill>
                <a:effectLst/>
                <a:latin typeface="+mn-lt"/>
                <a:ea typeface="+mn-ea"/>
                <a:cs typeface="+mn-cs"/>
              </a:rPr>
              <a:t> results</a:t>
            </a:r>
          </a:p>
          <a:p>
            <a:r>
              <a:rPr lang="en-US" altLang="zh-CN" sz="1200" kern="1200" dirty="0" smtClean="0">
                <a:solidFill>
                  <a:schemeClr val="tx1"/>
                </a:solidFill>
                <a:effectLst/>
                <a:latin typeface="+mn-lt"/>
                <a:ea typeface="+mn-ea"/>
                <a:cs typeface="+mn-cs"/>
              </a:rPr>
              <a:t>Computer monitor what people usually do in one step. E.g., check micro</a:t>
            </a:r>
            <a:r>
              <a:rPr lang="en-US" altLang="zh-CN" sz="1200" kern="1200" baseline="0" dirty="0" smtClean="0">
                <a:solidFill>
                  <a:schemeClr val="tx1"/>
                </a:solidFill>
                <a:effectLst/>
                <a:latin typeface="+mn-lt"/>
                <a:ea typeface="+mn-ea"/>
                <a:cs typeface="+mn-cs"/>
              </a:rPr>
              <a:t> economy, if a person didn’t do it, suggest him (others also check…)</a:t>
            </a:r>
            <a:endParaRPr lang="zh-CN" altLang="en-US" dirty="0"/>
          </a:p>
        </p:txBody>
      </p:sp>
      <p:sp>
        <p:nvSpPr>
          <p:cNvPr id="4" name="灯片编号占位符 3"/>
          <p:cNvSpPr>
            <a:spLocks noGrp="1"/>
          </p:cNvSpPr>
          <p:nvPr>
            <p:ph type="sldNum" sz="quarter" idx="10"/>
          </p:nvPr>
        </p:nvSpPr>
        <p:spPr/>
        <p:txBody>
          <a:bodyPr/>
          <a:lstStyle/>
          <a:p>
            <a:fld id="{F55CC27A-48F1-458D-93B9-A9CE621614F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70536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65E32-178C-4A9B-8B0A-72D144282C76}" type="slidenum">
              <a:rPr lang="en-US" smtClean="0"/>
              <a:t>31</a:t>
            </a:fld>
            <a:endParaRPr lang="en-US"/>
          </a:p>
        </p:txBody>
      </p:sp>
    </p:spTree>
    <p:extLst>
      <p:ext uri="{BB962C8B-B14F-4D97-AF65-F5344CB8AC3E}">
        <p14:creationId xmlns:p14="http://schemas.microsoft.com/office/powerpoint/2010/main" val="985039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a:t>
            </a:r>
            <a:r>
              <a:rPr lang="en-US" baseline="0" dirty="0" smtClean="0"/>
              <a:t> in steps </a:t>
            </a:r>
          </a:p>
          <a:p>
            <a:endParaRPr lang="en-US" baseline="0" dirty="0" smtClean="0"/>
          </a:p>
          <a:p>
            <a:r>
              <a:rPr lang="en-US" baseline="0" dirty="0" smtClean="0"/>
              <a:t>Talk about audit 4.0</a:t>
            </a:r>
            <a:endParaRPr lang="en-US" dirty="0"/>
          </a:p>
        </p:txBody>
      </p:sp>
      <p:sp>
        <p:nvSpPr>
          <p:cNvPr id="4" name="Slide Number Placeholder 3"/>
          <p:cNvSpPr>
            <a:spLocks noGrp="1"/>
          </p:cNvSpPr>
          <p:nvPr>
            <p:ph type="sldNum" sz="quarter" idx="10"/>
          </p:nvPr>
        </p:nvSpPr>
        <p:spPr/>
        <p:txBody>
          <a:bodyPr/>
          <a:lstStyle/>
          <a:p>
            <a:fld id="{AEA6804E-934C-DF47-B83A-3BE1BE20415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44109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95DAD6-0D8F-449E-9E00-D3D707BC2906}"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4152580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F78AF-FEA3-48C6-BD28-8E4A2729198A}" type="slidenum">
              <a:rPr lang="en-US" smtClean="0"/>
              <a:pPr/>
              <a:t>54</a:t>
            </a:fld>
            <a:endParaRPr lang="en-US"/>
          </a:p>
        </p:txBody>
      </p:sp>
    </p:spTree>
    <p:extLst>
      <p:ext uri="{BB962C8B-B14F-4D97-AF65-F5344CB8AC3E}">
        <p14:creationId xmlns:p14="http://schemas.microsoft.com/office/powerpoint/2010/main" val="1272208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CC27A-48F1-458D-93B9-A9CE621614F7}" type="slidenum">
              <a:rPr lang="en-US" smtClean="0"/>
              <a:t>55</a:t>
            </a:fld>
            <a:endParaRPr lang="en-US"/>
          </a:p>
        </p:txBody>
      </p:sp>
    </p:spTree>
    <p:extLst>
      <p:ext uri="{BB962C8B-B14F-4D97-AF65-F5344CB8AC3E}">
        <p14:creationId xmlns:p14="http://schemas.microsoft.com/office/powerpoint/2010/main" val="2717618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5CC27A-48F1-458D-93B9-A9CE621614F7}" type="slidenum">
              <a:rPr lang="en-US" smtClean="0"/>
              <a:t>56</a:t>
            </a:fld>
            <a:endParaRPr lang="en-US"/>
          </a:p>
        </p:txBody>
      </p:sp>
    </p:spTree>
    <p:extLst>
      <p:ext uri="{BB962C8B-B14F-4D97-AF65-F5344CB8AC3E}">
        <p14:creationId xmlns:p14="http://schemas.microsoft.com/office/powerpoint/2010/main" val="2908509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5CC27A-48F1-458D-93B9-A9CE621614F7}" type="slidenum">
              <a:rPr lang="en-US" smtClean="0"/>
              <a:t>58</a:t>
            </a:fld>
            <a:endParaRPr lang="en-US"/>
          </a:p>
        </p:txBody>
      </p:sp>
    </p:spTree>
    <p:extLst>
      <p:ext uri="{BB962C8B-B14F-4D97-AF65-F5344CB8AC3E}">
        <p14:creationId xmlns:p14="http://schemas.microsoft.com/office/powerpoint/2010/main" val="5122394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5CC27A-48F1-458D-93B9-A9CE621614F7}" type="slidenum">
              <a:rPr lang="en-US" smtClean="0"/>
              <a:t>60</a:t>
            </a:fld>
            <a:endParaRPr lang="en-US"/>
          </a:p>
        </p:txBody>
      </p:sp>
    </p:spTree>
    <p:extLst>
      <p:ext uri="{BB962C8B-B14F-4D97-AF65-F5344CB8AC3E}">
        <p14:creationId xmlns:p14="http://schemas.microsoft.com/office/powerpoint/2010/main" val="2204034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2515BDC-9083-4D45-86E8-8171A6365968}" type="slidenum">
              <a:rPr lang="en-US" altLang="en-US"/>
              <a:pPr eaLnBrk="1" hangingPunct="1"/>
              <a:t>8</a:t>
            </a:fld>
            <a:endParaRPr lang="en-US" altLang="en-US"/>
          </a:p>
        </p:txBody>
      </p:sp>
      <p:sp>
        <p:nvSpPr>
          <p:cNvPr id="129027" name="Rectangle 7"/>
          <p:cNvSpPr txBox="1">
            <a:spLocks noGrp="1" noChangeArrowheads="1"/>
          </p:cNvSpPr>
          <p:nvPr/>
        </p:nvSpPr>
        <p:spPr bwMode="auto">
          <a:xfrm>
            <a:off x="3884613" y="8659813"/>
            <a:ext cx="29718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BE2681B-D847-467C-A77D-01AD64CC2A18}" type="slidenum">
              <a:rPr lang="en-US" altLang="en-US" sz="1200"/>
              <a:pPr algn="r" eaLnBrk="1" hangingPunct="1"/>
              <a:t>8</a:t>
            </a:fld>
            <a:endParaRPr lang="en-US" altLang="en-US" sz="1200"/>
          </a:p>
        </p:txBody>
      </p:sp>
      <p:sp>
        <p:nvSpPr>
          <p:cNvPr id="129028" name="Rectangle 2"/>
          <p:cNvSpPr>
            <a:spLocks noGrp="1" noRot="1" noChangeAspect="1" noChangeArrowheads="1" noTextEdit="1"/>
          </p:cNvSpPr>
          <p:nvPr>
            <p:ph type="sldImg"/>
          </p:nvPr>
        </p:nvSpPr>
        <p:spPr>
          <a:ln/>
        </p:spPr>
      </p:sp>
      <p:sp>
        <p:nvSpPr>
          <p:cNvPr id="129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87897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a:t>
            </a:r>
          </a:p>
        </p:txBody>
      </p:sp>
      <p:sp>
        <p:nvSpPr>
          <p:cNvPr id="6349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8073A83-0EF1-406F-A1F3-4985EBCF844C}" type="slidenum">
              <a:rPr lang="en-US" altLang="en-US"/>
              <a:pPr eaLnBrk="1" hangingPunct="1"/>
              <a:t>9</a:t>
            </a:fld>
            <a:endParaRPr lang="en-US" altLang="en-US"/>
          </a:p>
        </p:txBody>
      </p:sp>
    </p:spTree>
    <p:extLst>
      <p:ext uri="{BB962C8B-B14F-4D97-AF65-F5344CB8AC3E}">
        <p14:creationId xmlns:p14="http://schemas.microsoft.com/office/powerpoint/2010/main" val="36774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F5170B-1D48-42B0-BBAC-7F4867C153B1}" type="slidenum">
              <a:rPr lang="en-US" smtClean="0"/>
              <a:pPr/>
              <a:t>11</a:t>
            </a:fld>
            <a:endParaRPr lang="en-US"/>
          </a:p>
        </p:txBody>
      </p:sp>
    </p:spTree>
    <p:extLst>
      <p:ext uri="{BB962C8B-B14F-4D97-AF65-F5344CB8AC3E}">
        <p14:creationId xmlns:p14="http://schemas.microsoft.com/office/powerpoint/2010/main" val="249551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77551F-2C26-5D4E-AA97-F437309E4641}" type="slidenum">
              <a:rPr lang="en-US" smtClean="0"/>
              <a:pPr>
                <a:defRPr/>
              </a:pPr>
              <a:t>13</a:t>
            </a:fld>
            <a:endParaRPr lang="en-US" dirty="0"/>
          </a:p>
        </p:txBody>
      </p:sp>
    </p:spTree>
    <p:extLst>
      <p:ext uri="{BB962C8B-B14F-4D97-AF65-F5344CB8AC3E}">
        <p14:creationId xmlns:p14="http://schemas.microsoft.com/office/powerpoint/2010/main" val="246686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77551F-2C26-5D4E-AA97-F437309E4641}" type="slidenum">
              <a:rPr lang="en-US" smtClean="0"/>
              <a:pPr>
                <a:defRPr/>
              </a:pPr>
              <a:t>14</a:t>
            </a:fld>
            <a:endParaRPr lang="en-US" dirty="0"/>
          </a:p>
        </p:txBody>
      </p:sp>
    </p:spTree>
    <p:extLst>
      <p:ext uri="{BB962C8B-B14F-4D97-AF65-F5344CB8AC3E}">
        <p14:creationId xmlns:p14="http://schemas.microsoft.com/office/powerpoint/2010/main" val="3724596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77551F-2C26-5D4E-AA97-F437309E4641}" type="slidenum">
              <a:rPr lang="en-US" smtClean="0"/>
              <a:pPr>
                <a:defRPr/>
              </a:pPr>
              <a:t>15</a:t>
            </a:fld>
            <a:endParaRPr lang="en-US" dirty="0"/>
          </a:p>
        </p:txBody>
      </p:sp>
    </p:spTree>
    <p:extLst>
      <p:ext uri="{BB962C8B-B14F-4D97-AF65-F5344CB8AC3E}">
        <p14:creationId xmlns:p14="http://schemas.microsoft.com/office/powerpoint/2010/main" val="268240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177551F-2C26-5D4E-AA97-F437309E4641}" type="slidenum">
              <a:rPr lang="en-US" smtClean="0"/>
              <a:pPr>
                <a:defRPr/>
              </a:pPr>
              <a:t>16</a:t>
            </a:fld>
            <a:endParaRPr lang="en-US" dirty="0"/>
          </a:p>
        </p:txBody>
      </p:sp>
    </p:spTree>
    <p:extLst>
      <p:ext uri="{BB962C8B-B14F-4D97-AF65-F5344CB8AC3E}">
        <p14:creationId xmlns:p14="http://schemas.microsoft.com/office/powerpoint/2010/main" val="18751585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RUTGERS250_CMYK.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5613" y="400050"/>
            <a:ext cx="2665412"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tx1"/>
                </a:solidFill>
              </a:defRPr>
            </a:lvl1pPr>
          </a:lstStyle>
          <a:p>
            <a:r>
              <a:rPr lang="en-US"/>
              <a:t>Click to edit Master subtitle style</a:t>
            </a:r>
            <a:endParaRPr lang="en-US" dirty="0"/>
          </a:p>
        </p:txBody>
      </p:sp>
      <p:sp>
        <p:nvSpPr>
          <p:cNvPr id="4098" name="Rectangle 2"/>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3055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C76ED65-3E08-1844-A7F1-26A506E6FF80}" type="slidenum">
              <a:rPr lang="en-US"/>
              <a:pPr>
                <a:defRPr/>
              </a:pPr>
              <a:t>‹#›</a:t>
            </a:fld>
            <a:endParaRPr lang="en-US"/>
          </a:p>
        </p:txBody>
      </p:sp>
    </p:spTree>
    <p:extLst>
      <p:ext uri="{BB962C8B-B14F-4D97-AF65-F5344CB8AC3E}">
        <p14:creationId xmlns:p14="http://schemas.microsoft.com/office/powerpoint/2010/main" val="402780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3E03AC3-F13B-1F47-B3E8-36BAD1651B6E}" type="slidenum">
              <a:rPr lang="en-US"/>
              <a:pPr>
                <a:defRPr/>
              </a:pPr>
              <a:t>‹#›</a:t>
            </a:fld>
            <a:endParaRPr lang="en-US"/>
          </a:p>
        </p:txBody>
      </p:sp>
    </p:spTree>
    <p:extLst>
      <p:ext uri="{BB962C8B-B14F-4D97-AF65-F5344CB8AC3E}">
        <p14:creationId xmlns:p14="http://schemas.microsoft.com/office/powerpoint/2010/main" val="417463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9947884-F6B4-4D93-9A60-D3F8EDD8B5A6}" type="slidenum">
              <a:rPr lang="en-US"/>
              <a:pPr>
                <a:defRPr/>
              </a:pPr>
              <a:t>‹#›</a:t>
            </a:fld>
            <a:endParaRPr lang="en-US" dirty="0"/>
          </a:p>
        </p:txBody>
      </p:sp>
    </p:spTree>
    <p:extLst>
      <p:ext uri="{BB962C8B-B14F-4D97-AF65-F5344CB8AC3E}">
        <p14:creationId xmlns:p14="http://schemas.microsoft.com/office/powerpoint/2010/main" val="2384937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7516"/>
            <a:ext cx="8229600" cy="800121"/>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523999"/>
            <a:ext cx="8229600" cy="472242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6553200" y="6436425"/>
            <a:ext cx="2133600" cy="427549"/>
          </a:xfrm>
          <a:ln/>
        </p:spPr>
        <p:txBody>
          <a:bodyPr/>
          <a:lstStyle>
            <a:lvl1pPr>
              <a:defRPr/>
            </a:lvl1pPr>
          </a:lstStyle>
          <a:p>
            <a:pPr>
              <a:defRPr/>
            </a:pPr>
            <a:fld id="{934363DF-A22B-4BA8-86B0-8A4AC6AD4366}" type="slidenum">
              <a:rPr lang="en-US"/>
              <a:pPr>
                <a:defRPr/>
              </a:pPr>
              <a:t>‹#›</a:t>
            </a:fld>
            <a:endParaRPr lang="en-US" dirty="0"/>
          </a:p>
        </p:txBody>
      </p:sp>
    </p:spTree>
    <p:extLst>
      <p:ext uri="{BB962C8B-B14F-4D97-AF65-F5344CB8AC3E}">
        <p14:creationId xmlns:p14="http://schemas.microsoft.com/office/powerpoint/2010/main" val="25154842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600"/>
              </a:spcBef>
              <a:defRPr/>
            </a:lvl1pPr>
            <a:lvl2pPr>
              <a:spcBef>
                <a:spcPts val="776"/>
              </a:spcBef>
              <a:defRPr/>
            </a:lvl2pPr>
            <a:lvl3pPr>
              <a:spcBef>
                <a:spcPts val="776"/>
              </a:spcBef>
              <a:defRPr/>
            </a:lvl3pPr>
            <a:lvl4pPr>
              <a:spcBef>
                <a:spcPts val="776"/>
              </a:spcBef>
              <a:defRPr/>
            </a:lvl4pPr>
            <a:lvl5pPr>
              <a:spcBef>
                <a:spcPts val="776"/>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ubtitle 2"/>
          <p:cNvSpPr>
            <a:spLocks noGrp="1"/>
          </p:cNvSpPr>
          <p:nvPr>
            <p:ph type="subTitle" idx="10"/>
          </p:nvPr>
        </p:nvSpPr>
        <p:spPr>
          <a:xfrm>
            <a:off x="381000" y="76200"/>
            <a:ext cx="2667000" cy="228600"/>
          </a:xfrm>
        </p:spPr>
        <p:txBody>
          <a:bodyPr lIns="0" tIns="0" rIns="0" bIns="0"/>
          <a:lstStyle>
            <a:lvl1pPr marL="0" indent="0" algn="l">
              <a:buNone/>
              <a:defRPr sz="1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smtClean="0"/>
          </a:p>
        </p:txBody>
      </p:sp>
      <p:sp>
        <p:nvSpPr>
          <p:cNvPr id="5" name="Rectangle 2"/>
          <p:cNvSpPr>
            <a:spLocks noGrp="1" noChangeArrowheads="1"/>
          </p:cNvSpPr>
          <p:nvPr>
            <p:ph type="title"/>
          </p:nvPr>
        </p:nvSpPr>
        <p:spPr bwMode="auto">
          <a:xfrm>
            <a:off x="381000" y="615907"/>
            <a:ext cx="7543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smtClean="0"/>
              <a:t>Click to edit Master title style</a:t>
            </a:r>
            <a:endParaRPr lang="en-US" dirty="0"/>
          </a:p>
        </p:txBody>
      </p:sp>
    </p:spTree>
    <p:extLst>
      <p:ext uri="{BB962C8B-B14F-4D97-AF65-F5344CB8AC3E}">
        <p14:creationId xmlns:p14="http://schemas.microsoft.com/office/powerpoint/2010/main" val="88066758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r>
              <a:rPr lang="en-US" dirty="0" smtClean="0"/>
              <a:t>1</a:t>
            </a:r>
            <a:endParaRPr lang="en-US" dirty="0"/>
          </a:p>
        </p:txBody>
      </p:sp>
    </p:spTree>
    <p:extLst>
      <p:ext uri="{BB962C8B-B14F-4D97-AF65-F5344CB8AC3E}">
        <p14:creationId xmlns:p14="http://schemas.microsoft.com/office/powerpoint/2010/main" val="4588551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0ADE3D7-47E4-D247-A433-B956B4FE5E49}" type="slidenum">
              <a:rPr lang="en-US"/>
              <a:pPr>
                <a:defRPr/>
              </a:pPr>
              <a:t>‹#›</a:t>
            </a:fld>
            <a:endParaRPr lang="en-US"/>
          </a:p>
        </p:txBody>
      </p:sp>
    </p:spTree>
    <p:extLst>
      <p:ext uri="{BB962C8B-B14F-4D97-AF65-F5344CB8AC3E}">
        <p14:creationId xmlns:p14="http://schemas.microsoft.com/office/powerpoint/2010/main" val="18364480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0ADE3D7-47E4-D247-A433-B956B4FE5E49}" type="slidenum">
              <a:rPr lang="en-US"/>
              <a:pPr>
                <a:defRPr/>
              </a:pPr>
              <a:t>‹#›</a:t>
            </a:fld>
            <a:endParaRPr lang="en-US"/>
          </a:p>
        </p:txBody>
      </p:sp>
    </p:spTree>
    <p:extLst>
      <p:ext uri="{BB962C8B-B14F-4D97-AF65-F5344CB8AC3E}">
        <p14:creationId xmlns:p14="http://schemas.microsoft.com/office/powerpoint/2010/main" val="7370806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7B30265-D50A-604B-A3D2-5A1A1F0A02D9}" type="slidenum">
              <a:rPr lang="en-US"/>
              <a:pPr>
                <a:defRPr/>
              </a:pPr>
              <a:t>‹#›</a:t>
            </a:fld>
            <a:endParaRPr lang="en-US"/>
          </a:p>
        </p:txBody>
      </p:sp>
    </p:spTree>
    <p:extLst>
      <p:ext uri="{BB962C8B-B14F-4D97-AF65-F5344CB8AC3E}">
        <p14:creationId xmlns:p14="http://schemas.microsoft.com/office/powerpoint/2010/main" val="25123474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2180C282-7B5B-E44F-BEEF-237490ED06D6}" type="slidenum">
              <a:rPr lang="en-US"/>
              <a:pPr>
                <a:defRPr/>
              </a:pPr>
              <a:t>‹#›</a:t>
            </a:fld>
            <a:endParaRPr lang="en-US"/>
          </a:p>
        </p:txBody>
      </p:sp>
    </p:spTree>
    <p:extLst>
      <p:ext uri="{BB962C8B-B14F-4D97-AF65-F5344CB8AC3E}">
        <p14:creationId xmlns:p14="http://schemas.microsoft.com/office/powerpoint/2010/main" val="367438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28E3D505-1C4C-C647-B04A-531D8064040A}" type="slidenum">
              <a:rPr lang="en-US"/>
              <a:pPr>
                <a:defRPr/>
              </a:pPr>
              <a:t>‹#›</a:t>
            </a:fld>
            <a:endParaRPr lang="en-US"/>
          </a:p>
        </p:txBody>
      </p:sp>
    </p:spTree>
    <p:extLst>
      <p:ext uri="{BB962C8B-B14F-4D97-AF65-F5344CB8AC3E}">
        <p14:creationId xmlns:p14="http://schemas.microsoft.com/office/powerpoint/2010/main" val="274957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BA48BC0A-A8FC-8C4D-A72F-69E866D9F655}" type="slidenum">
              <a:rPr lang="en-US"/>
              <a:pPr>
                <a:defRPr/>
              </a:pPr>
              <a:t>‹#›</a:t>
            </a:fld>
            <a:endParaRPr lang="en-US"/>
          </a:p>
        </p:txBody>
      </p:sp>
    </p:spTree>
    <p:extLst>
      <p:ext uri="{BB962C8B-B14F-4D97-AF65-F5344CB8AC3E}">
        <p14:creationId xmlns:p14="http://schemas.microsoft.com/office/powerpoint/2010/main" val="1997361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D32B208-7FDE-9F4E-9AC3-4BCF7F9DD741}" type="slidenum">
              <a:rPr lang="en-US"/>
              <a:pPr>
                <a:defRPr/>
              </a:pPr>
              <a:t>‹#›</a:t>
            </a:fld>
            <a:endParaRPr lang="en-US"/>
          </a:p>
        </p:txBody>
      </p:sp>
      <p:sp>
        <p:nvSpPr>
          <p:cNvPr id="4" name="Content Placeholder 3"/>
          <p:cNvSpPr>
            <a:spLocks noGrp="1"/>
          </p:cNvSpPr>
          <p:nvPr>
            <p:ph sz="quarter" idx="11"/>
          </p:nvPr>
        </p:nvSpPr>
        <p:spPr>
          <a:xfrm>
            <a:off x="1146175" y="647223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003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737E250-7071-B44F-B34D-CF703354E241}" type="slidenum">
              <a:rPr lang="en-US"/>
              <a:pPr>
                <a:defRPr/>
              </a:pPr>
              <a:t>‹#›</a:t>
            </a:fld>
            <a:endParaRPr lang="en-US"/>
          </a:p>
        </p:txBody>
      </p:sp>
    </p:spTree>
    <p:extLst>
      <p:ext uri="{BB962C8B-B14F-4D97-AF65-F5344CB8AC3E}">
        <p14:creationId xmlns:p14="http://schemas.microsoft.com/office/powerpoint/2010/main" val="3001817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B322DEB-BA3D-C04A-8CDA-550C474F2228}" type="slidenum">
              <a:rPr lang="en-US"/>
              <a:pPr>
                <a:defRPr/>
              </a:pPr>
              <a:t>‹#›</a:t>
            </a:fld>
            <a:endParaRPr lang="en-US"/>
          </a:p>
        </p:txBody>
      </p:sp>
    </p:spTree>
    <p:extLst>
      <p:ext uri="{BB962C8B-B14F-4D97-AF65-F5344CB8AC3E}">
        <p14:creationId xmlns:p14="http://schemas.microsoft.com/office/powerpoint/2010/main" val="251256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cs typeface="Geneva" charset="0"/>
              </a:defRPr>
            </a:lvl1pPr>
          </a:lstStyle>
          <a:p>
            <a:pPr>
              <a:defRPr/>
            </a:pPr>
            <a:r>
              <a:rPr lang="en-US" dirty="0" smtClean="0"/>
              <a:t>1</a:t>
            </a:r>
            <a:endParaRPr lang="en-US" dirty="0"/>
          </a:p>
        </p:txBody>
      </p:sp>
      <p:sp>
        <p:nvSpPr>
          <p:cNvPr id="2" name="Text Box 9"/>
          <p:cNvSpPr txBox="1">
            <a:spLocks noChangeArrowheads="1"/>
          </p:cNvSpPr>
          <p:nvPr/>
        </p:nvSpPr>
        <p:spPr bwMode="auto">
          <a:xfrm>
            <a:off x="457200" y="6248400"/>
            <a:ext cx="228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eaLnBrk="1" hangingPunct="1">
              <a:spcBef>
                <a:spcPct val="50000"/>
              </a:spcBef>
              <a:defRPr/>
            </a:pPr>
            <a:r>
              <a:rPr lang="en-US" sz="1400" dirty="0">
                <a:solidFill>
                  <a:srgbClr val="5F5F5F"/>
                </a:solidFill>
              </a:rPr>
              <a:t>R</a:t>
            </a:r>
            <a:r>
              <a:rPr lang="en-US" altLang="zh-CN" sz="1400" dirty="0">
                <a:solidFill>
                  <a:srgbClr val="5F5F5F"/>
                </a:solidFill>
              </a:rPr>
              <a:t>utgers</a:t>
            </a:r>
            <a:r>
              <a:rPr lang="en-US" altLang="zh-CN" sz="1400" baseline="0" dirty="0">
                <a:solidFill>
                  <a:srgbClr val="5F5F5F"/>
                </a:solidFill>
              </a:rPr>
              <a:t> Business School</a:t>
            </a:r>
            <a:endParaRPr lang="en-US" sz="1400" dirty="0">
              <a:solidFill>
                <a:srgbClr val="5F5F5F"/>
              </a:solidFill>
            </a:endParaRPr>
          </a:p>
        </p:txBody>
      </p:sp>
      <p:sp>
        <p:nvSpPr>
          <p:cNvPr id="1031" name="Text Box 10"/>
          <p:cNvSpPr txBox="1">
            <a:spLocks noChangeArrowheads="1"/>
          </p:cNvSpPr>
          <p:nvPr/>
        </p:nvSpPr>
        <p:spPr bwMode="auto">
          <a:xfrm>
            <a:off x="4876800" y="98425"/>
            <a:ext cx="4191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eaLnBrk="1" hangingPunct="1">
              <a:spcBef>
                <a:spcPct val="50000"/>
              </a:spcBef>
              <a:defRPr/>
            </a:pPr>
            <a:endParaRPr lang="en-US" sz="2000">
              <a:solidFill>
                <a:schemeClr val="bg1"/>
              </a:solidFill>
            </a:endParaRPr>
          </a:p>
        </p:txBody>
      </p:sp>
      <p:sp>
        <p:nvSpPr>
          <p:cNvPr id="3" name="Rectangle 7"/>
          <p:cNvSpPr>
            <a:spLocks noChangeArrowheads="1"/>
          </p:cNvSpPr>
          <p:nvPr/>
        </p:nvSpPr>
        <p:spPr bwMode="auto">
          <a:xfrm>
            <a:off x="6869600" y="125413"/>
            <a:ext cx="185371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en-US" sz="2000" dirty="0"/>
              <a:t>Audit Analytics</a:t>
            </a:r>
          </a:p>
          <a:p>
            <a:pPr algn="r"/>
            <a:endParaRPr lang="en-US" sz="2000" dirty="0"/>
          </a:p>
        </p:txBody>
      </p:sp>
      <p:pic>
        <p:nvPicPr>
          <p:cNvPr id="1032" name="Picture 2" descr="RUTGERS250_SINGLE_FULL_TAG_PMS186.eps"/>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231775" y="222250"/>
            <a:ext cx="331470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p:nvCxnSpPr>
        <p:spPr>
          <a:xfrm>
            <a:off x="0" y="523875"/>
            <a:ext cx="9144000" cy="0"/>
          </a:xfrm>
          <a:prstGeom prst="line">
            <a:avLst/>
          </a:prstGeom>
          <a:ln w="9525" cmpd="sng">
            <a:solidFill>
              <a:srgbClr val="BFBFBF"/>
            </a:solidFill>
            <a:prstDash val="solid"/>
            <a:round/>
          </a:ln>
          <a:effectLst>
            <a:glow rad="12700">
              <a:schemeClr val="bg2">
                <a:lumMod val="60000"/>
                <a:lumOff val="40000"/>
                <a:alpha val="87000"/>
              </a:schemeClr>
            </a:glow>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39"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41" r:id="rId12"/>
    <p:sldLayoutId id="2147483842" r:id="rId13"/>
    <p:sldLayoutId id="2147483843" r:id="rId14"/>
    <p:sldLayoutId id="2147483858" r:id="rId15"/>
    <p:sldLayoutId id="2147483859" r:id="rId16"/>
  </p:sldLayoutIdLst>
  <p:timing>
    <p:tnLst>
      <p:par>
        <p:cTn id="1" dur="indefinite" restart="never" nodeType="tmRoot"/>
      </p:par>
    </p:tnLst>
  </p:timing>
  <p:hf hdr="0" ftr="0" dt="0"/>
  <p:txStyles>
    <p:title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p:titleStyle>
    <p:bodyStyle>
      <a:lvl1pPr marL="342900" indent="-342900" algn="l" rtl="0" eaLnBrk="1" fontAlgn="base" hangingPunct="1">
        <a:spcBef>
          <a:spcPct val="20000"/>
        </a:spcBef>
        <a:spcAft>
          <a:spcPct val="0"/>
        </a:spcAft>
        <a:defRPr sz="2200">
          <a:solidFill>
            <a:schemeClr val="tx2"/>
          </a:solidFill>
          <a:latin typeface="+mn-lt"/>
          <a:ea typeface="ヒラギノ角ゴ Pro W3" charset="0"/>
          <a:cs typeface="Geneva" charset="0"/>
        </a:defRPr>
      </a:lvl1pPr>
      <a:lvl2pPr marL="742950" indent="-285750" algn="l" rtl="0" eaLnBrk="1" fontAlgn="base" hangingPunct="1">
        <a:spcBef>
          <a:spcPct val="20000"/>
        </a:spcBef>
        <a:spcAft>
          <a:spcPct val="0"/>
        </a:spcAft>
        <a:buChar char="–"/>
        <a:defRPr>
          <a:solidFill>
            <a:schemeClr val="tx2"/>
          </a:solidFill>
          <a:latin typeface="+mn-lt"/>
          <a:ea typeface="Geneva" charset="0"/>
          <a:cs typeface="Geneva" charset="0"/>
        </a:defRPr>
      </a:lvl2pPr>
      <a:lvl3pPr marL="1143000" indent="-228600" algn="l" rtl="0" eaLnBrk="1" fontAlgn="base" hangingPunct="1">
        <a:spcBef>
          <a:spcPct val="20000"/>
        </a:spcBef>
        <a:spcAft>
          <a:spcPct val="0"/>
        </a:spcAft>
        <a:buChar char="•"/>
        <a:defRPr sz="1600">
          <a:solidFill>
            <a:schemeClr val="tx2"/>
          </a:solidFill>
          <a:latin typeface="+mn-lt"/>
          <a:ea typeface="Geneva" charset="0"/>
          <a:cs typeface="Geneva" charset="0"/>
        </a:defRPr>
      </a:lvl3pPr>
      <a:lvl4pPr marL="16002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4pPr>
      <a:lvl5pPr marL="2057400" indent="-228600" algn="l" rtl="0" eaLnBrk="1" fontAlgn="base" hangingPunct="1">
        <a:spcBef>
          <a:spcPct val="20000"/>
        </a:spcBef>
        <a:spcAft>
          <a:spcPct val="0"/>
        </a:spcAft>
        <a:buChar char="»"/>
        <a:defRPr sz="1400">
          <a:solidFill>
            <a:schemeClr val="tx2"/>
          </a:solidFill>
          <a:latin typeface="+mn-lt"/>
          <a:ea typeface="Geneva" charset="0"/>
          <a:cs typeface="Geneva" charset="0"/>
        </a:defRPr>
      </a:lvl5pPr>
      <a:lvl6pPr marL="2514600" indent="-228600" algn="l" rtl="0" eaLnBrk="1" fontAlgn="base" hangingPunct="1">
        <a:spcBef>
          <a:spcPct val="20000"/>
        </a:spcBef>
        <a:spcAft>
          <a:spcPct val="0"/>
        </a:spcAft>
        <a:buChar char="»"/>
        <a:defRPr sz="1400">
          <a:solidFill>
            <a:srgbClr val="5F5F5F"/>
          </a:solidFill>
          <a:latin typeface="+mn-lt"/>
        </a:defRPr>
      </a:lvl6pPr>
      <a:lvl7pPr marL="2971800" indent="-228600" algn="l" rtl="0" eaLnBrk="1" fontAlgn="base" hangingPunct="1">
        <a:spcBef>
          <a:spcPct val="20000"/>
        </a:spcBef>
        <a:spcAft>
          <a:spcPct val="0"/>
        </a:spcAft>
        <a:buChar char="»"/>
        <a:defRPr sz="1400">
          <a:solidFill>
            <a:srgbClr val="5F5F5F"/>
          </a:solidFill>
          <a:latin typeface="+mn-lt"/>
        </a:defRPr>
      </a:lvl7pPr>
      <a:lvl8pPr marL="3429000" indent="-228600" algn="l" rtl="0" eaLnBrk="1" fontAlgn="base" hangingPunct="1">
        <a:spcBef>
          <a:spcPct val="20000"/>
        </a:spcBef>
        <a:spcAft>
          <a:spcPct val="0"/>
        </a:spcAft>
        <a:buChar char="»"/>
        <a:defRPr sz="1400">
          <a:solidFill>
            <a:srgbClr val="5F5F5F"/>
          </a:solidFill>
          <a:latin typeface="+mn-lt"/>
        </a:defRPr>
      </a:lvl8pPr>
      <a:lvl9pPr marL="3886200" indent="-228600" algn="l" rtl="0" eaLnBrk="1" fontAlgn="base" hangingPunct="1">
        <a:spcBef>
          <a:spcPct val="20000"/>
        </a:spcBef>
        <a:spcAft>
          <a:spcPct val="0"/>
        </a:spcAft>
        <a:buChar char="»"/>
        <a:defRPr sz="1400">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comments" Target="../comments/comment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28.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slide" Target="slide2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43.xml"/><Relationship Id="rId5" Type="http://schemas.openxmlformats.org/officeDocument/2006/relationships/slide" Target="slide37.xml"/><Relationship Id="rId4" Type="http://schemas.openxmlformats.org/officeDocument/2006/relationships/slide" Target="slide42.xml"/></Relationships>
</file>

<file path=ppt/slides/_rels/slide2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5.png"/><Relationship Id="rId3" Type="http://schemas.openxmlformats.org/officeDocument/2006/relationships/notesSlide" Target="../notesSlides/notesSlide22.xml"/><Relationship Id="rId7" Type="http://schemas.openxmlformats.org/officeDocument/2006/relationships/image" Target="../media/image23.png"/><Relationship Id="rId12"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9.emf"/><Relationship Id="rId11" Type="http://schemas.openxmlformats.org/officeDocument/2006/relationships/image" Target="../media/image21.emf"/><Relationship Id="rId5" Type="http://schemas.openxmlformats.org/officeDocument/2006/relationships/oleObject" Target="../embeddings/oleObject1.bin"/><Relationship Id="rId10" Type="http://schemas.openxmlformats.org/officeDocument/2006/relationships/oleObject" Target="../embeddings/oleObject3.bin"/><Relationship Id="rId4" Type="http://schemas.openxmlformats.org/officeDocument/2006/relationships/image" Target="../media/image22.png"/><Relationship Id="rId9" Type="http://schemas.openxmlformats.org/officeDocument/2006/relationships/image" Target="../media/image2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miklosv@rutgers.edu"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playlist?list=PLauepKFT6DK8nsUG3EXi6lYVX0CPHUngj" TargetMode="External"/><Relationship Id="rId7" Type="http://schemas.openxmlformats.org/officeDocument/2006/relationships/hyperlink" Target="http://raw.rutgers.edu/accounting-courses.html"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https://www.youtube.com/playlist?list=PLauepKFT6DK9Grq8J67NMyGpYh1AsBb--" TargetMode="External"/><Relationship Id="rId5" Type="http://schemas.openxmlformats.org/officeDocument/2006/relationships/hyperlink" Target="https://www.youtube.com/playlist?list=PLauepKFT6DK8uxePhPCoHjDf8_DlhRtGS" TargetMode="External"/><Relationship Id="rId4" Type="http://schemas.openxmlformats.org/officeDocument/2006/relationships/hyperlink" Target="https://www.youtube.com/playlist?list=PLauepKFT6DK-PpuseJtSMlIy-YBhaV4TH"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27.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slide" Target="slide2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slide" Target="slide35.xml"/><Relationship Id="rId5" Type="http://schemas.openxmlformats.org/officeDocument/2006/relationships/diagramQuickStyle" Target="../diagrams/quickStyle2.xml"/><Relationship Id="rId15" Type="http://schemas.openxmlformats.org/officeDocument/2006/relationships/slide" Target="slide39.xml"/><Relationship Id="rId10" Type="http://schemas.openxmlformats.org/officeDocument/2006/relationships/slide" Target="slide23.xml"/><Relationship Id="rId4" Type="http://schemas.openxmlformats.org/officeDocument/2006/relationships/diagramLayout" Target="../diagrams/layout2.xml"/><Relationship Id="rId9" Type="http://schemas.openxmlformats.org/officeDocument/2006/relationships/slide" Target="slide30.xml"/><Relationship Id="rId14" Type="http://schemas.openxmlformats.org/officeDocument/2006/relationships/slide" Target="slide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5448" y="1407037"/>
            <a:ext cx="6619244" cy="2008236"/>
          </a:xfrm>
        </p:spPr>
        <p:txBody>
          <a:bodyPr/>
          <a:lstStyle/>
          <a:p>
            <a:r>
              <a:rPr lang="en-US" dirty="0" smtClean="0"/>
              <a:t>Auditing, the Technological Revolution, and Public Good</a:t>
            </a:r>
            <a:endParaRPr lang="en-US" dirty="0"/>
          </a:p>
        </p:txBody>
      </p:sp>
      <p:sp>
        <p:nvSpPr>
          <p:cNvPr id="3" name="Subtitle 2"/>
          <p:cNvSpPr>
            <a:spLocks noGrp="1"/>
          </p:cNvSpPr>
          <p:nvPr>
            <p:ph type="subTitle" idx="1"/>
          </p:nvPr>
        </p:nvSpPr>
        <p:spPr>
          <a:xfrm>
            <a:off x="1565448" y="3556174"/>
            <a:ext cx="6619244" cy="646065"/>
          </a:xfrm>
        </p:spPr>
        <p:txBody>
          <a:bodyPr>
            <a:noAutofit/>
          </a:bodyPr>
          <a:lstStyle/>
          <a:p>
            <a:pPr algn="ctr"/>
            <a:r>
              <a:rPr lang="en-US" dirty="0" smtClean="0"/>
              <a:t>Miklos A. Vasarhelyi</a:t>
            </a:r>
          </a:p>
          <a:p>
            <a:pPr algn="ctr"/>
            <a:r>
              <a:rPr lang="en-US" dirty="0" smtClean="0"/>
              <a:t>KPMG Distinguished Professor of AIS</a:t>
            </a:r>
          </a:p>
          <a:p>
            <a:pPr algn="ctr"/>
            <a:r>
              <a:rPr lang="en-US" dirty="0" smtClean="0"/>
              <a:t>Rutgers Business School</a:t>
            </a:r>
          </a:p>
          <a:p>
            <a:pPr algn="ctr"/>
            <a:r>
              <a:rPr lang="en-US" dirty="0" smtClean="0"/>
              <a:t>June 30,  2017</a:t>
            </a:r>
          </a:p>
          <a:p>
            <a:pPr algn="ctr"/>
            <a:r>
              <a:rPr lang="en-US" dirty="0" smtClean="0"/>
              <a:t>PIOB, MADRID</a:t>
            </a:r>
            <a:endParaRPr lang="en-US" dirty="0"/>
          </a:p>
        </p:txBody>
      </p:sp>
    </p:spTree>
    <p:extLst>
      <p:ext uri="{BB962C8B-B14F-4D97-AF65-F5344CB8AC3E}">
        <p14:creationId xmlns:p14="http://schemas.microsoft.com/office/powerpoint/2010/main" val="8158019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798E76-85C4-40A4-A03E-8A9799FA148D}" type="slidenum">
              <a:rPr lang="en-US" smtClean="0"/>
              <a:pPr>
                <a:defRPr/>
              </a:pPr>
              <a:t>10</a:t>
            </a:fld>
            <a:endParaRPr lang="en-US" dirty="0"/>
          </a:p>
        </p:txBody>
      </p:sp>
    </p:spTree>
    <p:extLst>
      <p:ext uri="{BB962C8B-B14F-4D97-AF65-F5344CB8AC3E}">
        <p14:creationId xmlns:p14="http://schemas.microsoft.com/office/powerpoint/2010/main" val="7620570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54092" y="3203973"/>
            <a:ext cx="707231" cy="4179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dirty="0">
                <a:solidFill>
                  <a:schemeClr val="tx1"/>
                </a:solidFill>
              </a:rPr>
              <a:t>Traditional data</a:t>
            </a:r>
          </a:p>
        </p:txBody>
      </p:sp>
      <p:sp>
        <p:nvSpPr>
          <p:cNvPr id="5" name="Oval 4"/>
          <p:cNvSpPr/>
          <p:nvPr/>
        </p:nvSpPr>
        <p:spPr>
          <a:xfrm>
            <a:off x="4475561" y="2882504"/>
            <a:ext cx="707231" cy="41791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dirty="0">
                <a:solidFill>
                  <a:schemeClr val="tx1"/>
                </a:solidFill>
              </a:rPr>
              <a:t>Scanner</a:t>
            </a:r>
          </a:p>
          <a:p>
            <a:pPr algn="ctr"/>
            <a:r>
              <a:rPr lang="en-US" sz="788" b="1" dirty="0">
                <a:solidFill>
                  <a:schemeClr val="tx1"/>
                </a:solidFill>
              </a:rPr>
              <a:t>data</a:t>
            </a:r>
          </a:p>
        </p:txBody>
      </p:sp>
      <p:sp>
        <p:nvSpPr>
          <p:cNvPr id="6" name="Oval 5"/>
          <p:cNvSpPr/>
          <p:nvPr/>
        </p:nvSpPr>
        <p:spPr>
          <a:xfrm>
            <a:off x="4861324" y="2593182"/>
            <a:ext cx="707231" cy="4179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Web data</a:t>
            </a:r>
          </a:p>
        </p:txBody>
      </p:sp>
      <p:sp>
        <p:nvSpPr>
          <p:cNvPr id="7" name="Oval 6"/>
          <p:cNvSpPr/>
          <p:nvPr/>
        </p:nvSpPr>
        <p:spPr>
          <a:xfrm>
            <a:off x="5279233" y="2336007"/>
            <a:ext cx="707231" cy="417910"/>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dirty="0">
                <a:solidFill>
                  <a:srgbClr val="FFFF00"/>
                </a:solidFill>
              </a:rPr>
              <a:t>Mobility</a:t>
            </a:r>
          </a:p>
          <a:p>
            <a:pPr algn="ctr"/>
            <a:r>
              <a:rPr lang="en-US" sz="788" b="1" dirty="0">
                <a:solidFill>
                  <a:srgbClr val="FFFF00"/>
                </a:solidFill>
              </a:rPr>
              <a:t>data</a:t>
            </a:r>
          </a:p>
        </p:txBody>
      </p:sp>
      <p:grpSp>
        <p:nvGrpSpPr>
          <p:cNvPr id="3" name="Group 2"/>
          <p:cNvGrpSpPr/>
          <p:nvPr/>
        </p:nvGrpSpPr>
        <p:grpSpPr>
          <a:xfrm>
            <a:off x="3511155" y="2110979"/>
            <a:ext cx="1528306" cy="533031"/>
            <a:chOff x="2057400" y="304800"/>
            <a:chExt cx="3445903" cy="1288070"/>
          </a:xfrm>
        </p:grpSpPr>
        <p:cxnSp>
          <p:nvCxnSpPr>
            <p:cNvPr id="9" name="Straight Arrow Connector 8"/>
            <p:cNvCxnSpPr>
              <a:stCxn id="6" idx="1"/>
            </p:cNvCxnSpPr>
            <p:nvPr/>
          </p:nvCxnSpPr>
          <p:spPr>
            <a:xfrm rot="16200000" flipV="1">
              <a:off x="3898317" y="-12117"/>
              <a:ext cx="983270" cy="22267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57400" y="304800"/>
              <a:ext cx="1143000"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b="1" dirty="0" err="1">
                  <a:solidFill>
                    <a:schemeClr val="tx1"/>
                  </a:solidFill>
                </a:rPr>
                <a:t>Clickpath</a:t>
              </a:r>
              <a:endParaRPr lang="en-US" sz="500" b="1" dirty="0">
                <a:solidFill>
                  <a:schemeClr val="tx1"/>
                </a:solidFill>
              </a:endParaRPr>
            </a:p>
            <a:p>
              <a:pPr algn="ctr"/>
              <a:r>
                <a:rPr lang="en-US" sz="500" b="1" dirty="0">
                  <a:solidFill>
                    <a:schemeClr val="tx1"/>
                  </a:solidFill>
                </a:rPr>
                <a:t>Analysis</a:t>
              </a:r>
            </a:p>
          </p:txBody>
        </p:sp>
      </p:grpSp>
      <p:cxnSp>
        <p:nvCxnSpPr>
          <p:cNvPr id="12" name="Straight Arrow Connector 11"/>
          <p:cNvCxnSpPr/>
          <p:nvPr/>
        </p:nvCxnSpPr>
        <p:spPr>
          <a:xfrm rot="5400000">
            <a:off x="3414714" y="2464596"/>
            <a:ext cx="192881" cy="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189684" y="2561035"/>
            <a:ext cx="506937" cy="2522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1" b="1" dirty="0">
                <a:solidFill>
                  <a:schemeClr val="tx1"/>
                </a:solidFill>
              </a:rPr>
              <a:t>Multi-URL</a:t>
            </a:r>
          </a:p>
          <a:p>
            <a:pPr algn="ctr"/>
            <a:r>
              <a:rPr lang="en-US" sz="591" b="1" dirty="0">
                <a:solidFill>
                  <a:schemeClr val="tx1"/>
                </a:solidFill>
              </a:rPr>
              <a:t>Analysis</a:t>
            </a:r>
          </a:p>
        </p:txBody>
      </p:sp>
      <p:sp>
        <p:nvSpPr>
          <p:cNvPr id="25" name="Oval 24"/>
          <p:cNvSpPr/>
          <p:nvPr/>
        </p:nvSpPr>
        <p:spPr>
          <a:xfrm>
            <a:off x="4051887" y="3953450"/>
            <a:ext cx="580167" cy="4152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Social media</a:t>
            </a:r>
          </a:p>
        </p:txBody>
      </p:sp>
      <p:sp>
        <p:nvSpPr>
          <p:cNvPr id="26" name="Oval 25"/>
          <p:cNvSpPr/>
          <p:nvPr/>
        </p:nvSpPr>
        <p:spPr>
          <a:xfrm>
            <a:off x="4443413" y="4071937"/>
            <a:ext cx="257175" cy="2250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6" dirty="0"/>
              <a:t>E-mails</a:t>
            </a:r>
          </a:p>
        </p:txBody>
      </p:sp>
      <p:sp>
        <p:nvSpPr>
          <p:cNvPr id="27" name="Oval 26"/>
          <p:cNvSpPr/>
          <p:nvPr/>
        </p:nvSpPr>
        <p:spPr>
          <a:xfrm>
            <a:off x="4119553" y="4168378"/>
            <a:ext cx="356008" cy="3536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err="1"/>
              <a:t>Newspieces</a:t>
            </a:r>
            <a:endParaRPr lang="en-US" sz="100" dirty="0"/>
          </a:p>
        </p:txBody>
      </p:sp>
      <p:cxnSp>
        <p:nvCxnSpPr>
          <p:cNvPr id="29" name="Straight Arrow Connector 28"/>
          <p:cNvCxnSpPr/>
          <p:nvPr/>
        </p:nvCxnSpPr>
        <p:spPr>
          <a:xfrm rot="5400000">
            <a:off x="4443414" y="3107535"/>
            <a:ext cx="1060847" cy="8036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739630" y="3561911"/>
            <a:ext cx="707231" cy="41791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Security</a:t>
            </a:r>
          </a:p>
          <a:p>
            <a:pPr algn="ctr"/>
            <a:r>
              <a:rPr lang="en-US" sz="600" dirty="0"/>
              <a:t>videos</a:t>
            </a:r>
          </a:p>
        </p:txBody>
      </p:sp>
      <p:sp>
        <p:nvSpPr>
          <p:cNvPr id="31" name="Oval 30"/>
          <p:cNvSpPr/>
          <p:nvPr/>
        </p:nvSpPr>
        <p:spPr>
          <a:xfrm>
            <a:off x="2643189" y="3879057"/>
            <a:ext cx="707231" cy="41791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smtClean="0"/>
              <a:t>os</a:t>
            </a:r>
            <a:endParaRPr lang="en-US" sz="900" dirty="0"/>
          </a:p>
        </p:txBody>
      </p:sp>
      <p:sp>
        <p:nvSpPr>
          <p:cNvPr id="32" name="Oval 31"/>
          <p:cNvSpPr/>
          <p:nvPr/>
        </p:nvSpPr>
        <p:spPr>
          <a:xfrm>
            <a:off x="2900364" y="4200526"/>
            <a:ext cx="707231" cy="41791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1" dirty="0"/>
              <a:t>Media programming</a:t>
            </a:r>
          </a:p>
          <a:p>
            <a:pPr algn="ctr"/>
            <a:r>
              <a:rPr lang="en-US" sz="591" dirty="0"/>
              <a:t>videos</a:t>
            </a:r>
          </a:p>
        </p:txBody>
      </p:sp>
      <p:sp>
        <p:nvSpPr>
          <p:cNvPr id="33" name="Rounded Rectangle 32"/>
          <p:cNvSpPr/>
          <p:nvPr/>
        </p:nvSpPr>
        <p:spPr>
          <a:xfrm>
            <a:off x="3832623" y="3396853"/>
            <a:ext cx="321469" cy="128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 dirty="0">
                <a:solidFill>
                  <a:schemeClr val="tx1"/>
                </a:solidFill>
              </a:rPr>
              <a:t>ERP data</a:t>
            </a:r>
          </a:p>
        </p:txBody>
      </p:sp>
      <p:sp>
        <p:nvSpPr>
          <p:cNvPr id="35" name="Rounded Rectangle 34"/>
          <p:cNvSpPr/>
          <p:nvPr/>
        </p:nvSpPr>
        <p:spPr>
          <a:xfrm>
            <a:off x="3961209" y="3525441"/>
            <a:ext cx="353616" cy="128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dirty="0">
                <a:solidFill>
                  <a:schemeClr val="tx1"/>
                </a:solidFill>
              </a:rPr>
              <a:t>legacy data</a:t>
            </a:r>
          </a:p>
        </p:txBody>
      </p:sp>
      <p:sp>
        <p:nvSpPr>
          <p:cNvPr id="36" name="Oval Callout 35"/>
          <p:cNvSpPr/>
          <p:nvPr/>
        </p:nvSpPr>
        <p:spPr>
          <a:xfrm>
            <a:off x="3671889" y="2850356"/>
            <a:ext cx="546497" cy="51435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2" dirty="0">
                <a:solidFill>
                  <a:schemeClr val="tx1"/>
                </a:solidFill>
              </a:rPr>
              <a:t>Hand collection</a:t>
            </a:r>
          </a:p>
        </p:txBody>
      </p:sp>
      <p:sp>
        <p:nvSpPr>
          <p:cNvPr id="37" name="Oval Callout 36"/>
          <p:cNvSpPr/>
          <p:nvPr/>
        </p:nvSpPr>
        <p:spPr>
          <a:xfrm>
            <a:off x="4732735" y="2078831"/>
            <a:ext cx="546497" cy="385763"/>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2" dirty="0">
                <a:solidFill>
                  <a:schemeClr val="tx1"/>
                </a:solidFill>
              </a:rPr>
              <a:t>Automatic collection</a:t>
            </a:r>
          </a:p>
        </p:txBody>
      </p:sp>
      <p:sp>
        <p:nvSpPr>
          <p:cNvPr id="38" name="Oval 37"/>
          <p:cNvSpPr/>
          <p:nvPr/>
        </p:nvSpPr>
        <p:spPr>
          <a:xfrm>
            <a:off x="4989911" y="4425553"/>
            <a:ext cx="578644" cy="385763"/>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1" dirty="0"/>
              <a:t>Telephone recordings</a:t>
            </a:r>
          </a:p>
        </p:txBody>
      </p:sp>
      <p:sp>
        <p:nvSpPr>
          <p:cNvPr id="39" name="Oval 38"/>
          <p:cNvSpPr/>
          <p:nvPr/>
        </p:nvSpPr>
        <p:spPr>
          <a:xfrm>
            <a:off x="4657047" y="4392194"/>
            <a:ext cx="578644" cy="385763"/>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1" dirty="0"/>
              <a:t>Security recordings</a:t>
            </a:r>
          </a:p>
        </p:txBody>
      </p:sp>
      <p:sp>
        <p:nvSpPr>
          <p:cNvPr id="40" name="Oval 39"/>
          <p:cNvSpPr/>
          <p:nvPr/>
        </p:nvSpPr>
        <p:spPr>
          <a:xfrm>
            <a:off x="4732736" y="4104085"/>
            <a:ext cx="578644" cy="385763"/>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1" dirty="0"/>
              <a:t>Media recordings</a:t>
            </a:r>
          </a:p>
        </p:txBody>
      </p:sp>
      <p:grpSp>
        <p:nvGrpSpPr>
          <p:cNvPr id="11" name="Group 10"/>
          <p:cNvGrpSpPr/>
          <p:nvPr/>
        </p:nvGrpSpPr>
        <p:grpSpPr>
          <a:xfrm>
            <a:off x="5238549" y="3091459"/>
            <a:ext cx="1318022" cy="1472006"/>
            <a:chOff x="6096000" y="2638044"/>
            <a:chExt cx="3124200" cy="3489198"/>
          </a:xfrm>
        </p:grpSpPr>
        <p:cxnSp>
          <p:nvCxnSpPr>
            <p:cNvPr id="42" name="Straight Arrow Connector 41"/>
            <p:cNvCxnSpPr/>
            <p:nvPr/>
          </p:nvCxnSpPr>
          <p:spPr>
            <a:xfrm>
              <a:off x="6096000" y="2638044"/>
              <a:ext cx="1219200" cy="4998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553200" y="3027426"/>
              <a:ext cx="2667000" cy="3099816"/>
              <a:chOff x="6213348" y="2755392"/>
              <a:chExt cx="2667000" cy="3099816"/>
            </a:xfrm>
            <a:solidFill>
              <a:srgbClr val="92D050"/>
            </a:solidFill>
          </p:grpSpPr>
          <p:sp>
            <p:nvSpPr>
              <p:cNvPr id="23" name="Rectangle 22"/>
              <p:cNvSpPr/>
              <p:nvPr/>
            </p:nvSpPr>
            <p:spPr>
              <a:xfrm>
                <a:off x="7432548" y="4648200"/>
                <a:ext cx="1143000" cy="609600"/>
              </a:xfrm>
              <a:prstGeom prst="rect">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64" b="1" dirty="0">
                    <a:solidFill>
                      <a:schemeClr val="tx1"/>
                    </a:solidFill>
                  </a:rPr>
                  <a:t>Can you keep real time inventory?</a:t>
                </a:r>
              </a:p>
            </p:txBody>
          </p:sp>
          <p:sp>
            <p:nvSpPr>
              <p:cNvPr id="24" name="Rectangle 23"/>
              <p:cNvSpPr/>
              <p:nvPr/>
            </p:nvSpPr>
            <p:spPr>
              <a:xfrm>
                <a:off x="6696456" y="5245608"/>
                <a:ext cx="1143000" cy="609600"/>
              </a:xfrm>
              <a:prstGeom prst="rect">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3" b="1" dirty="0">
                    <a:solidFill>
                      <a:schemeClr val="tx1"/>
                    </a:solidFill>
                  </a:rPr>
                  <a:t>Can you audit inventory real time ?</a:t>
                </a:r>
              </a:p>
            </p:txBody>
          </p:sp>
          <p:sp>
            <p:nvSpPr>
              <p:cNvPr id="43" name="Rectangle 42"/>
              <p:cNvSpPr/>
              <p:nvPr/>
            </p:nvSpPr>
            <p:spPr>
              <a:xfrm>
                <a:off x="7737348" y="3505200"/>
                <a:ext cx="1143000" cy="609600"/>
              </a:xfrm>
              <a:prstGeom prst="rect">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06" b="1" dirty="0">
                    <a:solidFill>
                      <a:schemeClr val="tx1"/>
                    </a:solidFill>
                  </a:rPr>
                  <a:t>Can you predict results?</a:t>
                </a:r>
              </a:p>
            </p:txBody>
          </p:sp>
          <p:sp>
            <p:nvSpPr>
              <p:cNvPr id="44" name="Rectangle 43"/>
              <p:cNvSpPr/>
              <p:nvPr/>
            </p:nvSpPr>
            <p:spPr>
              <a:xfrm>
                <a:off x="6248400" y="4152900"/>
                <a:ext cx="1143000" cy="609600"/>
              </a:xfrm>
              <a:prstGeom prst="rect">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64" b="1" dirty="0">
                    <a:solidFill>
                      <a:schemeClr val="tx1"/>
                    </a:solidFill>
                  </a:rPr>
                  <a:t>Can you control inventory online?</a:t>
                </a:r>
              </a:p>
            </p:txBody>
          </p:sp>
          <p:sp>
            <p:nvSpPr>
              <p:cNvPr id="45" name="Rectangle 44"/>
              <p:cNvSpPr/>
              <p:nvPr/>
            </p:nvSpPr>
            <p:spPr>
              <a:xfrm>
                <a:off x="7356348" y="2755392"/>
                <a:ext cx="1143000" cy="609600"/>
              </a:xfrm>
              <a:prstGeom prst="rect">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91" b="1" dirty="0">
                    <a:solidFill>
                      <a:schemeClr val="tx1"/>
                    </a:solidFill>
                  </a:rPr>
                  <a:t>What did you </a:t>
                </a:r>
                <a:r>
                  <a:rPr lang="en-US" sz="506" b="1" dirty="0">
                    <a:solidFill>
                      <a:schemeClr val="tx1"/>
                    </a:solidFill>
                  </a:rPr>
                  <a:t>buy?</a:t>
                </a:r>
                <a:endParaRPr lang="en-US" sz="591" b="1" dirty="0">
                  <a:solidFill>
                    <a:schemeClr val="tx1"/>
                  </a:solidFill>
                </a:endParaRPr>
              </a:p>
            </p:txBody>
          </p:sp>
          <p:sp>
            <p:nvSpPr>
              <p:cNvPr id="46" name="Rectangle 45"/>
              <p:cNvSpPr/>
              <p:nvPr/>
            </p:nvSpPr>
            <p:spPr>
              <a:xfrm>
                <a:off x="6213348" y="3412934"/>
                <a:ext cx="1143000" cy="609600"/>
              </a:xfrm>
              <a:prstGeom prst="rect">
                <a:avLst/>
              </a:prstGeom>
              <a:grp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06" b="1" dirty="0">
                    <a:solidFill>
                      <a:schemeClr val="tx1"/>
                    </a:solidFill>
                  </a:rPr>
                  <a:t>What Products relate?</a:t>
                </a:r>
              </a:p>
            </p:txBody>
          </p:sp>
        </p:grpSp>
      </p:grpSp>
      <p:sp>
        <p:nvSpPr>
          <p:cNvPr id="2" name="TextBox 1"/>
          <p:cNvSpPr txBox="1"/>
          <p:nvPr/>
        </p:nvSpPr>
        <p:spPr>
          <a:xfrm>
            <a:off x="2132086" y="1775587"/>
            <a:ext cx="791627" cy="646331"/>
          </a:xfrm>
          <a:prstGeom prst="rect">
            <a:avLst/>
          </a:prstGeom>
          <a:noFill/>
        </p:spPr>
        <p:txBody>
          <a:bodyPr wrap="none" rtlCol="0">
            <a:spAutoFit/>
          </a:bodyPr>
          <a:lstStyle/>
          <a:p>
            <a:r>
              <a:rPr lang="en-US" b="1" dirty="0"/>
              <a:t>BIG</a:t>
            </a:r>
          </a:p>
          <a:p>
            <a:r>
              <a:rPr lang="en-US" b="1" dirty="0"/>
              <a:t>DATA</a:t>
            </a:r>
          </a:p>
        </p:txBody>
      </p:sp>
      <p:sp>
        <p:nvSpPr>
          <p:cNvPr id="48" name="Rectangle 47"/>
          <p:cNvSpPr/>
          <p:nvPr/>
        </p:nvSpPr>
        <p:spPr>
          <a:xfrm>
            <a:off x="6042824" y="2653949"/>
            <a:ext cx="513746" cy="295048"/>
          </a:xfrm>
          <a:prstGeom prst="rect">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500" dirty="0">
                <a:solidFill>
                  <a:srgbClr val="FFC000"/>
                </a:solidFill>
              </a:rPr>
              <a:t>Where are / were you?</a:t>
            </a:r>
          </a:p>
        </p:txBody>
      </p:sp>
      <p:sp>
        <p:nvSpPr>
          <p:cNvPr id="13" name="Curved Up Arrow 12"/>
          <p:cNvSpPr/>
          <p:nvPr/>
        </p:nvSpPr>
        <p:spPr>
          <a:xfrm rot="19576267">
            <a:off x="3430787" y="3790303"/>
            <a:ext cx="723305" cy="263954"/>
          </a:xfrm>
          <a:prstGeom prst="curvedUp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tx1"/>
              </a:solidFill>
            </a:endParaRPr>
          </a:p>
        </p:txBody>
      </p:sp>
      <p:sp>
        <p:nvSpPr>
          <p:cNvPr id="41" name="Curved Up Arrow 40"/>
          <p:cNvSpPr/>
          <p:nvPr/>
        </p:nvSpPr>
        <p:spPr>
          <a:xfrm rot="17033642">
            <a:off x="4371083" y="3768331"/>
            <a:ext cx="723305" cy="263954"/>
          </a:xfrm>
          <a:prstGeom prst="curvedUp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47" name="Curved Up Arrow 46"/>
          <p:cNvSpPr/>
          <p:nvPr/>
        </p:nvSpPr>
        <p:spPr>
          <a:xfrm rot="15203940">
            <a:off x="4810743" y="3575451"/>
            <a:ext cx="723305" cy="263954"/>
          </a:xfrm>
          <a:prstGeom prst="curved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
        <p:nvSpPr>
          <p:cNvPr id="49" name="Oval 48"/>
          <p:cNvSpPr/>
          <p:nvPr/>
        </p:nvSpPr>
        <p:spPr>
          <a:xfrm>
            <a:off x="5605882" y="1981181"/>
            <a:ext cx="707231" cy="41791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88" b="1" dirty="0" err="1">
                <a:solidFill>
                  <a:schemeClr val="tx1"/>
                </a:solidFill>
              </a:rPr>
              <a:t>IoT</a:t>
            </a:r>
            <a:endParaRPr lang="en-US" sz="788" b="1" dirty="0">
              <a:solidFill>
                <a:schemeClr val="tx1"/>
              </a:solidFill>
            </a:endParaRPr>
          </a:p>
          <a:p>
            <a:pPr algn="ctr"/>
            <a:r>
              <a:rPr lang="en-US" sz="788" b="1" dirty="0">
                <a:solidFill>
                  <a:schemeClr val="tx1"/>
                </a:solidFill>
              </a:rPr>
              <a:t>data</a:t>
            </a:r>
          </a:p>
        </p:txBody>
      </p:sp>
      <p:sp>
        <p:nvSpPr>
          <p:cNvPr id="14" name="Oval 13"/>
          <p:cNvSpPr/>
          <p:nvPr/>
        </p:nvSpPr>
        <p:spPr>
          <a:xfrm>
            <a:off x="5495723" y="1730361"/>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743393" y="1642935"/>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021577" y="1766607"/>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696022" y="1810513"/>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4301037" y="4657851"/>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038024" y="3745401"/>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3871702" y="4459917"/>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4404853" y="4853559"/>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707824" y="3976731"/>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825766" y="4563465"/>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2073687" y="3828588"/>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018090" y="4584411"/>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898907" y="4743056"/>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2015211" y="4554017"/>
            <a:ext cx="165305" cy="10383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2"/>
          <p:cNvSpPr txBox="1">
            <a:spLocks noChangeArrowheads="1"/>
          </p:cNvSpPr>
          <p:nvPr/>
        </p:nvSpPr>
        <p:spPr bwMode="auto">
          <a:xfrm>
            <a:off x="1240837" y="5311411"/>
            <a:ext cx="5886450" cy="642938"/>
          </a:xfrm>
          <a:prstGeom prst="rect">
            <a:avLst/>
          </a:prstGeom>
          <a:noFill/>
          <a:ln w="9525">
            <a:noFill/>
            <a:miter lim="800000"/>
            <a:headEnd/>
            <a:tailEnd/>
          </a:ln>
        </p:spPr>
        <p:txBody>
          <a:bodyPr vert="horz" wrap="square" lIns="68580" tIns="34290" rIns="68580" bIns="34290" numCol="1" anchor="b" anchorCtr="0" compatLnSpc="1">
            <a:prstTxWarp prst="textNoShape">
              <a:avLst/>
            </a:prstTxWarp>
          </a:bodyPr>
          <a:lstStyle/>
          <a:p>
            <a:pPr defTabSz="685800">
              <a:lnSpc>
                <a:spcPct val="90000"/>
              </a:lnSpc>
              <a:defRPr/>
            </a:pPr>
            <a:r>
              <a:rPr lang="en-US" sz="2100" b="1" i="1" kern="0" dirty="0">
                <a:solidFill>
                  <a:schemeClr val="tx2"/>
                </a:solidFill>
                <a:latin typeface="Arial"/>
                <a:ea typeface="+mj-ea"/>
              </a:rPr>
              <a:t>3 Vs: Volume, Variety &amp; Velocity</a:t>
            </a:r>
            <a:endParaRPr lang="en-US" sz="2100" b="1" i="1" kern="0" dirty="0">
              <a:solidFill>
                <a:schemeClr val="tx2"/>
              </a:solidFill>
              <a:latin typeface="Arial"/>
              <a:ea typeface="+mj-ea"/>
              <a:cs typeface="+mj-cs"/>
            </a:endParaRPr>
          </a:p>
        </p:txBody>
      </p:sp>
      <p:sp>
        <p:nvSpPr>
          <p:cNvPr id="15" name="Block Arc 14"/>
          <p:cNvSpPr/>
          <p:nvPr/>
        </p:nvSpPr>
        <p:spPr>
          <a:xfrm rot="1227408">
            <a:off x="2417416" y="3663377"/>
            <a:ext cx="3600107" cy="685800"/>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Buffer</a:t>
            </a:r>
          </a:p>
        </p:txBody>
      </p:sp>
    </p:spTree>
    <p:extLst>
      <p:ext uri="{BB962C8B-B14F-4D97-AF65-F5344CB8AC3E}">
        <p14:creationId xmlns:p14="http://schemas.microsoft.com/office/powerpoint/2010/main" val="32353041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ppt_x"/>
                                          </p:val>
                                        </p:tav>
                                        <p:tav tm="100000">
                                          <p:val>
                                            <p:strVal val="#ppt_x"/>
                                          </p:val>
                                        </p:tav>
                                      </p:tavLst>
                                    </p:anim>
                                    <p:anim calcmode="lin" valueType="num">
                                      <p:cBhvr additive="base">
                                        <p:cTn id="7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additive="base">
                                        <p:cTn id="87" dur="500" fill="hold"/>
                                        <p:tgtEl>
                                          <p:spTgt spid="13"/>
                                        </p:tgtEl>
                                        <p:attrNameLst>
                                          <p:attrName>ppt_x</p:attrName>
                                        </p:attrNameLst>
                                      </p:cBhvr>
                                      <p:tavLst>
                                        <p:tav tm="0">
                                          <p:val>
                                            <p:strVal val="#ppt_x"/>
                                          </p:val>
                                        </p:tav>
                                        <p:tav tm="100000">
                                          <p:val>
                                            <p:strVal val="#ppt_x"/>
                                          </p:val>
                                        </p:tav>
                                      </p:tavLst>
                                    </p:anim>
                                    <p:anim calcmode="lin" valueType="num">
                                      <p:cBhvr additive="base">
                                        <p:cTn id="8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1000"/>
                                        <p:tgtEl>
                                          <p:spTgt spid="41"/>
                                        </p:tgtEl>
                                      </p:cBhvr>
                                    </p:animEffect>
                                    <p:anim calcmode="lin" valueType="num">
                                      <p:cBhvr>
                                        <p:cTn id="94" dur="1000" fill="hold"/>
                                        <p:tgtEl>
                                          <p:spTgt spid="41"/>
                                        </p:tgtEl>
                                        <p:attrNameLst>
                                          <p:attrName>ppt_x</p:attrName>
                                        </p:attrNameLst>
                                      </p:cBhvr>
                                      <p:tavLst>
                                        <p:tav tm="0">
                                          <p:val>
                                            <p:strVal val="#ppt_x"/>
                                          </p:val>
                                        </p:tav>
                                        <p:tav tm="100000">
                                          <p:val>
                                            <p:strVal val="#ppt_x"/>
                                          </p:val>
                                        </p:tav>
                                      </p:tavLst>
                                    </p:anim>
                                    <p:anim calcmode="lin" valueType="num">
                                      <p:cBhvr>
                                        <p:cTn id="9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1000"/>
                                        <p:tgtEl>
                                          <p:spTgt spid="47"/>
                                        </p:tgtEl>
                                      </p:cBhvr>
                                    </p:animEffect>
                                    <p:anim calcmode="lin" valueType="num">
                                      <p:cBhvr>
                                        <p:cTn id="101" dur="1000" fill="hold"/>
                                        <p:tgtEl>
                                          <p:spTgt spid="47"/>
                                        </p:tgtEl>
                                        <p:attrNameLst>
                                          <p:attrName>ppt_x</p:attrName>
                                        </p:attrNameLst>
                                      </p:cBhvr>
                                      <p:tavLst>
                                        <p:tav tm="0">
                                          <p:val>
                                            <p:strVal val="#ppt_x"/>
                                          </p:val>
                                        </p:tav>
                                        <p:tav tm="100000">
                                          <p:val>
                                            <p:strVal val="#ppt_x"/>
                                          </p:val>
                                        </p:tav>
                                      </p:tavLst>
                                    </p:anim>
                                    <p:anim calcmode="lin" valueType="num">
                                      <p:cBhvr>
                                        <p:cTn id="10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32"/>
                                        </p:tgtEl>
                                        <p:attrNameLst>
                                          <p:attrName>style.visibility</p:attrName>
                                        </p:attrNameLst>
                                      </p:cBhvr>
                                      <p:to>
                                        <p:strVal val="visible"/>
                                      </p:to>
                                    </p:set>
                                    <p:anim calcmode="lin" valueType="num">
                                      <p:cBhvr additive="base">
                                        <p:cTn id="119" dur="500" fill="hold"/>
                                        <p:tgtEl>
                                          <p:spTgt spid="132"/>
                                        </p:tgtEl>
                                        <p:attrNameLst>
                                          <p:attrName>ppt_x</p:attrName>
                                        </p:attrNameLst>
                                      </p:cBhvr>
                                      <p:tavLst>
                                        <p:tav tm="0">
                                          <p:val>
                                            <p:strVal val="#ppt_x"/>
                                          </p:val>
                                        </p:tav>
                                        <p:tav tm="100000">
                                          <p:val>
                                            <p:strVal val="#ppt_x"/>
                                          </p:val>
                                        </p:tav>
                                      </p:tavLst>
                                    </p:anim>
                                    <p:anim calcmode="lin" valueType="num">
                                      <p:cBhvr additive="base">
                                        <p:cTn id="120" dur="500" fill="hold"/>
                                        <p:tgtEl>
                                          <p:spTgt spid="132"/>
                                        </p:tgtEl>
                                        <p:attrNameLst>
                                          <p:attrName>ppt_y</p:attrName>
                                        </p:attrNameLst>
                                      </p:cBhvr>
                                      <p:tavLst>
                                        <p:tav tm="0">
                                          <p:val>
                                            <p:strVal val="1+#ppt_h/2"/>
                                          </p:val>
                                        </p:tav>
                                        <p:tav tm="100000">
                                          <p:val>
                                            <p:strVal val="#ppt_y"/>
                                          </p:val>
                                        </p:tav>
                                      </p:tavLst>
                                    </p:anim>
                                  </p:childTnLst>
                                </p:cTn>
                              </p:par>
                              <p:par>
                                <p:cTn id="121" presetID="1" presetClass="entr" presetSubtype="0" fill="hold" grpId="0" nodeType="withEffect">
                                  <p:stCondLst>
                                    <p:cond delay="0"/>
                                  </p:stCondLst>
                                  <p:childTnLst>
                                    <p:set>
                                      <p:cBhvr>
                                        <p:cTn id="122" dur="1" fill="hold">
                                          <p:stCondLst>
                                            <p:cond delay="0"/>
                                          </p:stCondLst>
                                        </p:cTn>
                                        <p:tgtEl>
                                          <p:spTgt spid="51"/>
                                        </p:tgtEl>
                                        <p:attrNameLst>
                                          <p:attrName>style.visibility</p:attrName>
                                        </p:attrNameLst>
                                      </p:cBhvr>
                                      <p:to>
                                        <p:strVal val="visible"/>
                                      </p:to>
                                    </p:set>
                                  </p:childTnLst>
                                </p:cTn>
                              </p:par>
                              <p:par>
                                <p:cTn id="123" presetID="2" presetClass="entr" presetSubtype="4"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additive="base">
                                        <p:cTn id="125" dur="500" fill="hold"/>
                                        <p:tgtEl>
                                          <p:spTgt spid="66"/>
                                        </p:tgtEl>
                                        <p:attrNameLst>
                                          <p:attrName>ppt_x</p:attrName>
                                        </p:attrNameLst>
                                      </p:cBhvr>
                                      <p:tavLst>
                                        <p:tav tm="0">
                                          <p:val>
                                            <p:strVal val="#ppt_x"/>
                                          </p:val>
                                        </p:tav>
                                        <p:tav tm="100000">
                                          <p:val>
                                            <p:strVal val="#ppt_x"/>
                                          </p:val>
                                        </p:tav>
                                      </p:tavLst>
                                    </p:anim>
                                    <p:anim calcmode="lin" valueType="num">
                                      <p:cBhvr additive="base">
                                        <p:cTn id="126" dur="500" fill="hold"/>
                                        <p:tgtEl>
                                          <p:spTgt spid="66"/>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99"/>
                                        </p:tgtEl>
                                        <p:attrNameLst>
                                          <p:attrName>style.visibility</p:attrName>
                                        </p:attrNameLst>
                                      </p:cBhvr>
                                      <p:to>
                                        <p:strVal val="visible"/>
                                      </p:to>
                                    </p:set>
                                    <p:anim calcmode="lin" valueType="num">
                                      <p:cBhvr additive="base">
                                        <p:cTn id="129" dur="500" fill="hold"/>
                                        <p:tgtEl>
                                          <p:spTgt spid="99"/>
                                        </p:tgtEl>
                                        <p:attrNameLst>
                                          <p:attrName>ppt_x</p:attrName>
                                        </p:attrNameLst>
                                      </p:cBhvr>
                                      <p:tavLst>
                                        <p:tav tm="0">
                                          <p:val>
                                            <p:strVal val="#ppt_x"/>
                                          </p:val>
                                        </p:tav>
                                        <p:tav tm="100000">
                                          <p:val>
                                            <p:strVal val="#ppt_x"/>
                                          </p:val>
                                        </p:tav>
                                      </p:tavLst>
                                    </p:anim>
                                    <p:anim calcmode="lin" valueType="num">
                                      <p:cBhvr additive="base">
                                        <p:cTn id="130" dur="500" fill="hold"/>
                                        <p:tgtEl>
                                          <p:spTgt spid="99"/>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59"/>
                                        </p:tgtEl>
                                        <p:attrNameLst>
                                          <p:attrName>style.visibility</p:attrName>
                                        </p:attrNameLst>
                                      </p:cBhvr>
                                      <p:to>
                                        <p:strVal val="visible"/>
                                      </p:to>
                                    </p:set>
                                    <p:anim calcmode="lin" valueType="num">
                                      <p:cBhvr additive="base">
                                        <p:cTn id="133" dur="500" fill="hold"/>
                                        <p:tgtEl>
                                          <p:spTgt spid="59"/>
                                        </p:tgtEl>
                                        <p:attrNameLst>
                                          <p:attrName>ppt_x</p:attrName>
                                        </p:attrNameLst>
                                      </p:cBhvr>
                                      <p:tavLst>
                                        <p:tav tm="0">
                                          <p:val>
                                            <p:strVal val="#ppt_x"/>
                                          </p:val>
                                        </p:tav>
                                        <p:tav tm="100000">
                                          <p:val>
                                            <p:strVal val="#ppt_x"/>
                                          </p:val>
                                        </p:tav>
                                      </p:tavLst>
                                    </p:anim>
                                    <p:anim calcmode="lin" valueType="num">
                                      <p:cBhvr additive="base">
                                        <p:cTn id="134" dur="500" fill="hold"/>
                                        <p:tgtEl>
                                          <p:spTgt spid="5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103"/>
                                        </p:tgtEl>
                                        <p:attrNameLst>
                                          <p:attrName>style.visibility</p:attrName>
                                        </p:attrNameLst>
                                      </p:cBhvr>
                                      <p:to>
                                        <p:strVal val="visible"/>
                                      </p:to>
                                    </p:set>
                                    <p:anim calcmode="lin" valueType="num">
                                      <p:cBhvr additive="base">
                                        <p:cTn id="137" dur="500" fill="hold"/>
                                        <p:tgtEl>
                                          <p:spTgt spid="103"/>
                                        </p:tgtEl>
                                        <p:attrNameLst>
                                          <p:attrName>ppt_x</p:attrName>
                                        </p:attrNameLst>
                                      </p:cBhvr>
                                      <p:tavLst>
                                        <p:tav tm="0">
                                          <p:val>
                                            <p:strVal val="#ppt_x"/>
                                          </p:val>
                                        </p:tav>
                                        <p:tav tm="100000">
                                          <p:val>
                                            <p:strVal val="#ppt_x"/>
                                          </p:val>
                                        </p:tav>
                                      </p:tavLst>
                                    </p:anim>
                                    <p:anim calcmode="lin" valueType="num">
                                      <p:cBhvr additive="base">
                                        <p:cTn id="138" dur="500" fill="hold"/>
                                        <p:tgtEl>
                                          <p:spTgt spid="103"/>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67"/>
                                        </p:tgtEl>
                                        <p:attrNameLst>
                                          <p:attrName>style.visibility</p:attrName>
                                        </p:attrNameLst>
                                      </p:cBhvr>
                                      <p:to>
                                        <p:strVal val="visible"/>
                                      </p:to>
                                    </p:set>
                                    <p:anim calcmode="lin" valueType="num">
                                      <p:cBhvr additive="base">
                                        <p:cTn id="141" dur="500" fill="hold"/>
                                        <p:tgtEl>
                                          <p:spTgt spid="67"/>
                                        </p:tgtEl>
                                        <p:attrNameLst>
                                          <p:attrName>ppt_x</p:attrName>
                                        </p:attrNameLst>
                                      </p:cBhvr>
                                      <p:tavLst>
                                        <p:tav tm="0">
                                          <p:val>
                                            <p:strVal val="#ppt_x"/>
                                          </p:val>
                                        </p:tav>
                                        <p:tav tm="100000">
                                          <p:val>
                                            <p:strVal val="#ppt_x"/>
                                          </p:val>
                                        </p:tav>
                                      </p:tavLst>
                                    </p:anim>
                                    <p:anim calcmode="lin" valueType="num">
                                      <p:cBhvr additive="base">
                                        <p:cTn id="142" dur="500" fill="hold"/>
                                        <p:tgtEl>
                                          <p:spTgt spid="6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61"/>
                                        </p:tgtEl>
                                        <p:attrNameLst>
                                          <p:attrName>style.visibility</p:attrName>
                                        </p:attrNameLst>
                                      </p:cBhvr>
                                      <p:to>
                                        <p:strVal val="visible"/>
                                      </p:to>
                                    </p:set>
                                    <p:anim calcmode="lin" valueType="num">
                                      <p:cBhvr additive="base">
                                        <p:cTn id="145" dur="500" fill="hold"/>
                                        <p:tgtEl>
                                          <p:spTgt spid="61"/>
                                        </p:tgtEl>
                                        <p:attrNameLst>
                                          <p:attrName>ppt_x</p:attrName>
                                        </p:attrNameLst>
                                      </p:cBhvr>
                                      <p:tavLst>
                                        <p:tav tm="0">
                                          <p:val>
                                            <p:strVal val="#ppt_x"/>
                                          </p:val>
                                        </p:tav>
                                        <p:tav tm="100000">
                                          <p:val>
                                            <p:strVal val="#ppt_x"/>
                                          </p:val>
                                        </p:tav>
                                      </p:tavLst>
                                    </p:anim>
                                    <p:anim calcmode="lin" valueType="num">
                                      <p:cBhvr additive="base">
                                        <p:cTn id="146" dur="500" fill="hold"/>
                                        <p:tgtEl>
                                          <p:spTgt spid="61"/>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2"/>
                                        </p:tgtEl>
                                        <p:attrNameLst>
                                          <p:attrName>style.visibility</p:attrName>
                                        </p:attrNameLst>
                                      </p:cBhvr>
                                      <p:to>
                                        <p:strVal val="visible"/>
                                      </p:to>
                                    </p:set>
                                    <p:anim calcmode="lin" valueType="num">
                                      <p:cBhvr additive="base">
                                        <p:cTn id="149" dur="500" fill="hold"/>
                                        <p:tgtEl>
                                          <p:spTgt spid="102"/>
                                        </p:tgtEl>
                                        <p:attrNameLst>
                                          <p:attrName>ppt_x</p:attrName>
                                        </p:attrNameLst>
                                      </p:cBhvr>
                                      <p:tavLst>
                                        <p:tav tm="0">
                                          <p:val>
                                            <p:strVal val="#ppt_x"/>
                                          </p:val>
                                        </p:tav>
                                        <p:tav tm="100000">
                                          <p:val>
                                            <p:strVal val="#ppt_x"/>
                                          </p:val>
                                        </p:tav>
                                      </p:tavLst>
                                    </p:anim>
                                    <p:anim calcmode="lin" valueType="num">
                                      <p:cBhvr additive="base">
                                        <p:cTn id="150" dur="500" fill="hold"/>
                                        <p:tgtEl>
                                          <p:spTgt spid="102"/>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57"/>
                                        </p:tgtEl>
                                        <p:attrNameLst>
                                          <p:attrName>style.visibility</p:attrName>
                                        </p:attrNameLst>
                                      </p:cBhvr>
                                      <p:to>
                                        <p:strVal val="visible"/>
                                      </p:to>
                                    </p:set>
                                    <p:anim calcmode="lin" valueType="num">
                                      <p:cBhvr additive="base">
                                        <p:cTn id="153" dur="500" fill="hold"/>
                                        <p:tgtEl>
                                          <p:spTgt spid="57"/>
                                        </p:tgtEl>
                                        <p:attrNameLst>
                                          <p:attrName>ppt_x</p:attrName>
                                        </p:attrNameLst>
                                      </p:cBhvr>
                                      <p:tavLst>
                                        <p:tav tm="0">
                                          <p:val>
                                            <p:strVal val="#ppt_x"/>
                                          </p:val>
                                        </p:tav>
                                        <p:tav tm="100000">
                                          <p:val>
                                            <p:strVal val="#ppt_x"/>
                                          </p:val>
                                        </p:tav>
                                      </p:tavLst>
                                    </p:anim>
                                    <p:anim calcmode="lin" valueType="num">
                                      <p:cBhvr additive="base">
                                        <p:cTn id="154" dur="500" fill="hold"/>
                                        <p:tgtEl>
                                          <p:spTgt spid="57"/>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63"/>
                                        </p:tgtEl>
                                        <p:attrNameLst>
                                          <p:attrName>style.visibility</p:attrName>
                                        </p:attrNameLst>
                                      </p:cBhvr>
                                      <p:to>
                                        <p:strVal val="visible"/>
                                      </p:to>
                                    </p:set>
                                    <p:anim calcmode="lin" valueType="num">
                                      <p:cBhvr additive="base">
                                        <p:cTn id="157" dur="500" fill="hold"/>
                                        <p:tgtEl>
                                          <p:spTgt spid="63"/>
                                        </p:tgtEl>
                                        <p:attrNameLst>
                                          <p:attrName>ppt_x</p:attrName>
                                        </p:attrNameLst>
                                      </p:cBhvr>
                                      <p:tavLst>
                                        <p:tav tm="0">
                                          <p:val>
                                            <p:strVal val="#ppt_x"/>
                                          </p:val>
                                        </p:tav>
                                        <p:tav tm="100000">
                                          <p:val>
                                            <p:strVal val="#ppt_x"/>
                                          </p:val>
                                        </p:tav>
                                      </p:tavLst>
                                    </p:anim>
                                    <p:anim calcmode="lin" valueType="num">
                                      <p:cBhvr additive="base">
                                        <p:cTn id="15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15"/>
                                        </p:tgtEl>
                                        <p:attrNameLst>
                                          <p:attrName>style.visibility</p:attrName>
                                        </p:attrNameLst>
                                      </p:cBhvr>
                                      <p:to>
                                        <p:strVal val="visible"/>
                                      </p:to>
                                    </p:set>
                                    <p:anim calcmode="lin" valueType="num">
                                      <p:cBhvr additive="base">
                                        <p:cTn id="163" dur="500" fill="hold"/>
                                        <p:tgtEl>
                                          <p:spTgt spid="15"/>
                                        </p:tgtEl>
                                        <p:attrNameLst>
                                          <p:attrName>ppt_x</p:attrName>
                                        </p:attrNameLst>
                                      </p:cBhvr>
                                      <p:tavLst>
                                        <p:tav tm="0">
                                          <p:val>
                                            <p:strVal val="#ppt_x"/>
                                          </p:val>
                                        </p:tav>
                                        <p:tav tm="100000">
                                          <p:val>
                                            <p:strVal val="#ppt_x"/>
                                          </p:val>
                                        </p:tav>
                                      </p:tavLst>
                                    </p:anim>
                                    <p:anim calcmode="lin" valueType="num">
                                      <p:cBhvr additive="base">
                                        <p:cTn id="1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6" grpId="0" animBg="1"/>
      <p:bldP spid="25" grpId="0" animBg="1"/>
      <p:bldP spid="26" grpId="0" animBg="1"/>
      <p:bldP spid="27"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8" grpId="0" animBg="1"/>
      <p:bldP spid="13" grpId="0" animBg="1"/>
      <p:bldP spid="41" grpId="0" animBg="1"/>
      <p:bldP spid="47" grpId="0" animBg="1"/>
      <p:bldP spid="49" grpId="0" animBg="1"/>
      <p:bldP spid="14" grpId="0" animBg="1"/>
      <p:bldP spid="51" grpId="0" animBg="1"/>
      <p:bldP spid="52" grpId="0" animBg="1"/>
      <p:bldP spid="53" grpId="0" animBg="1"/>
      <p:bldP spid="57" grpId="0" animBg="1"/>
      <p:bldP spid="59" grpId="0" animBg="1"/>
      <p:bldP spid="61" grpId="0" animBg="1"/>
      <p:bldP spid="63" grpId="0" animBg="1"/>
      <p:bldP spid="66" grpId="0" animBg="1"/>
      <p:bldP spid="67" grpId="0" animBg="1"/>
      <p:bldP spid="99" grpId="0" animBg="1"/>
      <p:bldP spid="102" grpId="0" animBg="1"/>
      <p:bldP spid="103" grpId="0" animBg="1"/>
      <p:bldP spid="13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Analytics</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4363DF-A22B-4BA8-86B0-8A4AC6AD4366}" type="slidenum">
              <a:rPr lang="en-US" smtClean="0"/>
              <a:pPr>
                <a:defRPr/>
              </a:pPr>
              <a:t>12</a:t>
            </a:fld>
            <a:endParaRPr lang="en-US" dirty="0"/>
          </a:p>
        </p:txBody>
      </p:sp>
    </p:spTree>
    <p:extLst>
      <p:ext uri="{BB962C8B-B14F-4D97-AF65-F5344CB8AC3E}">
        <p14:creationId xmlns:p14="http://schemas.microsoft.com/office/powerpoint/2010/main" val="1734488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228600" y="891122"/>
            <a:ext cx="2895600" cy="171450"/>
          </a:xfrm>
        </p:spPr>
        <p:txBody>
          <a:bodyPr>
            <a:noAutofit/>
          </a:bodyPr>
          <a:lstStyle/>
          <a:p>
            <a:r>
              <a:rPr lang="en-US" sz="2400" b="1" dirty="0">
                <a:solidFill>
                  <a:schemeClr val="tx1"/>
                </a:solidFill>
              </a:rPr>
              <a:t>Data Analytics</a:t>
            </a:r>
          </a:p>
        </p:txBody>
      </p:sp>
      <p:sp>
        <p:nvSpPr>
          <p:cNvPr id="5" name="TextBox 4"/>
          <p:cNvSpPr txBox="1"/>
          <p:nvPr/>
        </p:nvSpPr>
        <p:spPr>
          <a:xfrm>
            <a:off x="384809" y="2040711"/>
            <a:ext cx="8534400" cy="1569660"/>
          </a:xfrm>
          <a:prstGeom prst="rect">
            <a:avLst/>
          </a:prstGeom>
          <a:noFill/>
        </p:spPr>
        <p:txBody>
          <a:bodyPr wrap="square" rtlCol="0">
            <a:spAutoFit/>
          </a:bodyPr>
          <a:lstStyle/>
          <a:p>
            <a:r>
              <a:rPr lang="en-US" dirty="0"/>
              <a:t>Entity ABC has revenue of €125 million generated by 725,000 transactions. The three way match procedure is executed with the following results:</a:t>
            </a:r>
          </a:p>
          <a:p>
            <a:endParaRPr lang="en-US" dirty="0">
              <a:solidFill>
                <a:schemeClr val="tx1">
                  <a:lumMod val="75000"/>
                  <a:lumOff val="25000"/>
                </a:schemeClr>
              </a:solidFill>
            </a:endParaRPr>
          </a:p>
        </p:txBody>
      </p:sp>
      <p:sp>
        <p:nvSpPr>
          <p:cNvPr id="6" name="TextBox 5"/>
          <p:cNvSpPr txBox="1"/>
          <p:nvPr/>
        </p:nvSpPr>
        <p:spPr>
          <a:xfrm>
            <a:off x="496957" y="5859641"/>
            <a:ext cx="7637027" cy="338554"/>
          </a:xfrm>
          <a:prstGeom prst="rect">
            <a:avLst/>
          </a:prstGeom>
          <a:noFill/>
        </p:spPr>
        <p:txBody>
          <a:bodyPr wrap="none" rtlCol="0">
            <a:spAutoFit/>
          </a:bodyPr>
          <a:lstStyle/>
          <a:p>
            <a:r>
              <a:rPr lang="en-US" sz="1600" dirty="0"/>
              <a:t>Note: Materiality for the audit of the financial statements as a whole is €1,000,000.</a:t>
            </a:r>
          </a:p>
        </p:txBody>
      </p:sp>
      <p:sp>
        <p:nvSpPr>
          <p:cNvPr id="7" name="Title 3"/>
          <p:cNvSpPr txBox="1">
            <a:spLocks/>
          </p:cNvSpPr>
          <p:nvPr/>
        </p:nvSpPr>
        <p:spPr bwMode="auto">
          <a:xfrm>
            <a:off x="228600" y="1215548"/>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9pPr>
          </a:lstStyle>
          <a:p>
            <a:r>
              <a:rPr lang="en-US" kern="0" dirty="0">
                <a:solidFill>
                  <a:schemeClr val="tx1"/>
                </a:solidFill>
              </a:rPr>
              <a:t>Illustration: Revenue Three-Way Match</a:t>
            </a:r>
          </a:p>
        </p:txBody>
      </p:sp>
      <p:graphicFrame>
        <p:nvGraphicFramePr>
          <p:cNvPr id="2" name="Table 1"/>
          <p:cNvGraphicFramePr>
            <a:graphicFrameLocks noGrp="1"/>
          </p:cNvGraphicFramePr>
          <p:nvPr>
            <p:extLst/>
          </p:nvPr>
        </p:nvGraphicFramePr>
        <p:xfrm>
          <a:off x="998218" y="3380601"/>
          <a:ext cx="7307583" cy="2062480"/>
        </p:xfrm>
        <a:graphic>
          <a:graphicData uri="http://schemas.openxmlformats.org/drawingml/2006/table">
            <a:tbl>
              <a:tblPr firstRow="1" bandRow="1">
                <a:tableStyleId>{3C2FFA5D-87B4-456A-9821-1D502468CF0F}</a:tableStyleId>
              </a:tblPr>
              <a:tblGrid>
                <a:gridCol w="2955873">
                  <a:extLst>
                    <a:ext uri="{9D8B030D-6E8A-4147-A177-3AD203B41FA5}">
                      <a16:colId xmlns="" xmlns:a16="http://schemas.microsoft.com/office/drawing/2014/main" val="20000"/>
                    </a:ext>
                  </a:extLst>
                </a:gridCol>
                <a:gridCol w="1420797">
                  <a:extLst>
                    <a:ext uri="{9D8B030D-6E8A-4147-A177-3AD203B41FA5}">
                      <a16:colId xmlns="" xmlns:a16="http://schemas.microsoft.com/office/drawing/2014/main" val="20001"/>
                    </a:ext>
                  </a:extLst>
                </a:gridCol>
                <a:gridCol w="631895">
                  <a:extLst>
                    <a:ext uri="{9D8B030D-6E8A-4147-A177-3AD203B41FA5}">
                      <a16:colId xmlns="" xmlns:a16="http://schemas.microsoft.com/office/drawing/2014/main" val="20002"/>
                    </a:ext>
                  </a:extLst>
                </a:gridCol>
                <a:gridCol w="1601099">
                  <a:extLst>
                    <a:ext uri="{9D8B030D-6E8A-4147-A177-3AD203B41FA5}">
                      <a16:colId xmlns="" xmlns:a16="http://schemas.microsoft.com/office/drawing/2014/main" val="20003"/>
                    </a:ext>
                  </a:extLst>
                </a:gridCol>
                <a:gridCol w="697919">
                  <a:extLst>
                    <a:ext uri="{9D8B030D-6E8A-4147-A177-3AD203B41FA5}">
                      <a16:colId xmlns="" xmlns:a16="http://schemas.microsoft.com/office/drawing/2014/main" val="20004"/>
                    </a:ext>
                  </a:extLst>
                </a:gridCol>
              </a:tblGrid>
              <a:tr h="579120">
                <a:tc>
                  <a:txBody>
                    <a:bodyPr/>
                    <a:lstStyle/>
                    <a:p>
                      <a:endParaRPr lang="en-US" sz="1600" dirty="0">
                        <a:solidFill>
                          <a:schemeClr val="tx1"/>
                        </a:solidFill>
                      </a:endParaRPr>
                    </a:p>
                  </a:txBody>
                  <a:tcPr/>
                </a:tc>
                <a:tc>
                  <a:txBody>
                    <a:bodyPr/>
                    <a:lstStyle/>
                    <a:p>
                      <a:pPr algn="ctr"/>
                      <a:r>
                        <a:rPr lang="en-US" sz="1600" dirty="0" smtClean="0">
                          <a:solidFill>
                            <a:schemeClr val="tx1"/>
                          </a:solidFill>
                        </a:rPr>
                        <a:t>Amount</a:t>
                      </a:r>
                    </a:p>
                    <a:p>
                      <a:pPr algn="ctr"/>
                      <a:r>
                        <a:rPr lang="en-US" sz="1600" dirty="0" smtClean="0">
                          <a:solidFill>
                            <a:schemeClr val="tx1"/>
                          </a:solidFill>
                        </a:rPr>
                        <a:t>(€)</a:t>
                      </a:r>
                      <a:endParaRPr lang="en-US" sz="1600" dirty="0">
                        <a:solidFill>
                          <a:schemeClr val="tx1"/>
                        </a:solidFill>
                      </a:endParaRPr>
                    </a:p>
                  </a:txBody>
                  <a:tcPr/>
                </a:tc>
                <a:tc>
                  <a:txBody>
                    <a:bodyPr/>
                    <a:lstStyle/>
                    <a:p>
                      <a:pPr algn="ctr"/>
                      <a:endParaRPr lang="en-US" sz="1600" dirty="0" smtClean="0">
                        <a:solidFill>
                          <a:schemeClr val="tx1"/>
                        </a:solidFill>
                      </a:endParaRPr>
                    </a:p>
                    <a:p>
                      <a:pPr algn="ctr"/>
                      <a:r>
                        <a:rPr lang="en-US" sz="1600" dirty="0" smtClean="0">
                          <a:solidFill>
                            <a:schemeClr val="tx1"/>
                          </a:solidFill>
                        </a:rPr>
                        <a:t>%</a:t>
                      </a:r>
                      <a:endParaRPr lang="en-US" sz="1600" dirty="0">
                        <a:solidFill>
                          <a:schemeClr val="tx1"/>
                        </a:solidFill>
                      </a:endParaRPr>
                    </a:p>
                  </a:txBody>
                  <a:tcPr/>
                </a:tc>
                <a:tc>
                  <a:txBody>
                    <a:bodyPr/>
                    <a:lstStyle/>
                    <a:p>
                      <a:pPr algn="ctr"/>
                      <a:r>
                        <a:rPr lang="en-US" sz="1600" dirty="0" smtClean="0">
                          <a:solidFill>
                            <a:schemeClr val="tx1"/>
                          </a:solidFill>
                        </a:rPr>
                        <a:t>Number of Transactions</a:t>
                      </a:r>
                      <a:endParaRPr lang="en-US" sz="1600" dirty="0">
                        <a:solidFill>
                          <a:schemeClr val="tx1"/>
                        </a:solidFill>
                      </a:endParaRPr>
                    </a:p>
                  </a:txBody>
                  <a:tcPr/>
                </a:tc>
                <a:tc>
                  <a:txBody>
                    <a:bodyPr/>
                    <a:lstStyle/>
                    <a:p>
                      <a:pPr algn="ctr"/>
                      <a:endParaRPr lang="en-US" sz="1600" dirty="0" smtClean="0">
                        <a:solidFill>
                          <a:schemeClr val="tx1"/>
                        </a:solidFill>
                      </a:endParaRPr>
                    </a:p>
                    <a:p>
                      <a:pPr algn="ctr"/>
                      <a:r>
                        <a:rPr lang="en-US" sz="1600" dirty="0" smtClean="0">
                          <a:solidFill>
                            <a:schemeClr val="tx1"/>
                          </a:solidFill>
                        </a:rPr>
                        <a:t>%</a:t>
                      </a:r>
                      <a:endParaRPr lang="en-US" sz="1600" dirty="0">
                        <a:solidFill>
                          <a:schemeClr val="tx1"/>
                        </a:solidFill>
                      </a:endParaRPr>
                    </a:p>
                  </a:txBody>
                  <a:tcPr/>
                </a:tc>
                <a:extLst>
                  <a:ext uri="{0D108BD9-81ED-4DB2-BD59-A6C34878D82A}">
                    <a16:rowId xmlns="" xmlns:a16="http://schemas.microsoft.com/office/drawing/2014/main" val="10000"/>
                  </a:ext>
                </a:extLst>
              </a:tr>
              <a:tr h="370840">
                <a:tc>
                  <a:txBody>
                    <a:bodyPr/>
                    <a:lstStyle/>
                    <a:p>
                      <a:r>
                        <a:rPr lang="en-US" sz="1600" dirty="0" smtClean="0">
                          <a:solidFill>
                            <a:schemeClr val="tx1"/>
                          </a:solidFill>
                        </a:rPr>
                        <a:t>No </a:t>
                      </a:r>
                      <a:r>
                        <a:rPr lang="en-US" sz="1600" strike="noStrike" dirty="0" smtClean="0">
                          <a:solidFill>
                            <a:schemeClr val="tx1"/>
                          </a:solidFill>
                        </a:rPr>
                        <a:t>differences</a:t>
                      </a:r>
                      <a:endParaRPr lang="en-US" sz="1600" strike="sngStrike" dirty="0">
                        <a:solidFill>
                          <a:schemeClr val="tx1"/>
                        </a:solidFill>
                      </a:endParaRPr>
                    </a:p>
                  </a:txBody>
                  <a:tcPr/>
                </a:tc>
                <a:tc>
                  <a:txBody>
                    <a:bodyPr/>
                    <a:lstStyle/>
                    <a:p>
                      <a:pPr algn="r"/>
                      <a:r>
                        <a:rPr lang="en-US" sz="1600" dirty="0" smtClean="0">
                          <a:solidFill>
                            <a:schemeClr val="tx1"/>
                          </a:solidFill>
                        </a:rPr>
                        <a:t>119,750,000</a:t>
                      </a:r>
                      <a:endParaRPr lang="en-US" sz="1600" dirty="0">
                        <a:solidFill>
                          <a:schemeClr val="tx1"/>
                        </a:solidFill>
                      </a:endParaRPr>
                    </a:p>
                  </a:txBody>
                  <a:tcPr/>
                </a:tc>
                <a:tc>
                  <a:txBody>
                    <a:bodyPr/>
                    <a:lstStyle/>
                    <a:p>
                      <a:pPr algn="r"/>
                      <a:r>
                        <a:rPr lang="en-US" sz="1600" dirty="0" smtClean="0">
                          <a:solidFill>
                            <a:schemeClr val="tx1"/>
                          </a:solidFill>
                        </a:rPr>
                        <a:t>95.8</a:t>
                      </a:r>
                      <a:endParaRPr lang="en-US" sz="1600" dirty="0">
                        <a:solidFill>
                          <a:schemeClr val="tx1"/>
                        </a:solidFill>
                      </a:endParaRPr>
                    </a:p>
                  </a:txBody>
                  <a:tcPr/>
                </a:tc>
                <a:tc>
                  <a:txBody>
                    <a:bodyPr/>
                    <a:lstStyle/>
                    <a:p>
                      <a:pPr algn="r"/>
                      <a:r>
                        <a:rPr lang="en-US" sz="1600" dirty="0" smtClean="0">
                          <a:solidFill>
                            <a:schemeClr val="tx1"/>
                          </a:solidFill>
                        </a:rPr>
                        <a:t>691,000</a:t>
                      </a:r>
                      <a:endParaRPr lang="en-US" sz="1600" dirty="0">
                        <a:solidFill>
                          <a:schemeClr val="tx1"/>
                        </a:solidFill>
                      </a:endParaRPr>
                    </a:p>
                  </a:txBody>
                  <a:tcPr/>
                </a:tc>
                <a:tc>
                  <a:txBody>
                    <a:bodyPr/>
                    <a:lstStyle/>
                    <a:p>
                      <a:pPr algn="r"/>
                      <a:r>
                        <a:rPr lang="en-US" sz="1600" dirty="0" smtClean="0">
                          <a:solidFill>
                            <a:schemeClr val="tx1"/>
                          </a:solidFill>
                        </a:rPr>
                        <a:t>95.3</a:t>
                      </a:r>
                      <a:endParaRPr lang="en-US" sz="1600" dirty="0">
                        <a:solidFill>
                          <a:schemeClr val="tx1"/>
                        </a:solidFill>
                      </a:endParaRPr>
                    </a:p>
                  </a:txBody>
                  <a:tcPr/>
                </a:tc>
                <a:extLst>
                  <a:ext uri="{0D108BD9-81ED-4DB2-BD59-A6C34878D82A}">
                    <a16:rowId xmlns="" xmlns:a16="http://schemas.microsoft.com/office/drawing/2014/main" val="10001"/>
                  </a:ext>
                </a:extLst>
              </a:tr>
              <a:tr h="370840">
                <a:tc>
                  <a:txBody>
                    <a:bodyPr/>
                    <a:lstStyle/>
                    <a:p>
                      <a:r>
                        <a:rPr lang="en-US" sz="1600" strike="noStrike" dirty="0" smtClean="0">
                          <a:solidFill>
                            <a:schemeClr val="tx1"/>
                          </a:solidFill>
                        </a:rPr>
                        <a:t>Outliers</a:t>
                      </a:r>
                      <a:r>
                        <a:rPr lang="en-US" sz="1600" dirty="0" smtClean="0">
                          <a:solidFill>
                            <a:schemeClr val="tx1"/>
                          </a:solidFill>
                        </a:rPr>
                        <a:t>:</a:t>
                      </a:r>
                      <a:endParaRPr lang="en-US" sz="1600" dirty="0">
                        <a:solidFill>
                          <a:schemeClr val="tx1"/>
                        </a:solidFill>
                      </a:endParaRPr>
                    </a:p>
                  </a:txBody>
                  <a:tcPr/>
                </a:tc>
                <a:tc>
                  <a:txBody>
                    <a:bodyPr/>
                    <a:lstStyle/>
                    <a:p>
                      <a:pPr algn="r"/>
                      <a:endParaRPr lang="en-US" sz="1600">
                        <a:solidFill>
                          <a:schemeClr val="tx1"/>
                        </a:solidFill>
                      </a:endParaRPr>
                    </a:p>
                  </a:txBody>
                  <a:tcPr/>
                </a:tc>
                <a:tc>
                  <a:txBody>
                    <a:bodyPr/>
                    <a:lstStyle/>
                    <a:p>
                      <a:pPr algn="r"/>
                      <a:endParaRPr lang="en-US" sz="1600" dirty="0">
                        <a:solidFill>
                          <a:schemeClr val="tx1"/>
                        </a:solidFill>
                      </a:endParaRPr>
                    </a:p>
                  </a:txBody>
                  <a:tcPr/>
                </a:tc>
                <a:tc>
                  <a:txBody>
                    <a:bodyPr/>
                    <a:lstStyle/>
                    <a:p>
                      <a:pPr algn="r"/>
                      <a:endParaRPr lang="en-US" sz="1600" dirty="0">
                        <a:solidFill>
                          <a:schemeClr val="tx1"/>
                        </a:solidFill>
                      </a:endParaRPr>
                    </a:p>
                  </a:txBody>
                  <a:tcPr/>
                </a:tc>
                <a:tc>
                  <a:txBody>
                    <a:bodyPr/>
                    <a:lstStyle/>
                    <a:p>
                      <a:pPr algn="r"/>
                      <a:endParaRPr lang="en-US" sz="1600" dirty="0">
                        <a:solidFill>
                          <a:schemeClr val="tx1"/>
                        </a:solidFill>
                      </a:endParaRPr>
                    </a:p>
                  </a:txBody>
                  <a:tcPr/>
                </a:tc>
                <a:extLst>
                  <a:ext uri="{0D108BD9-81ED-4DB2-BD59-A6C34878D82A}">
                    <a16:rowId xmlns="" xmlns:a16="http://schemas.microsoft.com/office/drawing/2014/main" val="10002"/>
                  </a:ext>
                </a:extLst>
              </a:tr>
              <a:tr h="370840">
                <a:tc>
                  <a:txBody>
                    <a:bodyPr/>
                    <a:lstStyle/>
                    <a:p>
                      <a:r>
                        <a:rPr lang="en-US" sz="1600" dirty="0" smtClean="0">
                          <a:solidFill>
                            <a:schemeClr val="tx1"/>
                          </a:solidFill>
                        </a:rPr>
                        <a:t>	Quantity differences</a:t>
                      </a:r>
                      <a:endParaRPr lang="en-US" sz="1600" dirty="0">
                        <a:solidFill>
                          <a:schemeClr val="tx1"/>
                        </a:solidFill>
                      </a:endParaRPr>
                    </a:p>
                  </a:txBody>
                  <a:tcPr/>
                </a:tc>
                <a:tc>
                  <a:txBody>
                    <a:bodyPr/>
                    <a:lstStyle/>
                    <a:p>
                      <a:pPr algn="r"/>
                      <a:r>
                        <a:rPr lang="en-US" sz="1600" dirty="0" smtClean="0">
                          <a:solidFill>
                            <a:schemeClr val="tx1"/>
                          </a:solidFill>
                        </a:rPr>
                        <a:t>3,125,000</a:t>
                      </a:r>
                      <a:endParaRPr lang="en-US" sz="1600" dirty="0">
                        <a:solidFill>
                          <a:schemeClr val="tx1"/>
                        </a:solidFill>
                      </a:endParaRPr>
                    </a:p>
                  </a:txBody>
                  <a:tcPr/>
                </a:tc>
                <a:tc>
                  <a:txBody>
                    <a:bodyPr/>
                    <a:lstStyle/>
                    <a:p>
                      <a:pPr algn="r"/>
                      <a:r>
                        <a:rPr lang="en-US" sz="1600" dirty="0" smtClean="0">
                          <a:solidFill>
                            <a:schemeClr val="tx1"/>
                          </a:solidFill>
                        </a:rPr>
                        <a:t>2.5</a:t>
                      </a:r>
                      <a:endParaRPr lang="en-US" sz="1600" dirty="0">
                        <a:solidFill>
                          <a:schemeClr val="tx1"/>
                        </a:solidFill>
                      </a:endParaRPr>
                    </a:p>
                  </a:txBody>
                  <a:tcPr/>
                </a:tc>
                <a:tc>
                  <a:txBody>
                    <a:bodyPr/>
                    <a:lstStyle/>
                    <a:p>
                      <a:pPr algn="r"/>
                      <a:r>
                        <a:rPr lang="en-US" sz="1600" dirty="0" smtClean="0">
                          <a:solidFill>
                            <a:schemeClr val="tx1"/>
                          </a:solidFill>
                        </a:rPr>
                        <a:t>16,700</a:t>
                      </a:r>
                      <a:endParaRPr lang="en-US" sz="1600" dirty="0">
                        <a:solidFill>
                          <a:schemeClr val="tx1"/>
                        </a:solidFill>
                      </a:endParaRPr>
                    </a:p>
                  </a:txBody>
                  <a:tcPr/>
                </a:tc>
                <a:tc>
                  <a:txBody>
                    <a:bodyPr/>
                    <a:lstStyle/>
                    <a:p>
                      <a:pPr algn="r"/>
                      <a:r>
                        <a:rPr lang="en-US" sz="1600" dirty="0" smtClean="0">
                          <a:solidFill>
                            <a:schemeClr val="tx1"/>
                          </a:solidFill>
                        </a:rPr>
                        <a:t>2.3</a:t>
                      </a:r>
                      <a:endParaRPr lang="en-US" sz="1600" dirty="0">
                        <a:solidFill>
                          <a:schemeClr val="tx1"/>
                        </a:solidFill>
                      </a:endParaRPr>
                    </a:p>
                  </a:txBody>
                  <a:tcPr/>
                </a:tc>
                <a:extLst>
                  <a:ext uri="{0D108BD9-81ED-4DB2-BD59-A6C34878D82A}">
                    <a16:rowId xmlns="" xmlns:a16="http://schemas.microsoft.com/office/drawing/2014/main" val="10003"/>
                  </a:ext>
                </a:extLst>
              </a:tr>
              <a:tr h="370840">
                <a:tc>
                  <a:txBody>
                    <a:bodyPr/>
                    <a:lstStyle/>
                    <a:p>
                      <a:r>
                        <a:rPr lang="en-US" sz="1600" dirty="0" smtClean="0">
                          <a:solidFill>
                            <a:schemeClr val="tx1"/>
                          </a:solidFill>
                        </a:rPr>
                        <a:t>	Pricing</a:t>
                      </a:r>
                      <a:r>
                        <a:rPr lang="en-US" sz="1600" baseline="0" dirty="0" smtClean="0">
                          <a:solidFill>
                            <a:schemeClr val="tx1"/>
                          </a:solidFill>
                        </a:rPr>
                        <a:t> differences</a:t>
                      </a:r>
                      <a:endParaRPr lang="en-US" sz="1600" dirty="0">
                        <a:solidFill>
                          <a:schemeClr val="tx1"/>
                        </a:solidFill>
                      </a:endParaRPr>
                    </a:p>
                  </a:txBody>
                  <a:tcPr/>
                </a:tc>
                <a:tc>
                  <a:txBody>
                    <a:bodyPr/>
                    <a:lstStyle/>
                    <a:p>
                      <a:pPr algn="r"/>
                      <a:r>
                        <a:rPr lang="en-US" sz="1600" dirty="0" smtClean="0">
                          <a:solidFill>
                            <a:schemeClr val="tx1"/>
                          </a:solidFill>
                        </a:rPr>
                        <a:t>2,125,000</a:t>
                      </a:r>
                      <a:endParaRPr lang="en-US" sz="1600" dirty="0">
                        <a:solidFill>
                          <a:schemeClr val="tx1"/>
                        </a:solidFill>
                      </a:endParaRPr>
                    </a:p>
                  </a:txBody>
                  <a:tcPr/>
                </a:tc>
                <a:tc>
                  <a:txBody>
                    <a:bodyPr/>
                    <a:lstStyle/>
                    <a:p>
                      <a:pPr algn="r"/>
                      <a:r>
                        <a:rPr lang="en-US" sz="1600" dirty="0" smtClean="0">
                          <a:solidFill>
                            <a:schemeClr val="tx1"/>
                          </a:solidFill>
                        </a:rPr>
                        <a:t>1.7</a:t>
                      </a:r>
                      <a:endParaRPr lang="en-US" sz="1600" dirty="0">
                        <a:solidFill>
                          <a:schemeClr val="tx1"/>
                        </a:solidFill>
                      </a:endParaRPr>
                    </a:p>
                  </a:txBody>
                  <a:tcPr/>
                </a:tc>
                <a:tc>
                  <a:txBody>
                    <a:bodyPr/>
                    <a:lstStyle/>
                    <a:p>
                      <a:pPr algn="r"/>
                      <a:r>
                        <a:rPr lang="en-US" sz="1600" dirty="0" smtClean="0">
                          <a:solidFill>
                            <a:schemeClr val="tx1"/>
                          </a:solidFill>
                        </a:rPr>
                        <a:t>17,300</a:t>
                      </a:r>
                      <a:endParaRPr lang="en-US" sz="1600" dirty="0">
                        <a:solidFill>
                          <a:schemeClr val="tx1"/>
                        </a:solidFill>
                      </a:endParaRPr>
                    </a:p>
                  </a:txBody>
                  <a:tcPr/>
                </a:tc>
                <a:tc>
                  <a:txBody>
                    <a:bodyPr/>
                    <a:lstStyle/>
                    <a:p>
                      <a:pPr algn="r"/>
                      <a:r>
                        <a:rPr lang="en-US" sz="1600" dirty="0" smtClean="0">
                          <a:solidFill>
                            <a:schemeClr val="tx1"/>
                          </a:solidFill>
                        </a:rPr>
                        <a:t>2.4</a:t>
                      </a:r>
                      <a:endParaRPr lang="en-US" sz="1600" dirty="0">
                        <a:solidFill>
                          <a:schemeClr val="tx1"/>
                        </a:solidFill>
                      </a:endParaRP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270364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4821" y="2215896"/>
            <a:ext cx="8763000" cy="3276600"/>
          </a:xfrm>
        </p:spPr>
        <p:txBody>
          <a:bodyPr/>
          <a:lstStyle/>
          <a:p>
            <a:pPr marL="347472">
              <a:buFont typeface="Wingdings" panose="05000000000000000000" pitchFamily="2" charset="2"/>
              <a:buChar char="§"/>
            </a:pPr>
            <a:r>
              <a:rPr lang="en-US" sz="2400" dirty="0">
                <a:cs typeface="Arial" pitchFamily="34" charset="0"/>
              </a:rPr>
              <a:t>Objective: Predict revenue at the store level (approximately 2,000 stores) for a publicly held retail company using internal company data and non-traditional data (e.g., weather).</a:t>
            </a:r>
            <a:r>
              <a:rPr lang="en-US" sz="2400" strike="sngStrike" dirty="0">
                <a:cs typeface="Arial" pitchFamily="34" charset="0"/>
              </a:rPr>
              <a:t> </a:t>
            </a:r>
          </a:p>
          <a:p>
            <a:pPr marL="347472">
              <a:buFont typeface="Wingdings" panose="05000000000000000000" pitchFamily="2" charset="2"/>
              <a:buChar char="§"/>
            </a:pPr>
            <a:r>
              <a:rPr lang="en-US" sz="2400" dirty="0">
                <a:cs typeface="Arial" pitchFamily="34" charset="0"/>
              </a:rPr>
              <a:t>Forecasting daily store level sales (one step ahead forecasting).</a:t>
            </a:r>
          </a:p>
          <a:p>
            <a:pPr marL="347472">
              <a:buFont typeface="Wingdings" panose="05000000000000000000" pitchFamily="2" charset="2"/>
              <a:buChar char="§"/>
            </a:pPr>
            <a:r>
              <a:rPr lang="en-US" sz="2400" dirty="0">
                <a:cs typeface="Arial" pitchFamily="34" charset="0"/>
              </a:rPr>
              <a:t>Multivariate regression model with / without the peer store indicator and weather indicators.</a:t>
            </a:r>
          </a:p>
          <a:p>
            <a:pPr marL="347472">
              <a:buFont typeface="Wingdings" panose="05000000000000000000" pitchFamily="2" charset="2"/>
              <a:buChar char="§"/>
            </a:pPr>
            <a:r>
              <a:rPr lang="en-US" sz="2400" dirty="0">
                <a:cs typeface="Arial" pitchFamily="34" charset="0"/>
              </a:rPr>
              <a:t>AR(1)+…+AR(7) with / without the peer store indicator and weather indicators.</a:t>
            </a:r>
          </a:p>
        </p:txBody>
      </p:sp>
      <p:sp>
        <p:nvSpPr>
          <p:cNvPr id="3" name="Subtitle 2"/>
          <p:cNvSpPr>
            <a:spLocks noGrp="1"/>
          </p:cNvSpPr>
          <p:nvPr>
            <p:ph type="subTitle" idx="10"/>
          </p:nvPr>
        </p:nvSpPr>
        <p:spPr>
          <a:xfrm>
            <a:off x="228600" y="914400"/>
            <a:ext cx="2895600" cy="171450"/>
          </a:xfrm>
        </p:spPr>
        <p:txBody>
          <a:bodyPr>
            <a:normAutofit fontScale="92500" lnSpcReduction="20000"/>
          </a:bodyPr>
          <a:lstStyle/>
          <a:p>
            <a:r>
              <a:rPr lang="en-US" dirty="0" smtClean="0"/>
              <a:t>Data Analytics</a:t>
            </a:r>
            <a:endParaRPr lang="en-US" dirty="0"/>
          </a:p>
        </p:txBody>
      </p:sp>
      <p:sp>
        <p:nvSpPr>
          <p:cNvPr id="4" name="Title 3"/>
          <p:cNvSpPr>
            <a:spLocks noGrp="1"/>
          </p:cNvSpPr>
          <p:nvPr>
            <p:ph type="title"/>
          </p:nvPr>
        </p:nvSpPr>
        <p:spPr>
          <a:xfrm>
            <a:off x="228600" y="1351026"/>
            <a:ext cx="8077200" cy="400050"/>
          </a:xfrm>
        </p:spPr>
        <p:txBody>
          <a:bodyPr>
            <a:noAutofit/>
          </a:bodyPr>
          <a:lstStyle/>
          <a:p>
            <a:r>
              <a:rPr lang="en-US" sz="2400" b="1" dirty="0"/>
              <a:t>Illustration </a:t>
            </a:r>
            <a:r>
              <a:rPr lang="en-US" sz="2400" b="1" dirty="0" smtClean="0"/>
              <a:t>2– </a:t>
            </a:r>
            <a:r>
              <a:rPr lang="en-US" sz="2400" b="1" dirty="0"/>
              <a:t>Predictive Analytic (cont.)</a:t>
            </a:r>
            <a:r>
              <a:rPr lang="en-US" sz="3200" dirty="0" smtClean="0"/>
              <a:t/>
            </a:r>
            <a:br>
              <a:rPr lang="en-US" sz="3200" dirty="0" smtClean="0"/>
            </a:br>
            <a:r>
              <a:rPr lang="en-US" sz="1800" dirty="0"/>
              <a:t>Data and Model Description</a:t>
            </a:r>
          </a:p>
        </p:txBody>
      </p:sp>
      <p:sp>
        <p:nvSpPr>
          <p:cNvPr id="5" name="Subtitle 2"/>
          <p:cNvSpPr txBox="1">
            <a:spLocks/>
          </p:cNvSpPr>
          <p:nvPr/>
        </p:nvSpPr>
        <p:spPr bwMode="auto">
          <a:xfrm>
            <a:off x="228600" y="730758"/>
            <a:ext cx="289560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0" indent="0" algn="l" rtl="0" eaLnBrk="1" fontAlgn="base" hangingPunct="1">
              <a:spcBef>
                <a:spcPct val="20000"/>
              </a:spcBef>
              <a:spcAft>
                <a:spcPct val="0"/>
              </a:spcAft>
              <a:buNone/>
              <a:defRPr sz="1400">
                <a:solidFill>
                  <a:schemeClr val="bg1"/>
                </a:solidFill>
                <a:latin typeface="+mn-lt"/>
                <a:ea typeface="ヒラギノ角ゴ Pro W3" charset="0"/>
                <a:cs typeface="Geneva" charset="0"/>
              </a:defRPr>
            </a:lvl1pPr>
            <a:lvl2pPr marL="457200" indent="0" algn="ctr" rtl="0" eaLnBrk="1" fontAlgn="base" hangingPunct="1">
              <a:spcBef>
                <a:spcPct val="20000"/>
              </a:spcBef>
              <a:spcAft>
                <a:spcPct val="0"/>
              </a:spcAft>
              <a:buNone/>
              <a:defRPr>
                <a:solidFill>
                  <a:schemeClr val="tx2"/>
                </a:solidFill>
                <a:latin typeface="+mn-lt"/>
                <a:ea typeface="Geneva" charset="0"/>
                <a:cs typeface="Geneva" charset="0"/>
              </a:defRPr>
            </a:lvl2pPr>
            <a:lvl3pPr marL="914400" indent="0" algn="ctr" rtl="0" eaLnBrk="1" fontAlgn="base" hangingPunct="1">
              <a:spcBef>
                <a:spcPct val="20000"/>
              </a:spcBef>
              <a:spcAft>
                <a:spcPct val="0"/>
              </a:spcAft>
              <a:buNone/>
              <a:defRPr sz="1600">
                <a:solidFill>
                  <a:schemeClr val="tx2"/>
                </a:solidFill>
                <a:latin typeface="+mn-lt"/>
                <a:ea typeface="Geneva" charset="0"/>
                <a:cs typeface="Geneva" charset="0"/>
              </a:defRPr>
            </a:lvl3pPr>
            <a:lvl4pPr marL="1371600" indent="0" algn="ctr" rtl="0" eaLnBrk="1" fontAlgn="base" hangingPunct="1">
              <a:spcBef>
                <a:spcPct val="20000"/>
              </a:spcBef>
              <a:spcAft>
                <a:spcPct val="0"/>
              </a:spcAft>
              <a:buNone/>
              <a:defRPr sz="1400">
                <a:solidFill>
                  <a:schemeClr val="tx2"/>
                </a:solidFill>
                <a:latin typeface="+mn-lt"/>
                <a:ea typeface="Geneva" charset="0"/>
                <a:cs typeface="Geneva" charset="0"/>
              </a:defRPr>
            </a:lvl4pPr>
            <a:lvl5pPr marL="1828800" indent="0" algn="ctr" rtl="0" eaLnBrk="1" fontAlgn="base" hangingPunct="1">
              <a:spcBef>
                <a:spcPct val="20000"/>
              </a:spcBef>
              <a:spcAft>
                <a:spcPct val="0"/>
              </a:spcAft>
              <a:buNone/>
              <a:defRPr sz="1400">
                <a:solidFill>
                  <a:schemeClr val="tx2"/>
                </a:solidFill>
                <a:latin typeface="+mn-lt"/>
                <a:ea typeface="Geneva" charset="0"/>
                <a:cs typeface="Geneva" charset="0"/>
              </a:defRPr>
            </a:lvl5pPr>
            <a:lvl6pPr marL="2286000" indent="0" algn="ctr" rtl="0" eaLnBrk="1" fontAlgn="base" hangingPunct="1">
              <a:spcBef>
                <a:spcPct val="20000"/>
              </a:spcBef>
              <a:spcAft>
                <a:spcPct val="0"/>
              </a:spcAft>
              <a:buNone/>
              <a:defRPr sz="1400">
                <a:solidFill>
                  <a:srgbClr val="5F5F5F"/>
                </a:solidFill>
                <a:latin typeface="+mn-lt"/>
              </a:defRPr>
            </a:lvl6pPr>
            <a:lvl7pPr marL="2743200" indent="0" algn="ctr" rtl="0" eaLnBrk="1" fontAlgn="base" hangingPunct="1">
              <a:spcBef>
                <a:spcPct val="20000"/>
              </a:spcBef>
              <a:spcAft>
                <a:spcPct val="0"/>
              </a:spcAft>
              <a:buNone/>
              <a:defRPr sz="1400">
                <a:solidFill>
                  <a:srgbClr val="5F5F5F"/>
                </a:solidFill>
                <a:latin typeface="+mn-lt"/>
              </a:defRPr>
            </a:lvl7pPr>
            <a:lvl8pPr marL="3200400" indent="0" algn="ctr" rtl="0" eaLnBrk="1" fontAlgn="base" hangingPunct="1">
              <a:spcBef>
                <a:spcPct val="20000"/>
              </a:spcBef>
              <a:spcAft>
                <a:spcPct val="0"/>
              </a:spcAft>
              <a:buNone/>
              <a:defRPr sz="1400">
                <a:solidFill>
                  <a:srgbClr val="5F5F5F"/>
                </a:solidFill>
                <a:latin typeface="+mn-lt"/>
              </a:defRPr>
            </a:lvl8pPr>
            <a:lvl9pPr marL="3657600" indent="0" algn="ctr" rtl="0" eaLnBrk="1" fontAlgn="base" hangingPunct="1">
              <a:spcBef>
                <a:spcPct val="20000"/>
              </a:spcBef>
              <a:spcAft>
                <a:spcPct val="0"/>
              </a:spcAft>
              <a:buNone/>
              <a:defRPr sz="1400">
                <a:solidFill>
                  <a:srgbClr val="5F5F5F"/>
                </a:solidFill>
                <a:latin typeface="+mn-lt"/>
              </a:defRPr>
            </a:lvl9pPr>
          </a:lstStyle>
          <a:p>
            <a:r>
              <a:rPr lang="en-US" sz="2400" b="1" kern="0" smtClean="0">
                <a:solidFill>
                  <a:schemeClr val="tx1"/>
                </a:solidFill>
              </a:rPr>
              <a:t>Data Analytics</a:t>
            </a:r>
            <a:endParaRPr lang="en-US" sz="2400" b="1" kern="0" dirty="0">
              <a:solidFill>
                <a:schemeClr val="tx1"/>
              </a:solidFill>
            </a:endParaRPr>
          </a:p>
        </p:txBody>
      </p:sp>
    </p:spTree>
    <p:extLst>
      <p:ext uri="{BB962C8B-B14F-4D97-AF65-F5344CB8AC3E}">
        <p14:creationId xmlns:p14="http://schemas.microsoft.com/office/powerpoint/2010/main" val="94516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228600" y="914400"/>
            <a:ext cx="2895600" cy="171450"/>
          </a:xfrm>
        </p:spPr>
        <p:txBody>
          <a:bodyPr>
            <a:normAutofit fontScale="92500" lnSpcReduction="20000"/>
          </a:bodyPr>
          <a:lstStyle/>
          <a:p>
            <a:r>
              <a:rPr lang="en-US" dirty="0" smtClean="0"/>
              <a:t>Data Analytics</a:t>
            </a:r>
            <a:endParaRPr lang="en-US" dirty="0"/>
          </a:p>
        </p:txBody>
      </p:sp>
      <p:sp>
        <p:nvSpPr>
          <p:cNvPr id="4" name="Title 3"/>
          <p:cNvSpPr>
            <a:spLocks noGrp="1"/>
          </p:cNvSpPr>
          <p:nvPr>
            <p:ph type="title"/>
          </p:nvPr>
        </p:nvSpPr>
        <p:spPr>
          <a:xfrm>
            <a:off x="228600" y="1388269"/>
            <a:ext cx="8077200" cy="400050"/>
          </a:xfrm>
        </p:spPr>
        <p:txBody>
          <a:bodyPr>
            <a:normAutofit fontScale="90000"/>
          </a:bodyPr>
          <a:lstStyle/>
          <a:p>
            <a:r>
              <a:rPr lang="en-US" b="1" dirty="0"/>
              <a:t>Illustration </a:t>
            </a:r>
            <a:r>
              <a:rPr lang="en-US" b="1" dirty="0" smtClean="0"/>
              <a:t>2 </a:t>
            </a:r>
            <a:r>
              <a:rPr lang="en-US" b="1" dirty="0"/>
              <a:t>– Predictive Analytic </a:t>
            </a:r>
            <a:r>
              <a:rPr lang="en-US" sz="1600" b="1" dirty="0"/>
              <a:t>(cont.)</a:t>
            </a:r>
            <a:r>
              <a:rPr lang="en-US" dirty="0" smtClean="0"/>
              <a:t/>
            </a:r>
            <a:br>
              <a:rPr lang="en-US" dirty="0" smtClean="0"/>
            </a:br>
            <a:r>
              <a:rPr lang="en-US" sz="1600" dirty="0"/>
              <a:t>Clustering Using Store Sales</a:t>
            </a:r>
            <a:r>
              <a:rPr lang="en-US" sz="1600" dirty="0">
                <a:solidFill>
                  <a:srgbClr val="FF0000"/>
                </a:solidFill>
              </a:rPr>
              <a:t> </a:t>
            </a:r>
            <a:r>
              <a:rPr lang="en-US" sz="1600" dirty="0"/>
              <a:t>by Peer Group</a:t>
            </a: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47801" y="2133600"/>
            <a:ext cx="6528111"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2"/>
          <p:cNvSpPr txBox="1">
            <a:spLocks/>
          </p:cNvSpPr>
          <p:nvPr/>
        </p:nvSpPr>
        <p:spPr bwMode="auto">
          <a:xfrm>
            <a:off x="228600" y="828675"/>
            <a:ext cx="289560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marL="0" indent="0" algn="l" rtl="0" eaLnBrk="1" fontAlgn="base" hangingPunct="1">
              <a:spcBef>
                <a:spcPct val="20000"/>
              </a:spcBef>
              <a:spcAft>
                <a:spcPct val="0"/>
              </a:spcAft>
              <a:buNone/>
              <a:defRPr sz="1400">
                <a:solidFill>
                  <a:schemeClr val="bg1"/>
                </a:solidFill>
                <a:latin typeface="+mn-lt"/>
                <a:ea typeface="ヒラギノ角ゴ Pro W3" charset="0"/>
                <a:cs typeface="Geneva" charset="0"/>
              </a:defRPr>
            </a:lvl1pPr>
            <a:lvl2pPr marL="457200" indent="0" algn="ctr" rtl="0" eaLnBrk="1" fontAlgn="base" hangingPunct="1">
              <a:spcBef>
                <a:spcPct val="20000"/>
              </a:spcBef>
              <a:spcAft>
                <a:spcPct val="0"/>
              </a:spcAft>
              <a:buNone/>
              <a:defRPr>
                <a:solidFill>
                  <a:schemeClr val="tx2"/>
                </a:solidFill>
                <a:latin typeface="+mn-lt"/>
                <a:ea typeface="Geneva" charset="0"/>
                <a:cs typeface="Geneva" charset="0"/>
              </a:defRPr>
            </a:lvl2pPr>
            <a:lvl3pPr marL="914400" indent="0" algn="ctr" rtl="0" eaLnBrk="1" fontAlgn="base" hangingPunct="1">
              <a:spcBef>
                <a:spcPct val="20000"/>
              </a:spcBef>
              <a:spcAft>
                <a:spcPct val="0"/>
              </a:spcAft>
              <a:buNone/>
              <a:defRPr sz="1600">
                <a:solidFill>
                  <a:schemeClr val="tx2"/>
                </a:solidFill>
                <a:latin typeface="+mn-lt"/>
                <a:ea typeface="Geneva" charset="0"/>
                <a:cs typeface="Geneva" charset="0"/>
              </a:defRPr>
            </a:lvl3pPr>
            <a:lvl4pPr marL="1371600" indent="0" algn="ctr" rtl="0" eaLnBrk="1" fontAlgn="base" hangingPunct="1">
              <a:spcBef>
                <a:spcPct val="20000"/>
              </a:spcBef>
              <a:spcAft>
                <a:spcPct val="0"/>
              </a:spcAft>
              <a:buNone/>
              <a:defRPr sz="1400">
                <a:solidFill>
                  <a:schemeClr val="tx2"/>
                </a:solidFill>
                <a:latin typeface="+mn-lt"/>
                <a:ea typeface="Geneva" charset="0"/>
                <a:cs typeface="Geneva" charset="0"/>
              </a:defRPr>
            </a:lvl4pPr>
            <a:lvl5pPr marL="1828800" indent="0" algn="ctr" rtl="0" eaLnBrk="1" fontAlgn="base" hangingPunct="1">
              <a:spcBef>
                <a:spcPct val="20000"/>
              </a:spcBef>
              <a:spcAft>
                <a:spcPct val="0"/>
              </a:spcAft>
              <a:buNone/>
              <a:defRPr sz="1400">
                <a:solidFill>
                  <a:schemeClr val="tx2"/>
                </a:solidFill>
                <a:latin typeface="+mn-lt"/>
                <a:ea typeface="Geneva" charset="0"/>
                <a:cs typeface="Geneva" charset="0"/>
              </a:defRPr>
            </a:lvl5pPr>
            <a:lvl6pPr marL="2286000" indent="0" algn="ctr" rtl="0" eaLnBrk="1" fontAlgn="base" hangingPunct="1">
              <a:spcBef>
                <a:spcPct val="20000"/>
              </a:spcBef>
              <a:spcAft>
                <a:spcPct val="0"/>
              </a:spcAft>
              <a:buNone/>
              <a:defRPr sz="1400">
                <a:solidFill>
                  <a:srgbClr val="5F5F5F"/>
                </a:solidFill>
                <a:latin typeface="+mn-lt"/>
              </a:defRPr>
            </a:lvl6pPr>
            <a:lvl7pPr marL="2743200" indent="0" algn="ctr" rtl="0" eaLnBrk="1" fontAlgn="base" hangingPunct="1">
              <a:spcBef>
                <a:spcPct val="20000"/>
              </a:spcBef>
              <a:spcAft>
                <a:spcPct val="0"/>
              </a:spcAft>
              <a:buNone/>
              <a:defRPr sz="1400">
                <a:solidFill>
                  <a:srgbClr val="5F5F5F"/>
                </a:solidFill>
                <a:latin typeface="+mn-lt"/>
              </a:defRPr>
            </a:lvl7pPr>
            <a:lvl8pPr marL="3200400" indent="0" algn="ctr" rtl="0" eaLnBrk="1" fontAlgn="base" hangingPunct="1">
              <a:spcBef>
                <a:spcPct val="20000"/>
              </a:spcBef>
              <a:spcAft>
                <a:spcPct val="0"/>
              </a:spcAft>
              <a:buNone/>
              <a:defRPr sz="1400">
                <a:solidFill>
                  <a:srgbClr val="5F5F5F"/>
                </a:solidFill>
                <a:latin typeface="+mn-lt"/>
              </a:defRPr>
            </a:lvl8pPr>
            <a:lvl9pPr marL="3657600" indent="0" algn="ctr" rtl="0" eaLnBrk="1" fontAlgn="base" hangingPunct="1">
              <a:spcBef>
                <a:spcPct val="20000"/>
              </a:spcBef>
              <a:spcAft>
                <a:spcPct val="0"/>
              </a:spcAft>
              <a:buNone/>
              <a:defRPr sz="1400">
                <a:solidFill>
                  <a:srgbClr val="5F5F5F"/>
                </a:solidFill>
                <a:latin typeface="+mn-lt"/>
              </a:defRPr>
            </a:lvl9pPr>
          </a:lstStyle>
          <a:p>
            <a:r>
              <a:rPr lang="en-US" sz="2400" b="1" kern="0" dirty="0" smtClean="0">
                <a:solidFill>
                  <a:schemeClr val="tx1"/>
                </a:solidFill>
              </a:rPr>
              <a:t>Data Analytics</a:t>
            </a:r>
            <a:endParaRPr lang="en-US" sz="2400" b="1" kern="0" dirty="0">
              <a:solidFill>
                <a:schemeClr val="tx1"/>
              </a:solidFill>
            </a:endParaRPr>
          </a:p>
        </p:txBody>
      </p:sp>
    </p:spTree>
    <p:extLst>
      <p:ext uri="{BB962C8B-B14F-4D97-AF65-F5344CB8AC3E}">
        <p14:creationId xmlns:p14="http://schemas.microsoft.com/office/powerpoint/2010/main" val="2984853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905000"/>
            <a:ext cx="8763000" cy="3276600"/>
          </a:xfrm>
        </p:spPr>
        <p:txBody>
          <a:bodyPr/>
          <a:lstStyle/>
          <a:p>
            <a:r>
              <a:rPr lang="en-US" sz="2800" dirty="0"/>
              <a:t>Multidimensional clustering is a powerful tool to detect groups of similar events and identify outliers – Audit Sampling </a:t>
            </a:r>
            <a:r>
              <a:rPr lang="en-US" sz="2800" dirty="0" smtClean="0"/>
              <a:t>(AS 2315)</a:t>
            </a:r>
            <a:endParaRPr lang="en-US" sz="2800" dirty="0"/>
          </a:p>
          <a:p>
            <a:r>
              <a:rPr lang="en-US" sz="2800" dirty="0"/>
              <a:t>Can be used in </a:t>
            </a:r>
            <a:r>
              <a:rPr lang="en-US" sz="2800" dirty="0" smtClean="0"/>
              <a:t>most </a:t>
            </a:r>
            <a:r>
              <a:rPr lang="en-US" sz="2800" dirty="0"/>
              <a:t>set of data examination procedures (preferably with a reduced set of data).</a:t>
            </a:r>
          </a:p>
          <a:p>
            <a:r>
              <a:rPr lang="en-US" sz="2800" dirty="0"/>
              <a:t>Looking for anomalous clusters and outliers from the </a:t>
            </a:r>
            <a:r>
              <a:rPr lang="en-US" sz="2800" dirty="0" smtClean="0"/>
              <a:t>clusters - </a:t>
            </a:r>
            <a:r>
              <a:rPr lang="en-US" sz="2800" dirty="0"/>
              <a:t>Statistically complex.</a:t>
            </a:r>
          </a:p>
          <a:p>
            <a:pPr marL="0" indent="0" algn="r">
              <a:spcBef>
                <a:spcPts val="1200"/>
              </a:spcBef>
              <a:buNone/>
            </a:pPr>
            <a:r>
              <a:rPr lang="en-US" sz="1800" dirty="0"/>
              <a:t>Multidimensional Clustering for audit fault detection in an insurance and credit card settings and super-app Sutapat Thiprungsri, Miklos A. Vasarhelyi, and Paul Byrnes</a:t>
            </a:r>
          </a:p>
          <a:p>
            <a:pPr marL="0" lvl="1" indent="0">
              <a:spcBef>
                <a:spcPts val="300"/>
              </a:spcBef>
              <a:buNone/>
            </a:pPr>
            <a:endParaRPr lang="en-US" sz="3200" dirty="0"/>
          </a:p>
          <a:p>
            <a:pPr marL="342900" lvl="1" indent="-342900">
              <a:spcBef>
                <a:spcPts val="300"/>
              </a:spcBef>
              <a:buFont typeface="Arial" panose="020B0604020202020204" pitchFamily="34" charset="0"/>
              <a:buChar char="•"/>
            </a:pPr>
            <a:endParaRPr lang="en-US" sz="1100" dirty="0">
              <a:solidFill>
                <a:srgbClr val="595959"/>
              </a:solidFill>
            </a:endParaRPr>
          </a:p>
          <a:p>
            <a:pPr marL="0" indent="0">
              <a:buNone/>
            </a:pPr>
            <a:endParaRPr lang="en-US" sz="2800" dirty="0"/>
          </a:p>
        </p:txBody>
      </p:sp>
      <p:sp>
        <p:nvSpPr>
          <p:cNvPr id="3" name="Subtitle 2"/>
          <p:cNvSpPr>
            <a:spLocks noGrp="1"/>
          </p:cNvSpPr>
          <p:nvPr>
            <p:ph type="subTitle" idx="10"/>
          </p:nvPr>
        </p:nvSpPr>
        <p:spPr>
          <a:xfrm>
            <a:off x="228600" y="804672"/>
            <a:ext cx="2895600" cy="171450"/>
          </a:xfrm>
        </p:spPr>
        <p:txBody>
          <a:bodyPr>
            <a:noAutofit/>
          </a:bodyPr>
          <a:lstStyle/>
          <a:p>
            <a:r>
              <a:rPr lang="en-US" sz="2400" b="1" dirty="0" smtClean="0">
                <a:solidFill>
                  <a:schemeClr val="tx1"/>
                </a:solidFill>
              </a:rPr>
              <a:t>Data Analytics</a:t>
            </a:r>
            <a:endParaRPr lang="en-US" sz="2400" b="1" dirty="0">
              <a:solidFill>
                <a:schemeClr val="tx1"/>
              </a:solidFill>
            </a:endParaRPr>
          </a:p>
        </p:txBody>
      </p:sp>
      <p:sp>
        <p:nvSpPr>
          <p:cNvPr id="4" name="Title 3"/>
          <p:cNvSpPr>
            <a:spLocks noGrp="1"/>
          </p:cNvSpPr>
          <p:nvPr>
            <p:ph type="title"/>
          </p:nvPr>
        </p:nvSpPr>
        <p:spPr>
          <a:xfrm>
            <a:off x="228600" y="1295400"/>
            <a:ext cx="8077200" cy="400050"/>
          </a:xfrm>
        </p:spPr>
        <p:txBody>
          <a:bodyPr>
            <a:noAutofit/>
          </a:bodyPr>
          <a:lstStyle/>
          <a:p>
            <a:r>
              <a:rPr lang="en-US" sz="2400" b="1" dirty="0"/>
              <a:t>I</a:t>
            </a:r>
            <a:r>
              <a:rPr lang="en-US" sz="2400" b="1" dirty="0" smtClean="0"/>
              <a:t>llustration 3 – Clustering </a:t>
            </a:r>
            <a:endParaRPr lang="en-US" sz="2400" b="1" dirty="0"/>
          </a:p>
        </p:txBody>
      </p:sp>
    </p:spTree>
    <p:extLst>
      <p:ext uri="{BB962C8B-B14F-4D97-AF65-F5344CB8AC3E}">
        <p14:creationId xmlns:p14="http://schemas.microsoft.com/office/powerpoint/2010/main" val="44316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228600" y="914400"/>
            <a:ext cx="2895600" cy="171450"/>
          </a:xfrm>
        </p:spPr>
        <p:txBody>
          <a:bodyPr>
            <a:noAutofit/>
          </a:bodyPr>
          <a:lstStyle/>
          <a:p>
            <a:r>
              <a:rPr lang="en-US" sz="2000" b="1" dirty="0" smtClean="0">
                <a:solidFill>
                  <a:schemeClr val="tx1"/>
                </a:solidFill>
              </a:rPr>
              <a:t>Data Analytics</a:t>
            </a:r>
            <a:endParaRPr lang="en-US" sz="2000" b="1" dirty="0">
              <a:solidFill>
                <a:schemeClr val="tx1"/>
              </a:solidFill>
            </a:endParaRPr>
          </a:p>
        </p:txBody>
      </p:sp>
      <p:sp>
        <p:nvSpPr>
          <p:cNvPr id="4" name="Title 3"/>
          <p:cNvSpPr>
            <a:spLocks noGrp="1"/>
          </p:cNvSpPr>
          <p:nvPr>
            <p:ph type="title"/>
          </p:nvPr>
        </p:nvSpPr>
        <p:spPr>
          <a:xfrm>
            <a:off x="226219" y="1257300"/>
            <a:ext cx="8077200" cy="400050"/>
          </a:xfrm>
        </p:spPr>
        <p:txBody>
          <a:bodyPr>
            <a:normAutofit fontScale="90000"/>
          </a:bodyPr>
          <a:lstStyle/>
          <a:p>
            <a:r>
              <a:rPr lang="en-US" b="1" dirty="0"/>
              <a:t>I</a:t>
            </a:r>
            <a:r>
              <a:rPr lang="en-US" b="1" dirty="0" smtClean="0"/>
              <a:t>llustration 3 – Clustering </a:t>
            </a:r>
            <a:r>
              <a:rPr lang="en-US" sz="1600" b="1" dirty="0"/>
              <a:t>(cont.)</a:t>
            </a:r>
            <a:r>
              <a:rPr lang="en-US" b="1" dirty="0" smtClean="0"/>
              <a:t> </a:t>
            </a:r>
            <a:endParaRPr lang="en-US" b="1"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b="3999"/>
          <a:stretch>
            <a:fillRect/>
          </a:stretch>
        </p:blipFill>
        <p:spPr bwMode="auto">
          <a:xfrm>
            <a:off x="414779" y="1828801"/>
            <a:ext cx="8348221"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6122020" y="4059045"/>
            <a:ext cx="501804" cy="2341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483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7117" y="2133600"/>
            <a:ext cx="8763000" cy="3276600"/>
          </a:xfrm>
        </p:spPr>
        <p:txBody>
          <a:bodyPr/>
          <a:lstStyle/>
          <a:p>
            <a:pPr marL="342900" lvl="1" indent="-342900">
              <a:spcBef>
                <a:spcPts val="300"/>
              </a:spcBef>
              <a:buFont typeface="Arial" panose="020B0604020202020204" pitchFamily="34" charset="0"/>
              <a:buChar char="•"/>
            </a:pPr>
            <a:endParaRPr lang="en-US" sz="1000" dirty="0">
              <a:solidFill>
                <a:srgbClr val="595959"/>
              </a:solidFill>
            </a:endParaRPr>
          </a:p>
          <a:p>
            <a:pPr marL="0" indent="0">
              <a:buNone/>
            </a:pPr>
            <a:endParaRPr lang="en-US" dirty="0"/>
          </a:p>
        </p:txBody>
      </p:sp>
      <p:sp>
        <p:nvSpPr>
          <p:cNvPr id="3" name="Subtitle 2"/>
          <p:cNvSpPr>
            <a:spLocks noGrp="1"/>
          </p:cNvSpPr>
          <p:nvPr>
            <p:ph type="subTitle" idx="10"/>
          </p:nvPr>
        </p:nvSpPr>
        <p:spPr>
          <a:xfrm>
            <a:off x="212693" y="771525"/>
            <a:ext cx="2895600" cy="171450"/>
          </a:xfrm>
        </p:spPr>
        <p:txBody>
          <a:bodyPr>
            <a:noAutofit/>
          </a:bodyPr>
          <a:lstStyle/>
          <a:p>
            <a:r>
              <a:rPr lang="en-US" sz="2000" b="1" dirty="0" smtClean="0">
                <a:solidFill>
                  <a:schemeClr val="tx1"/>
                </a:solidFill>
              </a:rPr>
              <a:t>Data Analytics</a:t>
            </a:r>
            <a:endParaRPr lang="en-US" sz="2000" b="1" dirty="0">
              <a:solidFill>
                <a:schemeClr val="tx1"/>
              </a:solidFill>
            </a:endParaRPr>
          </a:p>
        </p:txBody>
      </p:sp>
      <p:sp>
        <p:nvSpPr>
          <p:cNvPr id="5" name="Title 3"/>
          <p:cNvSpPr txBox="1">
            <a:spLocks/>
          </p:cNvSpPr>
          <p:nvPr/>
        </p:nvSpPr>
        <p:spPr bwMode="auto">
          <a:xfrm>
            <a:off x="212693" y="1238871"/>
            <a:ext cx="807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400" b="1">
                <a:solidFill>
                  <a:schemeClr val="bg1"/>
                </a:solidFill>
                <a:latin typeface="+mj-lt"/>
                <a:ea typeface="ＭＳ Ｐゴシック" charset="0"/>
                <a:cs typeface="ＭＳ Ｐゴシック" charset="0"/>
              </a:defRPr>
            </a:lvl1pPr>
            <a:lvl2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2400">
                <a:solidFill>
                  <a:schemeClr val="bg1"/>
                </a:solidFill>
                <a:latin typeface="Arial" charset="0"/>
                <a:ea typeface="ヒラギノ角ゴ Pro W3" charset="-128"/>
                <a:cs typeface="ヒラギノ角ゴ Pro W3" charset="-128"/>
              </a:defRPr>
            </a:lvl9pPr>
          </a:lstStyle>
          <a:p>
            <a:r>
              <a:rPr lang="en-US" kern="0" dirty="0">
                <a:solidFill>
                  <a:schemeClr val="tx1"/>
                </a:solidFill>
              </a:rPr>
              <a:t>Illustration </a:t>
            </a:r>
            <a:r>
              <a:rPr lang="en-US" dirty="0">
                <a:solidFill>
                  <a:schemeClr val="tx1"/>
                </a:solidFill>
              </a:rPr>
              <a:t>3</a:t>
            </a:r>
            <a:r>
              <a:rPr lang="en-US" dirty="0" smtClean="0">
                <a:solidFill>
                  <a:schemeClr val="tx1"/>
                </a:solidFill>
              </a:rPr>
              <a:t> </a:t>
            </a:r>
            <a:r>
              <a:rPr lang="en-US" dirty="0">
                <a:solidFill>
                  <a:schemeClr val="tx1"/>
                </a:solidFill>
              </a:rPr>
              <a:t>– Clustering (cont.)</a:t>
            </a:r>
            <a:endParaRPr lang="en-US" kern="0" dirty="0">
              <a:solidFill>
                <a:schemeClr val="tx1"/>
              </a:solidFill>
            </a:endParaRPr>
          </a:p>
          <a:p>
            <a:r>
              <a:rPr lang="en-US" kern="0" dirty="0">
                <a:solidFill>
                  <a:schemeClr val="tx1"/>
                </a:solidFill>
              </a:rPr>
              <a:t>Some of the Challenges that Arise</a:t>
            </a:r>
          </a:p>
        </p:txBody>
      </p:sp>
      <p:sp>
        <p:nvSpPr>
          <p:cNvPr id="6" name="Content Placeholder 1"/>
          <p:cNvSpPr txBox="1">
            <a:spLocks/>
          </p:cNvSpPr>
          <p:nvPr/>
        </p:nvSpPr>
        <p:spPr bwMode="auto">
          <a:xfrm>
            <a:off x="377117" y="1843377"/>
            <a:ext cx="8534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400">
                <a:solidFill>
                  <a:schemeClr val="tx2">
                    <a:lumMod val="65000"/>
                    <a:lumOff val="35000"/>
                  </a:schemeClr>
                </a:solidFill>
                <a:latin typeface="+mn-lt"/>
                <a:ea typeface="ＭＳ Ｐゴシック" charset="0"/>
                <a:cs typeface="ＭＳ Ｐゴシック" charset="0"/>
              </a:defRPr>
            </a:lvl1pPr>
            <a:lvl2pPr marL="694944" indent="-347472" algn="l" rtl="0" eaLnBrk="1" fontAlgn="base" hangingPunct="1">
              <a:spcBef>
                <a:spcPts val="776"/>
              </a:spcBef>
              <a:spcAft>
                <a:spcPct val="0"/>
              </a:spcAft>
              <a:buChar char="–"/>
              <a:defRPr sz="2000">
                <a:solidFill>
                  <a:schemeClr val="tx2">
                    <a:lumMod val="65000"/>
                    <a:lumOff val="35000"/>
                  </a:schemeClr>
                </a:solidFill>
                <a:latin typeface="+mn-lt"/>
                <a:ea typeface="ＭＳ Ｐゴシック" charset="0"/>
                <a:cs typeface="+mn-cs"/>
              </a:defRPr>
            </a:lvl2pPr>
            <a:lvl3pPr marL="1042416" indent="-347472" algn="l" rtl="0" eaLnBrk="1" fontAlgn="base" hangingPunct="1">
              <a:spcBef>
                <a:spcPts val="776"/>
              </a:spcBef>
              <a:spcAft>
                <a:spcPct val="0"/>
              </a:spcAft>
              <a:buChar char="•"/>
              <a:defRPr sz="1800">
                <a:solidFill>
                  <a:schemeClr val="tx2">
                    <a:lumMod val="65000"/>
                    <a:lumOff val="35000"/>
                  </a:schemeClr>
                </a:solidFill>
                <a:latin typeface="+mn-lt"/>
                <a:ea typeface="ＭＳ Ｐゴシック" charset="0"/>
                <a:cs typeface="+mn-cs"/>
              </a:defRPr>
            </a:lvl3pPr>
            <a:lvl4pPr marL="1389888" indent="-347472" algn="l" rtl="0" eaLnBrk="1" fontAlgn="base" hangingPunct="1">
              <a:spcBef>
                <a:spcPts val="776"/>
              </a:spcBef>
              <a:spcAft>
                <a:spcPct val="0"/>
              </a:spcAft>
              <a:buChar char="–"/>
              <a:defRPr sz="1600">
                <a:solidFill>
                  <a:schemeClr val="tx2">
                    <a:lumMod val="65000"/>
                    <a:lumOff val="35000"/>
                  </a:schemeClr>
                </a:solidFill>
                <a:latin typeface="+mn-lt"/>
                <a:ea typeface="ＭＳ Ｐゴシック" charset="0"/>
                <a:cs typeface="+mn-cs"/>
              </a:defRPr>
            </a:lvl4pPr>
            <a:lvl5pPr marL="1737360" indent="-347472" algn="l" rtl="0" eaLnBrk="1" fontAlgn="base" hangingPunct="1">
              <a:spcBef>
                <a:spcPts val="776"/>
              </a:spcBef>
              <a:spcAft>
                <a:spcPct val="0"/>
              </a:spcAft>
              <a:buChar char="»"/>
              <a:defRPr sz="1400">
                <a:solidFill>
                  <a:schemeClr val="tx2">
                    <a:lumMod val="65000"/>
                    <a:lumOff val="35000"/>
                  </a:schemeClr>
                </a:solidFill>
                <a:latin typeface="+mn-lt"/>
                <a:ea typeface="ＭＳ Ｐゴシック"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tx1"/>
                </a:solidFill>
                <a:latin typeface="+mn-lt"/>
                <a:ea typeface="+mn-ea"/>
                <a:cs typeface="+mn-cs"/>
              </a:defRPr>
            </a:lvl9pPr>
          </a:lstStyle>
          <a:p>
            <a:r>
              <a:rPr lang="en-US" sz="2000" kern="0" dirty="0">
                <a:solidFill>
                  <a:schemeClr val="tx1"/>
                </a:solidFill>
              </a:rPr>
              <a:t>What audit evidence does </a:t>
            </a:r>
            <a:r>
              <a:rPr lang="en-US" sz="2000" kern="0" dirty="0" smtClean="0">
                <a:solidFill>
                  <a:schemeClr val="tx1"/>
                </a:solidFill>
              </a:rPr>
              <a:t>data analytics create?</a:t>
            </a:r>
            <a:endParaRPr lang="en-US" sz="2000" strike="sngStrike" kern="0" dirty="0">
              <a:solidFill>
                <a:schemeClr val="tx1"/>
              </a:solidFill>
            </a:endParaRPr>
          </a:p>
          <a:p>
            <a:r>
              <a:rPr lang="en-US" sz="2000" kern="0" dirty="0">
                <a:solidFill>
                  <a:schemeClr val="tx1"/>
                </a:solidFill>
              </a:rPr>
              <a:t>Is clustering a risk assessment procedure, substantive procedure, or both?</a:t>
            </a:r>
          </a:p>
          <a:p>
            <a:r>
              <a:rPr lang="en-US" sz="2000" kern="0" dirty="0">
                <a:solidFill>
                  <a:schemeClr val="tx1"/>
                </a:solidFill>
              </a:rPr>
              <a:t>What follow-up on outliers is necessary</a:t>
            </a:r>
            <a:r>
              <a:rPr lang="en-US" sz="2000" kern="0" dirty="0" smtClean="0">
                <a:solidFill>
                  <a:schemeClr val="tx1"/>
                </a:solidFill>
              </a:rPr>
              <a:t>? Materiality?</a:t>
            </a:r>
            <a:endParaRPr lang="en-US" sz="2000" kern="0" dirty="0">
              <a:solidFill>
                <a:schemeClr val="tx1"/>
              </a:solidFill>
            </a:endParaRPr>
          </a:p>
          <a:p>
            <a:r>
              <a:rPr lang="en-US" sz="2000" kern="0" dirty="0">
                <a:solidFill>
                  <a:schemeClr val="tx1"/>
                </a:solidFill>
              </a:rPr>
              <a:t>Is it appropriate to reduce other substantive tests with clustering?</a:t>
            </a:r>
          </a:p>
          <a:p>
            <a:r>
              <a:rPr lang="en-US" sz="2000" kern="0" dirty="0">
                <a:solidFill>
                  <a:schemeClr val="tx1"/>
                </a:solidFill>
              </a:rPr>
              <a:t>Should there be guidance of acceptable level of </a:t>
            </a:r>
            <a:r>
              <a:rPr lang="en-US" sz="2000" kern="0" dirty="0" smtClean="0">
                <a:solidFill>
                  <a:schemeClr val="tx1"/>
                </a:solidFill>
              </a:rPr>
              <a:t>variance?</a:t>
            </a:r>
            <a:endParaRPr lang="en-US" sz="2000" kern="0" dirty="0">
              <a:solidFill>
                <a:schemeClr val="tx1"/>
              </a:solidFill>
            </a:endParaRPr>
          </a:p>
          <a:p>
            <a:r>
              <a:rPr lang="en-US" sz="2000" kern="0" dirty="0">
                <a:solidFill>
                  <a:schemeClr val="tx1"/>
                </a:solidFill>
              </a:rPr>
              <a:t>If auditors (or others) are developing applications for use in the audit, what quality control should be performed to verify that the application is fit for purpose, technically sound etc.?</a:t>
            </a:r>
          </a:p>
          <a:p>
            <a:r>
              <a:rPr lang="en-US" sz="2000" b="1" kern="0" dirty="0">
                <a:solidFill>
                  <a:schemeClr val="tx1"/>
                </a:solidFill>
              </a:rPr>
              <a:t>Should there be an experimentation period to create guidance for </a:t>
            </a:r>
            <a:r>
              <a:rPr lang="en-US" sz="2000" b="1" kern="0" dirty="0" smtClean="0">
                <a:solidFill>
                  <a:schemeClr val="tx1"/>
                </a:solidFill>
              </a:rPr>
              <a:t>clustering / predictive analytics/ </a:t>
            </a:r>
            <a:r>
              <a:rPr lang="en-US" sz="2000" b="1" kern="0" dirty="0" err="1" smtClean="0">
                <a:solidFill>
                  <a:schemeClr val="tx1"/>
                </a:solidFill>
              </a:rPr>
              <a:t>etc</a:t>
            </a:r>
            <a:r>
              <a:rPr lang="en-US" sz="2000" b="1" kern="0" dirty="0" smtClean="0">
                <a:solidFill>
                  <a:schemeClr val="tx1"/>
                </a:solidFill>
              </a:rPr>
              <a:t>?</a:t>
            </a:r>
            <a:endParaRPr lang="en-US" sz="2000" b="1" kern="0" dirty="0">
              <a:solidFill>
                <a:schemeClr val="tx1"/>
              </a:solidFill>
            </a:endParaRPr>
          </a:p>
        </p:txBody>
      </p:sp>
    </p:spTree>
    <p:extLst>
      <p:ext uri="{BB962C8B-B14F-4D97-AF65-F5344CB8AC3E}">
        <p14:creationId xmlns:p14="http://schemas.microsoft.com/office/powerpoint/2010/main" val="1428280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down)">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a:t>
            </a:r>
            <a:endParaRPr lang="en-US" dirty="0"/>
          </a:p>
        </p:txBody>
      </p:sp>
      <p:sp>
        <p:nvSpPr>
          <p:cNvPr id="3" name="Text Placeholder 2"/>
          <p:cNvSpPr>
            <a:spLocks noGrp="1"/>
          </p:cNvSpPr>
          <p:nvPr>
            <p:ph type="body" idx="1"/>
          </p:nvPr>
        </p:nvSpPr>
        <p:spPr/>
        <p:txBody>
          <a:bodyPr/>
          <a:lstStyle/>
          <a:p>
            <a:r>
              <a:rPr lang="en-US" dirty="0" smtClean="0"/>
              <a:t>Rutgers AICPA Data Analytics Research Initiative</a:t>
            </a:r>
            <a:endParaRPr lang="en-US" dirty="0"/>
          </a:p>
        </p:txBody>
      </p:sp>
    </p:spTree>
    <p:extLst>
      <p:ext uri="{BB962C8B-B14F-4D97-AF65-F5344CB8AC3E}">
        <p14:creationId xmlns:p14="http://schemas.microsoft.com/office/powerpoint/2010/main" val="1683552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6666" y="564333"/>
            <a:ext cx="8229600" cy="4533900"/>
          </a:xfrm>
        </p:spPr>
        <p:txBody>
          <a:bodyPr/>
          <a:lstStyle/>
          <a:p>
            <a:pPr marL="0" indent="0"/>
            <a:r>
              <a:rPr lang="en-US" sz="2800" dirty="0" smtClean="0"/>
              <a:t>THE STORY</a:t>
            </a:r>
          </a:p>
          <a:p>
            <a:pPr marL="0" indent="0"/>
            <a:endParaRPr lang="en-US" sz="1600" dirty="0"/>
          </a:p>
          <a:p>
            <a:pPr marL="0" indent="0"/>
            <a:r>
              <a:rPr lang="en-US" sz="2800" dirty="0" smtClean="0"/>
              <a:t>The world is rapidly changing, technology enables a 365/24/7 economy</a:t>
            </a:r>
          </a:p>
          <a:p>
            <a:pPr marL="0" indent="0"/>
            <a:endParaRPr lang="en-US" sz="2800" dirty="0"/>
          </a:p>
          <a:p>
            <a:pPr marL="0" indent="0"/>
            <a:r>
              <a:rPr lang="en-US" sz="2800" dirty="0" smtClean="0"/>
              <a:t>How has the audit profession evolved? </a:t>
            </a:r>
          </a:p>
          <a:p>
            <a:pPr marL="0" indent="0"/>
            <a:r>
              <a:rPr lang="en-US" sz="2400" dirty="0" smtClean="0"/>
              <a:t>Some major transformations…</a:t>
            </a:r>
          </a:p>
          <a:p>
            <a:pPr marL="0" indent="0"/>
            <a:endParaRPr lang="en-US" sz="2800" dirty="0"/>
          </a:p>
        </p:txBody>
      </p:sp>
      <p:graphicFrame>
        <p:nvGraphicFramePr>
          <p:cNvPr id="5" name="Diagram 4"/>
          <p:cNvGraphicFramePr/>
          <p:nvPr>
            <p:extLst>
              <p:ext uri="{D42A27DB-BD31-4B8C-83A1-F6EECF244321}">
                <p14:modId xmlns:p14="http://schemas.microsoft.com/office/powerpoint/2010/main" val="941331513"/>
              </p:ext>
            </p:extLst>
          </p:nvPr>
        </p:nvGraphicFramePr>
        <p:xfrm>
          <a:off x="366666" y="3292022"/>
          <a:ext cx="7438391" cy="2953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11933" y="6501172"/>
            <a:ext cx="7119257" cy="276999"/>
          </a:xfrm>
          <a:prstGeom prst="rect">
            <a:avLst/>
          </a:prstGeom>
          <a:noFill/>
        </p:spPr>
        <p:txBody>
          <a:bodyPr wrap="square" rtlCol="0">
            <a:spAutoFit/>
          </a:bodyPr>
          <a:lstStyle/>
          <a:p>
            <a:r>
              <a:rPr lang="en-US" sz="1200" dirty="0" smtClean="0"/>
              <a:t>Source: PwC 2017 and Matthews 2006</a:t>
            </a:r>
            <a:endParaRPr lang="en-US" sz="1200" dirty="0"/>
          </a:p>
        </p:txBody>
      </p:sp>
      <p:sp>
        <p:nvSpPr>
          <p:cNvPr id="7" name="TextBox 6"/>
          <p:cNvSpPr txBox="1"/>
          <p:nvPr/>
        </p:nvSpPr>
        <p:spPr>
          <a:xfrm>
            <a:off x="7845876" y="4016828"/>
            <a:ext cx="1224643" cy="430887"/>
          </a:xfrm>
          <a:prstGeom prst="rect">
            <a:avLst/>
          </a:prstGeom>
          <a:noFill/>
        </p:spPr>
        <p:txBody>
          <a:bodyPr wrap="square" rtlCol="0">
            <a:spAutoFit/>
          </a:bodyPr>
          <a:lstStyle/>
          <a:p>
            <a:r>
              <a:rPr lang="en-US" sz="2200" b="1" dirty="0" smtClean="0">
                <a:solidFill>
                  <a:srgbClr val="FF0000"/>
                </a:solidFill>
                <a:effectLst>
                  <a:outerShdw blurRad="38100" dist="38100" dir="2700000" algn="tl">
                    <a:srgbClr val="000000">
                      <a:alpha val="43137"/>
                    </a:srgbClr>
                  </a:outerShdw>
                </a:effectLst>
              </a:rPr>
              <a:t>Society</a:t>
            </a:r>
            <a:endParaRPr lang="en-US" sz="2200" b="1" dirty="0">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7919356" y="5522753"/>
            <a:ext cx="1077685" cy="430887"/>
          </a:xfrm>
          <a:prstGeom prst="rect">
            <a:avLst/>
          </a:prstGeom>
          <a:noFill/>
        </p:spPr>
        <p:txBody>
          <a:bodyPr wrap="square" rtlCol="0">
            <a:spAutoFit/>
          </a:bodyPr>
          <a:lstStyle/>
          <a:p>
            <a:r>
              <a:rPr lang="en-US" sz="2200" b="1" dirty="0" smtClean="0">
                <a:solidFill>
                  <a:srgbClr val="FF0000"/>
                </a:solidFill>
                <a:effectLst>
                  <a:outerShdw blurRad="38100" dist="38100" dir="2700000" algn="tl">
                    <a:srgbClr val="000000">
                      <a:alpha val="43137"/>
                    </a:srgbClr>
                  </a:outerShdw>
                </a:effectLst>
              </a:rPr>
              <a:t>Audit</a:t>
            </a:r>
            <a:endParaRPr lang="en-US" sz="2200" b="1"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a:off x="571500" y="5110253"/>
            <a:ext cx="7274376" cy="16328"/>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1499" y="4849586"/>
            <a:ext cx="7122841" cy="461665"/>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rPr>
              <a:t>1970s         1980s       1990s       2000s	     2010s</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43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RADAR project</a:t>
            </a:r>
            <a:endParaRPr lang="en-US" b="1" dirty="0"/>
          </a:p>
        </p:txBody>
      </p:sp>
      <p:sp>
        <p:nvSpPr>
          <p:cNvPr id="3" name="Content Placeholder 2"/>
          <p:cNvSpPr>
            <a:spLocks noGrp="1"/>
          </p:cNvSpPr>
          <p:nvPr>
            <p:ph idx="1"/>
          </p:nvPr>
        </p:nvSpPr>
        <p:spPr/>
        <p:txBody>
          <a:bodyPr/>
          <a:lstStyle/>
          <a:p>
            <a:r>
              <a:rPr lang="en-US" sz="3200" dirty="0" smtClean="0"/>
              <a:t>Rutgers, AICPA, CPA Canada, and 8 largest firms</a:t>
            </a:r>
          </a:p>
          <a:p>
            <a:r>
              <a:rPr lang="en-US" sz="3200" dirty="0" smtClean="0"/>
              <a:t>Started officially in June 2016</a:t>
            </a:r>
          </a:p>
          <a:p>
            <a:r>
              <a:rPr lang="en-US" sz="3200" dirty="0" smtClean="0"/>
              <a:t>3 projects currently</a:t>
            </a:r>
          </a:p>
          <a:p>
            <a:pPr lvl="1"/>
            <a:r>
              <a:rPr lang="en-US" sz="2800" dirty="0" smtClean="0"/>
              <a:t>Exceptional Exceptions (MADS)</a:t>
            </a:r>
          </a:p>
          <a:p>
            <a:pPr lvl="1"/>
            <a:r>
              <a:rPr lang="en-US" sz="2800" dirty="0" smtClean="0"/>
              <a:t>Process Mining</a:t>
            </a:r>
          </a:p>
          <a:p>
            <a:pPr lvl="1"/>
            <a:r>
              <a:rPr lang="en-US" sz="2800" dirty="0" smtClean="0"/>
              <a:t>Visualization as Audit Evidence</a:t>
            </a:r>
          </a:p>
          <a:p>
            <a:endParaRPr lang="en-US" sz="3200" dirty="0"/>
          </a:p>
        </p:txBody>
      </p:sp>
    </p:spTree>
    <p:extLst>
      <p:ext uri="{BB962C8B-B14F-4D97-AF65-F5344CB8AC3E}">
        <p14:creationId xmlns:p14="http://schemas.microsoft.com/office/powerpoint/2010/main" val="38594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6572250" y="1329307"/>
            <a:ext cx="2390775" cy="5404421"/>
            <a:chOff x="6572250" y="1329307"/>
            <a:chExt cx="2390775" cy="5404421"/>
          </a:xfrm>
        </p:grpSpPr>
        <p:sp>
          <p:nvSpPr>
            <p:cNvPr id="59" name="Rounded Rectangle 58"/>
            <p:cNvSpPr/>
            <p:nvPr/>
          </p:nvSpPr>
          <p:spPr>
            <a:xfrm>
              <a:off x="6572250" y="1329308"/>
              <a:ext cx="2390775" cy="5404420"/>
            </a:xfrm>
            <a:prstGeom prst="roundRect">
              <a:avLst>
                <a:gd name="adj" fmla="val 4715"/>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666881" y="1329307"/>
              <a:ext cx="771365" cy="338554"/>
            </a:xfrm>
            <a:prstGeom prst="rect">
              <a:avLst/>
            </a:prstGeom>
          </p:spPr>
          <p:txBody>
            <a:bodyPr wrap="none">
              <a:spAutoFit/>
            </a:bodyPr>
            <a:lstStyle/>
            <a:p>
              <a:r>
                <a:rPr lang="en-US" altLang="ko-KR" sz="1600" dirty="0">
                  <a:ln w="12700">
                    <a:solidFill>
                      <a:schemeClr val="tx2">
                        <a:satMod val="155000"/>
                      </a:schemeClr>
                    </a:solidFill>
                    <a:prstDash val="solid"/>
                  </a:ln>
                  <a:solidFill>
                    <a:srgbClr val="0000FF"/>
                  </a:solidFill>
                  <a:latin typeface="Garamond" panose="02020404030301010803" pitchFamily="18" charset="0"/>
                  <a:ea typeface="Arial Unicode MS" pitchFamily="50" charset="-127"/>
                  <a:cs typeface="Arial Unicode MS" pitchFamily="50" charset="-127"/>
                </a:rPr>
                <a:t>MADS</a:t>
              </a:r>
              <a:endParaRPr lang="en-US" sz="1600" dirty="0">
                <a:solidFill>
                  <a:srgbClr val="0000FF"/>
                </a:solidFill>
              </a:endParaRPr>
            </a:p>
          </p:txBody>
        </p:sp>
      </p:grpSp>
      <p:sp>
        <p:nvSpPr>
          <p:cNvPr id="5" name="Title 4"/>
          <p:cNvSpPr>
            <a:spLocks noGrp="1"/>
          </p:cNvSpPr>
          <p:nvPr>
            <p:ph type="title"/>
          </p:nvPr>
        </p:nvSpPr>
        <p:spPr>
          <a:xfrm>
            <a:off x="304800" y="617517"/>
            <a:ext cx="8229600" cy="430233"/>
          </a:xfrm>
        </p:spPr>
        <p:txBody>
          <a:bodyPr>
            <a:normAutofit fontScale="90000"/>
          </a:bodyPr>
          <a:lstStyle/>
          <a:p>
            <a:pPr defTabSz="823326">
              <a:lnSpc>
                <a:spcPct val="120000"/>
              </a:lnSpc>
              <a:spcBef>
                <a:spcPts val="0"/>
              </a:spcBef>
              <a:spcAft>
                <a:spcPts val="0"/>
              </a:spcAft>
              <a:defRPr/>
            </a:pPr>
            <a:r>
              <a:rPr lang="en-US" altLang="ko-KR" sz="3200" b="1" kern="12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Garamond" panose="02020404030301010803" pitchFamily="18" charset="0"/>
                <a:ea typeface="Arial Unicode MS" pitchFamily="50" charset="-127"/>
                <a:cs typeface="Arial Unicode MS" pitchFamily="50" charset="-127"/>
              </a:rPr>
              <a:t>Multidimensional Audit Data Selection (MADS)</a:t>
            </a:r>
            <a:endParaRPr lang="en-US" altLang="ko-KR" sz="3200" b="1" kern="120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Garamond" pitchFamily="18" charset="0"/>
              <a:ea typeface="Arial Unicode MS" pitchFamily="50" charset="-127"/>
              <a:cs typeface="Arial Unicode MS" pitchFamily="50" charset="-127"/>
            </a:endParaRPr>
          </a:p>
        </p:txBody>
      </p:sp>
      <p:pic>
        <p:nvPicPr>
          <p:cNvPr id="7" name="Picture 40" descr="Image result for data analytic technique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21428" y="1950074"/>
            <a:ext cx="791984" cy="79198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9"/>
          <p:cNvSpPr>
            <a:spLocks noChangeArrowheads="1"/>
          </p:cNvSpPr>
          <p:nvPr/>
        </p:nvSpPr>
        <p:spPr bwMode="auto">
          <a:xfrm rot="16200000">
            <a:off x="3117258" y="746904"/>
            <a:ext cx="400325" cy="1895475"/>
          </a:xfrm>
          <a:prstGeom prst="downArrow">
            <a:avLst>
              <a:gd name="adj1" fmla="val 53389"/>
              <a:gd name="adj2" fmla="val 82502"/>
            </a:avLst>
          </a:prstGeom>
          <a:solidFill>
            <a:srgbClr val="FFCC00"/>
          </a:solidFill>
          <a:ln w="28575" algn="ctr">
            <a:solidFill>
              <a:srgbClr val="CC0066"/>
            </a:solidFill>
            <a:prstDash val="sysDash"/>
            <a:miter lim="800000"/>
            <a:headEnd/>
            <a:tailEnd/>
          </a:ln>
          <a:effectLst>
            <a:outerShdw blurRad="50800" dist="38100" dir="2700000" algn="tl" rotWithShape="0">
              <a:prstClr val="black">
                <a:alpha val="40000"/>
              </a:prstClr>
            </a:outerShdw>
          </a:effectLst>
        </p:spPr>
        <p:txBody>
          <a:bodyPr wrap="none" anchor="ctr"/>
          <a:lstStyle/>
          <a:p>
            <a:pPr>
              <a:spcBef>
                <a:spcPts val="0"/>
              </a:spcBef>
              <a:spcAft>
                <a:spcPts val="0"/>
              </a:spcAft>
              <a:defRPr/>
            </a:pPr>
            <a:endParaRPr lang="en-CA" sz="1400" dirty="0">
              <a:latin typeface="Garamond" pitchFamily="18" charset="0"/>
              <a:cs typeface="+mn-cs"/>
            </a:endParaRPr>
          </a:p>
        </p:txBody>
      </p:sp>
      <p:grpSp>
        <p:nvGrpSpPr>
          <p:cNvPr id="12" name="Group 11"/>
          <p:cNvGrpSpPr/>
          <p:nvPr/>
        </p:nvGrpSpPr>
        <p:grpSpPr>
          <a:xfrm>
            <a:off x="294953" y="1329307"/>
            <a:ext cx="1878008" cy="2236888"/>
            <a:chOff x="293793" y="1357881"/>
            <a:chExt cx="2468880" cy="2935215"/>
          </a:xfrm>
        </p:grpSpPr>
        <p:sp>
          <p:nvSpPr>
            <p:cNvPr id="13" name="Rounded Rectangle 31"/>
            <p:cNvSpPr/>
            <p:nvPr/>
          </p:nvSpPr>
          <p:spPr>
            <a:xfrm>
              <a:off x="293793" y="1357881"/>
              <a:ext cx="2468880" cy="2935215"/>
            </a:xfrm>
            <a:prstGeom prst="roundRect">
              <a:avLst>
                <a:gd name="adj" fmla="val 10840"/>
              </a:avLst>
            </a:prstGeom>
            <a:solidFill>
              <a:schemeClr val="bg2">
                <a:lumMod val="20000"/>
                <a:lumOff val="80000"/>
              </a:schemeClr>
            </a:solidFill>
            <a:ln w="28575">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lstStyle/>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600" b="1" dirty="0">
                <a:solidFill>
                  <a:srgbClr val="CC0000"/>
                </a:solidFill>
                <a:latin typeface="Garamond" pitchFamily="18" charset="0"/>
              </a:endParaRPr>
            </a:p>
          </p:txBody>
        </p:sp>
        <p:pic>
          <p:nvPicPr>
            <p:cNvPr id="14" name="Picture 12" descr="C:\Users\ADMINI~1\AppData\Local\Temp\SNAGHTML30c355f2.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680" y="2204864"/>
              <a:ext cx="2059106" cy="10295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audit"/>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79712" y="3369678"/>
              <a:ext cx="575029" cy="575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Image result for audit"/>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402" y="3372525"/>
              <a:ext cx="865238" cy="774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www.chambre-enfant-bebe.fr/media/mes_images/homme-loupe.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3648" y="3465762"/>
              <a:ext cx="648072" cy="8090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93793" y="1412776"/>
              <a:ext cx="2468880" cy="726949"/>
            </a:xfrm>
            <a:prstGeom prst="rect">
              <a:avLst/>
            </a:prstGeom>
          </p:spPr>
          <p:txBody>
            <a:bodyPr wrap="square">
              <a:spAutoFit/>
            </a:bodyPr>
            <a:lstStyle/>
            <a:p>
              <a:pPr algn="ctr"/>
              <a:r>
                <a:rPr lang="en-US" sz="1500" b="1" dirty="0">
                  <a:solidFill>
                    <a:srgbClr val="0000CC"/>
                  </a:solidFill>
                  <a:latin typeface="Garamond" pitchFamily="18" charset="0"/>
                </a:rPr>
                <a:t>Traditional sampling </a:t>
              </a:r>
            </a:p>
            <a:p>
              <a:pPr algn="ctr"/>
              <a:r>
                <a:rPr lang="en-US" sz="1500" b="1" dirty="0">
                  <a:solidFill>
                    <a:srgbClr val="0000CC"/>
                  </a:solidFill>
                  <a:latin typeface="Garamond" pitchFamily="18" charset="0"/>
                </a:rPr>
                <a:t>approach</a:t>
              </a:r>
              <a:endParaRPr lang="en-US" sz="1500" b="1" dirty="0">
                <a:solidFill>
                  <a:srgbClr val="FF0000"/>
                </a:solidFill>
                <a:latin typeface="Garamond" pitchFamily="18" charset="0"/>
              </a:endParaRPr>
            </a:p>
          </p:txBody>
        </p:sp>
      </p:grpSp>
      <p:grpSp>
        <p:nvGrpSpPr>
          <p:cNvPr id="19" name="Group 18"/>
          <p:cNvGrpSpPr/>
          <p:nvPr/>
        </p:nvGrpSpPr>
        <p:grpSpPr>
          <a:xfrm>
            <a:off x="4437067" y="1329307"/>
            <a:ext cx="1878008" cy="2233044"/>
            <a:chOff x="6228184" y="1357881"/>
            <a:chExt cx="2468880" cy="2930171"/>
          </a:xfrm>
        </p:grpSpPr>
        <p:sp>
          <p:nvSpPr>
            <p:cNvPr id="20" name="Rounded Rectangle 33"/>
            <p:cNvSpPr/>
            <p:nvPr/>
          </p:nvSpPr>
          <p:spPr>
            <a:xfrm>
              <a:off x="6228184" y="1357881"/>
              <a:ext cx="2468880" cy="2916927"/>
            </a:xfrm>
            <a:prstGeom prst="roundRect">
              <a:avLst>
                <a:gd name="adj" fmla="val 8605"/>
              </a:avLst>
            </a:prstGeom>
            <a:solidFill>
              <a:srgbClr val="FFFF99"/>
            </a:solidFill>
            <a:ln w="285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t"/>
            <a:lstStyle/>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200" b="1" dirty="0">
                <a:solidFill>
                  <a:srgbClr val="CC0000"/>
                </a:solidFill>
                <a:latin typeface="Garamond" pitchFamily="18" charset="0"/>
              </a:endParaRPr>
            </a:p>
            <a:p>
              <a:pPr algn="ctr"/>
              <a:endParaRPr lang="en-US" sz="1600" b="1" dirty="0">
                <a:solidFill>
                  <a:srgbClr val="CC0000"/>
                </a:solidFill>
                <a:latin typeface="Garamond" pitchFamily="18" charset="0"/>
              </a:endParaRPr>
            </a:p>
          </p:txBody>
        </p:sp>
        <p:sp>
          <p:nvSpPr>
            <p:cNvPr id="21" name="Rectangle 20"/>
            <p:cNvSpPr/>
            <p:nvPr/>
          </p:nvSpPr>
          <p:spPr>
            <a:xfrm>
              <a:off x="6228184" y="1420144"/>
              <a:ext cx="2468879" cy="424053"/>
            </a:xfrm>
            <a:prstGeom prst="rect">
              <a:avLst/>
            </a:prstGeom>
          </p:spPr>
          <p:txBody>
            <a:bodyPr wrap="square">
              <a:spAutoFit/>
            </a:bodyPr>
            <a:lstStyle/>
            <a:p>
              <a:pPr algn="ctr"/>
              <a:r>
                <a:rPr lang="en-US" sz="1500" b="1" dirty="0">
                  <a:solidFill>
                    <a:srgbClr val="FF0000"/>
                  </a:solidFill>
                  <a:latin typeface="Garamond" pitchFamily="18" charset="0"/>
                </a:rPr>
                <a:t>New approach</a:t>
              </a:r>
            </a:p>
          </p:txBody>
        </p:sp>
        <p:pic>
          <p:nvPicPr>
            <p:cNvPr id="22" name="Picture 21"/>
            <p:cNvPicPr>
              <a:picLocks noChangeAspect="1"/>
            </p:cNvPicPr>
            <p:nvPr/>
          </p:nvPicPr>
          <p:blipFill>
            <a:blip r:embed="rId8">
              <a:clrChange>
                <a:clrFrom>
                  <a:srgbClr val="FFFFFF"/>
                </a:clrFrom>
                <a:clrTo>
                  <a:srgbClr val="FFFFFF">
                    <a:alpha val="0"/>
                  </a:srgbClr>
                </a:clrTo>
              </a:clrChange>
            </a:blip>
            <a:stretch>
              <a:fillRect/>
            </a:stretch>
          </p:blipFill>
          <p:spPr>
            <a:xfrm>
              <a:off x="7684243" y="3337719"/>
              <a:ext cx="730890" cy="593099"/>
            </a:xfrm>
            <a:prstGeom prst="rect">
              <a:avLst/>
            </a:prstGeom>
          </p:spPr>
        </p:pic>
        <p:pic>
          <p:nvPicPr>
            <p:cNvPr id="23" name="Picture 22"/>
            <p:cNvPicPr>
              <a:picLocks noChangeAspect="1"/>
            </p:cNvPicPr>
            <p:nvPr/>
          </p:nvPicPr>
          <p:blipFill>
            <a:blip r:embed="rId9">
              <a:clrChange>
                <a:clrFrom>
                  <a:srgbClr val="FFFFFF"/>
                </a:clrFrom>
                <a:clrTo>
                  <a:srgbClr val="FFFFFF">
                    <a:alpha val="0"/>
                  </a:srgbClr>
                </a:clrTo>
              </a:clrChange>
            </a:blip>
            <a:stretch>
              <a:fillRect/>
            </a:stretch>
          </p:blipFill>
          <p:spPr>
            <a:xfrm>
              <a:off x="6333680" y="1899295"/>
              <a:ext cx="2257889" cy="435056"/>
            </a:xfrm>
            <a:prstGeom prst="rect">
              <a:avLst/>
            </a:prstGeom>
          </p:spPr>
        </p:pic>
        <p:pic>
          <p:nvPicPr>
            <p:cNvPr id="24" name="Picture 22" descr="Image result for audit analytics"/>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6901" y="3469013"/>
              <a:ext cx="1158355" cy="8190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sampling porpulation"/>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95212" y="2402630"/>
              <a:ext cx="2134824" cy="1067412"/>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Arrow: Pentagon 3"/>
          <p:cNvSpPr/>
          <p:nvPr/>
        </p:nvSpPr>
        <p:spPr bwMode="auto">
          <a:xfrm rot="5400000">
            <a:off x="2805737" y="2547452"/>
            <a:ext cx="936103" cy="4283911"/>
          </a:xfrm>
          <a:prstGeom prst="homePlate">
            <a:avLst>
              <a:gd name="adj" fmla="val 19092"/>
            </a:avLst>
          </a:prstGeom>
          <a:solidFill>
            <a:srgbClr val="006600"/>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lIns="91440" tIns="45720" rIns="91440" bIns="45720" anchor="ctr"/>
          <a:lstStyle/>
          <a:p>
            <a:pPr marL="339725" indent="-222250">
              <a:lnSpc>
                <a:spcPct val="114000"/>
              </a:lnSpc>
              <a:spcBef>
                <a:spcPts val="0"/>
              </a:spcBef>
              <a:spcAft>
                <a:spcPts val="600"/>
              </a:spcAft>
              <a:buFont typeface="Arial" pitchFamily="34" charset="0"/>
              <a:buChar char="•"/>
            </a:pPr>
            <a:endParaRPr lang="en-US" sz="1400" b="1" kern="0" dirty="0">
              <a:solidFill>
                <a:srgbClr val="FFFFFF"/>
              </a:solidFill>
              <a:latin typeface="Garamond" pitchFamily="18" charset="0"/>
            </a:endParaRPr>
          </a:p>
        </p:txBody>
      </p:sp>
      <p:sp>
        <p:nvSpPr>
          <p:cNvPr id="30" name="Rectangle 29"/>
          <p:cNvSpPr/>
          <p:nvPr/>
        </p:nvSpPr>
        <p:spPr>
          <a:xfrm>
            <a:off x="1164963" y="4276625"/>
            <a:ext cx="4252593" cy="621965"/>
          </a:xfrm>
          <a:prstGeom prst="rect">
            <a:avLst/>
          </a:prstGeom>
        </p:spPr>
        <p:txBody>
          <a:bodyPr wrap="square">
            <a:spAutoFit/>
          </a:bodyPr>
          <a:lstStyle/>
          <a:p>
            <a:pPr marL="114300" indent="-114300">
              <a:lnSpc>
                <a:spcPct val="114000"/>
              </a:lnSpc>
              <a:spcBef>
                <a:spcPts val="0"/>
              </a:spcBef>
              <a:spcAft>
                <a:spcPts val="300"/>
              </a:spcAft>
              <a:buFont typeface="Arial" pitchFamily="34" charset="0"/>
              <a:buChar char="•"/>
              <a:defRPr/>
            </a:pPr>
            <a:r>
              <a:rPr lang="en-US" altLang="ko-KR" sz="1400" b="1" kern="0" dirty="0" smtClean="0">
                <a:solidFill>
                  <a:srgbClr val="CCFFCC"/>
                </a:solidFill>
                <a:latin typeface="Garamond" pitchFamily="18" charset="0"/>
              </a:rPr>
              <a:t>BUT, often </a:t>
            </a:r>
            <a:r>
              <a:rPr lang="en-US" altLang="ko-KR" sz="1400" b="1" kern="0" dirty="0">
                <a:solidFill>
                  <a:srgbClr val="CCFFCC"/>
                </a:solidFill>
                <a:latin typeface="Garamond" pitchFamily="18" charset="0"/>
              </a:rPr>
              <a:t>generate large numbers of outliers.</a:t>
            </a:r>
          </a:p>
          <a:p>
            <a:pPr marL="114300" indent="-114300">
              <a:lnSpc>
                <a:spcPct val="114000"/>
              </a:lnSpc>
              <a:spcBef>
                <a:spcPts val="0"/>
              </a:spcBef>
              <a:spcAft>
                <a:spcPts val="600"/>
              </a:spcAft>
              <a:buFont typeface="Arial" pitchFamily="34" charset="0"/>
              <a:buChar char="•"/>
              <a:defRPr/>
            </a:pPr>
            <a:r>
              <a:rPr lang="en-US" altLang="ko-KR" sz="1400" b="1" kern="0" dirty="0">
                <a:solidFill>
                  <a:srgbClr val="CCFFCC"/>
                </a:solidFill>
                <a:latin typeface="Garamond" pitchFamily="18" charset="0"/>
              </a:rPr>
              <a:t>Impractical for auditors to investigate entire outliers</a:t>
            </a:r>
          </a:p>
        </p:txBody>
      </p:sp>
      <p:sp>
        <p:nvSpPr>
          <p:cNvPr id="31" name="AutoShape 5"/>
          <p:cNvSpPr>
            <a:spLocks noChangeArrowheads="1"/>
          </p:cNvSpPr>
          <p:nvPr/>
        </p:nvSpPr>
        <p:spPr bwMode="auto">
          <a:xfrm>
            <a:off x="1102735" y="5415536"/>
            <a:ext cx="4311417" cy="1128002"/>
          </a:xfrm>
          <a:prstGeom prst="roundRect">
            <a:avLst>
              <a:gd name="adj" fmla="val 12315"/>
            </a:avLst>
          </a:prstGeom>
          <a:solidFill>
            <a:srgbClr val="9900CC"/>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1440" tIns="45720" rIns="91440" bIns="45720" anchor="ctr"/>
          <a:lstStyle/>
          <a:p>
            <a:pPr marL="114300" indent="-114300">
              <a:lnSpc>
                <a:spcPct val="114000"/>
              </a:lnSpc>
              <a:spcBef>
                <a:spcPts val="0"/>
              </a:spcBef>
              <a:spcAft>
                <a:spcPts val="600"/>
              </a:spcAft>
              <a:buFont typeface="Arial" pitchFamily="34" charset="0"/>
              <a:buChar char="•"/>
              <a:defRPr/>
            </a:pPr>
            <a:endParaRPr lang="en-US" altLang="ko-KR" sz="1400" b="1" kern="0" dirty="0">
              <a:solidFill>
                <a:srgbClr val="FFFF00"/>
              </a:solidFill>
              <a:latin typeface="Garamond" pitchFamily="18" charset="0"/>
            </a:endParaRPr>
          </a:p>
        </p:txBody>
      </p:sp>
      <p:sp>
        <p:nvSpPr>
          <p:cNvPr id="2" name="Rectangle 1"/>
          <p:cNvSpPr/>
          <p:nvPr/>
        </p:nvSpPr>
        <p:spPr>
          <a:xfrm>
            <a:off x="2258152" y="2799166"/>
            <a:ext cx="2118537" cy="1200329"/>
          </a:xfrm>
          <a:prstGeom prst="rect">
            <a:avLst/>
          </a:prstGeom>
        </p:spPr>
        <p:txBody>
          <a:bodyPr wrap="square">
            <a:spAutoFit/>
          </a:bodyPr>
          <a:lstStyle/>
          <a:p>
            <a:pPr>
              <a:spcBef>
                <a:spcPts val="0"/>
              </a:spcBef>
              <a:spcAft>
                <a:spcPts val="0"/>
              </a:spcAft>
            </a:pPr>
            <a:r>
              <a:rPr lang="en-US" altLang="ko-KR" sz="1200" b="1" kern="0" dirty="0">
                <a:latin typeface="Garamond" pitchFamily="18" charset="0"/>
              </a:rPr>
              <a:t>Advance in </a:t>
            </a:r>
            <a:r>
              <a:rPr lang="en-US" altLang="ko-KR" sz="1200" b="1" kern="0" dirty="0" smtClean="0">
                <a:latin typeface="Garamond" pitchFamily="18" charset="0"/>
              </a:rPr>
              <a:t>data processing ability &amp; </a:t>
            </a:r>
            <a:r>
              <a:rPr lang="en-US" altLang="ko-KR" sz="1200" b="1" kern="0" dirty="0">
                <a:latin typeface="Garamond" pitchFamily="18" charset="0"/>
              </a:rPr>
              <a:t>data </a:t>
            </a:r>
            <a:r>
              <a:rPr lang="en-US" altLang="ko-KR" sz="1200" b="1" kern="0" dirty="0" smtClean="0">
                <a:latin typeface="Garamond" pitchFamily="18" charset="0"/>
              </a:rPr>
              <a:t>analytic </a:t>
            </a:r>
            <a:r>
              <a:rPr lang="en-US" altLang="ko-KR" sz="1200" b="1" kern="0" dirty="0">
                <a:latin typeface="Garamond" pitchFamily="18" charset="0"/>
              </a:rPr>
              <a:t>techniques </a:t>
            </a:r>
            <a:r>
              <a:rPr lang="en-US" altLang="ko-KR" sz="1200" b="1" kern="0" dirty="0" smtClean="0">
                <a:latin typeface="Garamond" pitchFamily="18" charset="0"/>
              </a:rPr>
              <a:t>allows auditors </a:t>
            </a:r>
            <a:r>
              <a:rPr lang="en-US" altLang="ko-KR" sz="1200" b="1" kern="0" dirty="0">
                <a:latin typeface="Garamond" pitchFamily="18" charset="0"/>
              </a:rPr>
              <a:t>to evaluate </a:t>
            </a:r>
            <a:r>
              <a:rPr lang="en-US" sz="1200" b="1" kern="0" dirty="0">
                <a:latin typeface="Garamond" pitchFamily="18" charset="0"/>
              </a:rPr>
              <a:t>the entire population instead of examining just a chosen sample.</a:t>
            </a:r>
            <a:endParaRPr lang="en-US" altLang="ko-KR" sz="1200" b="1" kern="0" dirty="0">
              <a:latin typeface="Garamond" pitchFamily="18" charset="0"/>
            </a:endParaRPr>
          </a:p>
        </p:txBody>
      </p:sp>
      <p:sp>
        <p:nvSpPr>
          <p:cNvPr id="44" name="Rounded Rectangle 43"/>
          <p:cNvSpPr/>
          <p:nvPr/>
        </p:nvSpPr>
        <p:spPr>
          <a:xfrm>
            <a:off x="6775513" y="1661106"/>
            <a:ext cx="1993392" cy="915508"/>
          </a:xfrm>
          <a:prstGeom prst="roundRect">
            <a:avLst>
              <a:gd name="adj" fmla="val 0"/>
            </a:avLst>
          </a:prstGeom>
          <a:solidFill>
            <a:srgbClr val="4D4D4D"/>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a:solidFill>
                  <a:schemeClr val="bg1"/>
                </a:solidFill>
                <a:latin typeface="Garamond" pitchFamily="18" charset="0"/>
                <a:cs typeface="+mn-cs"/>
              </a:rPr>
              <a:t>Whole Transaction Data</a:t>
            </a:r>
          </a:p>
          <a:p>
            <a:pPr algn="ctr"/>
            <a:r>
              <a:rPr lang="en-US" sz="1100" b="1" dirty="0">
                <a:solidFill>
                  <a:schemeClr val="bg1"/>
                </a:solidFill>
                <a:latin typeface="Garamond" pitchFamily="18" charset="0"/>
                <a:cs typeface="+mn-cs"/>
              </a:rPr>
              <a:t>(Entire Population)</a:t>
            </a:r>
          </a:p>
        </p:txBody>
      </p:sp>
      <p:grpSp>
        <p:nvGrpSpPr>
          <p:cNvPr id="57" name="Group 56"/>
          <p:cNvGrpSpPr/>
          <p:nvPr/>
        </p:nvGrpSpPr>
        <p:grpSpPr>
          <a:xfrm>
            <a:off x="6753224" y="2688790"/>
            <a:ext cx="2073605" cy="785584"/>
            <a:chOff x="6800850" y="2560514"/>
            <a:chExt cx="2073605" cy="837053"/>
          </a:xfrm>
        </p:grpSpPr>
        <p:sp>
          <p:nvSpPr>
            <p:cNvPr id="47" name="Pentagon 46"/>
            <p:cNvSpPr/>
            <p:nvPr/>
          </p:nvSpPr>
          <p:spPr>
            <a:xfrm rot="5400000">
              <a:off x="7419126" y="1981721"/>
              <a:ext cx="837053" cy="1994640"/>
            </a:xfrm>
            <a:prstGeom prst="homePlate">
              <a:avLst>
                <a:gd name="adj" fmla="val 26148"/>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100" b="1">
                <a:solidFill>
                  <a:srgbClr val="FFCC00"/>
                </a:solidFill>
                <a:latin typeface="Garamond" pitchFamily="18" charset="0"/>
                <a:cs typeface="+mn-cs"/>
              </a:endParaRPr>
            </a:p>
          </p:txBody>
        </p:sp>
        <p:sp>
          <p:nvSpPr>
            <p:cNvPr id="48" name="Rectangle 47"/>
            <p:cNvSpPr/>
            <p:nvPr/>
          </p:nvSpPr>
          <p:spPr>
            <a:xfrm>
              <a:off x="6800850" y="2570039"/>
              <a:ext cx="2073605" cy="819853"/>
            </a:xfrm>
            <a:prstGeom prst="rect">
              <a:avLst/>
            </a:prstGeom>
          </p:spPr>
          <p:txBody>
            <a:bodyPr wrap="square">
              <a:spAutoFit/>
            </a:bodyPr>
            <a:lstStyle/>
            <a:p>
              <a:pPr algn="ctr"/>
              <a:r>
                <a:rPr lang="en-US" altLang="ko-KR" sz="1100" b="1" dirty="0" smtClean="0">
                  <a:solidFill>
                    <a:schemeClr val="bg1"/>
                  </a:solidFill>
                  <a:latin typeface="Garamond" panose="02020404030301010803" pitchFamily="18" charset="0"/>
                </a:rPr>
                <a:t>Auditors’ judgment-based filters – </a:t>
              </a:r>
            </a:p>
            <a:p>
              <a:pPr algn="ctr"/>
              <a:r>
                <a:rPr lang="en-US" altLang="ko-KR" sz="1100" b="1" dirty="0" smtClean="0">
                  <a:solidFill>
                    <a:schemeClr val="bg1"/>
                  </a:solidFill>
                  <a:latin typeface="Garamond" panose="02020404030301010803" pitchFamily="18" charset="0"/>
                </a:rPr>
                <a:t>3-way match procedure</a:t>
              </a:r>
            </a:p>
            <a:p>
              <a:pPr algn="ctr"/>
              <a:endParaRPr lang="en-US" sz="1100" dirty="0">
                <a:solidFill>
                  <a:schemeClr val="bg1"/>
                </a:solidFill>
              </a:endParaRPr>
            </a:p>
          </p:txBody>
        </p:sp>
      </p:grpSp>
      <p:sp>
        <p:nvSpPr>
          <p:cNvPr id="49" name="Rounded Rectangle 48"/>
          <p:cNvSpPr/>
          <p:nvPr/>
        </p:nvSpPr>
        <p:spPr>
          <a:xfrm>
            <a:off x="7030285" y="3596294"/>
            <a:ext cx="1554480" cy="588315"/>
          </a:xfrm>
          <a:prstGeom prst="roundRect">
            <a:avLst>
              <a:gd name="adj" fmla="val 24539"/>
            </a:avLst>
          </a:prstGeom>
          <a:solidFill>
            <a:srgbClr val="00808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smtClean="0">
                <a:solidFill>
                  <a:schemeClr val="bg1"/>
                </a:solidFill>
                <a:latin typeface="Garamond" pitchFamily="18" charset="0"/>
                <a:cs typeface="+mn-cs"/>
              </a:rPr>
              <a:t>Notable Items</a:t>
            </a:r>
            <a:endParaRPr lang="en-US" sz="1100" b="1" dirty="0">
              <a:solidFill>
                <a:schemeClr val="bg1"/>
              </a:solidFill>
              <a:latin typeface="Garamond" pitchFamily="18" charset="0"/>
              <a:cs typeface="+mn-cs"/>
            </a:endParaRPr>
          </a:p>
        </p:txBody>
      </p:sp>
      <p:grpSp>
        <p:nvGrpSpPr>
          <p:cNvPr id="56" name="Group 55"/>
          <p:cNvGrpSpPr/>
          <p:nvPr/>
        </p:nvGrpSpPr>
        <p:grpSpPr>
          <a:xfrm>
            <a:off x="7080650" y="4340601"/>
            <a:ext cx="1504115" cy="654713"/>
            <a:chOff x="7164872" y="4387849"/>
            <a:chExt cx="1371601" cy="488150"/>
          </a:xfrm>
        </p:grpSpPr>
        <p:sp>
          <p:nvSpPr>
            <p:cNvPr id="50" name="Pentagon 49"/>
            <p:cNvSpPr/>
            <p:nvPr/>
          </p:nvSpPr>
          <p:spPr>
            <a:xfrm rot="5400000">
              <a:off x="7606598" y="3946124"/>
              <a:ext cx="488150" cy="1371600"/>
            </a:xfrm>
            <a:prstGeom prst="homePlate">
              <a:avLst>
                <a:gd name="adj" fmla="val 26148"/>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100" b="1">
                <a:solidFill>
                  <a:srgbClr val="FFCC00"/>
                </a:solidFill>
                <a:latin typeface="Garamond" pitchFamily="18" charset="0"/>
                <a:cs typeface="+mn-cs"/>
              </a:endParaRPr>
            </a:p>
          </p:txBody>
        </p:sp>
        <p:sp>
          <p:nvSpPr>
            <p:cNvPr id="51" name="Rectangle 50"/>
            <p:cNvSpPr/>
            <p:nvPr/>
          </p:nvSpPr>
          <p:spPr>
            <a:xfrm>
              <a:off x="7164872" y="4396731"/>
              <a:ext cx="1371600" cy="447479"/>
            </a:xfrm>
            <a:prstGeom prst="rect">
              <a:avLst/>
            </a:prstGeom>
          </p:spPr>
          <p:txBody>
            <a:bodyPr wrap="square">
              <a:spAutoFit/>
            </a:bodyPr>
            <a:lstStyle/>
            <a:p>
              <a:pPr algn="ctr"/>
              <a:r>
                <a:rPr lang="en-US" altLang="ko-KR" sz="1100" b="1" dirty="0" smtClean="0">
                  <a:solidFill>
                    <a:schemeClr val="bg1"/>
                  </a:solidFill>
                  <a:latin typeface="Garamond" panose="02020404030301010803" pitchFamily="18" charset="0"/>
                </a:rPr>
                <a:t>Outlier Detection Techniques – Additional  filters</a:t>
              </a:r>
              <a:endParaRPr lang="en-US" sz="1100" dirty="0">
                <a:solidFill>
                  <a:schemeClr val="bg1"/>
                </a:solidFill>
              </a:endParaRPr>
            </a:p>
          </p:txBody>
        </p:sp>
      </p:grpSp>
      <p:sp>
        <p:nvSpPr>
          <p:cNvPr id="52" name="Rounded Rectangle 51"/>
          <p:cNvSpPr/>
          <p:nvPr/>
        </p:nvSpPr>
        <p:spPr>
          <a:xfrm>
            <a:off x="7257143" y="5070472"/>
            <a:ext cx="1065768" cy="457200"/>
          </a:xfrm>
          <a:prstGeom prst="roundRect">
            <a:avLst>
              <a:gd name="adj" fmla="val 22199"/>
            </a:avLst>
          </a:prstGeom>
          <a:solidFill>
            <a:srgbClr val="00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smtClean="0">
                <a:solidFill>
                  <a:schemeClr val="tx1"/>
                </a:solidFill>
                <a:latin typeface="Garamond" pitchFamily="18" charset="0"/>
                <a:cs typeface="+mn-cs"/>
              </a:rPr>
              <a:t>Exceptions</a:t>
            </a:r>
            <a:endParaRPr lang="en-US" sz="1100" b="1" dirty="0">
              <a:solidFill>
                <a:schemeClr val="tx1"/>
              </a:solidFill>
              <a:latin typeface="Garamond" pitchFamily="18" charset="0"/>
              <a:cs typeface="+mn-cs"/>
            </a:endParaRPr>
          </a:p>
        </p:txBody>
      </p:sp>
      <p:grpSp>
        <p:nvGrpSpPr>
          <p:cNvPr id="58" name="Group 57"/>
          <p:cNvGrpSpPr/>
          <p:nvPr/>
        </p:nvGrpSpPr>
        <p:grpSpPr>
          <a:xfrm>
            <a:off x="7210684" y="5732872"/>
            <a:ext cx="1080674" cy="340032"/>
            <a:chOff x="7306839" y="5827515"/>
            <a:chExt cx="1080674" cy="340032"/>
          </a:xfrm>
        </p:grpSpPr>
        <p:sp>
          <p:nvSpPr>
            <p:cNvPr id="53" name="Pentagon 52"/>
            <p:cNvSpPr/>
            <p:nvPr/>
          </p:nvSpPr>
          <p:spPr>
            <a:xfrm rot="5400000">
              <a:off x="7667635" y="5466719"/>
              <a:ext cx="340032" cy="1061623"/>
            </a:xfrm>
            <a:prstGeom prst="homePlate">
              <a:avLst>
                <a:gd name="adj" fmla="val 26148"/>
              </a:avLst>
            </a:prstGeom>
            <a:solidFill>
              <a:srgbClr val="0066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endParaRPr lang="en-US" sz="1100" b="1">
                <a:solidFill>
                  <a:srgbClr val="FFCC00"/>
                </a:solidFill>
                <a:latin typeface="Garamond" pitchFamily="18" charset="0"/>
                <a:cs typeface="+mn-cs"/>
              </a:endParaRPr>
            </a:p>
          </p:txBody>
        </p:sp>
        <p:sp>
          <p:nvSpPr>
            <p:cNvPr id="54" name="Rectangle 53"/>
            <p:cNvSpPr/>
            <p:nvPr/>
          </p:nvSpPr>
          <p:spPr>
            <a:xfrm>
              <a:off x="7325890" y="5849621"/>
              <a:ext cx="1061623" cy="261610"/>
            </a:xfrm>
            <a:prstGeom prst="rect">
              <a:avLst/>
            </a:prstGeom>
          </p:spPr>
          <p:txBody>
            <a:bodyPr wrap="square">
              <a:spAutoFit/>
            </a:bodyPr>
            <a:lstStyle/>
            <a:p>
              <a:pPr algn="ctr"/>
              <a:r>
                <a:rPr lang="en-US" altLang="ko-KR" sz="1100" b="1" dirty="0" smtClean="0">
                  <a:solidFill>
                    <a:schemeClr val="bg1"/>
                  </a:solidFill>
                  <a:latin typeface="Garamond" panose="02020404030301010803" pitchFamily="18" charset="0"/>
                </a:rPr>
                <a:t>Prioritization</a:t>
              </a:r>
              <a:endParaRPr lang="en-US" sz="1100" dirty="0">
                <a:solidFill>
                  <a:schemeClr val="bg1"/>
                </a:solidFill>
              </a:endParaRPr>
            </a:p>
          </p:txBody>
        </p:sp>
      </p:grpSp>
      <p:sp>
        <p:nvSpPr>
          <p:cNvPr id="55" name="Rounded Rectangle 54"/>
          <p:cNvSpPr/>
          <p:nvPr/>
        </p:nvSpPr>
        <p:spPr>
          <a:xfrm>
            <a:off x="7257143" y="6195288"/>
            <a:ext cx="1065768" cy="457200"/>
          </a:xfrm>
          <a:prstGeom prst="roundRect">
            <a:avLst>
              <a:gd name="adj" fmla="val 22199"/>
            </a:avLst>
          </a:prstGeom>
          <a:solidFill>
            <a:srgbClr val="FFCC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100" b="1" dirty="0" smtClean="0">
                <a:solidFill>
                  <a:schemeClr val="tx1"/>
                </a:solidFill>
                <a:latin typeface="Garamond" pitchFamily="18" charset="0"/>
                <a:cs typeface="+mn-cs"/>
              </a:rPr>
              <a:t>Prioritized </a:t>
            </a:r>
          </a:p>
          <a:p>
            <a:pPr algn="ctr"/>
            <a:r>
              <a:rPr lang="en-US" sz="1100" b="1" dirty="0" smtClean="0">
                <a:solidFill>
                  <a:schemeClr val="tx1"/>
                </a:solidFill>
                <a:latin typeface="Garamond" pitchFamily="18" charset="0"/>
                <a:cs typeface="+mn-cs"/>
              </a:rPr>
              <a:t>Exceptions</a:t>
            </a:r>
            <a:endParaRPr lang="en-US" sz="1100" b="1" dirty="0">
              <a:solidFill>
                <a:schemeClr val="tx1"/>
              </a:solidFill>
              <a:latin typeface="Garamond" pitchFamily="18" charset="0"/>
              <a:cs typeface="+mn-cs"/>
            </a:endParaRPr>
          </a:p>
        </p:txBody>
      </p:sp>
      <p:sp>
        <p:nvSpPr>
          <p:cNvPr id="61" name="Rectangle 60"/>
          <p:cNvSpPr/>
          <p:nvPr/>
        </p:nvSpPr>
        <p:spPr>
          <a:xfrm>
            <a:off x="1112306" y="5453636"/>
            <a:ext cx="4282796" cy="1063689"/>
          </a:xfrm>
          <a:prstGeom prst="rect">
            <a:avLst/>
          </a:prstGeom>
        </p:spPr>
        <p:txBody>
          <a:bodyPr wrap="square">
            <a:spAutoFit/>
          </a:bodyPr>
          <a:lstStyle/>
          <a:p>
            <a:pPr marL="114300" indent="-114300">
              <a:lnSpc>
                <a:spcPct val="114000"/>
              </a:lnSpc>
              <a:spcBef>
                <a:spcPts val="0"/>
              </a:spcBef>
              <a:spcAft>
                <a:spcPts val="600"/>
              </a:spcAft>
              <a:buFont typeface="Arial" pitchFamily="34" charset="0"/>
              <a:buChar char="•"/>
              <a:defRPr/>
            </a:pPr>
            <a:r>
              <a:rPr lang="en-US" altLang="ko-KR" sz="1400" b="1" kern="0" dirty="0">
                <a:solidFill>
                  <a:srgbClr val="FFFF00"/>
                </a:solidFill>
                <a:latin typeface="Garamond" pitchFamily="18" charset="0"/>
              </a:rPr>
              <a:t>Crucial to develop a method that can help auditors effectively deal with large amounts of data, but also assist them to efficiently handle a massive number of outliers.</a:t>
            </a:r>
          </a:p>
        </p:txBody>
      </p:sp>
    </p:spTree>
    <p:extLst>
      <p:ext uri="{BB962C8B-B14F-4D97-AF65-F5344CB8AC3E}">
        <p14:creationId xmlns:p14="http://schemas.microsoft.com/office/powerpoint/2010/main" val="305972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strips(downRigh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1000"/>
                            </p:stCondLst>
                            <p:childTnLst>
                              <p:par>
                                <p:cTn id="25" presetID="18" presetClass="entr" presetSubtype="6"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strips(down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nodeType="clickEffect">
                                  <p:stCondLst>
                                    <p:cond delay="0"/>
                                  </p:stCondLst>
                                  <p:childTnLst>
                                    <p:set>
                                      <p:cBhvr rctx="PPT">
                                        <p:cTn id="31" dur="indefinite"/>
                                        <p:tgtEl>
                                          <p:spTgt spid="12"/>
                                        </p:tgtEl>
                                        <p:attrNameLst>
                                          <p:attrName>style.opacity</p:attrName>
                                        </p:attrNameLst>
                                      </p:cBhvr>
                                      <p:to>
                                        <p:strVal val="0.25"/>
                                      </p:to>
                                    </p:set>
                                    <p:animEffect filter="image" prLst="opacity: 0.25">
                                      <p:cBhvr rctx="IE">
                                        <p:cTn id="32" dur="indefinite"/>
                                        <p:tgtEl>
                                          <p:spTgt spid="12"/>
                                        </p:tgtEl>
                                      </p:cBhvr>
                                    </p:animEffect>
                                  </p:childTnLst>
                                </p:cTn>
                              </p:par>
                            </p:childTnLst>
                          </p:cTn>
                        </p:par>
                        <p:par>
                          <p:cTn id="33" fill="hold">
                            <p:stCondLst>
                              <p:cond delay="0"/>
                            </p:stCondLst>
                            <p:childTnLst>
                              <p:par>
                                <p:cTn id="34" presetID="9" presetClass="emph" presetSubtype="0" grpId="1" nodeType="afterEffect">
                                  <p:stCondLst>
                                    <p:cond delay="0"/>
                                  </p:stCondLst>
                                  <p:childTnLst>
                                    <p:set>
                                      <p:cBhvr rctx="PPT">
                                        <p:cTn id="35" dur="indefinite"/>
                                        <p:tgtEl>
                                          <p:spTgt spid="11"/>
                                        </p:tgtEl>
                                        <p:attrNameLst>
                                          <p:attrName>style.opacity</p:attrName>
                                        </p:attrNameLst>
                                      </p:cBhvr>
                                      <p:to>
                                        <p:strVal val="0.25"/>
                                      </p:to>
                                    </p:set>
                                    <p:animEffect filter="image" prLst="opacity: 0.25">
                                      <p:cBhvr rctx="IE">
                                        <p:cTn id="36" dur="indefinite"/>
                                        <p:tgtEl>
                                          <p:spTgt spid="11"/>
                                        </p:tgtEl>
                                      </p:cBhvr>
                                    </p:animEffect>
                                  </p:childTnLst>
                                </p:cTn>
                              </p:par>
                              <p:par>
                                <p:cTn id="37" presetID="9" presetClass="emph" presetSubtype="0" grpId="1" nodeType="withEffect">
                                  <p:stCondLst>
                                    <p:cond delay="0"/>
                                  </p:stCondLst>
                                  <p:childTnLst>
                                    <p:set>
                                      <p:cBhvr rctx="PPT">
                                        <p:cTn id="38" dur="indefinite"/>
                                        <p:tgtEl>
                                          <p:spTgt spid="2"/>
                                        </p:tgtEl>
                                        <p:attrNameLst>
                                          <p:attrName>style.opacity</p:attrName>
                                        </p:attrNameLst>
                                      </p:cBhvr>
                                      <p:to>
                                        <p:strVal val="0.25"/>
                                      </p:to>
                                    </p:set>
                                    <p:animEffect filter="image" prLst="opacity: 0.25">
                                      <p:cBhvr rctx="IE">
                                        <p:cTn id="39" dur="indefinite"/>
                                        <p:tgtEl>
                                          <p:spTgt spid="2"/>
                                        </p:tgtEl>
                                      </p:cBhvr>
                                    </p:animEffect>
                                  </p:childTnLst>
                                </p:cTn>
                              </p:par>
                            </p:childTnLst>
                          </p:cTn>
                        </p:par>
                        <p:par>
                          <p:cTn id="40" fill="hold">
                            <p:stCondLst>
                              <p:cond delay="0"/>
                            </p:stCondLst>
                            <p:childTnLst>
                              <p:par>
                                <p:cTn id="41" presetID="22"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childTnLst>
                          </p:cTn>
                        </p:par>
                        <p:par>
                          <p:cTn id="44" fill="hold">
                            <p:stCondLst>
                              <p:cond delay="500"/>
                            </p:stCondLst>
                            <p:childTnLst>
                              <p:par>
                                <p:cTn id="45" presetID="18" presetClass="entr" presetSubtype="6" fill="hold" grpId="0" nodeType="after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strips(downRight)">
                                      <p:cBhvr>
                                        <p:cTn id="47" dur="500"/>
                                        <p:tgtEl>
                                          <p:spTgt spid="30">
                                            <p:txEl>
                                              <p:pRg st="0" end="0"/>
                                            </p:txEl>
                                          </p:spTgt>
                                        </p:tgtEl>
                                      </p:cBhvr>
                                    </p:animEffect>
                                  </p:childTnLst>
                                </p:cTn>
                              </p:par>
                            </p:childTnLst>
                          </p:cTn>
                        </p:par>
                        <p:par>
                          <p:cTn id="48" fill="hold">
                            <p:stCondLst>
                              <p:cond delay="1000"/>
                            </p:stCondLst>
                            <p:childTnLst>
                              <p:par>
                                <p:cTn id="49" presetID="18" presetClass="entr" presetSubtype="6" fill="hold" grpId="0" nodeType="afterEffect">
                                  <p:stCondLst>
                                    <p:cond delay="0"/>
                                  </p:stCondLst>
                                  <p:childTnLst>
                                    <p:set>
                                      <p:cBhvr>
                                        <p:cTn id="50" dur="1" fill="hold">
                                          <p:stCondLst>
                                            <p:cond delay="0"/>
                                          </p:stCondLst>
                                        </p:cTn>
                                        <p:tgtEl>
                                          <p:spTgt spid="30">
                                            <p:txEl>
                                              <p:pRg st="1" end="1"/>
                                            </p:txEl>
                                          </p:spTgt>
                                        </p:tgtEl>
                                        <p:attrNameLst>
                                          <p:attrName>style.visibility</p:attrName>
                                        </p:attrNameLst>
                                      </p:cBhvr>
                                      <p:to>
                                        <p:strVal val="visible"/>
                                      </p:to>
                                    </p:set>
                                    <p:animEffect transition="in" filter="strips(downRight)">
                                      <p:cBhvr>
                                        <p:cTn id="51" dur="500"/>
                                        <p:tgtEl>
                                          <p:spTgt spid="30">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1" nodeType="clickEffect">
                                  <p:stCondLst>
                                    <p:cond delay="0"/>
                                  </p:stCondLst>
                                  <p:childTnLst>
                                    <p:set>
                                      <p:cBhvr rctx="PPT">
                                        <p:cTn id="55" dur="indefinite"/>
                                        <p:tgtEl>
                                          <p:spTgt spid="29"/>
                                        </p:tgtEl>
                                        <p:attrNameLst>
                                          <p:attrName>style.opacity</p:attrName>
                                        </p:attrNameLst>
                                      </p:cBhvr>
                                      <p:to>
                                        <p:strVal val="0.25"/>
                                      </p:to>
                                    </p:set>
                                    <p:animEffect filter="image" prLst="opacity: 0.25">
                                      <p:cBhvr rctx="IE">
                                        <p:cTn id="56" dur="indefinite"/>
                                        <p:tgtEl>
                                          <p:spTgt spid="29"/>
                                        </p:tgtEl>
                                      </p:cBhvr>
                                    </p:animEffect>
                                  </p:childTnLst>
                                </p:cTn>
                              </p:par>
                              <p:par>
                                <p:cTn id="57" presetID="9" presetClass="emph" presetSubtype="0" grpId="1" nodeType="withEffect">
                                  <p:stCondLst>
                                    <p:cond delay="0"/>
                                  </p:stCondLst>
                                  <p:childTnLst>
                                    <p:set>
                                      <p:cBhvr rctx="PPT">
                                        <p:cTn id="58" dur="indefinite"/>
                                        <p:tgtEl>
                                          <p:spTgt spid="30">
                                            <p:txEl>
                                              <p:pRg st="0" end="0"/>
                                            </p:txEl>
                                          </p:spTgt>
                                        </p:tgtEl>
                                        <p:attrNameLst>
                                          <p:attrName>style.opacity</p:attrName>
                                        </p:attrNameLst>
                                      </p:cBhvr>
                                      <p:to>
                                        <p:strVal val="0.25"/>
                                      </p:to>
                                    </p:set>
                                    <p:animEffect filter="image" prLst="opacity: 0.25">
                                      <p:cBhvr rctx="IE">
                                        <p:cTn id="59" dur="indefinite"/>
                                        <p:tgtEl>
                                          <p:spTgt spid="30">
                                            <p:txEl>
                                              <p:pRg st="0" end="0"/>
                                            </p:txEl>
                                          </p:spTgt>
                                        </p:tgtEl>
                                      </p:cBhvr>
                                    </p:animEffect>
                                  </p:childTnLst>
                                </p:cTn>
                              </p:par>
                              <p:par>
                                <p:cTn id="60" presetID="9" presetClass="emph" presetSubtype="0" grpId="1" nodeType="withEffect">
                                  <p:stCondLst>
                                    <p:cond delay="0"/>
                                  </p:stCondLst>
                                  <p:childTnLst>
                                    <p:set>
                                      <p:cBhvr rctx="PPT">
                                        <p:cTn id="61" dur="indefinite"/>
                                        <p:tgtEl>
                                          <p:spTgt spid="30">
                                            <p:txEl>
                                              <p:pRg st="1" end="1"/>
                                            </p:txEl>
                                          </p:spTgt>
                                        </p:tgtEl>
                                        <p:attrNameLst>
                                          <p:attrName>style.opacity</p:attrName>
                                        </p:attrNameLst>
                                      </p:cBhvr>
                                      <p:to>
                                        <p:strVal val="0.25"/>
                                      </p:to>
                                    </p:set>
                                    <p:animEffect filter="image" prLst="opacity: 0.25">
                                      <p:cBhvr rctx="IE">
                                        <p:cTn id="62" dur="indefinite"/>
                                        <p:tgtEl>
                                          <p:spTgt spid="30">
                                            <p:txEl>
                                              <p:pRg st="1" end="1"/>
                                            </p:txEl>
                                          </p:spTgt>
                                        </p:tgtEl>
                                      </p:cBhvr>
                                    </p:animEffect>
                                  </p:childTnLst>
                                </p:cTn>
                              </p:par>
                            </p:childTnLst>
                          </p:cTn>
                        </p:par>
                        <p:par>
                          <p:cTn id="63" fill="hold">
                            <p:stCondLst>
                              <p:cond delay="0"/>
                            </p:stCondLst>
                            <p:childTnLst>
                              <p:par>
                                <p:cTn id="64" presetID="22" presetClass="entr" presetSubtype="1"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up)">
                                      <p:cBhvr>
                                        <p:cTn id="66" dur="500"/>
                                        <p:tgtEl>
                                          <p:spTgt spid="31"/>
                                        </p:tgtEl>
                                      </p:cBhvr>
                                    </p:animEffect>
                                  </p:childTnLst>
                                </p:cTn>
                              </p:par>
                            </p:childTnLst>
                          </p:cTn>
                        </p:par>
                        <p:par>
                          <p:cTn id="67" fill="hold">
                            <p:stCondLst>
                              <p:cond delay="500"/>
                            </p:stCondLst>
                            <p:childTnLst>
                              <p:par>
                                <p:cTn id="68" presetID="18" presetClass="entr" presetSubtype="6" fill="hold" grpId="0" nodeType="after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strips(downRight)">
                                      <p:cBhvr>
                                        <p:cTn id="70" dur="500"/>
                                        <p:tgtEl>
                                          <p:spTgt spid="61"/>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mph" presetSubtype="0" nodeType="clickEffect">
                                  <p:stCondLst>
                                    <p:cond delay="0"/>
                                  </p:stCondLst>
                                  <p:childTnLst>
                                    <p:set>
                                      <p:cBhvr rctx="PPT">
                                        <p:cTn id="74" dur="indefinite"/>
                                        <p:tgtEl>
                                          <p:spTgt spid="7"/>
                                        </p:tgtEl>
                                        <p:attrNameLst>
                                          <p:attrName>style.opacity</p:attrName>
                                        </p:attrNameLst>
                                      </p:cBhvr>
                                      <p:to>
                                        <p:strVal val="0.25"/>
                                      </p:to>
                                    </p:set>
                                    <p:animEffect filter="image" prLst="opacity: 0.25">
                                      <p:cBhvr rctx="IE">
                                        <p:cTn id="75" dur="indefinite"/>
                                        <p:tgtEl>
                                          <p:spTgt spid="7"/>
                                        </p:tgtEl>
                                      </p:cBhvr>
                                    </p:animEffect>
                                  </p:childTnLst>
                                </p:cTn>
                              </p:par>
                              <p:par>
                                <p:cTn id="76" presetID="9" presetClass="emph" presetSubtype="0" nodeType="withEffect">
                                  <p:stCondLst>
                                    <p:cond delay="0"/>
                                  </p:stCondLst>
                                  <p:childTnLst>
                                    <p:set>
                                      <p:cBhvr rctx="PPT">
                                        <p:cTn id="77" dur="indefinite"/>
                                        <p:tgtEl>
                                          <p:spTgt spid="19"/>
                                        </p:tgtEl>
                                        <p:attrNameLst>
                                          <p:attrName>style.opacity</p:attrName>
                                        </p:attrNameLst>
                                      </p:cBhvr>
                                      <p:to>
                                        <p:strVal val="0.25"/>
                                      </p:to>
                                    </p:set>
                                    <p:animEffect filter="image" prLst="opacity: 0.25">
                                      <p:cBhvr rctx="IE">
                                        <p:cTn id="78" dur="indefinite"/>
                                        <p:tgtEl>
                                          <p:spTgt spid="19"/>
                                        </p:tgtEl>
                                      </p:cBhvr>
                                    </p:animEffect>
                                  </p:childTnLst>
                                </p:cTn>
                              </p:par>
                              <p:par>
                                <p:cTn id="79" presetID="9" presetClass="emph" presetSubtype="0" grpId="1" nodeType="withEffect">
                                  <p:stCondLst>
                                    <p:cond delay="0"/>
                                  </p:stCondLst>
                                  <p:childTnLst>
                                    <p:set>
                                      <p:cBhvr rctx="PPT">
                                        <p:cTn id="80" dur="indefinite"/>
                                        <p:tgtEl>
                                          <p:spTgt spid="31"/>
                                        </p:tgtEl>
                                        <p:attrNameLst>
                                          <p:attrName>style.opacity</p:attrName>
                                        </p:attrNameLst>
                                      </p:cBhvr>
                                      <p:to>
                                        <p:strVal val="0.25"/>
                                      </p:to>
                                    </p:set>
                                    <p:animEffect filter="image" prLst="opacity: 0.25">
                                      <p:cBhvr rctx="IE">
                                        <p:cTn id="81" dur="indefinite"/>
                                        <p:tgtEl>
                                          <p:spTgt spid="31"/>
                                        </p:tgtEl>
                                      </p:cBhvr>
                                    </p:animEffect>
                                  </p:childTnLst>
                                </p:cTn>
                              </p:par>
                              <p:par>
                                <p:cTn id="82" presetID="9" presetClass="emph" presetSubtype="0" grpId="1" nodeType="withEffect">
                                  <p:stCondLst>
                                    <p:cond delay="0"/>
                                  </p:stCondLst>
                                  <p:childTnLst>
                                    <p:set>
                                      <p:cBhvr rctx="PPT">
                                        <p:cTn id="83" dur="indefinite"/>
                                        <p:tgtEl>
                                          <p:spTgt spid="61"/>
                                        </p:tgtEl>
                                        <p:attrNameLst>
                                          <p:attrName>style.opacity</p:attrName>
                                        </p:attrNameLst>
                                      </p:cBhvr>
                                      <p:to>
                                        <p:strVal val="0.25"/>
                                      </p:to>
                                    </p:set>
                                    <p:animEffect filter="image" prLst="opacity: 0.25">
                                      <p:cBhvr rctx="IE">
                                        <p:cTn id="84" dur="indefinite"/>
                                        <p:tgtEl>
                                          <p:spTgt spid="61"/>
                                        </p:tgtEl>
                                      </p:cBhvr>
                                    </p:animEffect>
                                  </p:childTnLst>
                                </p:cTn>
                              </p:par>
                            </p:childTnLst>
                          </p:cTn>
                        </p:par>
                        <p:par>
                          <p:cTn id="85" fill="hold">
                            <p:stCondLst>
                              <p:cond delay="0"/>
                            </p:stCondLst>
                            <p:childTnLst>
                              <p:par>
                                <p:cTn id="86" presetID="14" presetClass="entr" presetSubtype="10" fill="hold" nodeType="after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randombar(horizontal)">
                                      <p:cBhvr>
                                        <p:cTn id="88" dur="500"/>
                                        <p:tgtEl>
                                          <p:spTgt spid="62"/>
                                        </p:tgtEl>
                                      </p:cBhvr>
                                    </p:animEffect>
                                  </p:childTnLst>
                                </p:cTn>
                              </p:par>
                            </p:childTnLst>
                          </p:cTn>
                        </p:par>
                        <p:par>
                          <p:cTn id="89" fill="hold">
                            <p:stCondLst>
                              <p:cond delay="500"/>
                            </p:stCondLst>
                            <p:childTnLst>
                              <p:par>
                                <p:cTn id="90" presetID="9" presetClass="entr" presetSubtype="0" fill="hold" grpId="0"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dissolve">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up)">
                                      <p:cBhvr>
                                        <p:cTn id="97" dur="500"/>
                                        <p:tgtEl>
                                          <p:spTgt spid="57"/>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mph" presetSubtype="0" grpId="1" nodeType="clickEffect">
                                  <p:stCondLst>
                                    <p:cond delay="0"/>
                                  </p:stCondLst>
                                  <p:childTnLst>
                                    <p:set>
                                      <p:cBhvr rctx="PPT">
                                        <p:cTn id="101" dur="indefinite"/>
                                        <p:tgtEl>
                                          <p:spTgt spid="44"/>
                                        </p:tgtEl>
                                        <p:attrNameLst>
                                          <p:attrName>style.opacity</p:attrName>
                                        </p:attrNameLst>
                                      </p:cBhvr>
                                      <p:to>
                                        <p:strVal val="0.25"/>
                                      </p:to>
                                    </p:set>
                                    <p:animEffect filter="image" prLst="opacity: 0.25">
                                      <p:cBhvr rctx="IE">
                                        <p:cTn id="102" dur="indefinite"/>
                                        <p:tgtEl>
                                          <p:spTgt spid="44"/>
                                        </p:tgtEl>
                                      </p:cBhvr>
                                    </p:animEffect>
                                  </p:childTnLst>
                                </p:cTn>
                              </p:par>
                            </p:childTnLst>
                          </p:cTn>
                        </p:par>
                        <p:par>
                          <p:cTn id="103" fill="hold">
                            <p:stCondLst>
                              <p:cond delay="0"/>
                            </p:stCondLst>
                            <p:childTnLst>
                              <p:par>
                                <p:cTn id="104" presetID="22" presetClass="entr" presetSubtype="1" fill="hold" grpId="0"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up)">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mph" presetSubtype="0" nodeType="clickEffect">
                                  <p:stCondLst>
                                    <p:cond delay="0"/>
                                  </p:stCondLst>
                                  <p:childTnLst>
                                    <p:set>
                                      <p:cBhvr rctx="PPT">
                                        <p:cTn id="110" dur="indefinite"/>
                                        <p:tgtEl>
                                          <p:spTgt spid="57"/>
                                        </p:tgtEl>
                                        <p:attrNameLst>
                                          <p:attrName>style.opacity</p:attrName>
                                        </p:attrNameLst>
                                      </p:cBhvr>
                                      <p:to>
                                        <p:strVal val="0.25"/>
                                      </p:to>
                                    </p:set>
                                    <p:animEffect filter="image" prLst="opacity: 0.25">
                                      <p:cBhvr rctx="IE">
                                        <p:cTn id="111" dur="indefinite"/>
                                        <p:tgtEl>
                                          <p:spTgt spid="57"/>
                                        </p:tgtEl>
                                      </p:cBhvr>
                                    </p:animEffect>
                                  </p:childTnLst>
                                </p:cTn>
                              </p:par>
                            </p:childTnLst>
                          </p:cTn>
                        </p:par>
                        <p:par>
                          <p:cTn id="112" fill="hold">
                            <p:stCondLst>
                              <p:cond delay="0"/>
                            </p:stCondLst>
                            <p:childTnLst>
                              <p:par>
                                <p:cTn id="113" presetID="22" presetClass="entr" presetSubtype="1" fill="hold" nodeType="after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wipe(up)">
                                      <p:cBhvr>
                                        <p:cTn id="115" dur="500"/>
                                        <p:tgtEl>
                                          <p:spTgt spid="56"/>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mph" presetSubtype="0" grpId="1" nodeType="clickEffect">
                                  <p:stCondLst>
                                    <p:cond delay="0"/>
                                  </p:stCondLst>
                                  <p:childTnLst>
                                    <p:set>
                                      <p:cBhvr rctx="PPT">
                                        <p:cTn id="119" dur="indefinite"/>
                                        <p:tgtEl>
                                          <p:spTgt spid="49"/>
                                        </p:tgtEl>
                                        <p:attrNameLst>
                                          <p:attrName>style.opacity</p:attrName>
                                        </p:attrNameLst>
                                      </p:cBhvr>
                                      <p:to>
                                        <p:strVal val="0.25"/>
                                      </p:to>
                                    </p:set>
                                    <p:animEffect filter="image" prLst="opacity: 0.25">
                                      <p:cBhvr rctx="IE">
                                        <p:cTn id="120" dur="indefinite"/>
                                        <p:tgtEl>
                                          <p:spTgt spid="49"/>
                                        </p:tgtEl>
                                      </p:cBhvr>
                                    </p:animEffect>
                                  </p:childTnLst>
                                </p:cTn>
                              </p:par>
                            </p:childTnLst>
                          </p:cTn>
                        </p:par>
                        <p:par>
                          <p:cTn id="121" fill="hold">
                            <p:stCondLst>
                              <p:cond delay="0"/>
                            </p:stCondLst>
                            <p:childTnLst>
                              <p:par>
                                <p:cTn id="122" presetID="22" presetClass="entr" presetSubtype="1" fill="hold" grpId="0" nodeType="after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wipe(up)">
                                      <p:cBhvr>
                                        <p:cTn id="124" dur="500"/>
                                        <p:tgtEl>
                                          <p:spTgt spid="52"/>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mph" presetSubtype="0" nodeType="clickEffect">
                                  <p:stCondLst>
                                    <p:cond delay="0"/>
                                  </p:stCondLst>
                                  <p:childTnLst>
                                    <p:set>
                                      <p:cBhvr rctx="PPT">
                                        <p:cTn id="128" dur="indefinite"/>
                                        <p:tgtEl>
                                          <p:spTgt spid="56"/>
                                        </p:tgtEl>
                                        <p:attrNameLst>
                                          <p:attrName>style.opacity</p:attrName>
                                        </p:attrNameLst>
                                      </p:cBhvr>
                                      <p:to>
                                        <p:strVal val="0.25"/>
                                      </p:to>
                                    </p:set>
                                    <p:animEffect filter="image" prLst="opacity: 0.25">
                                      <p:cBhvr rctx="IE">
                                        <p:cTn id="129" dur="indefinite"/>
                                        <p:tgtEl>
                                          <p:spTgt spid="56"/>
                                        </p:tgtEl>
                                      </p:cBhvr>
                                    </p:animEffect>
                                  </p:childTnLst>
                                </p:cTn>
                              </p:par>
                            </p:childTnLst>
                          </p:cTn>
                        </p:par>
                        <p:par>
                          <p:cTn id="130" fill="hold">
                            <p:stCondLst>
                              <p:cond delay="0"/>
                            </p:stCondLst>
                            <p:childTnLst>
                              <p:par>
                                <p:cTn id="131" presetID="22" presetClass="entr" presetSubtype="1" fill="hold" nodeType="afterEffect">
                                  <p:stCondLst>
                                    <p:cond delay="0"/>
                                  </p:stCondLst>
                                  <p:childTnLst>
                                    <p:set>
                                      <p:cBhvr>
                                        <p:cTn id="132" dur="1" fill="hold">
                                          <p:stCondLst>
                                            <p:cond delay="0"/>
                                          </p:stCondLst>
                                        </p:cTn>
                                        <p:tgtEl>
                                          <p:spTgt spid="58"/>
                                        </p:tgtEl>
                                        <p:attrNameLst>
                                          <p:attrName>style.visibility</p:attrName>
                                        </p:attrNameLst>
                                      </p:cBhvr>
                                      <p:to>
                                        <p:strVal val="visible"/>
                                      </p:to>
                                    </p:set>
                                    <p:animEffect transition="in" filter="wipe(up)">
                                      <p:cBhvr>
                                        <p:cTn id="133" dur="500"/>
                                        <p:tgtEl>
                                          <p:spTgt spid="58"/>
                                        </p:tgtEl>
                                      </p:cBhvr>
                                    </p:animEffect>
                                  </p:childTnLst>
                                </p:cTn>
                              </p:par>
                            </p:childTnLst>
                          </p:cTn>
                        </p:par>
                      </p:childTnLst>
                    </p:cTn>
                  </p:par>
                  <p:par>
                    <p:cTn id="134" fill="hold">
                      <p:stCondLst>
                        <p:cond delay="indefinite"/>
                      </p:stCondLst>
                      <p:childTnLst>
                        <p:par>
                          <p:cTn id="135" fill="hold">
                            <p:stCondLst>
                              <p:cond delay="0"/>
                            </p:stCondLst>
                            <p:childTnLst>
                              <p:par>
                                <p:cTn id="136" presetID="9" presetClass="emph" presetSubtype="0" grpId="1" nodeType="clickEffect">
                                  <p:stCondLst>
                                    <p:cond delay="0"/>
                                  </p:stCondLst>
                                  <p:childTnLst>
                                    <p:set>
                                      <p:cBhvr rctx="PPT">
                                        <p:cTn id="137" dur="indefinite"/>
                                        <p:tgtEl>
                                          <p:spTgt spid="52"/>
                                        </p:tgtEl>
                                        <p:attrNameLst>
                                          <p:attrName>style.opacity</p:attrName>
                                        </p:attrNameLst>
                                      </p:cBhvr>
                                      <p:to>
                                        <p:strVal val="0.25"/>
                                      </p:to>
                                    </p:set>
                                    <p:animEffect filter="image" prLst="opacity: 0.25">
                                      <p:cBhvr rctx="IE">
                                        <p:cTn id="138" dur="indefinite"/>
                                        <p:tgtEl>
                                          <p:spTgt spid="52"/>
                                        </p:tgtEl>
                                      </p:cBhvr>
                                    </p:animEffect>
                                  </p:childTnLst>
                                </p:cTn>
                              </p:par>
                            </p:childTnLst>
                          </p:cTn>
                        </p:par>
                        <p:par>
                          <p:cTn id="139" fill="hold">
                            <p:stCondLst>
                              <p:cond delay="0"/>
                            </p:stCondLst>
                            <p:childTnLst>
                              <p:par>
                                <p:cTn id="140" presetID="9" presetClass="emph" presetSubtype="0" nodeType="afterEffect">
                                  <p:stCondLst>
                                    <p:cond delay="0"/>
                                  </p:stCondLst>
                                  <p:childTnLst>
                                    <p:set>
                                      <p:cBhvr rctx="PPT">
                                        <p:cTn id="141" dur="indefinite"/>
                                        <p:tgtEl>
                                          <p:spTgt spid="58"/>
                                        </p:tgtEl>
                                        <p:attrNameLst>
                                          <p:attrName>style.opacity</p:attrName>
                                        </p:attrNameLst>
                                      </p:cBhvr>
                                      <p:to>
                                        <p:strVal val="0.25"/>
                                      </p:to>
                                    </p:set>
                                    <p:animEffect filter="image" prLst="opacity: 0.25">
                                      <p:cBhvr rctx="IE">
                                        <p:cTn id="142" dur="indefinite"/>
                                        <p:tgtEl>
                                          <p:spTgt spid="58"/>
                                        </p:tgtEl>
                                      </p:cBhvr>
                                    </p:animEffect>
                                  </p:childTnLst>
                                </p:cTn>
                              </p:par>
                            </p:childTnLst>
                          </p:cTn>
                        </p:par>
                        <p:par>
                          <p:cTn id="143" fill="hold">
                            <p:stCondLst>
                              <p:cond delay="0"/>
                            </p:stCondLst>
                            <p:childTnLst>
                              <p:par>
                                <p:cTn id="144" presetID="22" presetClass="entr" presetSubtype="1" fill="hold" grpId="0" nodeType="after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wipe(up)">
                                      <p:cBhvr>
                                        <p:cTn id="14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1" grpId="1" animBg="1"/>
      <p:bldP spid="29" grpId="0" animBg="1"/>
      <p:bldP spid="29" grpId="1" animBg="1"/>
      <p:bldP spid="30" grpId="0" build="p"/>
      <p:bldP spid="30" grpId="1" build="allAtOnce"/>
      <p:bldP spid="31" grpId="0" animBg="1"/>
      <p:bldP spid="31" grpId="1" animBg="1"/>
      <p:bldP spid="2" grpId="0"/>
      <p:bldP spid="2" grpId="1"/>
      <p:bldP spid="44" grpId="0" animBg="1"/>
      <p:bldP spid="44" grpId="1" animBg="1"/>
      <p:bldP spid="49" grpId="0" animBg="1"/>
      <p:bldP spid="49" grpId="1" animBg="1"/>
      <p:bldP spid="52" grpId="0" animBg="1"/>
      <p:bldP spid="52" grpId="1" animBg="1"/>
      <p:bldP spid="55" grpId="0" animBg="1"/>
      <p:bldP spid="61" grpId="0"/>
      <p:bldP spid="6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Analytics for Internal Control Evaluation through </a:t>
            </a:r>
            <a:r>
              <a:rPr lang="en-US" b="1" dirty="0" smtClean="0"/>
              <a:t>Process Mining</a:t>
            </a:r>
            <a:endParaRPr lang="en-US" b="1" dirty="0"/>
          </a:p>
        </p:txBody>
      </p:sp>
      <p:pic>
        <p:nvPicPr>
          <p:cNvPr id="6" name="Picture 5"/>
          <p:cNvPicPr/>
          <p:nvPr/>
        </p:nvPicPr>
        <p:blipFill>
          <a:blip r:embed="rId3" cstate="print"/>
          <a:srcRect b="14812"/>
          <a:stretch>
            <a:fillRect/>
          </a:stretch>
        </p:blipFill>
        <p:spPr bwMode="auto">
          <a:xfrm>
            <a:off x="683041" y="2125266"/>
            <a:ext cx="7142699" cy="3383994"/>
          </a:xfrm>
          <a:prstGeom prst="rect">
            <a:avLst/>
          </a:prstGeom>
          <a:noFill/>
          <a:ln w="9525">
            <a:noFill/>
            <a:miter lim="800000"/>
            <a:headEnd/>
            <a:tailEnd/>
          </a:ln>
        </p:spPr>
      </p:pic>
    </p:spTree>
    <p:extLst>
      <p:ext uri="{BB962C8B-B14F-4D97-AF65-F5344CB8AC3E}">
        <p14:creationId xmlns:p14="http://schemas.microsoft.com/office/powerpoint/2010/main" val="3058258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Analytics for Internal Control Evaluation through </a:t>
            </a:r>
            <a:r>
              <a:rPr lang="en-US" b="1" dirty="0" smtClean="0"/>
              <a:t>Process Mining</a:t>
            </a:r>
            <a:endParaRPr lang="en-US" b="1" dirty="0"/>
          </a:p>
        </p:txBody>
      </p:sp>
      <p:pic>
        <p:nvPicPr>
          <p:cNvPr id="8" name="Picture 7"/>
          <p:cNvPicPr>
            <a:picLocks noChangeAspect="1"/>
          </p:cNvPicPr>
          <p:nvPr/>
        </p:nvPicPr>
        <p:blipFill rotWithShape="1">
          <a:blip r:embed="rId3"/>
          <a:srcRect l="32099" t="30523" r="19553" b="18536"/>
          <a:stretch/>
        </p:blipFill>
        <p:spPr>
          <a:xfrm>
            <a:off x="457200" y="1721295"/>
            <a:ext cx="3667835" cy="3300285"/>
          </a:xfrm>
          <a:prstGeom prst="rect">
            <a:avLst/>
          </a:prstGeom>
        </p:spPr>
      </p:pic>
      <p:pic>
        <p:nvPicPr>
          <p:cNvPr id="9" name="Picture 8"/>
          <p:cNvPicPr>
            <a:picLocks noChangeAspect="1"/>
          </p:cNvPicPr>
          <p:nvPr/>
        </p:nvPicPr>
        <p:blipFill rotWithShape="1">
          <a:blip r:embed="rId4"/>
          <a:srcRect l="30062" t="25878" r="17250" b="9621"/>
          <a:stretch/>
        </p:blipFill>
        <p:spPr>
          <a:xfrm>
            <a:off x="4407802" y="1760536"/>
            <a:ext cx="3381268" cy="3451544"/>
          </a:xfrm>
          <a:prstGeom prst="rect">
            <a:avLst/>
          </a:prstGeom>
        </p:spPr>
      </p:pic>
    </p:spTree>
    <p:extLst>
      <p:ext uri="{BB962C8B-B14F-4D97-AF65-F5344CB8AC3E}">
        <p14:creationId xmlns:p14="http://schemas.microsoft.com/office/powerpoint/2010/main" val="4027883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72" y="609600"/>
            <a:ext cx="8229600" cy="808038"/>
          </a:xfrm>
        </p:spPr>
        <p:txBody>
          <a:bodyPr/>
          <a:lstStyle/>
          <a:p>
            <a:pPr algn="ctr"/>
            <a:r>
              <a:rPr lang="en-US" dirty="0" smtClean="0"/>
              <a:t>Visualization in Audit Process</a:t>
            </a:r>
            <a:endParaRPr lang="en-US" dirty="0"/>
          </a:p>
        </p:txBody>
      </p:sp>
      <p:graphicFrame>
        <p:nvGraphicFramePr>
          <p:cNvPr id="5" name="Diagram 4"/>
          <p:cNvGraphicFramePr/>
          <p:nvPr>
            <p:extLst/>
          </p:nvPr>
        </p:nvGraphicFramePr>
        <p:xfrm>
          <a:off x="567112" y="1432205"/>
          <a:ext cx="8209811" cy="4952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31730" y="1771338"/>
            <a:ext cx="2871792" cy="1882567"/>
          </a:xfrm>
          <a:prstGeom prst="rect">
            <a:avLst/>
          </a:prstGeom>
          <a:noFill/>
        </p:spPr>
        <p:txBody>
          <a:bodyPr wrap="square" rtlCol="0">
            <a:spAutoFit/>
          </a:bodyPr>
          <a:lstStyle/>
          <a:p>
            <a:pPr marL="285747" indent="-285747">
              <a:spcAft>
                <a:spcPts val="540"/>
              </a:spcAft>
              <a:buFont typeface="Arial"/>
              <a:buChar char="•"/>
            </a:pPr>
            <a:r>
              <a:rPr lang="en-US" sz="1800" dirty="0">
                <a:latin typeface="Times New Roman"/>
                <a:cs typeface="Times New Roman"/>
              </a:rPr>
              <a:t>Understand client’s business and industry</a:t>
            </a:r>
          </a:p>
          <a:p>
            <a:pPr marL="285747" indent="-285747">
              <a:spcAft>
                <a:spcPts val="540"/>
              </a:spcAft>
              <a:buFont typeface="Arial"/>
              <a:buChar char="•"/>
            </a:pPr>
            <a:r>
              <a:rPr lang="en-US" sz="1800" dirty="0">
                <a:latin typeface="Times New Roman"/>
                <a:cs typeface="Times New Roman"/>
              </a:rPr>
              <a:t>Assess client business risk</a:t>
            </a:r>
          </a:p>
          <a:p>
            <a:pPr marL="285747" indent="-285747">
              <a:spcAft>
                <a:spcPts val="540"/>
              </a:spcAft>
              <a:buFont typeface="Arial"/>
              <a:buChar char="•"/>
            </a:pPr>
            <a:r>
              <a:rPr lang="en-US" sz="1800" dirty="0">
                <a:latin typeface="Times New Roman"/>
                <a:cs typeface="Times New Roman"/>
              </a:rPr>
              <a:t>Perform preliminary analytical procedures</a:t>
            </a:r>
          </a:p>
        </p:txBody>
      </p:sp>
      <p:sp>
        <p:nvSpPr>
          <p:cNvPr id="8" name="TextBox 7"/>
          <p:cNvSpPr txBox="1"/>
          <p:nvPr/>
        </p:nvSpPr>
        <p:spPr>
          <a:xfrm>
            <a:off x="6811264" y="1806118"/>
            <a:ext cx="2622460" cy="1264449"/>
          </a:xfrm>
          <a:prstGeom prst="rect">
            <a:avLst/>
          </a:prstGeom>
          <a:noFill/>
        </p:spPr>
        <p:txBody>
          <a:bodyPr wrap="square" rtlCol="0">
            <a:spAutoFit/>
          </a:bodyPr>
          <a:lstStyle/>
          <a:p>
            <a:pPr marL="285747" indent="-285747">
              <a:spcAft>
                <a:spcPts val="540"/>
              </a:spcAft>
              <a:buFont typeface="Arial"/>
              <a:buChar char="•"/>
            </a:pPr>
            <a:r>
              <a:rPr lang="en-US" sz="1800" dirty="0">
                <a:latin typeface="Times New Roman"/>
                <a:cs typeface="Times New Roman"/>
              </a:rPr>
              <a:t>Understand internal control and assess control risk</a:t>
            </a:r>
          </a:p>
          <a:p>
            <a:pPr marL="285747" indent="-285747">
              <a:spcAft>
                <a:spcPts val="540"/>
              </a:spcAft>
              <a:buFont typeface="Arial"/>
              <a:buChar char="•"/>
            </a:pPr>
            <a:r>
              <a:rPr lang="en-US" sz="1800" dirty="0">
                <a:latin typeface="Times New Roman"/>
                <a:cs typeface="Times New Roman"/>
              </a:rPr>
              <a:t> Assess fraud risks</a:t>
            </a:r>
          </a:p>
        </p:txBody>
      </p:sp>
      <p:sp>
        <p:nvSpPr>
          <p:cNvPr id="9" name="TextBox 8"/>
          <p:cNvSpPr txBox="1"/>
          <p:nvPr/>
        </p:nvSpPr>
        <p:spPr>
          <a:xfrm>
            <a:off x="6811264" y="4002251"/>
            <a:ext cx="2432894" cy="1882567"/>
          </a:xfrm>
          <a:prstGeom prst="rect">
            <a:avLst/>
          </a:prstGeom>
          <a:noFill/>
        </p:spPr>
        <p:txBody>
          <a:bodyPr wrap="square" rtlCol="0">
            <a:spAutoFit/>
          </a:bodyPr>
          <a:lstStyle/>
          <a:p>
            <a:pPr marL="285747" indent="-285747">
              <a:spcAft>
                <a:spcPts val="540"/>
              </a:spcAft>
              <a:buFont typeface="Arial"/>
              <a:buChar char="•"/>
            </a:pPr>
            <a:r>
              <a:rPr lang="en-US" sz="1800" dirty="0">
                <a:latin typeface="Times New Roman"/>
                <a:cs typeface="Times New Roman"/>
              </a:rPr>
              <a:t>Substantive tests of transactions</a:t>
            </a:r>
          </a:p>
          <a:p>
            <a:pPr marL="285747" indent="-285747">
              <a:spcAft>
                <a:spcPts val="540"/>
              </a:spcAft>
              <a:buFont typeface="Arial"/>
              <a:buChar char="•"/>
            </a:pPr>
            <a:r>
              <a:rPr lang="en-US" sz="1800" dirty="0">
                <a:latin typeface="Times New Roman"/>
                <a:cs typeface="Times New Roman"/>
              </a:rPr>
              <a:t>Perform analytical procedures</a:t>
            </a:r>
          </a:p>
          <a:p>
            <a:pPr marL="285747" indent="-285747">
              <a:spcAft>
                <a:spcPts val="540"/>
              </a:spcAft>
              <a:buFont typeface="Arial"/>
              <a:buChar char="•"/>
            </a:pPr>
            <a:r>
              <a:rPr lang="en-US" sz="1800" dirty="0">
                <a:latin typeface="Times New Roman"/>
                <a:cs typeface="Times New Roman"/>
              </a:rPr>
              <a:t>Test of details of balances</a:t>
            </a:r>
          </a:p>
        </p:txBody>
      </p:sp>
      <p:sp>
        <p:nvSpPr>
          <p:cNvPr id="10" name="TextBox 9"/>
          <p:cNvSpPr txBox="1"/>
          <p:nvPr/>
        </p:nvSpPr>
        <p:spPr>
          <a:xfrm>
            <a:off x="148281" y="4002251"/>
            <a:ext cx="2838690" cy="1605568"/>
          </a:xfrm>
          <a:prstGeom prst="rect">
            <a:avLst/>
          </a:prstGeom>
          <a:noFill/>
        </p:spPr>
        <p:txBody>
          <a:bodyPr wrap="square" rtlCol="0">
            <a:spAutoFit/>
          </a:bodyPr>
          <a:lstStyle/>
          <a:p>
            <a:pPr marL="285747" indent="-285747">
              <a:spcAft>
                <a:spcPts val="540"/>
              </a:spcAft>
              <a:buFont typeface="Arial"/>
              <a:buChar char="•"/>
            </a:pPr>
            <a:r>
              <a:rPr lang="en-US" sz="1800" dirty="0">
                <a:latin typeface="Times New Roman"/>
                <a:cs typeface="Times New Roman"/>
              </a:rPr>
              <a:t>Perform Subsequent events review</a:t>
            </a:r>
          </a:p>
          <a:p>
            <a:pPr marL="285747" indent="-285747">
              <a:spcAft>
                <a:spcPts val="540"/>
              </a:spcAft>
              <a:buFont typeface="Arial"/>
              <a:buChar char="•"/>
            </a:pPr>
            <a:r>
              <a:rPr lang="en-US" sz="1800" dirty="0">
                <a:latin typeface="Times New Roman"/>
                <a:cs typeface="Times New Roman"/>
              </a:rPr>
              <a:t>Issue audit report</a:t>
            </a:r>
          </a:p>
          <a:p>
            <a:pPr marL="285747" indent="-285747">
              <a:spcAft>
                <a:spcPts val="540"/>
              </a:spcAft>
              <a:buFont typeface="Arial"/>
              <a:buChar char="•"/>
            </a:pPr>
            <a:r>
              <a:rPr lang="en-US" sz="1800" dirty="0">
                <a:latin typeface="Times New Roman"/>
                <a:cs typeface="Times New Roman"/>
              </a:rPr>
              <a:t>Assess engagement quality</a:t>
            </a:r>
          </a:p>
        </p:txBody>
      </p:sp>
      <p:sp>
        <p:nvSpPr>
          <p:cNvPr id="11" name="Freeform 10"/>
          <p:cNvSpPr/>
          <p:nvPr/>
        </p:nvSpPr>
        <p:spPr>
          <a:xfrm flipH="1">
            <a:off x="298153" y="1699992"/>
            <a:ext cx="3343643" cy="212252"/>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latin typeface="Georgia" pitchFamily="18" charset="0"/>
            </a:endParaRPr>
          </a:p>
        </p:txBody>
      </p:sp>
      <p:sp>
        <p:nvSpPr>
          <p:cNvPr id="14" name="Freeform 13"/>
          <p:cNvSpPr/>
          <p:nvPr/>
        </p:nvSpPr>
        <p:spPr>
          <a:xfrm rot="10800000" flipH="1">
            <a:off x="5809248" y="5922547"/>
            <a:ext cx="3280300" cy="212252"/>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latin typeface="Georgia" pitchFamily="18" charset="0"/>
            </a:endParaRPr>
          </a:p>
        </p:txBody>
      </p:sp>
      <p:sp>
        <p:nvSpPr>
          <p:cNvPr id="15" name="Freeform 14"/>
          <p:cNvSpPr/>
          <p:nvPr/>
        </p:nvSpPr>
        <p:spPr>
          <a:xfrm>
            <a:off x="5809248" y="1727265"/>
            <a:ext cx="3236634" cy="212252"/>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latin typeface="Georgia" pitchFamily="18" charset="0"/>
            </a:endParaRPr>
          </a:p>
        </p:txBody>
      </p:sp>
      <p:sp>
        <p:nvSpPr>
          <p:cNvPr id="16" name="Freeform 15"/>
          <p:cNvSpPr/>
          <p:nvPr/>
        </p:nvSpPr>
        <p:spPr>
          <a:xfrm rot="10800000">
            <a:off x="297308" y="5936463"/>
            <a:ext cx="3343643" cy="212252"/>
          </a:xfrm>
          <a:custGeom>
            <a:avLst/>
            <a:gdLst>
              <a:gd name="connsiteX0" fmla="*/ 0 w 733245"/>
              <a:gd name="connsiteY0" fmla="*/ 198407 h 198407"/>
              <a:gd name="connsiteX1" fmla="*/ 198407 w 733245"/>
              <a:gd name="connsiteY1" fmla="*/ 0 h 198407"/>
              <a:gd name="connsiteX2" fmla="*/ 733245 w 733245"/>
              <a:gd name="connsiteY2" fmla="*/ 0 h 198407"/>
              <a:gd name="connsiteX0" fmla="*/ 0 w 733245"/>
              <a:gd name="connsiteY0" fmla="*/ 198407 h 198407"/>
              <a:gd name="connsiteX1" fmla="*/ 37531 w 733245"/>
              <a:gd name="connsiteY1" fmla="*/ 0 h 198407"/>
              <a:gd name="connsiteX2" fmla="*/ 733245 w 733245"/>
              <a:gd name="connsiteY2" fmla="*/ 0 h 198407"/>
            </a:gdLst>
            <a:ahLst/>
            <a:cxnLst>
              <a:cxn ang="0">
                <a:pos x="connsiteX0" y="connsiteY0"/>
              </a:cxn>
              <a:cxn ang="0">
                <a:pos x="connsiteX1" y="connsiteY1"/>
              </a:cxn>
              <a:cxn ang="0">
                <a:pos x="connsiteX2" y="connsiteY2"/>
              </a:cxn>
            </a:cxnLst>
            <a:rect l="l" t="t" r="r" b="b"/>
            <a:pathLst>
              <a:path w="733245" h="198407">
                <a:moveTo>
                  <a:pt x="0" y="198407"/>
                </a:moveTo>
                <a:lnTo>
                  <a:pt x="37531" y="0"/>
                </a:lnTo>
                <a:lnTo>
                  <a:pt x="733245" y="0"/>
                </a:lnTo>
              </a:path>
            </a:pathLst>
          </a:custGeom>
          <a:ln w="38100">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400">
              <a:latin typeface="Georgia" pitchFamily="18" charset="0"/>
            </a:endParaRPr>
          </a:p>
        </p:txBody>
      </p:sp>
      <p:sp>
        <p:nvSpPr>
          <p:cNvPr id="3" name="Block Arc 2"/>
          <p:cNvSpPr/>
          <p:nvPr/>
        </p:nvSpPr>
        <p:spPr>
          <a:xfrm>
            <a:off x="4331970" y="3585210"/>
            <a:ext cx="685800" cy="468630"/>
          </a:xfrm>
          <a:prstGeom prst="blockArc">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9357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10454"/>
            <a:ext cx="8229600" cy="808038"/>
          </a:xfrm>
        </p:spPr>
        <p:txBody>
          <a:bodyPr/>
          <a:lstStyle/>
          <a:p>
            <a:r>
              <a:rPr kumimoji="1" lang="en-US" altLang="zh-CN" sz="1800" dirty="0">
                <a:latin typeface="Times New Roman" charset="0"/>
                <a:ea typeface="Times New Roman" charset="0"/>
                <a:cs typeface="Times New Roman" charset="0"/>
              </a:rPr>
              <a:t>Dashboard: investigate the relationship between insured amount and actual payment amount by different coverage codes for the individual claims</a:t>
            </a:r>
            <a:endParaRPr kumimoji="1" lang="zh-CN" altLang="en-US" sz="1800" dirty="0">
              <a:latin typeface="Times New Roman" charset="0"/>
              <a:ea typeface="Times New Roman" charset="0"/>
              <a:cs typeface="Times New Roman" charset="0"/>
            </a:endParaRPr>
          </a:p>
        </p:txBody>
      </p:sp>
      <p:pic>
        <p:nvPicPr>
          <p:cNvPr id="5" name="内容占位符 4"/>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3230" y="1220544"/>
            <a:ext cx="8324213" cy="5637456"/>
          </a:xfrm>
        </p:spPr>
      </p:pic>
    </p:spTree>
    <p:extLst>
      <p:ext uri="{BB962C8B-B14F-4D97-AF65-F5344CB8AC3E}">
        <p14:creationId xmlns:p14="http://schemas.microsoft.com/office/powerpoint/2010/main" val="36539734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latin typeface="Times New Roman" panose="02020603050405020304" pitchFamily="18" charset="0"/>
                <a:cs typeface="Times New Roman" panose="02020603050405020304" pitchFamily="18" charset="0"/>
              </a:rPr>
              <a:t>Developing an </a:t>
            </a:r>
            <a:r>
              <a:rPr lang="en-US" altLang="zh-CN" dirty="0" smtClean="0">
                <a:latin typeface="Times New Roman" panose="02020603050405020304" pitchFamily="18" charset="0"/>
                <a:cs typeface="Times New Roman" panose="02020603050405020304" pitchFamily="18" charset="0"/>
              </a:rPr>
              <a:t>intelligent</a:t>
            </a:r>
            <a:r>
              <a:rPr lang="en-US" dirty="0">
                <a:latin typeface="Times New Roman" panose="02020603050405020304" pitchFamily="18" charset="0"/>
                <a:cs typeface="Times New Roman" panose="02020603050405020304" pitchFamily="18" charset="0"/>
              </a:rPr>
              <a:t> cognitive </a:t>
            </a:r>
            <a:r>
              <a:rPr lang="en-US" altLang="zh-CN" dirty="0">
                <a:latin typeface="Times New Roman" panose="02020603050405020304" pitchFamily="18" charset="0"/>
                <a:cs typeface="Times New Roman" panose="02020603050405020304" pitchFamily="18" charset="0"/>
              </a:rPr>
              <a:t>assistant </a:t>
            </a:r>
            <a:r>
              <a:rPr lang="en-US" dirty="0" smtClean="0">
                <a:latin typeface="Times New Roman" panose="02020603050405020304" pitchFamily="18" charset="0"/>
                <a:cs typeface="Times New Roman" panose="02020603050405020304" pitchFamily="18" charset="0"/>
              </a:rPr>
              <a:t>for </a:t>
            </a:r>
            <a:r>
              <a:rPr lang="en-US" altLang="zh-CN" dirty="0" smtClean="0">
                <a:latin typeface="Times New Roman" panose="02020603050405020304" pitchFamily="18" charset="0"/>
                <a:cs typeface="Times New Roman" panose="02020603050405020304" pitchFamily="18" charset="0"/>
              </a:rPr>
              <a:t>brainstorming </a:t>
            </a:r>
            <a:r>
              <a:rPr lang="en-US" altLang="zh-CN" dirty="0">
                <a:latin typeface="Times New Roman" panose="02020603050405020304" pitchFamily="18" charset="0"/>
                <a:cs typeface="Times New Roman" panose="02020603050405020304" pitchFamily="18" charset="0"/>
              </a:rPr>
              <a:t>meeting </a:t>
            </a:r>
            <a:r>
              <a:rPr lang="en-US" altLang="zh-CN" dirty="0" smtClean="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audit </a:t>
            </a:r>
            <a:r>
              <a:rPr lang="en-US" dirty="0">
                <a:latin typeface="Times New Roman" panose="02020603050405020304" pitchFamily="18" charset="0"/>
                <a:cs typeface="Times New Roman" panose="02020603050405020304" pitchFamily="18" charset="0"/>
              </a:rPr>
              <a:t>planning and </a:t>
            </a:r>
            <a:r>
              <a:rPr lang="en-US" dirty="0" smtClean="0">
                <a:latin typeface="Times New Roman" panose="02020603050405020304" pitchFamily="18" charset="0"/>
                <a:cs typeface="Times New Roman" panose="02020603050405020304" pitchFamily="18" charset="0"/>
              </a:rPr>
              <a:t>risk </a:t>
            </a:r>
            <a:r>
              <a:rPr lang="en-US" dirty="0">
                <a:latin typeface="Times New Roman" panose="02020603050405020304" pitchFamily="18" charset="0"/>
                <a:cs typeface="Times New Roman" panose="02020603050405020304" pitchFamily="18" charset="0"/>
              </a:rPr>
              <a:t>assessment</a:t>
            </a:r>
          </a:p>
        </p:txBody>
      </p:sp>
      <p:sp>
        <p:nvSpPr>
          <p:cNvPr id="3" name="Subtitle 2"/>
          <p:cNvSpPr>
            <a:spLocks noGrp="1"/>
          </p:cNvSpPr>
          <p:nvPr>
            <p:ph type="subTitle" idx="1"/>
          </p:nvPr>
        </p:nvSpPr>
        <p:spPr>
          <a:xfrm>
            <a:off x="2127944" y="4290540"/>
            <a:ext cx="5128890" cy="1111960"/>
          </a:xfrm>
        </p:spPr>
        <p:txBody>
          <a:bodyPr>
            <a:noAutofit/>
          </a:bodyPr>
          <a:lstStyle/>
          <a:p>
            <a:r>
              <a:rPr lang="en-US" sz="1800" dirty="0">
                <a:latin typeface="Times New Roman" panose="02020603050405020304" pitchFamily="18" charset="0"/>
                <a:cs typeface="Times New Roman" panose="02020603050405020304" pitchFamily="18" charset="0"/>
              </a:rPr>
              <a:t>Qiao Li</a:t>
            </a:r>
          </a:p>
          <a:p>
            <a:r>
              <a:rPr lang="en-US" sz="1800" dirty="0">
                <a:latin typeface="Times New Roman" panose="02020603050405020304" pitchFamily="18" charset="0"/>
                <a:cs typeface="Times New Roman" panose="02020603050405020304" pitchFamily="18" charset="0"/>
              </a:rPr>
              <a:t>Miklos </a:t>
            </a:r>
            <a:r>
              <a:rPr lang="en-US" sz="1800" dirty="0" err="1">
                <a:latin typeface="Times New Roman" panose="02020603050405020304" pitchFamily="18" charset="0"/>
                <a:cs typeface="Times New Roman" panose="02020603050405020304" pitchFamily="18" charset="0"/>
              </a:rPr>
              <a:t>Vasarhelyi</a:t>
            </a:r>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2017/5/2</a:t>
            </a:r>
          </a:p>
        </p:txBody>
      </p:sp>
      <p:sp>
        <p:nvSpPr>
          <p:cNvPr id="7" name="AutoShape 4" descr="https://mail.google.com/mail/u/0/images/cleardot.gif"/>
          <p:cNvSpPr>
            <a:spLocks noChangeAspect="1" noChangeArrowheads="1"/>
          </p:cNvSpPr>
          <p:nvPr/>
        </p:nvSpPr>
        <p:spPr bwMode="auto">
          <a:xfrm>
            <a:off x="1143000" y="890588"/>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989797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 name="正五边形 140"/>
          <p:cNvSpPr/>
          <p:nvPr/>
        </p:nvSpPr>
        <p:spPr>
          <a:xfrm>
            <a:off x="6557306" y="3251265"/>
            <a:ext cx="827351" cy="671612"/>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endParaRPr>
          </a:p>
        </p:txBody>
      </p:sp>
      <p:sp>
        <p:nvSpPr>
          <p:cNvPr id="143" name="正五边形 142"/>
          <p:cNvSpPr/>
          <p:nvPr/>
        </p:nvSpPr>
        <p:spPr>
          <a:xfrm>
            <a:off x="7406990" y="3261469"/>
            <a:ext cx="827351" cy="671612"/>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600" dirty="0">
              <a:solidFill>
                <a:srgbClr val="FFFFFF"/>
              </a:solidFill>
            </a:endParaRPr>
          </a:p>
        </p:txBody>
      </p:sp>
      <p:sp>
        <p:nvSpPr>
          <p:cNvPr id="3" name="文本框 2"/>
          <p:cNvSpPr txBox="1"/>
          <p:nvPr/>
        </p:nvSpPr>
        <p:spPr>
          <a:xfrm>
            <a:off x="6877452" y="168490"/>
            <a:ext cx="1867711" cy="291830"/>
          </a:xfrm>
          <a:prstGeom prst="rect">
            <a:avLst/>
          </a:prstGeom>
          <a:solidFill>
            <a:schemeClr val="bg1"/>
          </a:solidFill>
        </p:spPr>
        <p:txBody>
          <a:bodyPr wrap="square" rtlCol="0">
            <a:spAutoFit/>
          </a:bodyPr>
          <a:lstStyle/>
          <a:p>
            <a:endParaRPr lang="zh-CN" altLang="en-US" dirty="0">
              <a:solidFill>
                <a:srgbClr val="000000"/>
              </a:solidFill>
            </a:endParaRPr>
          </a:p>
        </p:txBody>
      </p:sp>
      <p:sp>
        <p:nvSpPr>
          <p:cNvPr id="41" name="矩形 40"/>
          <p:cNvSpPr/>
          <p:nvPr/>
        </p:nvSpPr>
        <p:spPr>
          <a:xfrm>
            <a:off x="2113489" y="985376"/>
            <a:ext cx="1597553" cy="369332"/>
          </a:xfrm>
          <a:prstGeom prst="rect">
            <a:avLst/>
          </a:prstGeom>
        </p:spPr>
        <p:txBody>
          <a:bodyPr wrap="none">
            <a:spAutoFit/>
          </a:bodyPr>
          <a:lstStyle/>
          <a:p>
            <a:pPr algn="ctr"/>
            <a:r>
              <a:rPr lang="en-US" altLang="zh-CN"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User Interface</a:t>
            </a:r>
            <a:endParaRPr lang="zh-CN" altLang="en-US"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8" name="圆角矩形 127"/>
          <p:cNvSpPr/>
          <p:nvPr/>
        </p:nvSpPr>
        <p:spPr>
          <a:xfrm>
            <a:off x="5601707" y="3234363"/>
            <a:ext cx="2753617" cy="720898"/>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29" name="矩形 128"/>
          <p:cNvSpPr/>
          <p:nvPr/>
        </p:nvSpPr>
        <p:spPr>
          <a:xfrm>
            <a:off x="5883975" y="2809169"/>
            <a:ext cx="1806906" cy="369332"/>
          </a:xfrm>
          <a:prstGeom prst="rect">
            <a:avLst/>
          </a:prstGeom>
        </p:spPr>
        <p:txBody>
          <a:bodyPr wrap="none">
            <a:spAutoFit/>
          </a:bodyPr>
          <a:lstStyle/>
          <a:p>
            <a:pPr algn="ctr"/>
            <a:r>
              <a:rPr lang="en-US" altLang="zh-CN"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Knowledge Base</a:t>
            </a:r>
            <a:endParaRPr lang="zh-CN" altLang="en-US"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1" name="正五边形 130"/>
          <p:cNvSpPr/>
          <p:nvPr/>
        </p:nvSpPr>
        <p:spPr>
          <a:xfrm>
            <a:off x="5677135" y="3242154"/>
            <a:ext cx="827351" cy="671612"/>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FFFFFF"/>
              </a:solidFill>
            </a:endParaRPr>
          </a:p>
        </p:txBody>
      </p:sp>
      <p:sp>
        <p:nvSpPr>
          <p:cNvPr id="132" name="矩形 131"/>
          <p:cNvSpPr/>
          <p:nvPr/>
        </p:nvSpPr>
        <p:spPr>
          <a:xfrm>
            <a:off x="7338470" y="3344253"/>
            <a:ext cx="1016855" cy="523220"/>
          </a:xfrm>
          <a:prstGeom prst="rect">
            <a:avLst/>
          </a:prstGeom>
        </p:spPr>
        <p:txBody>
          <a:bodyPr wrap="square">
            <a:spAutoFit/>
          </a:bodyPr>
          <a:lstStyle/>
          <a:p>
            <a:pPr algn="ctr"/>
            <a:r>
              <a:rPr lang="en-US" altLang="zh-CN" sz="1400" b="1" dirty="0" smtClean="0">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Text Resources</a:t>
            </a:r>
            <a:endParaRPr lang="en-US" altLang="zh-CN" sz="1400" b="1" dirty="0">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4" name="矩形 133"/>
          <p:cNvSpPr/>
          <p:nvPr/>
        </p:nvSpPr>
        <p:spPr>
          <a:xfrm>
            <a:off x="6534972" y="3346208"/>
            <a:ext cx="872018" cy="523220"/>
          </a:xfrm>
          <a:prstGeom prst="rect">
            <a:avLst/>
          </a:prstGeom>
        </p:spPr>
        <p:txBody>
          <a:bodyPr wrap="square">
            <a:spAutoFit/>
          </a:bodyPr>
          <a:lstStyle/>
          <a:p>
            <a:pPr algn="ctr"/>
            <a:r>
              <a:rPr lang="en-US" altLang="zh-CN" sz="1400" b="1" dirty="0" smtClean="0">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Structured data</a:t>
            </a:r>
            <a:endParaRPr lang="en-US" altLang="zh-CN" sz="1400" b="1" dirty="0">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0" name="矩形 139"/>
          <p:cNvSpPr/>
          <p:nvPr/>
        </p:nvSpPr>
        <p:spPr>
          <a:xfrm>
            <a:off x="5806374" y="3440388"/>
            <a:ext cx="533864" cy="307777"/>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400" b="1" dirty="0" smtClean="0">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rPr>
              <a:t>Web</a:t>
            </a:r>
            <a:endParaRPr lang="en-US" altLang="zh-CN" sz="1400" b="1" dirty="0">
              <a:solidFill>
                <a:srgbClr val="FFFFFF"/>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12" name="文本框 111"/>
          <p:cNvSpPr txBox="1"/>
          <p:nvPr/>
        </p:nvSpPr>
        <p:spPr>
          <a:xfrm>
            <a:off x="50045" y="197063"/>
            <a:ext cx="3817645" cy="300393"/>
          </a:xfrm>
          <a:prstGeom prst="rect">
            <a:avLst/>
          </a:prstGeom>
          <a:solidFill>
            <a:schemeClr val="bg1"/>
          </a:solidFill>
        </p:spPr>
        <p:txBody>
          <a:bodyPr wrap="square" rtlCol="0">
            <a:spAutoFit/>
          </a:bodyPr>
          <a:lstStyle/>
          <a:p>
            <a:endParaRPr lang="zh-CN" altLang="en-US" dirty="0">
              <a:solidFill>
                <a:srgbClr val="000000"/>
              </a:solidFill>
            </a:endParaRPr>
          </a:p>
        </p:txBody>
      </p:sp>
      <p:sp>
        <p:nvSpPr>
          <p:cNvPr id="157" name="TextBox 1"/>
          <p:cNvSpPr txBox="1"/>
          <p:nvPr/>
        </p:nvSpPr>
        <p:spPr>
          <a:xfrm>
            <a:off x="82512" y="56702"/>
            <a:ext cx="8742390" cy="830997"/>
          </a:xfrm>
          <a:prstGeom prst="rect">
            <a:avLst/>
          </a:prstGeom>
          <a:noFill/>
        </p:spPr>
        <p:txBody>
          <a:bodyPr wrap="square" rtlCol="0">
            <a:spAutoFit/>
          </a:bodyPr>
          <a:lstStyle/>
          <a:p>
            <a:r>
              <a:rPr lang="en-US" b="1" dirty="0" smtClean="0">
                <a:solidFill>
                  <a:srgbClr val="C00000"/>
                </a:solidFill>
                <a:latin typeface="Times New Roman" panose="02020603050405020304" pitchFamily="18" charset="0"/>
                <a:ea typeface="Calibri" panose="020F0502020204030204" pitchFamily="34" charset="0"/>
              </a:rPr>
              <a:t>Proposed Framework for the Intelligent System</a:t>
            </a:r>
          </a:p>
          <a:p>
            <a:r>
              <a:rPr lang="en-US" b="1" dirty="0" smtClean="0">
                <a:solidFill>
                  <a:srgbClr val="C00000"/>
                </a:solidFill>
                <a:latin typeface="Times New Roman" panose="02020603050405020304" pitchFamily="18" charset="0"/>
                <a:ea typeface="Calibri" panose="020F0502020204030204" pitchFamily="34" charset="0"/>
              </a:rPr>
              <a:t>    </a:t>
            </a:r>
            <a:endParaRPr lang="en-US" b="1" dirty="0">
              <a:solidFill>
                <a:srgbClr val="C00000"/>
              </a:solidFill>
              <a:latin typeface="Times New Roman" panose="02020603050405020304" pitchFamily="18" charset="0"/>
              <a:ea typeface="Calibri" panose="020F0502020204030204" pitchFamily="34" charset="0"/>
            </a:endParaRPr>
          </a:p>
        </p:txBody>
      </p:sp>
      <p:sp>
        <p:nvSpPr>
          <p:cNvPr id="13" name="下箭头 12"/>
          <p:cNvSpPr/>
          <p:nvPr/>
        </p:nvSpPr>
        <p:spPr>
          <a:xfrm rot="5400000">
            <a:off x="4909962" y="3354259"/>
            <a:ext cx="531627" cy="480033"/>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圆角矩形 123"/>
          <p:cNvSpPr/>
          <p:nvPr/>
        </p:nvSpPr>
        <p:spPr>
          <a:xfrm>
            <a:off x="1360999" y="1651590"/>
            <a:ext cx="3168502" cy="1104686"/>
          </a:xfrm>
          <a:prstGeom prst="round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6" name="圆角矩形 125">
            <a:hlinkClick r:id="rId3" action="ppaction://hlinksldjump"/>
          </p:cNvPr>
          <p:cNvSpPr/>
          <p:nvPr/>
        </p:nvSpPr>
        <p:spPr>
          <a:xfrm>
            <a:off x="1360999" y="3078433"/>
            <a:ext cx="3168502" cy="12509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00"/>
              </a:solidFill>
            </a:endParaRPr>
          </a:p>
        </p:txBody>
      </p:sp>
      <p:sp>
        <p:nvSpPr>
          <p:cNvPr id="127" name="圆角矩形 126"/>
          <p:cNvSpPr/>
          <p:nvPr/>
        </p:nvSpPr>
        <p:spPr>
          <a:xfrm>
            <a:off x="1385414" y="4702610"/>
            <a:ext cx="3144087" cy="1583860"/>
          </a:xfrm>
          <a:prstGeom prst="roundRect">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solidFill>
                <a:srgbClr val="000000"/>
              </a:solidFill>
            </a:endParaRPr>
          </a:p>
        </p:txBody>
      </p:sp>
      <p:sp>
        <p:nvSpPr>
          <p:cNvPr id="133" name="圆角矩形 132"/>
          <p:cNvSpPr/>
          <p:nvPr/>
        </p:nvSpPr>
        <p:spPr>
          <a:xfrm>
            <a:off x="1190352" y="1367061"/>
            <a:ext cx="3572376" cy="502599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38" name="矩形 137">
            <a:hlinkClick r:id="rId4" action="ppaction://hlinksldjump"/>
          </p:cNvPr>
          <p:cNvSpPr/>
          <p:nvPr/>
        </p:nvSpPr>
        <p:spPr>
          <a:xfrm>
            <a:off x="1534162" y="1716395"/>
            <a:ext cx="2622320" cy="523220"/>
          </a:xfrm>
          <a:prstGeom prst="rect">
            <a:avLst/>
          </a:prstGeom>
        </p:spPr>
        <p:txBody>
          <a:bodyPr wrap="square">
            <a:spAutoFit/>
          </a:bodyPr>
          <a:lstStyle/>
          <a:p>
            <a:r>
              <a:rPr lang="en-US" altLang="zh-CN" sz="1400" b="1" dirty="0" smtClean="0">
                <a:solidFill>
                  <a:srgbClr val="C00000"/>
                </a:solidFill>
              </a:rPr>
              <a:t>1. Brainstorming </a:t>
            </a:r>
            <a:r>
              <a:rPr lang="en-US" altLang="zh-CN" sz="1400" b="1" dirty="0">
                <a:solidFill>
                  <a:srgbClr val="C00000"/>
                </a:solidFill>
              </a:rPr>
              <a:t>Discussion Procedures</a:t>
            </a:r>
          </a:p>
        </p:txBody>
      </p:sp>
      <p:sp>
        <p:nvSpPr>
          <p:cNvPr id="146" name="矩形 145">
            <a:hlinkClick r:id="rId4" action="ppaction://hlinksldjump"/>
          </p:cNvPr>
          <p:cNvSpPr/>
          <p:nvPr/>
        </p:nvSpPr>
        <p:spPr>
          <a:xfrm>
            <a:off x="1481342" y="3129490"/>
            <a:ext cx="2390254" cy="553998"/>
          </a:xfrm>
          <a:prstGeom prst="rect">
            <a:avLst/>
          </a:prstGeom>
        </p:spPr>
        <p:txBody>
          <a:bodyPr wrap="square">
            <a:spAutoFit/>
          </a:bodyPr>
          <a:lstStyle/>
          <a:p>
            <a:r>
              <a:rPr lang="en-US" altLang="zh-CN" sz="1400" b="1" dirty="0" smtClean="0">
                <a:solidFill>
                  <a:srgbClr val="C00000"/>
                </a:solidFill>
              </a:rPr>
              <a:t>2. Recommended Topics</a:t>
            </a:r>
            <a:endParaRPr lang="en-US" altLang="zh-CN" sz="1400" dirty="0">
              <a:solidFill>
                <a:srgbClr val="C00000"/>
              </a:solidFill>
            </a:endParaRPr>
          </a:p>
          <a:p>
            <a:endParaRPr lang="en-US" altLang="zh-CN" sz="1600" b="1" dirty="0">
              <a:solidFill>
                <a:srgbClr val="C00000"/>
              </a:solidFill>
            </a:endParaRPr>
          </a:p>
        </p:txBody>
      </p:sp>
      <p:sp>
        <p:nvSpPr>
          <p:cNvPr id="147" name="矩形 146">
            <a:hlinkClick r:id="rId4" action="ppaction://hlinksldjump"/>
          </p:cNvPr>
          <p:cNvSpPr/>
          <p:nvPr/>
        </p:nvSpPr>
        <p:spPr>
          <a:xfrm>
            <a:off x="1534162" y="4693158"/>
            <a:ext cx="2756209" cy="738664"/>
          </a:xfrm>
          <a:prstGeom prst="rect">
            <a:avLst/>
          </a:prstGeom>
        </p:spPr>
        <p:txBody>
          <a:bodyPr wrap="square">
            <a:spAutoFit/>
          </a:bodyPr>
          <a:lstStyle/>
          <a:p>
            <a:r>
              <a:rPr lang="en-US" altLang="zh-CN" sz="1400" b="1" dirty="0" smtClean="0">
                <a:solidFill>
                  <a:srgbClr val="C00000"/>
                </a:solidFill>
              </a:rPr>
              <a:t>3. Decision </a:t>
            </a:r>
            <a:r>
              <a:rPr lang="en-US" altLang="zh-CN" sz="1400" b="1" dirty="0">
                <a:solidFill>
                  <a:srgbClr val="C00000"/>
                </a:solidFill>
              </a:rPr>
              <a:t>Support Functions (Buttons)</a:t>
            </a:r>
          </a:p>
          <a:p>
            <a:endParaRPr lang="en-US" altLang="zh-CN" sz="1400" dirty="0">
              <a:solidFill>
                <a:srgbClr val="000000"/>
              </a:solidFill>
            </a:endParaRPr>
          </a:p>
        </p:txBody>
      </p:sp>
      <p:sp>
        <p:nvSpPr>
          <p:cNvPr id="150" name="矩形 149">
            <a:hlinkClick r:id="rId4" action="ppaction://hlinksldjump"/>
          </p:cNvPr>
          <p:cNvSpPr/>
          <p:nvPr/>
        </p:nvSpPr>
        <p:spPr>
          <a:xfrm>
            <a:off x="1534162" y="2197943"/>
            <a:ext cx="3017672" cy="523220"/>
          </a:xfrm>
          <a:prstGeom prst="rect">
            <a:avLst/>
          </a:prstGeom>
        </p:spPr>
        <p:txBody>
          <a:bodyPr wrap="square">
            <a:spAutoFit/>
          </a:bodyPr>
          <a:lstStyle/>
          <a:p>
            <a:r>
              <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Industry </a:t>
            </a:r>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 Update understanding - </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New events - </a:t>
            </a:r>
            <a:r>
              <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Significant </a:t>
            </a:r>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account -</a:t>
            </a:r>
            <a:r>
              <a:rPr lang="zh-CN" altLang="en-US"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6" name="下箭头 15"/>
          <p:cNvSpPr/>
          <p:nvPr/>
        </p:nvSpPr>
        <p:spPr>
          <a:xfrm>
            <a:off x="2696678" y="2821081"/>
            <a:ext cx="329609" cy="26926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下箭头 151"/>
          <p:cNvSpPr/>
          <p:nvPr/>
        </p:nvSpPr>
        <p:spPr>
          <a:xfrm>
            <a:off x="2698002" y="4373267"/>
            <a:ext cx="329609" cy="26926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2">
            <a:hlinkClick r:id="rId4" action="ppaction://hlinksldjump"/>
          </p:cNvPr>
          <p:cNvSpPr/>
          <p:nvPr/>
        </p:nvSpPr>
        <p:spPr>
          <a:xfrm>
            <a:off x="1534162" y="3372165"/>
            <a:ext cx="3017672" cy="954107"/>
          </a:xfrm>
          <a:prstGeom prst="rect">
            <a:avLst/>
          </a:prstGeom>
        </p:spPr>
        <p:txBody>
          <a:bodyPr wrap="square">
            <a:spAutoFit/>
          </a:body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E.g., </a:t>
            </a:r>
            <a:r>
              <a:rPr lang="en-US" altLang="zh-CN" sz="1400" b="1" u="sng"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Revenue</a:t>
            </a:r>
            <a:endParaRPr lang="en-US" altLang="zh-CN" sz="1400" b="1" u="sng"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a:p>
            <a:r>
              <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Sources, amounts (month, quarter, </a:t>
            </a:r>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year), new customer contracts; new suppliers, changes </a:t>
            </a:r>
            <a:r>
              <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in </a:t>
            </a:r>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standards…</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 name="矩形 16"/>
          <p:cNvSpPr/>
          <p:nvPr/>
        </p:nvSpPr>
        <p:spPr>
          <a:xfrm>
            <a:off x="1472357" y="5246132"/>
            <a:ext cx="1204112" cy="307777"/>
          </a:xfrm>
          <a:prstGeom prst="rect">
            <a:avLst/>
          </a:prstGeom>
          <a:solidFill>
            <a:srgbClr val="FFC000"/>
          </a:solidFill>
        </p:spPr>
        <p:txBody>
          <a:bodyPr wrap="none">
            <a:spAutoFit/>
          </a:bodyPr>
          <a:lstStyle/>
          <a:p>
            <a:r>
              <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Info retrieval</a:t>
            </a:r>
          </a:p>
        </p:txBody>
      </p:sp>
      <p:sp>
        <p:nvSpPr>
          <p:cNvPr id="156" name="矩形 155"/>
          <p:cNvSpPr/>
          <p:nvPr/>
        </p:nvSpPr>
        <p:spPr>
          <a:xfrm>
            <a:off x="2805951" y="5246131"/>
            <a:ext cx="673582" cy="307777"/>
          </a:xfrm>
          <a:prstGeom prst="rect">
            <a:avLst/>
          </a:prstGeom>
          <a:solidFill>
            <a:srgbClr val="FFC000"/>
          </a:solidFill>
        </p:spPr>
        <p:txBody>
          <a:bodyPr wrap="none">
            <a:spAutoFit/>
          </a:body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Query</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0" name="矩形 169"/>
          <p:cNvSpPr/>
          <p:nvPr/>
        </p:nvSpPr>
        <p:spPr>
          <a:xfrm>
            <a:off x="1472357" y="5585855"/>
            <a:ext cx="1132041" cy="307777"/>
          </a:xfrm>
          <a:prstGeom prst="rect">
            <a:avLst/>
          </a:prstGeom>
          <a:solidFill>
            <a:srgbClr val="FFC000"/>
          </a:solidFill>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Comparison</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1" name="矩形 170"/>
          <p:cNvSpPr/>
          <p:nvPr/>
        </p:nvSpPr>
        <p:spPr>
          <a:xfrm>
            <a:off x="2678636" y="5585854"/>
            <a:ext cx="1071127" cy="307777"/>
          </a:xfrm>
          <a:prstGeom prst="rect">
            <a:avLst/>
          </a:prstGeom>
          <a:solidFill>
            <a:srgbClr val="FFC000"/>
          </a:solidFill>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Calculation</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2" name="矩形 171"/>
          <p:cNvSpPr/>
          <p:nvPr/>
        </p:nvSpPr>
        <p:spPr>
          <a:xfrm>
            <a:off x="3603125" y="5230753"/>
            <a:ext cx="553357" cy="307777"/>
          </a:xfrm>
          <a:prstGeom prst="rect">
            <a:avLst/>
          </a:prstGeom>
          <a:solidFill>
            <a:srgbClr val="FFC000"/>
          </a:solidFill>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Help</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4" name="矩形 173"/>
          <p:cNvSpPr/>
          <p:nvPr/>
        </p:nvSpPr>
        <p:spPr>
          <a:xfrm>
            <a:off x="1532967" y="5932953"/>
            <a:ext cx="971741" cy="307777"/>
          </a:xfrm>
          <a:prstGeom prst="rect">
            <a:avLst/>
          </a:prstGeom>
          <a:solidFill>
            <a:srgbClr val="FFC000"/>
          </a:solidFill>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Standards</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6" name="矩形 175"/>
          <p:cNvSpPr/>
          <p:nvPr/>
        </p:nvSpPr>
        <p:spPr>
          <a:xfrm>
            <a:off x="2607814" y="5933423"/>
            <a:ext cx="1075615" cy="307777"/>
          </a:xfrm>
          <a:prstGeom prst="rect">
            <a:avLst/>
          </a:prstGeom>
          <a:solidFill>
            <a:srgbClr val="FFC000"/>
          </a:solidFill>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Web search</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8" name="矩形 177"/>
          <p:cNvSpPr/>
          <p:nvPr/>
        </p:nvSpPr>
        <p:spPr>
          <a:xfrm>
            <a:off x="3782277" y="5932953"/>
            <a:ext cx="532518" cy="307777"/>
          </a:xfrm>
          <a:prstGeom prst="rect">
            <a:avLst/>
          </a:prstGeom>
          <a:solidFill>
            <a:srgbClr val="FFC000"/>
          </a:solidFill>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r>
              <a:rPr lang="en-US" altLang="zh-CN" sz="14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Skip</a:t>
            </a:r>
            <a:endParaRPr lang="en-US" altLang="zh-CN" sz="14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3093480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3" grpId="0" animBg="1"/>
      <p:bldP spid="128" grpId="0" animBg="1"/>
      <p:bldP spid="129" grpId="0"/>
      <p:bldP spid="131" grpId="0" animBg="1"/>
      <p:bldP spid="132" grpId="0"/>
      <p:bldP spid="134" grpId="0"/>
      <p:bldP spid="1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正五边形 140"/>
          <p:cNvSpPr/>
          <p:nvPr/>
        </p:nvSpPr>
        <p:spPr>
          <a:xfrm>
            <a:off x="3882882" y="5210657"/>
            <a:ext cx="620513" cy="503709"/>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solidFill>
                <a:schemeClr val="bg1"/>
              </a:solidFill>
            </a:endParaRPr>
          </a:p>
        </p:txBody>
      </p:sp>
      <p:sp>
        <p:nvSpPr>
          <p:cNvPr id="143" name="正五边形 142"/>
          <p:cNvSpPr/>
          <p:nvPr/>
        </p:nvSpPr>
        <p:spPr>
          <a:xfrm>
            <a:off x="4841168" y="5210657"/>
            <a:ext cx="620513" cy="503709"/>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200" dirty="0">
              <a:solidFill>
                <a:schemeClr val="bg1"/>
              </a:solidFill>
            </a:endParaRPr>
          </a:p>
        </p:txBody>
      </p:sp>
      <p:sp>
        <p:nvSpPr>
          <p:cNvPr id="3" name="文本框 2"/>
          <p:cNvSpPr txBox="1"/>
          <p:nvPr/>
        </p:nvSpPr>
        <p:spPr>
          <a:xfrm>
            <a:off x="6301090" y="983618"/>
            <a:ext cx="1400783" cy="369332"/>
          </a:xfrm>
          <a:prstGeom prst="rect">
            <a:avLst/>
          </a:prstGeom>
          <a:solidFill>
            <a:schemeClr val="bg1"/>
          </a:solidFill>
        </p:spPr>
        <p:txBody>
          <a:bodyPr wrap="square" rtlCol="0">
            <a:spAutoFit/>
          </a:bodyPr>
          <a:lstStyle/>
          <a:p>
            <a:endParaRPr lang="zh-CN" altLang="en-US" dirty="0"/>
          </a:p>
        </p:txBody>
      </p:sp>
      <p:sp>
        <p:nvSpPr>
          <p:cNvPr id="5" name="矩形 4"/>
          <p:cNvSpPr/>
          <p:nvPr/>
        </p:nvSpPr>
        <p:spPr>
          <a:xfrm>
            <a:off x="1662209" y="2106549"/>
            <a:ext cx="352938" cy="399130"/>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Industry</a:t>
            </a:r>
            <a:endParaRPr lang="zh-CN" altLang="en-US"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 name="矩形 5"/>
          <p:cNvSpPr/>
          <p:nvPr/>
        </p:nvSpPr>
        <p:spPr>
          <a:xfrm>
            <a:off x="2091179" y="2115324"/>
            <a:ext cx="530621" cy="385969"/>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Update understanding</a:t>
            </a:r>
          </a:p>
        </p:txBody>
      </p:sp>
      <p:sp>
        <p:nvSpPr>
          <p:cNvPr id="14" name="矩形 13"/>
          <p:cNvSpPr/>
          <p:nvPr/>
        </p:nvSpPr>
        <p:spPr>
          <a:xfrm>
            <a:off x="2688741" y="2109176"/>
            <a:ext cx="462575" cy="391714"/>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New events/ areas</a:t>
            </a:r>
            <a:endParaRPr lang="zh-CN" altLang="en-US"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5" name="矩形 14"/>
          <p:cNvSpPr/>
          <p:nvPr/>
        </p:nvSpPr>
        <p:spPr>
          <a:xfrm>
            <a:off x="3236610" y="2109253"/>
            <a:ext cx="515953" cy="404000"/>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Significant account</a:t>
            </a:r>
          </a:p>
        </p:txBody>
      </p:sp>
      <p:sp>
        <p:nvSpPr>
          <p:cNvPr id="18" name="矩形 17"/>
          <p:cNvSpPr/>
          <p:nvPr/>
        </p:nvSpPr>
        <p:spPr>
          <a:xfrm>
            <a:off x="3835982" y="2097177"/>
            <a:ext cx="415572" cy="403712"/>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Business Risks</a:t>
            </a:r>
            <a:endParaRPr lang="zh-CN" altLang="en-US"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9" name="矩形 18"/>
          <p:cNvSpPr/>
          <p:nvPr/>
        </p:nvSpPr>
        <p:spPr>
          <a:xfrm>
            <a:off x="4346743" y="2097177"/>
            <a:ext cx="423920" cy="399131"/>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Fraud Risks</a:t>
            </a:r>
          </a:p>
        </p:txBody>
      </p:sp>
      <p:sp>
        <p:nvSpPr>
          <p:cNvPr id="22" name="矩形 21"/>
          <p:cNvSpPr/>
          <p:nvPr/>
        </p:nvSpPr>
        <p:spPr>
          <a:xfrm>
            <a:off x="4863692" y="2099743"/>
            <a:ext cx="421475" cy="389231"/>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Going Concern</a:t>
            </a:r>
            <a:endParaRPr lang="zh-CN" altLang="en-US"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3" name="矩形 22"/>
          <p:cNvSpPr/>
          <p:nvPr/>
        </p:nvSpPr>
        <p:spPr>
          <a:xfrm>
            <a:off x="5398751" y="2097115"/>
            <a:ext cx="476832" cy="391859"/>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Accounting policies</a:t>
            </a:r>
          </a:p>
        </p:txBody>
      </p:sp>
      <p:sp>
        <p:nvSpPr>
          <p:cNvPr id="26" name="矩形 25"/>
          <p:cNvSpPr/>
          <p:nvPr/>
        </p:nvSpPr>
        <p:spPr>
          <a:xfrm>
            <a:off x="5966933" y="2100551"/>
            <a:ext cx="394083" cy="395757"/>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IT controls</a:t>
            </a:r>
            <a:endParaRPr lang="zh-CN" altLang="en-US"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 name="矩形 26"/>
          <p:cNvSpPr/>
          <p:nvPr/>
        </p:nvSpPr>
        <p:spPr>
          <a:xfrm>
            <a:off x="6432365" y="2098224"/>
            <a:ext cx="500194" cy="396066"/>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Related Parties</a:t>
            </a:r>
          </a:p>
        </p:txBody>
      </p:sp>
      <p:sp>
        <p:nvSpPr>
          <p:cNvPr id="30" name="矩形 29"/>
          <p:cNvSpPr/>
          <p:nvPr/>
        </p:nvSpPr>
        <p:spPr>
          <a:xfrm>
            <a:off x="7001481" y="2103361"/>
            <a:ext cx="412919" cy="404000"/>
          </a:xfrm>
          <a:prstGeom prst="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Other topics</a:t>
            </a:r>
          </a:p>
        </p:txBody>
      </p:sp>
      <p:sp>
        <p:nvSpPr>
          <p:cNvPr id="33" name="文本框 32"/>
          <p:cNvSpPr txBox="1"/>
          <p:nvPr/>
        </p:nvSpPr>
        <p:spPr>
          <a:xfrm>
            <a:off x="1491812" y="5599763"/>
            <a:ext cx="1625940" cy="230832"/>
          </a:xfrm>
          <a:prstGeom prst="rect">
            <a:avLst/>
          </a:prstGeom>
          <a:solidFill>
            <a:schemeClr val="bg1"/>
          </a:solidFill>
        </p:spPr>
        <p:txBody>
          <a:bodyPr wrap="square" rtlCol="0">
            <a:spAutoFit/>
          </a:bodyPr>
          <a:lstStyle/>
          <a:p>
            <a:endParaRPr lang="zh-CN" altLang="en-US" sz="900" dirty="0"/>
          </a:p>
        </p:txBody>
      </p:sp>
      <p:sp>
        <p:nvSpPr>
          <p:cNvPr id="35" name="圆角矩形 34">
            <a:hlinkClick r:id="rId3" action="ppaction://hlinksldjump"/>
          </p:cNvPr>
          <p:cNvSpPr/>
          <p:nvPr/>
        </p:nvSpPr>
        <p:spPr>
          <a:xfrm>
            <a:off x="1817570" y="2928977"/>
            <a:ext cx="395153" cy="80064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1. </a:t>
            </a:r>
            <a:r>
              <a:rPr lang="en-US" altLang="zh-CN" dirty="0">
                <a:solidFill>
                  <a:schemeClr val="tx1"/>
                </a:solidFill>
              </a:rPr>
              <a:t>…</a:t>
            </a:r>
            <a:endParaRPr lang="zh-CN" altLang="en-US" dirty="0">
              <a:solidFill>
                <a:schemeClr val="tx1"/>
              </a:solidFill>
            </a:endParaRPr>
          </a:p>
        </p:txBody>
      </p:sp>
      <p:cxnSp>
        <p:nvCxnSpPr>
          <p:cNvPr id="37" name="直接箭头连接符 36"/>
          <p:cNvCxnSpPr>
            <a:stCxn id="5" idx="2"/>
            <a:endCxn id="35" idx="0"/>
          </p:cNvCxnSpPr>
          <p:nvPr/>
        </p:nvCxnSpPr>
        <p:spPr>
          <a:xfrm>
            <a:off x="1838678" y="2505677"/>
            <a:ext cx="176469" cy="42329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40" name="圆角矩形 39"/>
          <p:cNvSpPr/>
          <p:nvPr/>
        </p:nvSpPr>
        <p:spPr>
          <a:xfrm>
            <a:off x="1194544" y="1744381"/>
            <a:ext cx="6819163" cy="3291185"/>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919441" y="1516739"/>
            <a:ext cx="1127681" cy="276999"/>
          </a:xfrm>
          <a:prstGeom prst="rect">
            <a:avLst/>
          </a:prstGeom>
        </p:spPr>
        <p:txBody>
          <a:bodyPr wrap="none">
            <a:spAutoFit/>
          </a:bodyPr>
          <a:lstStyle/>
          <a:p>
            <a:pPr algn="ctr"/>
            <a:r>
              <a:rPr lang="en-US" altLang="zh-CN" sz="1200" b="1" dirty="0">
                <a:latin typeface="Times New Roman" panose="02020603050405020304" pitchFamily="18" charset="0"/>
                <a:ea typeface="Arial Unicode MS" panose="020B0604020202020204" pitchFamily="34" charset="-122"/>
                <a:cs typeface="Times New Roman" panose="02020603050405020304" pitchFamily="18" charset="0"/>
              </a:rPr>
              <a:t>User Interface</a:t>
            </a:r>
            <a:endParaRPr lang="zh-CN" altLang="en-US" sz="1200"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42" name="矩形 41"/>
          <p:cNvSpPr/>
          <p:nvPr/>
        </p:nvSpPr>
        <p:spPr>
          <a:xfrm>
            <a:off x="6490701" y="3907291"/>
            <a:ext cx="1576316" cy="461665"/>
          </a:xfrm>
          <a:prstGeom prst="rect">
            <a:avLst/>
          </a:prstGeom>
        </p:spPr>
        <p:txBody>
          <a:bodyPr wrap="square">
            <a:spAutoFit/>
          </a:bodyPr>
          <a:lstStyle/>
          <a:p>
            <a:pPr algn="ctr"/>
            <a:r>
              <a:rPr lang="en-US" altLang="zh-CN" sz="1200" b="1" u="sng" dirty="0">
                <a:latin typeface="Times New Roman" panose="02020603050405020304" pitchFamily="18" charset="0"/>
                <a:ea typeface="Arial Unicode MS" panose="020B0604020202020204" pitchFamily="34" charset="-122"/>
                <a:cs typeface="Times New Roman" panose="02020603050405020304" pitchFamily="18" charset="0"/>
              </a:rPr>
              <a:t>Decision support functions (Buttons)</a:t>
            </a:r>
            <a:endParaRPr lang="zh-CN" altLang="en-US" sz="1200" b="1" u="sng" dirty="0">
              <a:latin typeface="Times New Roman" panose="02020603050405020304" pitchFamily="18" charset="0"/>
              <a:ea typeface="Arial Unicode MS" panose="020B0604020202020204" pitchFamily="34" charset="-122"/>
              <a:cs typeface="Times New Roman" panose="02020603050405020304" pitchFamily="18" charset="0"/>
            </a:endParaRPr>
          </a:p>
        </p:txBody>
      </p:sp>
      <p:cxnSp>
        <p:nvCxnSpPr>
          <p:cNvPr id="45" name="直接箭头连接符 44"/>
          <p:cNvCxnSpPr>
            <a:stCxn id="6" idx="2"/>
            <a:endCxn id="46" idx="0"/>
          </p:cNvCxnSpPr>
          <p:nvPr/>
        </p:nvCxnSpPr>
        <p:spPr>
          <a:xfrm>
            <a:off x="2356490" y="2501293"/>
            <a:ext cx="354277" cy="39334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grpSp>
        <p:nvGrpSpPr>
          <p:cNvPr id="51" name="组合 50"/>
          <p:cNvGrpSpPr/>
          <p:nvPr/>
        </p:nvGrpSpPr>
        <p:grpSpPr>
          <a:xfrm>
            <a:off x="2280716" y="2894638"/>
            <a:ext cx="860102" cy="1600224"/>
            <a:chOff x="8979969" y="3787286"/>
            <a:chExt cx="1146803" cy="1459567"/>
          </a:xfrm>
        </p:grpSpPr>
        <p:sp>
          <p:nvSpPr>
            <p:cNvPr id="44" name="圆角矩形 43"/>
            <p:cNvSpPr/>
            <p:nvPr/>
          </p:nvSpPr>
          <p:spPr>
            <a:xfrm>
              <a:off x="8996461" y="3845942"/>
              <a:ext cx="1088445" cy="986222"/>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50" dirty="0">
                <a:solidFill>
                  <a:schemeClr val="tx1"/>
                </a:solidFill>
              </a:endParaRPr>
            </a:p>
          </p:txBody>
        </p:sp>
        <p:sp>
          <p:nvSpPr>
            <p:cNvPr id="46" name="文本框 45">
              <a:hlinkClick r:id="rId4" action="ppaction://hlinksldjump"/>
            </p:cNvPr>
            <p:cNvSpPr txBox="1"/>
            <p:nvPr/>
          </p:nvSpPr>
          <p:spPr>
            <a:xfrm>
              <a:off x="8979969" y="3787286"/>
              <a:ext cx="1146803" cy="1459567"/>
            </a:xfrm>
            <a:prstGeom prst="rect">
              <a:avLst/>
            </a:prstGeom>
            <a:noFill/>
          </p:spPr>
          <p:txBody>
            <a:bodyPr wrap="square" rtlCol="0">
              <a:spAutoFit/>
            </a:bodyPr>
            <a:lstStyle/>
            <a:p>
              <a:r>
                <a:rPr lang="en-US" altLang="zh-CN" sz="788" b="1" dirty="0">
                  <a:solidFill>
                    <a:schemeClr val="accent6">
                      <a:lumMod val="75000"/>
                    </a:schemeClr>
                  </a:solidFill>
                </a:rPr>
                <a:t>2. General understanding:</a:t>
              </a:r>
            </a:p>
            <a:p>
              <a:pPr marL="214313" indent="-214313">
                <a:buFont typeface="Wingdings" panose="05000000000000000000" pitchFamily="2" charset="2"/>
                <a:buChar char="p"/>
              </a:pPr>
              <a:r>
                <a:rPr lang="en-US" altLang="zh-CN" sz="788" u="sng" dirty="0"/>
                <a:t>Company</a:t>
              </a:r>
              <a:r>
                <a:rPr lang="en-US" altLang="zh-CN" sz="788" dirty="0"/>
                <a:t> </a:t>
              </a:r>
              <a:r>
                <a:rPr lang="en-US" altLang="zh-CN" sz="788" u="sng" dirty="0"/>
                <a:t>information</a:t>
              </a:r>
            </a:p>
            <a:p>
              <a:pPr marL="214313" indent="-214313">
                <a:buFont typeface="Wingdings" panose="05000000000000000000" pitchFamily="2" charset="2"/>
                <a:buChar char="p"/>
              </a:pPr>
              <a:r>
                <a:rPr lang="en-US" altLang="zh-CN" sz="788" dirty="0"/>
                <a:t>Business strategy</a:t>
              </a:r>
            </a:p>
            <a:p>
              <a:pPr marL="214313" indent="-214313">
                <a:buFont typeface="Wingdings" panose="05000000000000000000" pitchFamily="2" charset="2"/>
                <a:buChar char="p"/>
              </a:pPr>
              <a:r>
                <a:rPr lang="en-US" altLang="zh-CN" sz="788" dirty="0"/>
                <a:t>……</a:t>
              </a:r>
            </a:p>
          </p:txBody>
        </p:sp>
      </p:grpSp>
      <p:sp>
        <p:nvSpPr>
          <p:cNvPr id="49" name="圆角矩形 48">
            <a:hlinkClick r:id="rId5" action="ppaction://hlinksldjump"/>
          </p:cNvPr>
          <p:cNvSpPr/>
          <p:nvPr/>
        </p:nvSpPr>
        <p:spPr>
          <a:xfrm>
            <a:off x="3125343" y="2925484"/>
            <a:ext cx="393217" cy="80772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50" dirty="0">
                <a:solidFill>
                  <a:schemeClr val="tx1"/>
                </a:solidFill>
              </a:rPr>
              <a:t>3. </a:t>
            </a:r>
            <a:r>
              <a:rPr lang="en-US" altLang="zh-CN" dirty="0">
                <a:solidFill>
                  <a:schemeClr val="tx1"/>
                </a:solidFill>
              </a:rPr>
              <a:t>…</a:t>
            </a:r>
            <a:endParaRPr lang="zh-CN" altLang="en-US" dirty="0">
              <a:solidFill>
                <a:schemeClr val="tx1"/>
              </a:solidFill>
            </a:endParaRPr>
          </a:p>
        </p:txBody>
      </p:sp>
      <p:cxnSp>
        <p:nvCxnSpPr>
          <p:cNvPr id="50" name="直接箭头连接符 49"/>
          <p:cNvCxnSpPr>
            <a:stCxn id="14" idx="2"/>
            <a:endCxn id="49" idx="0"/>
          </p:cNvCxnSpPr>
          <p:nvPr/>
        </p:nvCxnSpPr>
        <p:spPr>
          <a:xfrm>
            <a:off x="2920029" y="2500888"/>
            <a:ext cx="401923" cy="42459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52" name="圆角矩形 51">
            <a:hlinkClick r:id="rId6" action="ppaction://hlinksldjump"/>
          </p:cNvPr>
          <p:cNvSpPr/>
          <p:nvPr/>
        </p:nvSpPr>
        <p:spPr>
          <a:xfrm>
            <a:off x="3577469" y="2922948"/>
            <a:ext cx="823205" cy="8182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800" dirty="0">
              <a:solidFill>
                <a:schemeClr val="tx1"/>
              </a:solidFill>
            </a:endParaRPr>
          </a:p>
        </p:txBody>
      </p:sp>
      <p:cxnSp>
        <p:nvCxnSpPr>
          <p:cNvPr id="53" name="直接箭头连接符 52"/>
          <p:cNvCxnSpPr>
            <a:stCxn id="15" idx="2"/>
            <a:endCxn id="52" idx="0"/>
          </p:cNvCxnSpPr>
          <p:nvPr/>
        </p:nvCxnSpPr>
        <p:spPr>
          <a:xfrm>
            <a:off x="3494585" y="2513251"/>
            <a:ext cx="494486" cy="409697"/>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55" name="圆角矩形 54">
            <a:hlinkClick r:id="" action="ppaction://noaction"/>
          </p:cNvPr>
          <p:cNvSpPr/>
          <p:nvPr/>
        </p:nvSpPr>
        <p:spPr>
          <a:xfrm>
            <a:off x="4453712" y="2935335"/>
            <a:ext cx="392160" cy="8094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altLang="zh-CN" sz="1050" dirty="0">
                <a:solidFill>
                  <a:schemeClr val="tx1"/>
                </a:solidFill>
              </a:rPr>
              <a:t>5. </a:t>
            </a:r>
            <a:r>
              <a:rPr lang="en-US" altLang="zh-CN" sz="1800" dirty="0">
                <a:solidFill>
                  <a:schemeClr val="tx1"/>
                </a:solidFill>
              </a:rPr>
              <a:t>…</a:t>
            </a:r>
            <a:endParaRPr lang="zh-CN" altLang="en-US" sz="1800" dirty="0">
              <a:solidFill>
                <a:schemeClr val="tx1"/>
              </a:solidFill>
            </a:endParaRPr>
          </a:p>
        </p:txBody>
      </p:sp>
      <p:cxnSp>
        <p:nvCxnSpPr>
          <p:cNvPr id="56" name="直接箭头连接符 55"/>
          <p:cNvCxnSpPr>
            <a:stCxn id="18" idx="2"/>
            <a:endCxn id="55" idx="0"/>
          </p:cNvCxnSpPr>
          <p:nvPr/>
        </p:nvCxnSpPr>
        <p:spPr>
          <a:xfrm>
            <a:off x="4043768" y="2500889"/>
            <a:ext cx="606024" cy="434445"/>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
        <p:nvSpPr>
          <p:cNvPr id="58" name="圆角矩形 57">
            <a:hlinkClick r:id="" action="ppaction://noaction"/>
          </p:cNvPr>
          <p:cNvSpPr/>
          <p:nvPr/>
        </p:nvSpPr>
        <p:spPr>
          <a:xfrm>
            <a:off x="4955459" y="2942206"/>
            <a:ext cx="358267" cy="79652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altLang="zh-CN" sz="1050" dirty="0">
                <a:solidFill>
                  <a:schemeClr val="tx1"/>
                </a:solidFill>
              </a:rPr>
              <a:t>6. </a:t>
            </a:r>
            <a:r>
              <a:rPr lang="en-US" altLang="zh-CN" sz="1800" dirty="0">
                <a:solidFill>
                  <a:schemeClr val="tx1"/>
                </a:solidFill>
              </a:rPr>
              <a:t>…</a:t>
            </a:r>
            <a:endParaRPr lang="zh-CN" altLang="en-US" sz="1800" dirty="0">
              <a:solidFill>
                <a:schemeClr val="tx1"/>
              </a:solidFill>
            </a:endParaRPr>
          </a:p>
        </p:txBody>
      </p:sp>
      <p:cxnSp>
        <p:nvCxnSpPr>
          <p:cNvPr id="59" name="直接箭头连接符 58"/>
          <p:cNvCxnSpPr>
            <a:stCxn id="19" idx="2"/>
            <a:endCxn id="58" idx="0"/>
          </p:cNvCxnSpPr>
          <p:nvPr/>
        </p:nvCxnSpPr>
        <p:spPr>
          <a:xfrm>
            <a:off x="4558703" y="2496309"/>
            <a:ext cx="575889" cy="445898"/>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cxnSp>
        <p:nvCxnSpPr>
          <p:cNvPr id="66" name="直接箭头连接符 65"/>
          <p:cNvCxnSpPr>
            <a:endCxn id="67" idx="0"/>
          </p:cNvCxnSpPr>
          <p:nvPr/>
        </p:nvCxnSpPr>
        <p:spPr>
          <a:xfrm flipH="1">
            <a:off x="1795988" y="3761086"/>
            <a:ext cx="825812" cy="667727"/>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grpSp>
        <p:nvGrpSpPr>
          <p:cNvPr id="270" name="组合 269"/>
          <p:cNvGrpSpPr/>
          <p:nvPr/>
        </p:nvGrpSpPr>
        <p:grpSpPr>
          <a:xfrm>
            <a:off x="1464783" y="4410747"/>
            <a:ext cx="676447" cy="415498"/>
            <a:chOff x="9483932" y="3071613"/>
            <a:chExt cx="1964475" cy="337929"/>
          </a:xfrm>
        </p:grpSpPr>
        <p:sp>
          <p:nvSpPr>
            <p:cNvPr id="67" name="椭圆 66"/>
            <p:cNvSpPr/>
            <p:nvPr/>
          </p:nvSpPr>
          <p:spPr>
            <a:xfrm>
              <a:off x="9576058" y="3086307"/>
              <a:ext cx="1739466" cy="314056"/>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7"/>
            <p:cNvSpPr/>
            <p:nvPr/>
          </p:nvSpPr>
          <p:spPr>
            <a:xfrm>
              <a:off x="9483932" y="3071613"/>
              <a:ext cx="1964475" cy="337929"/>
            </a:xfrm>
            <a:prstGeom prst="rect">
              <a:avLst/>
            </a:prstGeom>
          </p:spPr>
          <p:txBody>
            <a:bodyPr wrap="square">
              <a:spAutoFit/>
            </a:body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Info retrieval</a:t>
              </a:r>
            </a:p>
          </p:txBody>
        </p:sp>
      </p:grpSp>
      <p:sp>
        <p:nvSpPr>
          <p:cNvPr id="69" name="矩形 68">
            <a:hlinkClick r:id="rId7" action="ppaction://hlinksldjump"/>
          </p:cNvPr>
          <p:cNvSpPr/>
          <p:nvPr/>
        </p:nvSpPr>
        <p:spPr>
          <a:xfrm>
            <a:off x="3534058" y="2977992"/>
            <a:ext cx="1003199" cy="698589"/>
          </a:xfrm>
          <a:prstGeom prst="rect">
            <a:avLst/>
          </a:prstGeom>
        </p:spPr>
        <p:txBody>
          <a:bodyPr wrap="square">
            <a:spAutoFit/>
          </a:bodyPr>
          <a:lstStyle/>
          <a:p>
            <a:r>
              <a:rPr lang="en-US" altLang="zh-CN" sz="788" b="1" dirty="0">
                <a:solidFill>
                  <a:schemeClr val="accent6">
                    <a:lumMod val="75000"/>
                  </a:schemeClr>
                </a:solidFill>
              </a:rPr>
              <a:t>4. Financial risk – account level</a:t>
            </a:r>
          </a:p>
          <a:p>
            <a:pPr marL="214313" indent="-214313">
              <a:buFont typeface="Wingdings" panose="05000000000000000000" pitchFamily="2" charset="2"/>
              <a:buChar char="p"/>
            </a:pPr>
            <a:r>
              <a:rPr lang="en-US" altLang="zh-CN" sz="788" u="sng" dirty="0"/>
              <a:t>Revenue</a:t>
            </a:r>
          </a:p>
          <a:p>
            <a:pPr marL="214313" indent="-214313">
              <a:buFont typeface="Wingdings" panose="05000000000000000000" pitchFamily="2" charset="2"/>
              <a:buChar char="p"/>
            </a:pPr>
            <a:r>
              <a:rPr lang="en-US" altLang="zh-CN" sz="788" dirty="0"/>
              <a:t>Cash flow</a:t>
            </a:r>
          </a:p>
          <a:p>
            <a:pPr marL="214313" indent="-214313">
              <a:buFont typeface="Wingdings" panose="05000000000000000000" pitchFamily="2" charset="2"/>
              <a:buChar char="p"/>
            </a:pPr>
            <a:r>
              <a:rPr lang="en-US" altLang="zh-CN" sz="788" dirty="0"/>
              <a:t>……</a:t>
            </a:r>
          </a:p>
        </p:txBody>
      </p:sp>
      <p:grpSp>
        <p:nvGrpSpPr>
          <p:cNvPr id="271" name="组合 270"/>
          <p:cNvGrpSpPr/>
          <p:nvPr/>
        </p:nvGrpSpPr>
        <p:grpSpPr>
          <a:xfrm>
            <a:off x="2243166" y="4448440"/>
            <a:ext cx="640807" cy="407681"/>
            <a:chOff x="9615338" y="3503873"/>
            <a:chExt cx="1739466" cy="328595"/>
          </a:xfrm>
        </p:grpSpPr>
        <p:sp>
          <p:nvSpPr>
            <p:cNvPr id="81" name="椭圆 80"/>
            <p:cNvSpPr/>
            <p:nvPr/>
          </p:nvSpPr>
          <p:spPr>
            <a:xfrm>
              <a:off x="9615338" y="3503873"/>
              <a:ext cx="1739466" cy="328595"/>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9723709" y="3516003"/>
              <a:ext cx="1493381" cy="204659"/>
            </a:xfrm>
            <a:prstGeom prst="rect">
              <a:avLst/>
            </a:prstGeom>
          </p:spPr>
          <p:txBody>
            <a:bodyPr wrap="none">
              <a:spAutoFit/>
            </a:body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Query</a:t>
              </a:r>
            </a:p>
          </p:txBody>
        </p:sp>
      </p:grpSp>
      <p:grpSp>
        <p:nvGrpSpPr>
          <p:cNvPr id="272" name="组合 271"/>
          <p:cNvGrpSpPr/>
          <p:nvPr/>
        </p:nvGrpSpPr>
        <p:grpSpPr>
          <a:xfrm>
            <a:off x="3166044" y="4434927"/>
            <a:ext cx="896399" cy="431467"/>
            <a:chOff x="9125670" y="3928806"/>
            <a:chExt cx="2573384" cy="353314"/>
          </a:xfrm>
        </p:grpSpPr>
        <p:sp>
          <p:nvSpPr>
            <p:cNvPr id="83" name="椭圆 82"/>
            <p:cNvSpPr/>
            <p:nvPr/>
          </p:nvSpPr>
          <p:spPr>
            <a:xfrm>
              <a:off x="9624216" y="3928806"/>
              <a:ext cx="1739466" cy="353314"/>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800"/>
            </a:p>
          </p:txBody>
        </p:sp>
        <p:sp>
          <p:nvSpPr>
            <p:cNvPr id="84" name="矩形 83"/>
            <p:cNvSpPr/>
            <p:nvPr/>
          </p:nvSpPr>
          <p:spPr>
            <a:xfrm>
              <a:off x="9125670" y="3970136"/>
              <a:ext cx="2573384" cy="207923"/>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Comparison</a:t>
              </a:r>
            </a:p>
          </p:txBody>
        </p:sp>
      </p:grpSp>
      <p:grpSp>
        <p:nvGrpSpPr>
          <p:cNvPr id="274" name="组合 273"/>
          <p:cNvGrpSpPr/>
          <p:nvPr/>
        </p:nvGrpSpPr>
        <p:grpSpPr>
          <a:xfrm>
            <a:off x="4860591" y="4461751"/>
            <a:ext cx="628991" cy="394372"/>
            <a:chOff x="9589972" y="4742278"/>
            <a:chExt cx="1739466" cy="314043"/>
          </a:xfrm>
        </p:grpSpPr>
        <p:sp>
          <p:nvSpPr>
            <p:cNvPr id="87" name="椭圆 86"/>
            <p:cNvSpPr/>
            <p:nvPr/>
          </p:nvSpPr>
          <p:spPr>
            <a:xfrm>
              <a:off x="9589972" y="4742278"/>
              <a:ext cx="1739466" cy="314043"/>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800"/>
            </a:p>
          </p:txBody>
        </p:sp>
        <p:sp>
          <p:nvSpPr>
            <p:cNvPr id="88" name="矩形 87"/>
            <p:cNvSpPr/>
            <p:nvPr/>
          </p:nvSpPr>
          <p:spPr>
            <a:xfrm>
              <a:off x="9847533" y="4777427"/>
              <a:ext cx="1273183" cy="202196"/>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Help</a:t>
              </a:r>
            </a:p>
          </p:txBody>
        </p:sp>
      </p:grpSp>
      <p:grpSp>
        <p:nvGrpSpPr>
          <p:cNvPr id="273" name="组合 272"/>
          <p:cNvGrpSpPr/>
          <p:nvPr/>
        </p:nvGrpSpPr>
        <p:grpSpPr>
          <a:xfrm>
            <a:off x="4047638" y="4446082"/>
            <a:ext cx="797013" cy="399254"/>
            <a:chOff x="9418932" y="4301295"/>
            <a:chExt cx="2259209" cy="321399"/>
          </a:xfrm>
        </p:grpSpPr>
        <p:sp>
          <p:nvSpPr>
            <p:cNvPr id="85" name="椭圆 84"/>
            <p:cNvSpPr/>
            <p:nvPr/>
          </p:nvSpPr>
          <p:spPr>
            <a:xfrm>
              <a:off x="9614389" y="4301295"/>
              <a:ext cx="1739466" cy="321399"/>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800"/>
            </a:p>
          </p:txBody>
        </p:sp>
        <p:sp>
          <p:nvSpPr>
            <p:cNvPr id="91" name="矩形 90"/>
            <p:cNvSpPr/>
            <p:nvPr/>
          </p:nvSpPr>
          <p:spPr>
            <a:xfrm>
              <a:off x="9418932" y="4340563"/>
              <a:ext cx="2259209" cy="204402"/>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Calculator</a:t>
              </a:r>
            </a:p>
          </p:txBody>
        </p:sp>
      </p:grpSp>
      <p:grpSp>
        <p:nvGrpSpPr>
          <p:cNvPr id="277" name="组合 276"/>
          <p:cNvGrpSpPr/>
          <p:nvPr/>
        </p:nvGrpSpPr>
        <p:grpSpPr>
          <a:xfrm>
            <a:off x="7094842" y="4461740"/>
            <a:ext cx="662414" cy="411362"/>
            <a:chOff x="9656925" y="6058860"/>
            <a:chExt cx="1739466" cy="293090"/>
          </a:xfrm>
        </p:grpSpPr>
        <p:sp>
          <p:nvSpPr>
            <p:cNvPr id="95" name="椭圆 94"/>
            <p:cNvSpPr/>
            <p:nvPr/>
          </p:nvSpPr>
          <p:spPr>
            <a:xfrm>
              <a:off x="9656925" y="6058860"/>
              <a:ext cx="1739466" cy="293090"/>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800"/>
            </a:p>
          </p:txBody>
        </p:sp>
        <p:sp>
          <p:nvSpPr>
            <p:cNvPr id="96" name="矩形 95"/>
            <p:cNvSpPr/>
            <p:nvPr/>
          </p:nvSpPr>
          <p:spPr>
            <a:xfrm>
              <a:off x="9910973" y="6111598"/>
              <a:ext cx="1175265" cy="180912"/>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Skip</a:t>
              </a:r>
            </a:p>
          </p:txBody>
        </p:sp>
      </p:grpSp>
      <p:grpSp>
        <p:nvGrpSpPr>
          <p:cNvPr id="275" name="组合 274"/>
          <p:cNvGrpSpPr/>
          <p:nvPr/>
        </p:nvGrpSpPr>
        <p:grpSpPr>
          <a:xfrm>
            <a:off x="5566028" y="4466887"/>
            <a:ext cx="777778" cy="394372"/>
            <a:chOff x="9451933" y="5201411"/>
            <a:chExt cx="2175062" cy="307525"/>
          </a:xfrm>
        </p:grpSpPr>
        <p:sp>
          <p:nvSpPr>
            <p:cNvPr id="94" name="椭圆 93"/>
            <p:cNvSpPr/>
            <p:nvPr/>
          </p:nvSpPr>
          <p:spPr>
            <a:xfrm>
              <a:off x="9602648" y="5201411"/>
              <a:ext cx="1739466" cy="307525"/>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800"/>
            </a:p>
          </p:txBody>
        </p:sp>
        <p:sp>
          <p:nvSpPr>
            <p:cNvPr id="99" name="矩形 98"/>
            <p:cNvSpPr/>
            <p:nvPr/>
          </p:nvSpPr>
          <p:spPr>
            <a:xfrm>
              <a:off x="9451933" y="5245584"/>
              <a:ext cx="2175062" cy="198000"/>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Standards</a:t>
              </a:r>
            </a:p>
          </p:txBody>
        </p:sp>
      </p:grpSp>
      <p:cxnSp>
        <p:nvCxnSpPr>
          <p:cNvPr id="100" name="直接箭头连接符 99"/>
          <p:cNvCxnSpPr>
            <a:endCxn id="92" idx="0"/>
          </p:cNvCxnSpPr>
          <p:nvPr/>
        </p:nvCxnSpPr>
        <p:spPr>
          <a:xfrm>
            <a:off x="2599928" y="3772807"/>
            <a:ext cx="4071842" cy="688940"/>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10" name="直接箭头连接符 109"/>
          <p:cNvCxnSpPr/>
          <p:nvPr/>
        </p:nvCxnSpPr>
        <p:spPr>
          <a:xfrm>
            <a:off x="2655934" y="3780297"/>
            <a:ext cx="4770116" cy="681450"/>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28" name="圆角矩形 127"/>
          <p:cNvSpPr/>
          <p:nvPr/>
        </p:nvSpPr>
        <p:spPr>
          <a:xfrm>
            <a:off x="2695507" y="5205346"/>
            <a:ext cx="3016100" cy="541474"/>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p:cNvSpPr/>
          <p:nvPr/>
        </p:nvSpPr>
        <p:spPr>
          <a:xfrm>
            <a:off x="3731887" y="5688226"/>
            <a:ext cx="1249061" cy="276999"/>
          </a:xfrm>
          <a:prstGeom prst="rect">
            <a:avLst/>
          </a:prstGeom>
        </p:spPr>
        <p:txBody>
          <a:bodyPr wrap="none">
            <a:spAutoFit/>
          </a:bodyPr>
          <a:lstStyle/>
          <a:p>
            <a:pPr algn="ctr"/>
            <a:r>
              <a:rPr lang="en-US" altLang="zh-CN" sz="1200" b="1" dirty="0">
                <a:latin typeface="Times New Roman" panose="02020603050405020304" pitchFamily="18" charset="0"/>
                <a:ea typeface="Arial Unicode MS" panose="020B0604020202020204" pitchFamily="34" charset="-122"/>
                <a:cs typeface="Times New Roman" panose="02020603050405020304" pitchFamily="18" charset="0"/>
              </a:rPr>
              <a:t>Knowledge base</a:t>
            </a:r>
            <a:endParaRPr lang="zh-CN" altLang="en-US" sz="1200" b="1"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1" name="正五边形 130"/>
          <p:cNvSpPr/>
          <p:nvPr/>
        </p:nvSpPr>
        <p:spPr>
          <a:xfrm>
            <a:off x="2974963" y="5211989"/>
            <a:ext cx="620513" cy="503709"/>
          </a:xfrm>
          <a:prstGeom prst="pentago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1"/>
              </a:solidFill>
            </a:endParaRPr>
          </a:p>
        </p:txBody>
      </p:sp>
      <p:sp>
        <p:nvSpPr>
          <p:cNvPr id="132" name="矩形 131"/>
          <p:cNvSpPr/>
          <p:nvPr/>
        </p:nvSpPr>
        <p:spPr>
          <a:xfrm>
            <a:off x="4780768" y="5206146"/>
            <a:ext cx="762641" cy="415498"/>
          </a:xfrm>
          <a:prstGeom prst="rect">
            <a:avLst/>
          </a:prstGeom>
        </p:spPr>
        <p:txBody>
          <a:bodyPr wrap="square">
            <a:spAutoFit/>
          </a:bodyPr>
          <a:lstStyle/>
          <a:p>
            <a:pPr algn="ctr"/>
            <a:r>
              <a:rPr lang="en-US" altLang="zh-CN" sz="105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Text Resources</a:t>
            </a:r>
          </a:p>
        </p:txBody>
      </p:sp>
      <p:sp>
        <p:nvSpPr>
          <p:cNvPr id="134" name="矩形 133"/>
          <p:cNvSpPr/>
          <p:nvPr/>
        </p:nvSpPr>
        <p:spPr>
          <a:xfrm>
            <a:off x="3870982" y="5273803"/>
            <a:ext cx="654014" cy="577081"/>
          </a:xfrm>
          <a:prstGeom prst="rect">
            <a:avLst/>
          </a:prstGeom>
        </p:spPr>
        <p:txBody>
          <a:bodyPr wrap="square">
            <a:spAutoFit/>
          </a:bodyPr>
          <a:lstStyle/>
          <a:p>
            <a:pPr algn="ctr"/>
            <a:r>
              <a:rPr lang="en-US" altLang="zh-CN" sz="105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Structured data</a:t>
            </a:r>
          </a:p>
        </p:txBody>
      </p:sp>
      <p:cxnSp>
        <p:nvCxnSpPr>
          <p:cNvPr id="137" name="直接箭头连接符 136"/>
          <p:cNvCxnSpPr>
            <a:stCxn id="131" idx="1"/>
            <a:endCxn id="67" idx="5"/>
          </p:cNvCxnSpPr>
          <p:nvPr/>
        </p:nvCxnSpPr>
        <p:spPr>
          <a:xfrm flipH="1" flipV="1">
            <a:off x="2007756" y="4758408"/>
            <a:ext cx="967208" cy="645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9" name="直接箭头连接符 138"/>
          <p:cNvCxnSpPr>
            <a:stCxn id="141" idx="0"/>
            <a:endCxn id="81" idx="5"/>
          </p:cNvCxnSpPr>
          <p:nvPr/>
        </p:nvCxnSpPr>
        <p:spPr>
          <a:xfrm flipH="1" flipV="1">
            <a:off x="2790130" y="4796414"/>
            <a:ext cx="1403009" cy="4142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直接箭头连接符 141"/>
          <p:cNvCxnSpPr>
            <a:stCxn id="131" idx="1"/>
            <a:endCxn id="81" idx="4"/>
          </p:cNvCxnSpPr>
          <p:nvPr/>
        </p:nvCxnSpPr>
        <p:spPr>
          <a:xfrm flipH="1" flipV="1">
            <a:off x="2563570" y="4856118"/>
            <a:ext cx="411394" cy="5482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9" name="直接箭头连接符 148"/>
          <p:cNvCxnSpPr>
            <a:stCxn id="141" idx="0"/>
            <a:endCxn id="83" idx="5"/>
          </p:cNvCxnSpPr>
          <p:nvPr/>
        </p:nvCxnSpPr>
        <p:spPr>
          <a:xfrm flipH="1" flipV="1">
            <a:off x="3856886" y="4803208"/>
            <a:ext cx="336252" cy="4074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3" name="直接箭头连接符 162"/>
          <p:cNvCxnSpPr>
            <a:endCxn id="87" idx="4"/>
          </p:cNvCxnSpPr>
          <p:nvPr/>
        </p:nvCxnSpPr>
        <p:spPr>
          <a:xfrm flipV="1">
            <a:off x="5175086" y="4856119"/>
            <a:ext cx="0" cy="3545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7" name="直接箭头连接符 166"/>
          <p:cNvCxnSpPr>
            <a:stCxn id="131" idx="5"/>
            <a:endCxn id="94" idx="3"/>
          </p:cNvCxnSpPr>
          <p:nvPr/>
        </p:nvCxnSpPr>
        <p:spPr>
          <a:xfrm flipV="1">
            <a:off x="3595476" y="4803502"/>
            <a:ext cx="2115539" cy="600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3" name="直接箭头连接符 172"/>
          <p:cNvCxnSpPr>
            <a:stCxn id="113" idx="2"/>
            <a:endCxn id="83" idx="0"/>
          </p:cNvCxnSpPr>
          <p:nvPr/>
        </p:nvCxnSpPr>
        <p:spPr>
          <a:xfrm flipH="1">
            <a:off x="3642663" y="4158676"/>
            <a:ext cx="335872" cy="276251"/>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75" name="直接箭头连接符 174"/>
          <p:cNvCxnSpPr>
            <a:stCxn id="113" idx="2"/>
            <a:endCxn id="85" idx="0"/>
          </p:cNvCxnSpPr>
          <p:nvPr/>
        </p:nvCxnSpPr>
        <p:spPr>
          <a:xfrm>
            <a:off x="3978534" y="4158676"/>
            <a:ext cx="444887" cy="287408"/>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77" name="直接箭头连接符 176"/>
          <p:cNvCxnSpPr>
            <a:stCxn id="113" idx="2"/>
            <a:endCxn id="87" idx="0"/>
          </p:cNvCxnSpPr>
          <p:nvPr/>
        </p:nvCxnSpPr>
        <p:spPr>
          <a:xfrm>
            <a:off x="3978534" y="4158677"/>
            <a:ext cx="1196552" cy="303071"/>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79" name="直接箭头连接符 178"/>
          <p:cNvCxnSpPr>
            <a:endCxn id="82" idx="0"/>
          </p:cNvCxnSpPr>
          <p:nvPr/>
        </p:nvCxnSpPr>
        <p:spPr>
          <a:xfrm flipH="1">
            <a:off x="2558166" y="3816333"/>
            <a:ext cx="62003" cy="647155"/>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81" name="直接箭头连接符 180"/>
          <p:cNvCxnSpPr>
            <a:stCxn id="113" idx="2"/>
            <a:endCxn id="82" idx="0"/>
          </p:cNvCxnSpPr>
          <p:nvPr/>
        </p:nvCxnSpPr>
        <p:spPr>
          <a:xfrm flipH="1">
            <a:off x="2558164" y="4158676"/>
            <a:ext cx="1420370" cy="304812"/>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98" name="椭圆 197"/>
          <p:cNvSpPr/>
          <p:nvPr/>
        </p:nvSpPr>
        <p:spPr>
          <a:xfrm>
            <a:off x="6217626" y="2549602"/>
            <a:ext cx="640199" cy="198878"/>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50" b="1" dirty="0">
                <a:solidFill>
                  <a:schemeClr val="tx1"/>
                </a:solidFill>
              </a:rPr>
              <a:t>Enter</a:t>
            </a:r>
            <a:endParaRPr lang="zh-CN" altLang="en-US" sz="750" b="1" dirty="0">
              <a:solidFill>
                <a:schemeClr val="tx1"/>
              </a:solidFill>
            </a:endParaRPr>
          </a:p>
        </p:txBody>
      </p:sp>
      <p:sp>
        <p:nvSpPr>
          <p:cNvPr id="199" name="椭圆 198"/>
          <p:cNvSpPr/>
          <p:nvPr/>
        </p:nvSpPr>
        <p:spPr>
          <a:xfrm>
            <a:off x="6975043" y="2551236"/>
            <a:ext cx="640199" cy="198878"/>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75" b="1" dirty="0">
                <a:solidFill>
                  <a:schemeClr val="tx1"/>
                </a:solidFill>
              </a:rPr>
              <a:t>Record</a:t>
            </a:r>
            <a:endParaRPr lang="zh-CN" altLang="en-US" sz="675" b="1" dirty="0">
              <a:solidFill>
                <a:schemeClr val="tx1"/>
              </a:solidFill>
            </a:endParaRPr>
          </a:p>
        </p:txBody>
      </p:sp>
      <p:sp>
        <p:nvSpPr>
          <p:cNvPr id="200" name="椭圆 199"/>
          <p:cNvSpPr/>
          <p:nvPr/>
        </p:nvSpPr>
        <p:spPr>
          <a:xfrm>
            <a:off x="6582445" y="2772339"/>
            <a:ext cx="640199" cy="198878"/>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altLang="zh-CN" sz="750" b="1" dirty="0">
                <a:solidFill>
                  <a:schemeClr val="tx1"/>
                </a:solidFill>
              </a:rPr>
              <a:t>Skip</a:t>
            </a:r>
            <a:endParaRPr lang="zh-CN" altLang="en-US" sz="750" b="1" dirty="0">
              <a:solidFill>
                <a:schemeClr val="tx1"/>
              </a:solidFill>
            </a:endParaRPr>
          </a:p>
        </p:txBody>
      </p:sp>
      <p:grpSp>
        <p:nvGrpSpPr>
          <p:cNvPr id="278" name="组合 277"/>
          <p:cNvGrpSpPr/>
          <p:nvPr/>
        </p:nvGrpSpPr>
        <p:grpSpPr>
          <a:xfrm>
            <a:off x="6246158" y="4461752"/>
            <a:ext cx="861134" cy="399509"/>
            <a:chOff x="11041474" y="6261269"/>
            <a:chExt cx="2251516" cy="279702"/>
          </a:xfrm>
        </p:grpSpPr>
        <p:sp>
          <p:nvSpPr>
            <p:cNvPr id="92" name="椭圆 91"/>
            <p:cNvSpPr/>
            <p:nvPr/>
          </p:nvSpPr>
          <p:spPr>
            <a:xfrm>
              <a:off x="11284545" y="6261269"/>
              <a:ext cx="1739466" cy="279702"/>
            </a:xfrm>
            <a:prstGeom prst="ellipse">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1800"/>
            </a:p>
          </p:txBody>
        </p:sp>
        <p:sp>
          <p:nvSpPr>
            <p:cNvPr id="93" name="矩形 92"/>
            <p:cNvSpPr/>
            <p:nvPr/>
          </p:nvSpPr>
          <p:spPr>
            <a:xfrm>
              <a:off x="11041474" y="6327332"/>
              <a:ext cx="2251516" cy="177770"/>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050" b="1" dirty="0">
                  <a:latin typeface="Times New Roman" panose="02020603050405020304" pitchFamily="18" charset="0"/>
                  <a:ea typeface="Arial Unicode MS" panose="020B0604020202020204" pitchFamily="34" charset="-122"/>
                  <a:cs typeface="Times New Roman" panose="02020603050405020304" pitchFamily="18" charset="0"/>
                </a:rPr>
                <a:t>Web search</a:t>
              </a:r>
            </a:p>
          </p:txBody>
        </p:sp>
      </p:grpSp>
      <p:sp>
        <p:nvSpPr>
          <p:cNvPr id="101" name="圆角矩形 100"/>
          <p:cNvSpPr/>
          <p:nvPr/>
        </p:nvSpPr>
        <p:spPr>
          <a:xfrm>
            <a:off x="5391305" y="2928893"/>
            <a:ext cx="267446" cy="80862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r>
              <a:rPr lang="en-US" altLang="zh-CN" sz="1800" dirty="0">
                <a:solidFill>
                  <a:schemeClr val="tx1"/>
                </a:solidFill>
              </a:rPr>
              <a:t>…</a:t>
            </a:r>
            <a:endParaRPr lang="zh-CN" altLang="en-US" sz="1800" dirty="0">
              <a:solidFill>
                <a:schemeClr val="tx1"/>
              </a:solidFill>
            </a:endParaRPr>
          </a:p>
        </p:txBody>
      </p:sp>
      <p:sp>
        <p:nvSpPr>
          <p:cNvPr id="102" name="矩形 101"/>
          <p:cNvSpPr/>
          <p:nvPr/>
        </p:nvSpPr>
        <p:spPr>
          <a:xfrm>
            <a:off x="1201614" y="2237002"/>
            <a:ext cx="382351" cy="1993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Start</a:t>
            </a:r>
            <a:endParaRPr lang="zh-CN" altLang="en-US"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20" name="矩形 119"/>
          <p:cNvSpPr/>
          <p:nvPr/>
        </p:nvSpPr>
        <p:spPr>
          <a:xfrm>
            <a:off x="7515719" y="2099780"/>
            <a:ext cx="426659" cy="41050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00" b="1"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End &amp;Documenting</a:t>
            </a:r>
          </a:p>
        </p:txBody>
      </p:sp>
      <p:sp>
        <p:nvSpPr>
          <p:cNvPr id="108" name="右箭头 107"/>
          <p:cNvSpPr/>
          <p:nvPr/>
        </p:nvSpPr>
        <p:spPr>
          <a:xfrm rot="5400000">
            <a:off x="201361" y="3527051"/>
            <a:ext cx="2241626" cy="11296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a:off x="1580709" y="2199112"/>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p>
        </p:txBody>
      </p:sp>
      <p:sp>
        <p:nvSpPr>
          <p:cNvPr id="279" name="右箭头 278"/>
          <p:cNvSpPr/>
          <p:nvPr/>
        </p:nvSpPr>
        <p:spPr>
          <a:xfrm>
            <a:off x="2023903" y="2199111"/>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p>
        </p:txBody>
      </p:sp>
      <p:cxnSp>
        <p:nvCxnSpPr>
          <p:cNvPr id="107" name="直接箭头连接符 106"/>
          <p:cNvCxnSpPr>
            <a:stCxn id="52" idx="2"/>
            <a:endCxn id="113" idx="0"/>
          </p:cNvCxnSpPr>
          <p:nvPr/>
        </p:nvCxnSpPr>
        <p:spPr>
          <a:xfrm flipH="1">
            <a:off x="3978535" y="3741237"/>
            <a:ext cx="10537" cy="69652"/>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19" name="直接箭头连接符 118"/>
          <p:cNvCxnSpPr>
            <a:stCxn id="113" idx="2"/>
            <a:endCxn id="94" idx="0"/>
          </p:cNvCxnSpPr>
          <p:nvPr/>
        </p:nvCxnSpPr>
        <p:spPr>
          <a:xfrm>
            <a:off x="3978535" y="4158677"/>
            <a:ext cx="1952395" cy="308209"/>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21" name="直接箭头连接符 120"/>
          <p:cNvCxnSpPr>
            <a:stCxn id="113" idx="2"/>
            <a:endCxn id="92" idx="0"/>
          </p:cNvCxnSpPr>
          <p:nvPr/>
        </p:nvCxnSpPr>
        <p:spPr>
          <a:xfrm>
            <a:off x="3978535" y="4158677"/>
            <a:ext cx="2693236" cy="303071"/>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25" name="直接箭头连接符 124"/>
          <p:cNvCxnSpPr>
            <a:stCxn id="113" idx="2"/>
            <a:endCxn id="95" idx="0"/>
          </p:cNvCxnSpPr>
          <p:nvPr/>
        </p:nvCxnSpPr>
        <p:spPr>
          <a:xfrm>
            <a:off x="3978534" y="4158676"/>
            <a:ext cx="3447515" cy="303069"/>
          </a:xfrm>
          <a:prstGeom prst="straightConnector1">
            <a:avLst/>
          </a:prstGeom>
          <a:ln w="28575">
            <a:solidFill>
              <a:schemeClr val="bg1">
                <a:lumMod val="5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35" name="矩形 134"/>
          <p:cNvSpPr/>
          <p:nvPr/>
        </p:nvSpPr>
        <p:spPr>
          <a:xfrm>
            <a:off x="6398946" y="3145110"/>
            <a:ext cx="1582484" cy="276999"/>
          </a:xfrm>
          <a:prstGeom prst="rect">
            <a:avLst/>
          </a:prstGeom>
        </p:spPr>
        <p:txBody>
          <a:bodyPr wrap="none">
            <a:spAutoFit/>
          </a:bodyPr>
          <a:lstStyle/>
          <a:p>
            <a:pPr algn="ctr"/>
            <a:r>
              <a:rPr lang="en-US" altLang="zh-CN" sz="1200" b="1" u="sng" dirty="0">
                <a:latin typeface="Times New Roman" panose="02020603050405020304" pitchFamily="18" charset="0"/>
                <a:ea typeface="Arial Unicode MS" panose="020B0604020202020204" pitchFamily="34" charset="-122"/>
                <a:cs typeface="Times New Roman" panose="02020603050405020304" pitchFamily="18" charset="0"/>
              </a:rPr>
              <a:t>Recommended topics</a:t>
            </a:r>
            <a:endParaRPr lang="zh-CN" altLang="en-US" sz="1200" b="1" u="sng"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36" name="矩形 135"/>
          <p:cNvSpPr/>
          <p:nvPr/>
        </p:nvSpPr>
        <p:spPr>
          <a:xfrm>
            <a:off x="5252946" y="1779217"/>
            <a:ext cx="2658998" cy="276999"/>
          </a:xfrm>
          <a:prstGeom prst="rect">
            <a:avLst/>
          </a:prstGeom>
        </p:spPr>
        <p:txBody>
          <a:bodyPr wrap="none">
            <a:spAutoFit/>
          </a:bodyPr>
          <a:lstStyle/>
          <a:p>
            <a:pPr algn="ctr"/>
            <a:r>
              <a:rPr lang="en-US" altLang="zh-CN" sz="1200" b="1" u="sng" dirty="0">
                <a:latin typeface="Times New Roman" panose="02020603050405020304" pitchFamily="18" charset="0"/>
                <a:ea typeface="Arial Unicode MS" panose="020B0604020202020204" pitchFamily="34" charset="-122"/>
                <a:cs typeface="Times New Roman" panose="02020603050405020304" pitchFamily="18" charset="0"/>
              </a:rPr>
              <a:t>Brainstorming Discussion Procedures</a:t>
            </a:r>
            <a:endParaRPr lang="zh-CN" altLang="en-US" sz="1200" b="1" u="sng" dirty="0">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40" name="矩形 139"/>
          <p:cNvSpPr/>
          <p:nvPr/>
        </p:nvSpPr>
        <p:spPr>
          <a:xfrm>
            <a:off x="3045105" y="5360666"/>
            <a:ext cx="453970" cy="253916"/>
          </a:xfrm>
          <a:prstGeom prst="rect">
            <a:avLst/>
          </a:prstGeom>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a:lstStyle>
          <a:p>
            <a:pPr algn="ctr"/>
            <a:r>
              <a:rPr lang="en-US" altLang="zh-CN" sz="1050" b="1" dirty="0">
                <a:solidFill>
                  <a:schemeClr val="bg1"/>
                </a:solidFill>
                <a:latin typeface="Times New Roman" panose="02020603050405020304" pitchFamily="18" charset="0"/>
                <a:ea typeface="Arial Unicode MS" panose="020B0604020202020204" pitchFamily="34" charset="-122"/>
                <a:cs typeface="Times New Roman" panose="02020603050405020304" pitchFamily="18" charset="0"/>
              </a:rPr>
              <a:t>Web</a:t>
            </a:r>
          </a:p>
        </p:txBody>
      </p:sp>
      <p:cxnSp>
        <p:nvCxnSpPr>
          <p:cNvPr id="144" name="直接箭头连接符 143"/>
          <p:cNvCxnSpPr>
            <a:stCxn id="131" idx="5"/>
            <a:endCxn id="87" idx="4"/>
          </p:cNvCxnSpPr>
          <p:nvPr/>
        </p:nvCxnSpPr>
        <p:spPr>
          <a:xfrm flipV="1">
            <a:off x="3595475" y="4856119"/>
            <a:ext cx="1579611" cy="548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5" name="直接箭头连接符 144"/>
          <p:cNvCxnSpPr>
            <a:stCxn id="131" idx="5"/>
            <a:endCxn id="92" idx="4"/>
          </p:cNvCxnSpPr>
          <p:nvPr/>
        </p:nvCxnSpPr>
        <p:spPr>
          <a:xfrm flipV="1">
            <a:off x="3595476" y="4861256"/>
            <a:ext cx="3076295" cy="543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1" name="直接箭头连接符 150"/>
          <p:cNvCxnSpPr>
            <a:endCxn id="94" idx="4"/>
          </p:cNvCxnSpPr>
          <p:nvPr/>
        </p:nvCxnSpPr>
        <p:spPr>
          <a:xfrm flipV="1">
            <a:off x="5175087" y="4861256"/>
            <a:ext cx="755843" cy="3295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直接箭头连接符 153"/>
          <p:cNvCxnSpPr>
            <a:endCxn id="81" idx="5"/>
          </p:cNvCxnSpPr>
          <p:nvPr/>
        </p:nvCxnSpPr>
        <p:spPr>
          <a:xfrm flipH="1" flipV="1">
            <a:off x="2790128" y="4796413"/>
            <a:ext cx="2384958" cy="4142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8" name="右箭头 157"/>
          <p:cNvSpPr/>
          <p:nvPr/>
        </p:nvSpPr>
        <p:spPr>
          <a:xfrm>
            <a:off x="2611588" y="2195332"/>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25"/>
          </a:p>
        </p:txBody>
      </p:sp>
      <p:sp>
        <p:nvSpPr>
          <p:cNvPr id="159" name="右箭头 158"/>
          <p:cNvSpPr/>
          <p:nvPr/>
        </p:nvSpPr>
        <p:spPr>
          <a:xfrm>
            <a:off x="3143084" y="2199111"/>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0" name="右箭头 159"/>
          <p:cNvSpPr/>
          <p:nvPr/>
        </p:nvSpPr>
        <p:spPr>
          <a:xfrm>
            <a:off x="3742927" y="2199110"/>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1" name="右箭头 160"/>
          <p:cNvSpPr/>
          <p:nvPr/>
        </p:nvSpPr>
        <p:spPr>
          <a:xfrm>
            <a:off x="4246052" y="2186781"/>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2" name="右箭头 161"/>
          <p:cNvSpPr/>
          <p:nvPr/>
        </p:nvSpPr>
        <p:spPr>
          <a:xfrm>
            <a:off x="4781851" y="2187613"/>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4" name="右箭头 163"/>
          <p:cNvSpPr/>
          <p:nvPr/>
        </p:nvSpPr>
        <p:spPr>
          <a:xfrm>
            <a:off x="5294578" y="2187998"/>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5" name="右箭头 164"/>
          <p:cNvSpPr/>
          <p:nvPr/>
        </p:nvSpPr>
        <p:spPr>
          <a:xfrm>
            <a:off x="5874478" y="2183122"/>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6" name="右箭头 165"/>
          <p:cNvSpPr/>
          <p:nvPr/>
        </p:nvSpPr>
        <p:spPr>
          <a:xfrm>
            <a:off x="6346309" y="2197202"/>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8" name="右箭头 167"/>
          <p:cNvSpPr/>
          <p:nvPr/>
        </p:nvSpPr>
        <p:spPr>
          <a:xfrm>
            <a:off x="6935836" y="2197201"/>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69" name="右箭头 168"/>
          <p:cNvSpPr/>
          <p:nvPr/>
        </p:nvSpPr>
        <p:spPr>
          <a:xfrm>
            <a:off x="7426050" y="2187613"/>
            <a:ext cx="94763" cy="275107"/>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a:endParaRPr lang="zh-CN" altLang="en-US" sz="825"/>
          </a:p>
        </p:txBody>
      </p:sp>
      <p:sp>
        <p:nvSpPr>
          <p:cNvPr id="112" name="文本框 111"/>
          <p:cNvSpPr txBox="1"/>
          <p:nvPr/>
        </p:nvSpPr>
        <p:spPr>
          <a:xfrm>
            <a:off x="1180535" y="1005047"/>
            <a:ext cx="2863234" cy="369332"/>
          </a:xfrm>
          <a:prstGeom prst="rect">
            <a:avLst/>
          </a:prstGeom>
          <a:solidFill>
            <a:schemeClr val="bg1"/>
          </a:solidFill>
        </p:spPr>
        <p:txBody>
          <a:bodyPr wrap="square" rtlCol="0">
            <a:spAutoFit/>
          </a:bodyPr>
          <a:lstStyle/>
          <a:p>
            <a:endParaRPr lang="zh-CN" altLang="en-US" dirty="0"/>
          </a:p>
        </p:txBody>
      </p:sp>
      <p:sp>
        <p:nvSpPr>
          <p:cNvPr id="157" name="TextBox 1"/>
          <p:cNvSpPr txBox="1"/>
          <p:nvPr/>
        </p:nvSpPr>
        <p:spPr>
          <a:xfrm>
            <a:off x="1204884" y="899778"/>
            <a:ext cx="6556793" cy="830997"/>
          </a:xfrm>
          <a:prstGeom prst="rect">
            <a:avLst/>
          </a:prstGeom>
          <a:noFill/>
        </p:spPr>
        <p:txBody>
          <a:bodyPr wrap="square" rtlCol="0">
            <a:spAutoFit/>
          </a:bodyPr>
          <a:lstStyle/>
          <a:p>
            <a:r>
              <a:rPr lang="en-US" b="1" dirty="0" smtClean="0">
                <a:solidFill>
                  <a:srgbClr val="C00000"/>
                </a:solidFill>
                <a:latin typeface="Times New Roman" panose="02020603050405020304" pitchFamily="18" charset="0"/>
                <a:ea typeface="Calibri" panose="020F0502020204030204" pitchFamily="34" charset="0"/>
              </a:rPr>
              <a:t>Proposed </a:t>
            </a:r>
            <a:r>
              <a:rPr lang="en-US" b="1" dirty="0">
                <a:solidFill>
                  <a:srgbClr val="C00000"/>
                </a:solidFill>
                <a:latin typeface="Times New Roman" panose="02020603050405020304" pitchFamily="18" charset="0"/>
                <a:ea typeface="Calibri" panose="020F0502020204030204" pitchFamily="34" charset="0"/>
              </a:rPr>
              <a:t>Framework for the Intelligent System</a:t>
            </a:r>
          </a:p>
          <a:p>
            <a:r>
              <a:rPr lang="en-US" b="1" dirty="0">
                <a:solidFill>
                  <a:srgbClr val="C00000"/>
                </a:solidFill>
                <a:latin typeface="Times New Roman" panose="02020603050405020304" pitchFamily="18" charset="0"/>
                <a:ea typeface="Calibri" panose="020F0502020204030204" pitchFamily="34" charset="0"/>
              </a:rPr>
              <a:t>     - A directive system based on VPA analysis</a:t>
            </a:r>
          </a:p>
        </p:txBody>
      </p:sp>
      <p:sp>
        <p:nvSpPr>
          <p:cNvPr id="113" name="圆角矩形 112">
            <a:hlinkClick r:id="rId6" action="ppaction://hlinksldjump"/>
          </p:cNvPr>
          <p:cNvSpPr/>
          <p:nvPr/>
        </p:nvSpPr>
        <p:spPr>
          <a:xfrm>
            <a:off x="3577469" y="3810887"/>
            <a:ext cx="802132" cy="34778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 name="矩形 1"/>
          <p:cNvSpPr/>
          <p:nvPr/>
        </p:nvSpPr>
        <p:spPr>
          <a:xfrm>
            <a:off x="3584028" y="3817275"/>
            <a:ext cx="799958" cy="438582"/>
          </a:xfrm>
          <a:prstGeom prst="rect">
            <a:avLst/>
          </a:prstGeom>
        </p:spPr>
        <p:txBody>
          <a:bodyPr wrap="square">
            <a:spAutoFit/>
          </a:bodyPr>
          <a:lstStyle/>
          <a:p>
            <a:r>
              <a:rPr lang="en-US" altLang="zh-CN" sz="750" b="1" dirty="0">
                <a:solidFill>
                  <a:srgbClr val="002060"/>
                </a:solidFill>
              </a:rPr>
              <a:t>Revenue</a:t>
            </a:r>
          </a:p>
          <a:p>
            <a:pPr marL="214313" indent="-214313">
              <a:buFont typeface="Wingdings" panose="05000000000000000000" pitchFamily="2" charset="2"/>
              <a:buChar char="p"/>
            </a:pPr>
            <a:r>
              <a:rPr lang="en-US" altLang="zh-CN" sz="750" dirty="0"/>
              <a:t>Sources </a:t>
            </a:r>
          </a:p>
          <a:p>
            <a:pPr marL="214313" indent="-214313">
              <a:buFont typeface="Wingdings" panose="05000000000000000000" pitchFamily="2" charset="2"/>
              <a:buChar char="p"/>
            </a:pPr>
            <a:r>
              <a:rPr lang="en-US" altLang="zh-CN" sz="750" dirty="0"/>
              <a:t>……</a:t>
            </a:r>
          </a:p>
        </p:txBody>
      </p:sp>
      <p:cxnSp>
        <p:nvCxnSpPr>
          <p:cNvPr id="114" name="直接箭头连接符 113"/>
          <p:cNvCxnSpPr/>
          <p:nvPr/>
        </p:nvCxnSpPr>
        <p:spPr>
          <a:xfrm flipH="1" flipV="1">
            <a:off x="2023902" y="4757532"/>
            <a:ext cx="3138187" cy="4486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07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113"/>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7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7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7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7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8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7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1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2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3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3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4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4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6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6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51"/>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5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1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3" grpId="0" animBg="1"/>
      <p:bldP spid="35" grpId="0" animBg="1"/>
      <p:bldP spid="49" grpId="0" animBg="1"/>
      <p:bldP spid="52" grpId="0" animBg="1"/>
      <p:bldP spid="55" grpId="0" animBg="1"/>
      <p:bldP spid="58" grpId="0" animBg="1"/>
      <p:bldP spid="69" grpId="0"/>
      <p:bldP spid="128" grpId="0" animBg="1"/>
      <p:bldP spid="129" grpId="0"/>
      <p:bldP spid="131" grpId="0" animBg="1"/>
      <p:bldP spid="132" grpId="0"/>
      <p:bldP spid="134" grpId="0"/>
      <p:bldP spid="101" grpId="0" animBg="1"/>
      <p:bldP spid="140" grpId="0"/>
      <p:bldP spid="113" grpId="0" animBg="1"/>
      <p:bldP spid="113" grpId="1" animBg="1"/>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p:cNvSpPr txBox="1"/>
          <p:nvPr/>
        </p:nvSpPr>
        <p:spPr>
          <a:xfrm>
            <a:off x="6896262" y="205483"/>
            <a:ext cx="1867711" cy="291830"/>
          </a:xfrm>
          <a:prstGeom prst="rect">
            <a:avLst/>
          </a:prstGeom>
          <a:solidFill>
            <a:schemeClr val="bg1"/>
          </a:solidFill>
        </p:spPr>
        <p:txBody>
          <a:bodyPr wrap="square" rtlCol="0">
            <a:spAutoFit/>
          </a:bodyPr>
          <a:lstStyle/>
          <a:p>
            <a:endParaRPr lang="zh-CN" altLang="en-US" dirty="0">
              <a:solidFill>
                <a:srgbClr val="000000"/>
              </a:solidFill>
            </a:endParaRPr>
          </a:p>
        </p:txBody>
      </p:sp>
      <p:sp>
        <p:nvSpPr>
          <p:cNvPr id="7" name="矩形 6"/>
          <p:cNvSpPr/>
          <p:nvPr/>
        </p:nvSpPr>
        <p:spPr>
          <a:xfrm>
            <a:off x="4419319" y="1853297"/>
            <a:ext cx="2264997" cy="6718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Natural Language User Interface</a:t>
            </a:r>
            <a:endParaRPr lang="zh-CN" altLang="en-US"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4" name="矩形 23"/>
          <p:cNvSpPr/>
          <p:nvPr/>
        </p:nvSpPr>
        <p:spPr>
          <a:xfrm>
            <a:off x="4426031" y="2670759"/>
            <a:ext cx="2264997" cy="328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Speech Recognition</a:t>
            </a:r>
          </a:p>
        </p:txBody>
      </p:sp>
      <p:sp>
        <p:nvSpPr>
          <p:cNvPr id="31" name="矩形 30"/>
          <p:cNvSpPr/>
          <p:nvPr/>
        </p:nvSpPr>
        <p:spPr>
          <a:xfrm>
            <a:off x="4436391" y="3154191"/>
            <a:ext cx="2264998" cy="56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Natural Language Processing</a:t>
            </a:r>
          </a:p>
        </p:txBody>
      </p:sp>
      <p:sp>
        <p:nvSpPr>
          <p:cNvPr id="32" name="矩形 31"/>
          <p:cNvSpPr/>
          <p:nvPr/>
        </p:nvSpPr>
        <p:spPr>
          <a:xfrm>
            <a:off x="4443248" y="4446619"/>
            <a:ext cx="2264997" cy="5660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Personal context awareness</a:t>
            </a:r>
          </a:p>
        </p:txBody>
      </p:sp>
      <p:sp>
        <p:nvSpPr>
          <p:cNvPr id="35" name="矩形 34"/>
          <p:cNvSpPr/>
          <p:nvPr/>
        </p:nvSpPr>
        <p:spPr>
          <a:xfrm>
            <a:off x="4443250" y="5134423"/>
            <a:ext cx="2264997" cy="597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Service </a:t>
            </a:r>
            <a:r>
              <a:rPr lang="en-US" altLang="zh-CN"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delegation system</a:t>
            </a:r>
            <a:endParaRPr lang="en-US" altLang="zh-CN" sz="18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68" name="矩形 67">
            <a:hlinkClick r:id="rId3" action="ppaction://hlinksldjump"/>
          </p:cNvPr>
          <p:cNvSpPr/>
          <p:nvPr/>
        </p:nvSpPr>
        <p:spPr>
          <a:xfrm>
            <a:off x="4446112" y="3872721"/>
            <a:ext cx="2264998" cy="379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QA system</a:t>
            </a:r>
          </a:p>
        </p:txBody>
      </p:sp>
      <p:sp>
        <p:nvSpPr>
          <p:cNvPr id="21" name="文本框 20"/>
          <p:cNvSpPr txBox="1"/>
          <p:nvPr/>
        </p:nvSpPr>
        <p:spPr>
          <a:xfrm>
            <a:off x="129432" y="83749"/>
            <a:ext cx="3565875" cy="441544"/>
          </a:xfrm>
          <a:prstGeom prst="rect">
            <a:avLst/>
          </a:prstGeom>
          <a:solidFill>
            <a:schemeClr val="bg1"/>
          </a:solidFill>
        </p:spPr>
        <p:txBody>
          <a:bodyPr wrap="square" rtlCol="0">
            <a:spAutoFit/>
          </a:bodyPr>
          <a:lstStyle/>
          <a:p>
            <a:endParaRPr lang="zh-CN" altLang="en-US" dirty="0">
              <a:solidFill>
                <a:srgbClr val="000000"/>
              </a:solidFill>
            </a:endParaRPr>
          </a:p>
        </p:txBody>
      </p:sp>
      <p:sp>
        <p:nvSpPr>
          <p:cNvPr id="4" name="TextBox 1"/>
          <p:cNvSpPr txBox="1"/>
          <p:nvPr/>
        </p:nvSpPr>
        <p:spPr>
          <a:xfrm>
            <a:off x="110622" y="35648"/>
            <a:ext cx="7700686" cy="461665"/>
          </a:xfrm>
          <a:prstGeom prst="rect">
            <a:avLst/>
          </a:prstGeom>
          <a:noFill/>
        </p:spPr>
        <p:txBody>
          <a:bodyPr wrap="square" rtlCol="0">
            <a:spAutoFit/>
          </a:bodyPr>
          <a:lstStyle/>
          <a:p>
            <a:r>
              <a:rPr lang="en-US" b="1" dirty="0" smtClean="0">
                <a:solidFill>
                  <a:srgbClr val="C00000"/>
                </a:solidFill>
                <a:latin typeface="Times New Roman" panose="02020603050405020304" pitchFamily="18" charset="0"/>
                <a:ea typeface="Calibri" panose="020F0502020204030204" pitchFamily="34" charset="0"/>
              </a:rPr>
              <a:t>Important modules in the system </a:t>
            </a:r>
            <a:endParaRPr lang="en-US" b="1" dirty="0">
              <a:solidFill>
                <a:srgbClr val="C00000"/>
              </a:solidFill>
              <a:latin typeface="Times New Roman" panose="02020603050405020304" pitchFamily="18" charset="0"/>
              <a:ea typeface="Calibri" panose="020F0502020204030204" pitchFamily="34" charset="0"/>
            </a:endParaRPr>
          </a:p>
        </p:txBody>
      </p:sp>
      <p:sp>
        <p:nvSpPr>
          <p:cNvPr id="22" name="TextBox 1"/>
          <p:cNvSpPr txBox="1"/>
          <p:nvPr/>
        </p:nvSpPr>
        <p:spPr>
          <a:xfrm>
            <a:off x="288921" y="652444"/>
            <a:ext cx="8742390" cy="707886"/>
          </a:xfrm>
          <a:prstGeom prst="rect">
            <a:avLst/>
          </a:prstGeom>
          <a:noFill/>
        </p:spPr>
        <p:txBody>
          <a:bodyPr wrap="square" rtlCol="0">
            <a:spAutoFit/>
          </a:bodyPr>
          <a:lstStyle/>
          <a:p>
            <a:r>
              <a:rPr lang="en-US" sz="2000" b="1" dirty="0" smtClean="0">
                <a:solidFill>
                  <a:srgbClr val="000000"/>
                </a:solidFill>
                <a:latin typeface="Times New Roman" panose="02020603050405020304" pitchFamily="18" charset="0"/>
                <a:ea typeface="Calibri" panose="020F0502020204030204" pitchFamily="34" charset="0"/>
              </a:rPr>
              <a:t>Strategy:</a:t>
            </a:r>
          </a:p>
          <a:p>
            <a:r>
              <a:rPr lang="en-US" sz="2000" b="1" dirty="0" smtClean="0">
                <a:solidFill>
                  <a:srgbClr val="000000"/>
                </a:solidFill>
                <a:latin typeface="Times New Roman" panose="02020603050405020304" pitchFamily="18" charset="0"/>
                <a:ea typeface="Calibri" panose="020F0502020204030204" pitchFamily="34" charset="0"/>
              </a:rPr>
              <a:t>Piggybacking m</a:t>
            </a:r>
            <a:r>
              <a:rPr lang="en-US" altLang="zh-CN" sz="2000" b="1" dirty="0" smtClean="0">
                <a:solidFill>
                  <a:srgbClr val="000000"/>
                </a:solidFill>
                <a:latin typeface="Times New Roman" panose="02020603050405020304" pitchFamily="18" charset="0"/>
                <a:ea typeface="Calibri" panose="020F0502020204030204" pitchFamily="34" charset="0"/>
              </a:rPr>
              <a:t>odules from other domain (such as Siri) to support the system  </a:t>
            </a:r>
            <a:r>
              <a:rPr lang="en-US" sz="2000" b="1" dirty="0" smtClean="0">
                <a:solidFill>
                  <a:srgbClr val="000000"/>
                </a:solidFill>
                <a:latin typeface="Times New Roman" panose="02020603050405020304" pitchFamily="18" charset="0"/>
                <a:ea typeface="Calibri" panose="020F0502020204030204" pitchFamily="34" charset="0"/>
              </a:rPr>
              <a:t> </a:t>
            </a:r>
            <a:endParaRPr lang="en-US" sz="2000" b="1" dirty="0">
              <a:solidFill>
                <a:srgbClr val="000000"/>
              </a:solidFill>
              <a:latin typeface="Times New Roman" panose="02020603050405020304" pitchFamily="18" charset="0"/>
              <a:ea typeface="Calibri" panose="020F0502020204030204" pitchFamily="34" charset="0"/>
            </a:endParaRPr>
          </a:p>
        </p:txBody>
      </p:sp>
      <p:sp>
        <p:nvSpPr>
          <p:cNvPr id="46" name="矩形 45"/>
          <p:cNvSpPr/>
          <p:nvPr/>
        </p:nvSpPr>
        <p:spPr>
          <a:xfrm>
            <a:off x="4443249" y="5935661"/>
            <a:ext cx="2264997" cy="353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smtClean="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rPr>
              <a:t>Text-to-speech</a:t>
            </a:r>
            <a:endParaRPr lang="en-US" altLang="zh-CN" sz="1800" b="1" dirty="0">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 name="圆角矩形 1"/>
          <p:cNvSpPr/>
          <p:nvPr/>
        </p:nvSpPr>
        <p:spPr>
          <a:xfrm>
            <a:off x="2065750" y="2348207"/>
            <a:ext cx="1560170" cy="706470"/>
          </a:xfrm>
          <a:prstGeom prst="roundRect">
            <a:avLst/>
          </a:prstGeom>
          <a:solidFill>
            <a:srgbClr val="A5E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b="1">
              <a:solidFill>
                <a:srgbClr val="0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7" name="圆角矩形 26">
            <a:hlinkClick r:id="rId4" action="ppaction://hlinksldjump"/>
          </p:cNvPr>
          <p:cNvSpPr/>
          <p:nvPr/>
        </p:nvSpPr>
        <p:spPr>
          <a:xfrm>
            <a:off x="2091649" y="3163902"/>
            <a:ext cx="1560170" cy="81961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00"/>
              </a:solidFill>
            </a:endParaRPr>
          </a:p>
        </p:txBody>
      </p:sp>
      <p:sp>
        <p:nvSpPr>
          <p:cNvPr id="30" name="圆角矩形 29"/>
          <p:cNvSpPr/>
          <p:nvPr/>
        </p:nvSpPr>
        <p:spPr>
          <a:xfrm>
            <a:off x="2100504" y="4035923"/>
            <a:ext cx="1560170" cy="736636"/>
          </a:xfrm>
          <a:prstGeom prst="roundRect">
            <a:avLst/>
          </a:prstGeom>
          <a:solidFill>
            <a:srgbClr val="F7E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solidFill>
                <a:srgbClr val="000000"/>
              </a:solidFill>
            </a:endParaRPr>
          </a:p>
        </p:txBody>
      </p:sp>
      <p:sp>
        <p:nvSpPr>
          <p:cNvPr id="38" name="圆角矩形 37"/>
          <p:cNvSpPr/>
          <p:nvPr/>
        </p:nvSpPr>
        <p:spPr>
          <a:xfrm>
            <a:off x="2102266" y="4885744"/>
            <a:ext cx="1560170" cy="63386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FFFF"/>
              </a:solidFill>
            </a:endParaRPr>
          </a:p>
        </p:txBody>
      </p:sp>
      <p:sp>
        <p:nvSpPr>
          <p:cNvPr id="39" name="圆角矩形 38"/>
          <p:cNvSpPr/>
          <p:nvPr/>
        </p:nvSpPr>
        <p:spPr>
          <a:xfrm>
            <a:off x="1983977" y="2197904"/>
            <a:ext cx="1769179" cy="349181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下箭头 4"/>
          <p:cNvSpPr/>
          <p:nvPr/>
        </p:nvSpPr>
        <p:spPr>
          <a:xfrm rot="2556561">
            <a:off x="3942764" y="2235779"/>
            <a:ext cx="286947" cy="502924"/>
          </a:xfrm>
          <a:prstGeom prst="downArrow">
            <a:avLst>
              <a:gd name="adj1" fmla="val 50000"/>
              <a:gd name="adj2" fmla="val 5689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0" name="下箭头 39"/>
          <p:cNvSpPr/>
          <p:nvPr/>
        </p:nvSpPr>
        <p:spPr>
          <a:xfrm rot="5400000">
            <a:off x="3909034" y="3582818"/>
            <a:ext cx="338606" cy="533931"/>
          </a:xfrm>
          <a:prstGeom prst="downArrow">
            <a:avLst>
              <a:gd name="adj1" fmla="val 50000"/>
              <a:gd name="adj2" fmla="val 5689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1" name="下箭头 40"/>
          <p:cNvSpPr/>
          <p:nvPr/>
        </p:nvSpPr>
        <p:spPr>
          <a:xfrm rot="8209582">
            <a:off x="3929753" y="4937294"/>
            <a:ext cx="281115" cy="555602"/>
          </a:xfrm>
          <a:prstGeom prst="downArrow">
            <a:avLst>
              <a:gd name="adj1" fmla="val 50000"/>
              <a:gd name="adj2" fmla="val 5689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2" name="矩形 41">
            <a:hlinkClick r:id="rId5" action="ppaction://hlinksldjump"/>
          </p:cNvPr>
          <p:cNvSpPr/>
          <p:nvPr/>
        </p:nvSpPr>
        <p:spPr>
          <a:xfrm>
            <a:off x="2041261" y="2425910"/>
            <a:ext cx="1660946" cy="523220"/>
          </a:xfrm>
          <a:prstGeom prst="rect">
            <a:avLst/>
          </a:prstGeom>
        </p:spPr>
        <p:txBody>
          <a:bodyPr wrap="square">
            <a:spAutoFit/>
          </a:bodyPr>
          <a:lstStyle/>
          <a:p>
            <a:r>
              <a:rPr lang="en-US" altLang="zh-CN" sz="1400" b="1" dirty="0" smtClean="0">
                <a:solidFill>
                  <a:srgbClr val="2D2D8A">
                    <a:lumMod val="75000"/>
                  </a:srgbClr>
                </a:solidFill>
              </a:rPr>
              <a:t>1</a:t>
            </a:r>
            <a:r>
              <a:rPr lang="en-US" altLang="zh-CN" sz="1400" b="1" dirty="0">
                <a:solidFill>
                  <a:srgbClr val="2D2D8A">
                    <a:lumMod val="75000"/>
                  </a:srgbClr>
                </a:solidFill>
              </a:rPr>
              <a:t>. </a:t>
            </a:r>
            <a:r>
              <a:rPr lang="en-US" altLang="zh-CN" sz="1400" b="1" dirty="0" smtClean="0">
                <a:solidFill>
                  <a:srgbClr val="2D2D8A">
                    <a:lumMod val="75000"/>
                  </a:srgbClr>
                </a:solidFill>
              </a:rPr>
              <a:t>Procedures learned from VPA</a:t>
            </a:r>
            <a:endParaRPr lang="en-US" altLang="zh-CN" sz="1400" dirty="0">
              <a:solidFill>
                <a:srgbClr val="000000"/>
              </a:solidFill>
            </a:endParaRPr>
          </a:p>
        </p:txBody>
      </p:sp>
      <p:sp>
        <p:nvSpPr>
          <p:cNvPr id="43" name="矩形 42">
            <a:hlinkClick r:id="rId5" action="ppaction://hlinksldjump"/>
          </p:cNvPr>
          <p:cNvSpPr/>
          <p:nvPr/>
        </p:nvSpPr>
        <p:spPr>
          <a:xfrm>
            <a:off x="2101471" y="3237608"/>
            <a:ext cx="1660946" cy="984885"/>
          </a:xfrm>
          <a:prstGeom prst="rect">
            <a:avLst/>
          </a:prstGeom>
        </p:spPr>
        <p:txBody>
          <a:bodyPr wrap="square">
            <a:spAutoFit/>
          </a:bodyPr>
          <a:lstStyle/>
          <a:p>
            <a:r>
              <a:rPr lang="en-US" altLang="zh-CN" sz="1400" b="1" dirty="0" smtClean="0">
                <a:solidFill>
                  <a:srgbClr val="2D2D8A">
                    <a:lumMod val="75000"/>
                  </a:srgbClr>
                </a:solidFill>
              </a:rPr>
              <a:t>2.Recommended topics learned </a:t>
            </a:r>
            <a:r>
              <a:rPr lang="en-US" altLang="zh-CN" sz="1400" b="1" dirty="0">
                <a:solidFill>
                  <a:srgbClr val="2D2D8A">
                    <a:lumMod val="75000"/>
                  </a:srgbClr>
                </a:solidFill>
              </a:rPr>
              <a:t>from VPA</a:t>
            </a:r>
            <a:endParaRPr lang="en-US" altLang="zh-CN" sz="1400" dirty="0">
              <a:solidFill>
                <a:srgbClr val="000000"/>
              </a:solidFill>
            </a:endParaRPr>
          </a:p>
          <a:p>
            <a:endParaRPr lang="en-US" altLang="zh-CN" sz="1600" b="1" dirty="0">
              <a:solidFill>
                <a:srgbClr val="2D2D8A">
                  <a:lumMod val="75000"/>
                </a:srgbClr>
              </a:solidFill>
            </a:endParaRPr>
          </a:p>
        </p:txBody>
      </p:sp>
      <p:sp>
        <p:nvSpPr>
          <p:cNvPr id="44" name="矩形 43">
            <a:hlinkClick r:id="rId5" action="ppaction://hlinksldjump"/>
          </p:cNvPr>
          <p:cNvSpPr/>
          <p:nvPr/>
        </p:nvSpPr>
        <p:spPr>
          <a:xfrm>
            <a:off x="2136790" y="4047713"/>
            <a:ext cx="1576795" cy="738664"/>
          </a:xfrm>
          <a:prstGeom prst="rect">
            <a:avLst/>
          </a:prstGeom>
        </p:spPr>
        <p:txBody>
          <a:bodyPr wrap="square">
            <a:spAutoFit/>
          </a:bodyPr>
          <a:lstStyle/>
          <a:p>
            <a:r>
              <a:rPr lang="en-US" altLang="zh-CN" sz="1400" b="1" dirty="0" smtClean="0">
                <a:solidFill>
                  <a:srgbClr val="2D2D8A">
                    <a:lumMod val="75000"/>
                  </a:srgbClr>
                </a:solidFill>
              </a:rPr>
              <a:t>3. Functions developed based on VPA</a:t>
            </a:r>
            <a:endParaRPr lang="en-US" altLang="zh-CN" sz="1400" dirty="0">
              <a:solidFill>
                <a:srgbClr val="000000"/>
              </a:solidFill>
            </a:endParaRPr>
          </a:p>
        </p:txBody>
      </p:sp>
      <p:sp>
        <p:nvSpPr>
          <p:cNvPr id="45" name="矩形 44">
            <a:hlinkClick r:id="rId5" action="ppaction://hlinksldjump"/>
          </p:cNvPr>
          <p:cNvSpPr/>
          <p:nvPr/>
        </p:nvSpPr>
        <p:spPr>
          <a:xfrm>
            <a:off x="2136790" y="4917363"/>
            <a:ext cx="1660946" cy="523220"/>
          </a:xfrm>
          <a:prstGeom prst="rect">
            <a:avLst/>
          </a:prstGeom>
        </p:spPr>
        <p:txBody>
          <a:bodyPr wrap="square">
            <a:spAutoFit/>
          </a:bodyPr>
          <a:lstStyle/>
          <a:p>
            <a:r>
              <a:rPr lang="en-US" altLang="zh-CN" sz="1400" b="1" dirty="0">
                <a:solidFill>
                  <a:srgbClr val="FFFFFF"/>
                </a:solidFill>
              </a:rPr>
              <a:t>4. Knowledge </a:t>
            </a:r>
            <a:r>
              <a:rPr lang="en-US" altLang="zh-CN" sz="1400" b="1" dirty="0" smtClean="0">
                <a:solidFill>
                  <a:srgbClr val="FFFFFF"/>
                </a:solidFill>
              </a:rPr>
              <a:t>organization</a:t>
            </a:r>
            <a:endParaRPr lang="en-US" altLang="zh-CN" sz="1400" dirty="0">
              <a:solidFill>
                <a:srgbClr val="FFFFFF"/>
              </a:solidFill>
            </a:endParaRPr>
          </a:p>
        </p:txBody>
      </p:sp>
      <p:sp>
        <p:nvSpPr>
          <p:cNvPr id="9" name="文本框 8"/>
          <p:cNvSpPr txBox="1"/>
          <p:nvPr/>
        </p:nvSpPr>
        <p:spPr>
          <a:xfrm>
            <a:off x="1742418" y="1544888"/>
            <a:ext cx="2186806" cy="646331"/>
          </a:xfrm>
          <a:prstGeom prst="rect">
            <a:avLst/>
          </a:prstGeom>
          <a:noFill/>
        </p:spPr>
        <p:txBody>
          <a:bodyPr wrap="square" rtlCol="0">
            <a:spAutoFit/>
          </a:bodyPr>
          <a:lstStyle/>
          <a:p>
            <a:r>
              <a:rPr lang="en-US" altLang="zh-CN" sz="1800" dirty="0" smtClean="0">
                <a:solidFill>
                  <a:srgbClr val="C00000"/>
                </a:solidFill>
              </a:rPr>
              <a:t>Components of the cognitive system</a:t>
            </a:r>
            <a:endParaRPr lang="zh-CN" altLang="en-US" sz="1800" dirty="0">
              <a:solidFill>
                <a:srgbClr val="C00000"/>
              </a:solidFill>
            </a:endParaRPr>
          </a:p>
        </p:txBody>
      </p:sp>
      <p:sp>
        <p:nvSpPr>
          <p:cNvPr id="48" name="文本框 47"/>
          <p:cNvSpPr txBox="1"/>
          <p:nvPr/>
        </p:nvSpPr>
        <p:spPr>
          <a:xfrm>
            <a:off x="4690343" y="1487481"/>
            <a:ext cx="2205919" cy="369332"/>
          </a:xfrm>
          <a:prstGeom prst="rect">
            <a:avLst/>
          </a:prstGeom>
          <a:noFill/>
        </p:spPr>
        <p:txBody>
          <a:bodyPr wrap="square" rtlCol="0">
            <a:spAutoFit/>
          </a:bodyPr>
          <a:lstStyle/>
          <a:p>
            <a:r>
              <a:rPr lang="en-US" altLang="zh-CN" sz="1800" dirty="0" smtClean="0">
                <a:solidFill>
                  <a:srgbClr val="C00000"/>
                </a:solidFill>
              </a:rPr>
              <a:t>List of Modules</a:t>
            </a:r>
            <a:endParaRPr lang="zh-CN" altLang="en-US" sz="1800" dirty="0">
              <a:solidFill>
                <a:srgbClr val="C00000"/>
              </a:solidFill>
            </a:endParaRPr>
          </a:p>
        </p:txBody>
      </p:sp>
    </p:spTree>
    <p:extLst>
      <p:ext uri="{BB962C8B-B14F-4D97-AF65-F5344CB8AC3E}">
        <p14:creationId xmlns:p14="http://schemas.microsoft.com/office/powerpoint/2010/main" val="4152591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6666" y="564333"/>
            <a:ext cx="8229600" cy="4533900"/>
          </a:xfrm>
        </p:spPr>
        <p:txBody>
          <a:bodyPr/>
          <a:lstStyle/>
          <a:p>
            <a:pPr marL="0" indent="0"/>
            <a:r>
              <a:rPr lang="en-US" sz="2800" dirty="0" smtClean="0"/>
              <a:t>DILEMMAS</a:t>
            </a:r>
          </a:p>
          <a:p>
            <a:pPr marL="457200" indent="-457200">
              <a:buAutoNum type="arabicPeriod"/>
            </a:pPr>
            <a:r>
              <a:rPr lang="en-US" sz="2800" dirty="0" smtClean="0"/>
              <a:t>Technology is moving much faster than its adoption in the assurance arena</a:t>
            </a:r>
          </a:p>
          <a:p>
            <a:pPr marL="457200" indent="-457200">
              <a:buAutoNum type="arabicPeriod"/>
            </a:pPr>
            <a:r>
              <a:rPr lang="en-US" sz="2800" dirty="0" smtClean="0"/>
              <a:t>If analytic methodologies find a material error how do you deal with prior periods?</a:t>
            </a:r>
          </a:p>
          <a:p>
            <a:pPr marL="457200" indent="-457200">
              <a:buAutoNum type="arabicPeriod"/>
            </a:pPr>
            <a:r>
              <a:rPr lang="en-US" sz="2800" dirty="0" smtClean="0"/>
              <a:t>What happens if in full population testing you find many thousands of exceptions?</a:t>
            </a:r>
          </a:p>
          <a:p>
            <a:pPr marL="457200" indent="-457200">
              <a:buAutoNum type="arabicPeriod"/>
            </a:pPr>
            <a:r>
              <a:rPr lang="en-US" sz="2800" dirty="0" smtClean="0"/>
              <a:t>If you are monitoring transactions and assuring before they go downstream is that substantive testing or control testing?</a:t>
            </a:r>
          </a:p>
          <a:p>
            <a:pPr marL="457200" indent="-457200">
              <a:buAutoNum type="arabicPeriod"/>
            </a:pPr>
            <a:r>
              <a:rPr lang="en-US" sz="2800" dirty="0" smtClean="0"/>
              <a:t>If analytic methodologies are not covered in the CPA exam how can the students be interested?</a:t>
            </a:r>
            <a:endParaRPr lang="en-US" sz="2800" dirty="0"/>
          </a:p>
        </p:txBody>
      </p:sp>
      <p:sp>
        <p:nvSpPr>
          <p:cNvPr id="3" name="Slide Number Placeholder 2"/>
          <p:cNvSpPr>
            <a:spLocks noGrp="1"/>
          </p:cNvSpPr>
          <p:nvPr>
            <p:ph type="sldNum" sz="quarter" idx="10"/>
          </p:nvPr>
        </p:nvSpPr>
        <p:spPr/>
        <p:txBody>
          <a:bodyPr/>
          <a:lstStyle/>
          <a:p>
            <a:pPr>
              <a:defRPr/>
            </a:pPr>
            <a:fld id="{00ADE3D7-47E4-D247-A433-B956B4FE5E49}" type="slidenum">
              <a:rPr lang="en-US" smtClean="0"/>
              <a:pPr>
                <a:defRPr/>
              </a:pPr>
              <a:t>3</a:t>
            </a:fld>
            <a:endParaRPr lang="en-US"/>
          </a:p>
        </p:txBody>
      </p:sp>
    </p:spTree>
    <p:extLst>
      <p:ext uri="{BB962C8B-B14F-4D97-AF65-F5344CB8AC3E}">
        <p14:creationId xmlns:p14="http://schemas.microsoft.com/office/powerpoint/2010/main" val="27289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Learning in Auditing</a:t>
            </a:r>
            <a:endParaRPr lang="en-US" dirty="0"/>
          </a:p>
        </p:txBody>
      </p:sp>
      <p:sp>
        <p:nvSpPr>
          <p:cNvPr id="3" name="Text Placeholder 2"/>
          <p:cNvSpPr>
            <a:spLocks noGrp="1"/>
          </p:cNvSpPr>
          <p:nvPr>
            <p:ph type="body" idx="1"/>
          </p:nvPr>
        </p:nvSpPr>
        <p:spPr/>
        <p:txBody>
          <a:bodyPr/>
          <a:lstStyle/>
          <a:p>
            <a:r>
              <a:rPr lang="en-US" dirty="0" smtClean="0"/>
              <a:t>Ting Sun</a:t>
            </a:r>
          </a:p>
          <a:p>
            <a:r>
              <a:rPr lang="en-US" dirty="0" smtClean="0"/>
              <a:t>And</a:t>
            </a:r>
          </a:p>
          <a:p>
            <a:r>
              <a:rPr lang="en-US" dirty="0" smtClean="0"/>
              <a:t>Miklos A. Vasarhelyi</a:t>
            </a:r>
            <a:endParaRPr lang="en-US" dirty="0"/>
          </a:p>
        </p:txBody>
      </p:sp>
    </p:spTree>
    <p:extLst>
      <p:ext uri="{BB962C8B-B14F-4D97-AF65-F5344CB8AC3E}">
        <p14:creationId xmlns:p14="http://schemas.microsoft.com/office/powerpoint/2010/main" val="3156380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ChangeAspect="1"/>
          </p:cNvPicPr>
          <p:nvPr/>
        </p:nvPicPr>
        <p:blipFill>
          <a:blip r:embed="rId4"/>
          <a:stretch>
            <a:fillRect/>
          </a:stretch>
        </p:blipFill>
        <p:spPr bwMode="auto">
          <a:xfrm>
            <a:off x="1212684" y="3947381"/>
            <a:ext cx="2991057" cy="1359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 name="Title 1"/>
          <p:cNvSpPr>
            <a:spLocks noGrp="1"/>
          </p:cNvSpPr>
          <p:nvPr>
            <p:ph type="title"/>
          </p:nvPr>
        </p:nvSpPr>
        <p:spPr>
          <a:xfrm>
            <a:off x="1191158" y="1250886"/>
            <a:ext cx="6172200" cy="606029"/>
          </a:xfrm>
        </p:spPr>
        <p:txBody>
          <a:bodyPr/>
          <a:lstStyle/>
          <a:p>
            <a:r>
              <a:rPr lang="en-US" dirty="0">
                <a:solidFill>
                  <a:srgbClr val="7030A0"/>
                </a:solidFill>
              </a:rPr>
              <a:t>Background:</a:t>
            </a:r>
            <a:br>
              <a:rPr lang="en-US" dirty="0">
                <a:solidFill>
                  <a:srgbClr val="7030A0"/>
                </a:solidFill>
              </a:rPr>
            </a:br>
            <a:r>
              <a:rPr lang="en-US" dirty="0">
                <a:solidFill>
                  <a:srgbClr val="7030A0"/>
                </a:solidFill>
              </a:rPr>
              <a:t>Deep learning</a:t>
            </a:r>
          </a:p>
        </p:txBody>
      </p:sp>
      <p:sp>
        <p:nvSpPr>
          <p:cNvPr id="3" name="Content Placeholder 2"/>
          <p:cNvSpPr>
            <a:spLocks noGrp="1"/>
          </p:cNvSpPr>
          <p:nvPr>
            <p:ph idx="1"/>
          </p:nvPr>
        </p:nvSpPr>
        <p:spPr>
          <a:xfrm>
            <a:off x="1181890" y="1922539"/>
            <a:ext cx="2902523" cy="3955610"/>
          </a:xfrm>
          <a:ln>
            <a:noFill/>
          </a:ln>
        </p:spPr>
        <p:txBody>
          <a:bodyPr/>
          <a:lstStyle/>
          <a:p>
            <a:r>
              <a:rPr lang="en-US" dirty="0"/>
              <a:t>    Deep learning employs deep neural networks to simulate how the brain learns.</a:t>
            </a:r>
          </a:p>
        </p:txBody>
      </p:sp>
      <p:sp>
        <p:nvSpPr>
          <p:cNvPr id="6" name="TextBox 5"/>
          <p:cNvSpPr txBox="1"/>
          <p:nvPr/>
        </p:nvSpPr>
        <p:spPr>
          <a:xfrm>
            <a:off x="5763997" y="1356796"/>
            <a:ext cx="2152412" cy="854080"/>
          </a:xfrm>
          <a:prstGeom prst="rect">
            <a:avLst/>
          </a:prstGeom>
          <a:noFill/>
        </p:spPr>
        <p:txBody>
          <a:bodyPr wrap="square" rtlCol="0">
            <a:spAutoFit/>
          </a:bodyPr>
          <a:lstStyle/>
          <a:p>
            <a:r>
              <a:rPr lang="en-US" sz="1650" dirty="0">
                <a:solidFill>
                  <a:srgbClr val="00B050"/>
                </a:solidFill>
              </a:rPr>
              <a:t>An example: a face recognition deep neural network</a:t>
            </a:r>
          </a:p>
        </p:txBody>
      </p:sp>
      <p:graphicFrame>
        <p:nvGraphicFramePr>
          <p:cNvPr id="7" name="Object 2"/>
          <p:cNvGraphicFramePr>
            <a:graphicFrameLocks noChangeAspect="1"/>
          </p:cNvGraphicFramePr>
          <p:nvPr>
            <p:extLst/>
          </p:nvPr>
        </p:nvGraphicFramePr>
        <p:xfrm>
          <a:off x="4634641" y="4188511"/>
          <a:ext cx="985838" cy="640259"/>
        </p:xfrm>
        <a:graphic>
          <a:graphicData uri="http://schemas.openxmlformats.org/presentationml/2006/ole">
            <mc:AlternateContent xmlns:mc="http://schemas.openxmlformats.org/markup-compatibility/2006">
              <mc:Choice xmlns:v="urn:schemas-microsoft-com:vml" Requires="v">
                <p:oleObj spid="_x0000_s1221" name="Acrobat Document" r:id="rId5" imgW="5728680" imgH="3856320" progId="AcroExch.Document.7">
                  <p:embed/>
                </p:oleObj>
              </mc:Choice>
              <mc:Fallback>
                <p:oleObj name="Acrobat Document" r:id="rId5" imgW="5728680" imgH="3856320" progId="AcroExch.Document.7">
                  <p:embed/>
                  <p:pic>
                    <p:nvPicPr>
                      <p:cNvPr id="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4641" y="4188511"/>
                        <a:ext cx="985838" cy="64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353136" y="5145314"/>
            <a:ext cx="1175609" cy="62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4"/>
          <p:cNvSpPr txBox="1">
            <a:spLocks noChangeArrowheads="1"/>
          </p:cNvSpPr>
          <p:nvPr/>
        </p:nvSpPr>
        <p:spPr bwMode="auto">
          <a:xfrm>
            <a:off x="5019952" y="5194710"/>
            <a:ext cx="553357"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r>
              <a:rPr lang="en-US" sz="1125" dirty="0"/>
              <a:t>pixels</a:t>
            </a:r>
          </a:p>
        </p:txBody>
      </p:sp>
      <p:sp>
        <p:nvSpPr>
          <p:cNvPr id="11" name="TextBox 16"/>
          <p:cNvSpPr txBox="1">
            <a:spLocks noChangeArrowheads="1"/>
          </p:cNvSpPr>
          <p:nvPr/>
        </p:nvSpPr>
        <p:spPr bwMode="auto">
          <a:xfrm>
            <a:off x="5776823" y="4299309"/>
            <a:ext cx="577402"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r>
              <a:rPr lang="en-US" sz="1125" dirty="0"/>
              <a:t>edges</a:t>
            </a:r>
          </a:p>
        </p:txBody>
      </p:sp>
      <p:sp>
        <p:nvSpPr>
          <p:cNvPr id="12" name="AutoShape 4"/>
          <p:cNvSpPr>
            <a:spLocks noChangeArrowheads="1"/>
          </p:cNvSpPr>
          <p:nvPr/>
        </p:nvSpPr>
        <p:spPr bwMode="auto">
          <a:xfrm rot="5400000">
            <a:off x="5024999" y="4608730"/>
            <a:ext cx="130710" cy="650556"/>
          </a:xfrm>
          <a:prstGeom prst="leftArrow">
            <a:avLst>
              <a:gd name="adj1" fmla="val 50000"/>
              <a:gd name="adj2" fmla="val 43847"/>
            </a:avLst>
          </a:prstGeom>
          <a:solidFill>
            <a:srgbClr val="FF0000"/>
          </a:solidFill>
          <a:ln w="12700" algn="ctr">
            <a:solidFill>
              <a:schemeClr val="tx1"/>
            </a:solidFill>
            <a:miter lim="800000"/>
            <a:headEnd/>
            <a:tailEnd/>
          </a:ln>
        </p:spPr>
        <p:txBody>
          <a:bodyPr wrap="none" lIns="50899" tIns="25004" rIns="50899" bIns="25004" anchor="ctr">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endParaRPr lang="en-US">
              <a:solidFill>
                <a:srgbClr val="FFFFFF"/>
              </a:solidFill>
            </a:endParaRPr>
          </a:p>
        </p:txBody>
      </p:sp>
      <p:grpSp>
        <p:nvGrpSpPr>
          <p:cNvPr id="13" name="Group 27"/>
          <p:cNvGrpSpPr>
            <a:grpSpLocks/>
          </p:cNvGrpSpPr>
          <p:nvPr/>
        </p:nvGrpSpPr>
        <p:grpSpPr bwMode="auto">
          <a:xfrm>
            <a:off x="4544725" y="3127927"/>
            <a:ext cx="1183184" cy="772418"/>
            <a:chOff x="2275196" y="1976652"/>
            <a:chExt cx="2103120" cy="1372950"/>
          </a:xfrm>
        </p:grpSpPr>
        <p:graphicFrame>
          <p:nvGraphicFramePr>
            <p:cNvPr id="14" name="Object 91"/>
            <p:cNvGraphicFramePr>
              <a:graphicFrameLocks noChangeAspect="1"/>
            </p:cNvGraphicFramePr>
            <p:nvPr/>
          </p:nvGraphicFramePr>
          <p:xfrm>
            <a:off x="2330119" y="1990702"/>
            <a:ext cx="1962150" cy="1358900"/>
          </p:xfrm>
          <a:graphic>
            <a:graphicData uri="http://schemas.openxmlformats.org/presentationml/2006/ole">
              <mc:AlternateContent xmlns:mc="http://schemas.openxmlformats.org/markup-compatibility/2006">
                <mc:Choice xmlns:v="urn:schemas-microsoft-com:vml" Requires="v">
                  <p:oleObj spid="_x0000_s1222" name="Acrobat Document" r:id="rId8" imgW="5728680" imgH="3843720" progId="AcroExch.Document.7">
                    <p:embed/>
                  </p:oleObj>
                </mc:Choice>
                <mc:Fallback>
                  <p:oleObj name="Acrobat Document" r:id="rId8" imgW="5728680" imgH="3843720" progId="AcroExch.Document.7">
                    <p:embed/>
                    <p:pic>
                      <p:nvPicPr>
                        <p:cNvPr id="14" name="Object 9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0119" y="1990702"/>
                          <a:ext cx="196215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5" name="TextBox 23"/>
            <p:cNvSpPr txBox="1">
              <a:spLocks noChangeArrowheads="1"/>
            </p:cNvSpPr>
            <p:nvPr/>
          </p:nvSpPr>
          <p:spPr bwMode="auto">
            <a:xfrm>
              <a:off x="2275196" y="1976652"/>
              <a:ext cx="2103120" cy="41029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pPr algn="ctr"/>
              <a:endParaRPr lang="en-US" sz="900">
                <a:solidFill>
                  <a:srgbClr val="FFFFFF"/>
                </a:solidFill>
                <a:latin typeface="Calibri" panose="020F0502020204030204" pitchFamily="34" charset="0"/>
              </a:endParaRPr>
            </a:p>
          </p:txBody>
        </p:sp>
      </p:grpSp>
      <p:grpSp>
        <p:nvGrpSpPr>
          <p:cNvPr id="16" name="Group 26"/>
          <p:cNvGrpSpPr>
            <a:grpSpLocks/>
          </p:cNvGrpSpPr>
          <p:nvPr/>
        </p:nvGrpSpPr>
        <p:grpSpPr bwMode="auto">
          <a:xfrm>
            <a:off x="4591114" y="2257052"/>
            <a:ext cx="1138895" cy="857426"/>
            <a:chOff x="473998" y="750628"/>
            <a:chExt cx="2025021" cy="1524976"/>
          </a:xfrm>
        </p:grpSpPr>
        <p:graphicFrame>
          <p:nvGraphicFramePr>
            <p:cNvPr id="17" name="Object 92"/>
            <p:cNvGraphicFramePr>
              <a:graphicFrameLocks noChangeAspect="1"/>
            </p:cNvGraphicFramePr>
            <p:nvPr>
              <p:extLst/>
            </p:nvPr>
          </p:nvGraphicFramePr>
          <p:xfrm>
            <a:off x="473998" y="837329"/>
            <a:ext cx="1962150" cy="1438275"/>
          </p:xfrm>
          <a:graphic>
            <a:graphicData uri="http://schemas.openxmlformats.org/presentationml/2006/ole">
              <mc:AlternateContent xmlns:mc="http://schemas.openxmlformats.org/markup-compatibility/2006">
                <mc:Choice xmlns:v="urn:schemas-microsoft-com:vml" Requires="v">
                  <p:oleObj spid="_x0000_s1223" name="Acrobat Document" r:id="rId10" imgW="5728680" imgH="4071960" progId="AcroExch.Document.7">
                    <p:embed/>
                  </p:oleObj>
                </mc:Choice>
                <mc:Fallback>
                  <p:oleObj name="Acrobat Document" r:id="rId10" imgW="5728680" imgH="4071960" progId="AcroExch.Document.7">
                    <p:embed/>
                    <p:pic>
                      <p:nvPicPr>
                        <p:cNvPr id="17" name="Object 9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998" y="837329"/>
                          <a:ext cx="19621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useBgFill="1">
          <p:nvSpPr>
            <p:cNvPr id="18" name="TextBox 27"/>
            <p:cNvSpPr txBox="1">
              <a:spLocks noChangeArrowheads="1"/>
            </p:cNvSpPr>
            <p:nvPr/>
          </p:nvSpPr>
          <p:spPr bwMode="auto">
            <a:xfrm>
              <a:off x="487339" y="750628"/>
              <a:ext cx="2011680" cy="410547"/>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pPr algn="ctr"/>
              <a:endParaRPr lang="en-US" sz="900">
                <a:solidFill>
                  <a:srgbClr val="FFFFFF"/>
                </a:solidFill>
                <a:latin typeface="Calibri" panose="020F0502020204030204" pitchFamily="34" charset="0"/>
              </a:endParaRPr>
            </a:p>
          </p:txBody>
        </p:sp>
      </p:grpSp>
      <p:sp>
        <p:nvSpPr>
          <p:cNvPr id="19" name="AutoShape 4"/>
          <p:cNvSpPr>
            <a:spLocks noChangeArrowheads="1"/>
          </p:cNvSpPr>
          <p:nvPr/>
        </p:nvSpPr>
        <p:spPr bwMode="auto">
          <a:xfrm rot="5400000">
            <a:off x="5055645" y="3748332"/>
            <a:ext cx="130710" cy="650556"/>
          </a:xfrm>
          <a:prstGeom prst="leftArrow">
            <a:avLst>
              <a:gd name="adj1" fmla="val 50000"/>
              <a:gd name="adj2" fmla="val 43657"/>
            </a:avLst>
          </a:prstGeom>
          <a:solidFill>
            <a:srgbClr val="FF0000"/>
          </a:solidFill>
          <a:ln w="12700" algn="ctr">
            <a:solidFill>
              <a:schemeClr val="tx1"/>
            </a:solidFill>
            <a:miter lim="800000"/>
            <a:headEnd/>
            <a:tailEnd/>
          </a:ln>
        </p:spPr>
        <p:txBody>
          <a:bodyPr wrap="none" lIns="50899" tIns="25004" rIns="50899" bIns="25004" anchor="ctr">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endParaRPr lang="en-US">
              <a:solidFill>
                <a:srgbClr val="FFFFFF"/>
              </a:solidFill>
            </a:endParaRPr>
          </a:p>
        </p:txBody>
      </p:sp>
      <p:sp>
        <p:nvSpPr>
          <p:cNvPr id="20" name="AutoShape 4"/>
          <p:cNvSpPr>
            <a:spLocks noChangeArrowheads="1"/>
          </p:cNvSpPr>
          <p:nvPr/>
        </p:nvSpPr>
        <p:spPr bwMode="auto">
          <a:xfrm rot="5400000">
            <a:off x="5055645" y="2902163"/>
            <a:ext cx="130710" cy="650556"/>
          </a:xfrm>
          <a:prstGeom prst="leftArrow">
            <a:avLst>
              <a:gd name="adj1" fmla="val 50000"/>
              <a:gd name="adj2" fmla="val 43657"/>
            </a:avLst>
          </a:prstGeom>
          <a:solidFill>
            <a:srgbClr val="FF0000"/>
          </a:solidFill>
          <a:ln w="12700" algn="ctr">
            <a:solidFill>
              <a:schemeClr val="tx1"/>
            </a:solidFill>
            <a:miter lim="800000"/>
            <a:headEnd/>
            <a:tailEnd/>
          </a:ln>
        </p:spPr>
        <p:txBody>
          <a:bodyPr wrap="none" lIns="50899" tIns="25004" rIns="50899" bIns="25004" anchor="ctr">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endParaRPr lang="en-US">
              <a:solidFill>
                <a:srgbClr val="FFFFFF"/>
              </a:solidFill>
            </a:endParaRPr>
          </a:p>
        </p:txBody>
      </p:sp>
      <p:sp>
        <p:nvSpPr>
          <p:cNvPr id="21" name="TextBox 20"/>
          <p:cNvSpPr txBox="1">
            <a:spLocks noChangeArrowheads="1"/>
          </p:cNvSpPr>
          <p:nvPr/>
        </p:nvSpPr>
        <p:spPr bwMode="auto">
          <a:xfrm>
            <a:off x="5668774" y="3335675"/>
            <a:ext cx="1050288"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r>
              <a:rPr lang="en-US" sz="1125" dirty="0"/>
              <a:t>object parts</a:t>
            </a:r>
          </a:p>
          <a:p>
            <a:r>
              <a:rPr lang="en-US" sz="1125" dirty="0"/>
              <a:t>(combination </a:t>
            </a:r>
          </a:p>
          <a:p>
            <a:r>
              <a:rPr lang="en-US" sz="1125" dirty="0"/>
              <a:t>of edges)</a:t>
            </a:r>
          </a:p>
        </p:txBody>
      </p:sp>
      <p:pic>
        <p:nvPicPr>
          <p:cNvPr id="22" name="Picture 21"/>
          <p:cNvPicPr>
            <a:picLocks noChangeAspect="1"/>
          </p:cNvPicPr>
          <p:nvPr/>
        </p:nvPicPr>
        <p:blipFill>
          <a:blip r:embed="rId12"/>
          <a:stretch>
            <a:fillRect/>
          </a:stretch>
        </p:blipFill>
        <p:spPr>
          <a:xfrm>
            <a:off x="6043243" y="5145314"/>
            <a:ext cx="1750967" cy="523694"/>
          </a:xfrm>
          <a:prstGeom prst="rect">
            <a:avLst/>
          </a:prstGeom>
        </p:spPr>
      </p:pic>
      <p:sp>
        <p:nvSpPr>
          <p:cNvPr id="23" name="AutoShape 4"/>
          <p:cNvSpPr>
            <a:spLocks noChangeArrowheads="1"/>
          </p:cNvSpPr>
          <p:nvPr/>
        </p:nvSpPr>
        <p:spPr bwMode="auto">
          <a:xfrm>
            <a:off x="5679499" y="5059027"/>
            <a:ext cx="245852" cy="650556"/>
          </a:xfrm>
          <a:prstGeom prst="leftArrow">
            <a:avLst>
              <a:gd name="adj1" fmla="val 50000"/>
              <a:gd name="adj2" fmla="val 43847"/>
            </a:avLst>
          </a:prstGeom>
          <a:solidFill>
            <a:srgbClr val="FF0000"/>
          </a:solidFill>
          <a:ln w="12700" algn="ctr">
            <a:solidFill>
              <a:schemeClr val="tx1"/>
            </a:solidFill>
            <a:miter lim="800000"/>
            <a:headEnd/>
            <a:tailEnd/>
          </a:ln>
        </p:spPr>
        <p:txBody>
          <a:bodyPr wrap="square" lIns="50899" tIns="25004" rIns="50899" bIns="25004" anchor="ctr">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endParaRPr lang="en-US">
              <a:solidFill>
                <a:srgbClr val="FFFFFF"/>
              </a:solidFill>
            </a:endParaRPr>
          </a:p>
        </p:txBody>
      </p:sp>
      <p:pic>
        <p:nvPicPr>
          <p:cNvPr id="24" name="Picture 23"/>
          <p:cNvPicPr>
            <a:picLocks noChangeAspect="1"/>
          </p:cNvPicPr>
          <p:nvPr/>
        </p:nvPicPr>
        <p:blipFill>
          <a:blip r:embed="rId13"/>
          <a:stretch>
            <a:fillRect/>
          </a:stretch>
        </p:blipFill>
        <p:spPr>
          <a:xfrm>
            <a:off x="4665101" y="1329651"/>
            <a:ext cx="881330" cy="963632"/>
          </a:xfrm>
          <a:prstGeom prst="rect">
            <a:avLst/>
          </a:prstGeom>
        </p:spPr>
      </p:pic>
      <p:sp>
        <p:nvSpPr>
          <p:cNvPr id="25" name="TextBox 24"/>
          <p:cNvSpPr txBox="1">
            <a:spLocks noChangeArrowheads="1"/>
          </p:cNvSpPr>
          <p:nvPr/>
        </p:nvSpPr>
        <p:spPr bwMode="auto">
          <a:xfrm>
            <a:off x="5694649" y="2631731"/>
            <a:ext cx="1074333"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r>
              <a:rPr lang="en-US" sz="1125" dirty="0"/>
              <a:t>object models</a:t>
            </a:r>
          </a:p>
        </p:txBody>
      </p:sp>
      <p:sp>
        <p:nvSpPr>
          <p:cNvPr id="26" name="AutoShape 4"/>
          <p:cNvSpPr>
            <a:spLocks noChangeArrowheads="1"/>
          </p:cNvSpPr>
          <p:nvPr/>
        </p:nvSpPr>
        <p:spPr bwMode="auto">
          <a:xfrm rot="5400000">
            <a:off x="5062206" y="2062357"/>
            <a:ext cx="130710" cy="650556"/>
          </a:xfrm>
          <a:prstGeom prst="leftArrow">
            <a:avLst>
              <a:gd name="adj1" fmla="val 50000"/>
              <a:gd name="adj2" fmla="val 43657"/>
            </a:avLst>
          </a:prstGeom>
          <a:solidFill>
            <a:srgbClr val="FF0000"/>
          </a:solidFill>
          <a:ln w="12700" algn="ctr">
            <a:solidFill>
              <a:schemeClr val="tx1"/>
            </a:solidFill>
            <a:miter lim="800000"/>
            <a:headEnd/>
            <a:tailEnd/>
          </a:ln>
        </p:spPr>
        <p:txBody>
          <a:bodyPr wrap="none" lIns="50899" tIns="25004" rIns="50899" bIns="25004" anchor="ctr">
            <a:spAutoFit/>
          </a:bodyPr>
          <a:lstStyle>
            <a:lvl1pPr eaLnBrk="0" hangingPunct="0">
              <a:defRPr>
                <a:solidFill>
                  <a:schemeClr val="tx1"/>
                </a:solidFill>
                <a:latin typeface="Helvetica" panose="020B0604020202020204" pitchFamily="34" charset="0"/>
                <a:cs typeface="Arial" panose="020B0604020202020204" pitchFamily="34" charset="0"/>
              </a:defRPr>
            </a:lvl1pPr>
            <a:lvl2pPr marL="742950" indent="-285750" eaLnBrk="0" hangingPunct="0">
              <a:defRPr>
                <a:solidFill>
                  <a:schemeClr val="tx1"/>
                </a:solidFill>
                <a:latin typeface="Helvetica" panose="020B0604020202020204" pitchFamily="34" charset="0"/>
                <a:cs typeface="Arial" panose="020B0604020202020204" pitchFamily="34" charset="0"/>
              </a:defRPr>
            </a:lvl2pPr>
            <a:lvl3pPr marL="1143000" indent="-228600" eaLnBrk="0" hangingPunct="0">
              <a:defRPr>
                <a:solidFill>
                  <a:schemeClr val="tx1"/>
                </a:solidFill>
                <a:latin typeface="Helvetica" panose="020B0604020202020204" pitchFamily="34" charset="0"/>
                <a:cs typeface="Arial" panose="020B0604020202020204" pitchFamily="34" charset="0"/>
              </a:defRPr>
            </a:lvl3pPr>
            <a:lvl4pPr marL="1600200" indent="-228600" eaLnBrk="0" hangingPunct="0">
              <a:defRPr>
                <a:solidFill>
                  <a:schemeClr val="tx1"/>
                </a:solidFill>
                <a:latin typeface="Helvetica" panose="020B0604020202020204" pitchFamily="34" charset="0"/>
                <a:cs typeface="Arial" panose="020B0604020202020204" pitchFamily="34" charset="0"/>
              </a:defRPr>
            </a:lvl4pPr>
            <a:lvl5pPr marL="2057400" indent="-228600" eaLnBrk="0" hangingPunct="0">
              <a:defRPr>
                <a:solidFill>
                  <a:schemeClr val="tx1"/>
                </a:solidFill>
                <a:latin typeface="Helvetica"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Helvetica" panose="020B0604020202020204" pitchFamily="34" charset="0"/>
                <a:cs typeface="Arial" panose="020B0604020202020204" pitchFamily="34" charset="0"/>
              </a:defRPr>
            </a:lvl9pPr>
          </a:lstStyle>
          <a:p>
            <a:endParaRPr lang="en-US">
              <a:solidFill>
                <a:srgbClr val="FFFFFF"/>
              </a:solidFill>
            </a:endParaRPr>
          </a:p>
        </p:txBody>
      </p:sp>
      <p:sp>
        <p:nvSpPr>
          <p:cNvPr id="27" name="Rectangle 26"/>
          <p:cNvSpPr/>
          <p:nvPr/>
        </p:nvSpPr>
        <p:spPr>
          <a:xfrm>
            <a:off x="4321633" y="1337044"/>
            <a:ext cx="3594776" cy="4523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380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18" y="642280"/>
            <a:ext cx="6261100" cy="775362"/>
          </a:xfrm>
        </p:spPr>
        <p:txBody>
          <a:bodyPr/>
          <a:lstStyle/>
          <a:p>
            <a:r>
              <a:rPr lang="en-US" sz="2000" b="1" dirty="0" smtClean="0"/>
              <a:t>Dissertation Essays</a:t>
            </a:r>
            <a:endParaRPr lang="en-US" sz="2000" i="1" dirty="0"/>
          </a:p>
        </p:txBody>
      </p:sp>
      <p:sp>
        <p:nvSpPr>
          <p:cNvPr id="3" name="Content Placeholder 2"/>
          <p:cNvSpPr>
            <a:spLocks noGrp="1"/>
          </p:cNvSpPr>
          <p:nvPr>
            <p:ph idx="1"/>
          </p:nvPr>
        </p:nvSpPr>
        <p:spPr>
          <a:xfrm>
            <a:off x="250018" y="1417642"/>
            <a:ext cx="8426152" cy="4179704"/>
          </a:xfrm>
        </p:spPr>
        <p:txBody>
          <a:bodyPr>
            <a:noAutofit/>
          </a:bodyPr>
          <a:lstStyle/>
          <a:p>
            <a:pPr lvl="0"/>
            <a:r>
              <a:rPr lang="en-US" sz="2000" b="1" dirty="0" smtClean="0"/>
              <a:t>Research 1. The incremental </a:t>
            </a:r>
            <a:r>
              <a:rPr lang="en-US" sz="2000" b="1" dirty="0" err="1" smtClean="0"/>
              <a:t>informativeness</a:t>
            </a:r>
            <a:r>
              <a:rPr lang="en-US" sz="2000" b="1" dirty="0" smtClean="0"/>
              <a:t> of management sentiment for internal control material weakness prediction: </a:t>
            </a:r>
            <a:br>
              <a:rPr lang="en-US" sz="2000" b="1" dirty="0" smtClean="0"/>
            </a:br>
            <a:r>
              <a:rPr lang="en-US" sz="2000" i="1" dirty="0" smtClean="0"/>
              <a:t>An application of deep learning to textual analysis for conference calls</a:t>
            </a:r>
          </a:p>
          <a:p>
            <a:pPr lvl="0"/>
            <a:endParaRPr lang="en-US" sz="2000" i="1" dirty="0" smtClean="0"/>
          </a:p>
          <a:p>
            <a:pPr lvl="0"/>
            <a:r>
              <a:rPr lang="en-US" sz="2000" b="1" dirty="0" smtClean="0">
                <a:latin typeface="Arial" charset="0"/>
              </a:rPr>
              <a:t>Research 2. The performance of sentiment feature of 10-K MD&amp;As for financial misstatements prediction:</a:t>
            </a:r>
            <a:br>
              <a:rPr lang="en-US" sz="2000" b="1" dirty="0" smtClean="0">
                <a:latin typeface="Arial" charset="0"/>
              </a:rPr>
            </a:br>
            <a:r>
              <a:rPr lang="en-US" sz="2000" i="1" dirty="0" smtClean="0">
                <a:latin typeface="Arial" charset="0"/>
              </a:rPr>
              <a:t>A comparison of deep learning and bag of words approach</a:t>
            </a:r>
          </a:p>
          <a:p>
            <a:pPr lvl="0"/>
            <a:endParaRPr lang="en-US" sz="2000" i="1" dirty="0" smtClean="0">
              <a:latin typeface="Arial" charset="0"/>
            </a:endParaRPr>
          </a:p>
          <a:p>
            <a:pPr lvl="0"/>
            <a:r>
              <a:rPr lang="en-US" sz="2000" b="1" dirty="0" smtClean="0"/>
              <a:t>Research 3. Do Social Media Messages Provide Clues for Audit Planning?</a:t>
            </a:r>
            <a:br>
              <a:rPr lang="en-US" sz="2000" b="1" dirty="0" smtClean="0"/>
            </a:br>
            <a:r>
              <a:rPr lang="en-US" sz="2000" b="1" dirty="0" smtClean="0"/>
              <a:t>- </a:t>
            </a:r>
            <a:r>
              <a:rPr lang="en-US" sz="2000" i="1" dirty="0" smtClean="0"/>
              <a:t>An Application of Deep Learning Based Textual Analysis of Tweets to Audit Fee Prediction</a:t>
            </a:r>
            <a:r>
              <a:rPr lang="en-US" sz="2000" dirty="0" smtClean="0"/>
              <a:t/>
            </a:r>
            <a:br>
              <a:rPr lang="en-US" sz="2000" dirty="0" smtClean="0"/>
            </a:br>
            <a:endParaRPr lang="en-US" sz="2000" i="1" dirty="0" smtClean="0">
              <a:latin typeface="Arial" charset="0"/>
            </a:endParaRPr>
          </a:p>
        </p:txBody>
      </p:sp>
    </p:spTree>
    <p:extLst>
      <p:ext uri="{BB962C8B-B14F-4D97-AF65-F5344CB8AC3E}">
        <p14:creationId xmlns:p14="http://schemas.microsoft.com/office/powerpoint/2010/main" val="152103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contracts using blockchain</a:t>
            </a:r>
            <a:endParaRPr lang="en-US" dirty="0"/>
          </a:p>
        </p:txBody>
      </p:sp>
      <p:sp>
        <p:nvSpPr>
          <p:cNvPr id="3" name="Text Placeholder 2"/>
          <p:cNvSpPr>
            <a:spLocks noGrp="1"/>
          </p:cNvSpPr>
          <p:nvPr>
            <p:ph type="body" idx="1"/>
          </p:nvPr>
        </p:nvSpPr>
        <p:spPr/>
        <p:txBody>
          <a:bodyPr/>
          <a:lstStyle/>
          <a:p>
            <a:r>
              <a:rPr lang="en-US" dirty="0" smtClean="0"/>
              <a:t>Jamie </a:t>
            </a:r>
            <a:r>
              <a:rPr lang="en-US" dirty="0" err="1" smtClean="0"/>
              <a:t>Frieman</a:t>
            </a:r>
            <a:r>
              <a:rPr lang="en-US" dirty="0" smtClean="0"/>
              <a:t> and Miklos A Vasarhelyi</a:t>
            </a:r>
            <a:endParaRPr lang="en-US" dirty="0"/>
          </a:p>
        </p:txBody>
      </p:sp>
    </p:spTree>
    <p:extLst>
      <p:ext uri="{BB962C8B-B14F-4D97-AF65-F5344CB8AC3E}">
        <p14:creationId xmlns:p14="http://schemas.microsoft.com/office/powerpoint/2010/main" val="38267121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Environment</a:t>
            </a:r>
            <a:endParaRPr lang="en-US" dirty="0"/>
          </a:p>
        </p:txBody>
      </p:sp>
      <p:pic>
        <p:nvPicPr>
          <p:cNvPr id="6" name="Picture 5" descr="bu004740.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0949" y="1416901"/>
            <a:ext cx="1838282" cy="865285"/>
          </a:xfrm>
          <a:prstGeom prst="rect">
            <a:avLst/>
          </a:prstGeom>
        </p:spPr>
      </p:pic>
      <p:sp>
        <p:nvSpPr>
          <p:cNvPr id="7" name="TextBox 6"/>
          <p:cNvSpPr txBox="1"/>
          <p:nvPr/>
        </p:nvSpPr>
        <p:spPr>
          <a:xfrm>
            <a:off x="457200" y="2373151"/>
            <a:ext cx="1485874" cy="1107996"/>
          </a:xfrm>
          <a:prstGeom prst="rect">
            <a:avLst/>
          </a:prstGeom>
          <a:noFill/>
        </p:spPr>
        <p:txBody>
          <a:bodyPr wrap="square" rtlCol="0">
            <a:spAutoFit/>
          </a:bodyPr>
          <a:lstStyle/>
          <a:p>
            <a:r>
              <a:rPr lang="en-US" sz="2200" dirty="0" smtClean="0"/>
              <a:t>Transaction/event occurs</a:t>
            </a:r>
            <a:endParaRPr lang="en-US" sz="2200" dirty="0"/>
          </a:p>
        </p:txBody>
      </p:sp>
      <p:pic>
        <p:nvPicPr>
          <p:cNvPr id="8" name="Picture 7" descr="LS01247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145966" y="1325936"/>
            <a:ext cx="1120531" cy="1047215"/>
          </a:xfrm>
          <a:prstGeom prst="rect">
            <a:avLst/>
          </a:prstGeom>
        </p:spPr>
      </p:pic>
      <p:sp>
        <p:nvSpPr>
          <p:cNvPr id="9" name="TextBox 8"/>
          <p:cNvSpPr txBox="1"/>
          <p:nvPr/>
        </p:nvSpPr>
        <p:spPr>
          <a:xfrm>
            <a:off x="3286889" y="2304827"/>
            <a:ext cx="3495009" cy="1107996"/>
          </a:xfrm>
          <a:prstGeom prst="rect">
            <a:avLst/>
          </a:prstGeom>
          <a:noFill/>
        </p:spPr>
        <p:txBody>
          <a:bodyPr wrap="square" rtlCol="0">
            <a:spAutoFit/>
          </a:bodyPr>
          <a:lstStyle/>
          <a:p>
            <a:pPr algn="ctr"/>
            <a:r>
              <a:rPr lang="en-US" sz="2200" dirty="0" smtClean="0"/>
              <a:t>Received</a:t>
            </a:r>
            <a:r>
              <a:rPr lang="de-DE" sz="2200" dirty="0" smtClean="0"/>
              <a:t> </a:t>
            </a:r>
            <a:r>
              <a:rPr lang="en-US" sz="2200" dirty="0" smtClean="0"/>
              <a:t>by blockchain system and relevant smart contracts are activated.</a:t>
            </a:r>
            <a:endParaRPr lang="en-US" sz="2200" dirty="0"/>
          </a:p>
        </p:txBody>
      </p:sp>
      <p:pic>
        <p:nvPicPr>
          <p:cNvPr id="11" name="Picture 10" descr="AA002733.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91131" y="3728577"/>
            <a:ext cx="1336470" cy="835294"/>
          </a:xfrm>
          <a:prstGeom prst="rect">
            <a:avLst/>
          </a:prstGeom>
        </p:spPr>
      </p:pic>
      <p:sp>
        <p:nvSpPr>
          <p:cNvPr id="12" name="TextBox 11"/>
          <p:cNvSpPr txBox="1"/>
          <p:nvPr/>
        </p:nvSpPr>
        <p:spPr>
          <a:xfrm>
            <a:off x="457200" y="3693145"/>
            <a:ext cx="1858565" cy="1446550"/>
          </a:xfrm>
          <a:prstGeom prst="rect">
            <a:avLst/>
          </a:prstGeom>
          <a:noFill/>
        </p:spPr>
        <p:txBody>
          <a:bodyPr wrap="square" rtlCol="0">
            <a:spAutoFit/>
          </a:bodyPr>
          <a:lstStyle/>
          <a:p>
            <a:pPr algn="ctr"/>
            <a:r>
              <a:rPr lang="en-US" sz="2200" dirty="0" smtClean="0"/>
              <a:t>Relevant information for analysis located</a:t>
            </a:r>
            <a:endParaRPr lang="en-US" sz="2200" dirty="0"/>
          </a:p>
        </p:txBody>
      </p:sp>
      <p:sp>
        <p:nvSpPr>
          <p:cNvPr id="13" name="TextBox 12"/>
          <p:cNvSpPr txBox="1"/>
          <p:nvPr/>
        </p:nvSpPr>
        <p:spPr>
          <a:xfrm>
            <a:off x="6256298" y="3707526"/>
            <a:ext cx="2016956" cy="1107996"/>
          </a:xfrm>
          <a:prstGeom prst="rect">
            <a:avLst/>
          </a:prstGeom>
          <a:noFill/>
        </p:spPr>
        <p:txBody>
          <a:bodyPr wrap="square" rtlCol="0">
            <a:spAutoFit/>
          </a:bodyPr>
          <a:lstStyle/>
          <a:p>
            <a:pPr algn="ctr"/>
            <a:r>
              <a:rPr lang="en-US" sz="2200" dirty="0" smtClean="0"/>
              <a:t>Relevant requirements are retrieved</a:t>
            </a:r>
            <a:endParaRPr lang="en-US" sz="2200" dirty="0"/>
          </a:p>
        </p:txBody>
      </p:sp>
      <p:sp>
        <p:nvSpPr>
          <p:cNvPr id="14" name="TextBox 13"/>
          <p:cNvSpPr txBox="1"/>
          <p:nvPr/>
        </p:nvSpPr>
        <p:spPr>
          <a:xfrm>
            <a:off x="518832" y="5317923"/>
            <a:ext cx="2473334" cy="769441"/>
          </a:xfrm>
          <a:prstGeom prst="rect">
            <a:avLst/>
          </a:prstGeom>
          <a:noFill/>
        </p:spPr>
        <p:txBody>
          <a:bodyPr wrap="square" rtlCol="0">
            <a:spAutoFit/>
          </a:bodyPr>
          <a:lstStyle/>
          <a:p>
            <a:r>
              <a:rPr lang="en-US" sz="2200" dirty="0" smtClean="0">
                <a:solidFill>
                  <a:srgbClr val="FF0000"/>
                </a:solidFill>
              </a:rPr>
              <a:t>Transaction Rejected</a:t>
            </a:r>
            <a:endParaRPr lang="en-US" sz="2200" dirty="0">
              <a:solidFill>
                <a:srgbClr val="FF0000"/>
              </a:solidFill>
            </a:endParaRPr>
          </a:p>
        </p:txBody>
      </p:sp>
      <p:sp>
        <p:nvSpPr>
          <p:cNvPr id="15" name="TextBox 14"/>
          <p:cNvSpPr txBox="1"/>
          <p:nvPr/>
        </p:nvSpPr>
        <p:spPr>
          <a:xfrm>
            <a:off x="821723" y="6060559"/>
            <a:ext cx="1867551" cy="769441"/>
          </a:xfrm>
          <a:prstGeom prst="rect">
            <a:avLst/>
          </a:prstGeom>
          <a:noFill/>
        </p:spPr>
        <p:txBody>
          <a:bodyPr wrap="square" rtlCol="0">
            <a:spAutoFit/>
          </a:bodyPr>
          <a:lstStyle/>
          <a:p>
            <a:r>
              <a:rPr lang="en-US" sz="2200" dirty="0" smtClean="0"/>
              <a:t>Parties Notified</a:t>
            </a:r>
            <a:endParaRPr lang="en-US" sz="2200" dirty="0"/>
          </a:p>
        </p:txBody>
      </p:sp>
      <p:sp>
        <p:nvSpPr>
          <p:cNvPr id="16" name="TextBox 15"/>
          <p:cNvSpPr txBox="1"/>
          <p:nvPr/>
        </p:nvSpPr>
        <p:spPr>
          <a:xfrm>
            <a:off x="3660401" y="5303396"/>
            <a:ext cx="2409142" cy="769441"/>
          </a:xfrm>
          <a:prstGeom prst="rect">
            <a:avLst/>
          </a:prstGeom>
          <a:noFill/>
        </p:spPr>
        <p:txBody>
          <a:bodyPr wrap="square" rtlCol="0">
            <a:spAutoFit/>
          </a:bodyPr>
          <a:lstStyle/>
          <a:p>
            <a:r>
              <a:rPr lang="en-US" sz="2200" dirty="0" smtClean="0">
                <a:solidFill>
                  <a:srgbClr val="14E30C"/>
                </a:solidFill>
              </a:rPr>
              <a:t>Transaction Accepted</a:t>
            </a:r>
            <a:endParaRPr lang="en-US" sz="2200" dirty="0">
              <a:solidFill>
                <a:srgbClr val="14E30C"/>
              </a:solidFill>
            </a:endParaRPr>
          </a:p>
        </p:txBody>
      </p:sp>
      <p:sp>
        <p:nvSpPr>
          <p:cNvPr id="17" name="TextBox 16"/>
          <p:cNvSpPr txBox="1"/>
          <p:nvPr/>
        </p:nvSpPr>
        <p:spPr>
          <a:xfrm>
            <a:off x="3286890" y="6060559"/>
            <a:ext cx="3174838" cy="769441"/>
          </a:xfrm>
          <a:prstGeom prst="rect">
            <a:avLst/>
          </a:prstGeom>
          <a:noFill/>
        </p:spPr>
        <p:txBody>
          <a:bodyPr wrap="square" rtlCol="0">
            <a:spAutoFit/>
          </a:bodyPr>
          <a:lstStyle/>
          <a:p>
            <a:r>
              <a:rPr lang="en-US" sz="2200" dirty="0" smtClean="0"/>
              <a:t>Parties Notified (if applicable)</a:t>
            </a:r>
            <a:endParaRPr lang="en-US" sz="2200" dirty="0"/>
          </a:p>
        </p:txBody>
      </p:sp>
      <p:sp>
        <p:nvSpPr>
          <p:cNvPr id="18" name="TextBox 17"/>
          <p:cNvSpPr txBox="1"/>
          <p:nvPr/>
        </p:nvSpPr>
        <p:spPr>
          <a:xfrm>
            <a:off x="6735337" y="5096946"/>
            <a:ext cx="1951463" cy="1107996"/>
          </a:xfrm>
          <a:prstGeom prst="rect">
            <a:avLst/>
          </a:prstGeom>
          <a:noFill/>
        </p:spPr>
        <p:txBody>
          <a:bodyPr wrap="square" rtlCol="0">
            <a:spAutoFit/>
          </a:bodyPr>
          <a:lstStyle/>
          <a:p>
            <a:pPr algn="ctr"/>
            <a:r>
              <a:rPr lang="en-US" sz="2200" dirty="0" smtClean="0"/>
              <a:t>Entry Posted(</a:t>
            </a:r>
            <a:r>
              <a:rPr lang="en-US" sz="2200" dirty="0"/>
              <a:t>if applicable)</a:t>
            </a:r>
          </a:p>
        </p:txBody>
      </p:sp>
      <p:sp>
        <p:nvSpPr>
          <p:cNvPr id="19" name="TextBox 18"/>
          <p:cNvSpPr txBox="1"/>
          <p:nvPr/>
        </p:nvSpPr>
        <p:spPr>
          <a:xfrm>
            <a:off x="6553200" y="6204942"/>
            <a:ext cx="2906377" cy="430887"/>
          </a:xfrm>
          <a:prstGeom prst="rect">
            <a:avLst/>
          </a:prstGeom>
          <a:noFill/>
        </p:spPr>
        <p:txBody>
          <a:bodyPr wrap="square" rtlCol="0">
            <a:spAutoFit/>
          </a:bodyPr>
          <a:lstStyle/>
          <a:p>
            <a:r>
              <a:rPr lang="en-US" sz="2200" dirty="0" smtClean="0"/>
              <a:t>Loaded to block</a:t>
            </a:r>
            <a:endParaRPr lang="en-US" sz="2200" dirty="0"/>
          </a:p>
        </p:txBody>
      </p:sp>
      <p:cxnSp>
        <p:nvCxnSpPr>
          <p:cNvPr id="21" name="Straight Arrow Connector 20"/>
          <p:cNvCxnSpPr>
            <a:stCxn id="6" idx="3"/>
            <a:endCxn id="8" idx="1"/>
          </p:cNvCxnSpPr>
          <p:nvPr/>
        </p:nvCxnSpPr>
        <p:spPr>
          <a:xfrm>
            <a:off x="2089231" y="1849544"/>
            <a:ext cx="205673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9" idx="2"/>
          </p:cNvCxnSpPr>
          <p:nvPr/>
        </p:nvCxnSpPr>
        <p:spPr>
          <a:xfrm flipH="1">
            <a:off x="4762256" y="3412823"/>
            <a:ext cx="272138" cy="2656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3" idx="1"/>
            <a:endCxn id="11" idx="3"/>
          </p:cNvCxnSpPr>
          <p:nvPr/>
        </p:nvCxnSpPr>
        <p:spPr>
          <a:xfrm flipH="1" flipV="1">
            <a:off x="5127601" y="4146224"/>
            <a:ext cx="1128697" cy="1153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11" idx="1"/>
            <a:endCxn id="12" idx="3"/>
          </p:cNvCxnSpPr>
          <p:nvPr/>
        </p:nvCxnSpPr>
        <p:spPr>
          <a:xfrm flipH="1">
            <a:off x="2315765" y="4146224"/>
            <a:ext cx="1475366" cy="27019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1" idx="2"/>
            <a:endCxn id="14" idx="0"/>
          </p:cNvCxnSpPr>
          <p:nvPr/>
        </p:nvCxnSpPr>
        <p:spPr>
          <a:xfrm flipH="1">
            <a:off x="1755499" y="4563871"/>
            <a:ext cx="2703867" cy="7540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1" idx="2"/>
            <a:endCxn id="16" idx="0"/>
          </p:cNvCxnSpPr>
          <p:nvPr/>
        </p:nvCxnSpPr>
        <p:spPr>
          <a:xfrm>
            <a:off x="4459366" y="4563871"/>
            <a:ext cx="405606" cy="739525"/>
          </a:xfrm>
          <a:prstGeom prst="straightConnector1">
            <a:avLst/>
          </a:prstGeom>
          <a:ln>
            <a:solidFill>
              <a:srgbClr val="14E30C"/>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 idx="2"/>
            <a:endCxn id="15" idx="0"/>
          </p:cNvCxnSpPr>
          <p:nvPr/>
        </p:nvCxnSpPr>
        <p:spPr>
          <a:xfrm flipV="1">
            <a:off x="1755499" y="6060559"/>
            <a:ext cx="0" cy="2680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6" idx="2"/>
            <a:endCxn id="17" idx="0"/>
          </p:cNvCxnSpPr>
          <p:nvPr/>
        </p:nvCxnSpPr>
        <p:spPr>
          <a:xfrm flipV="1">
            <a:off x="4864972" y="6060559"/>
            <a:ext cx="9337" cy="122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6" idx="3"/>
            <a:endCxn id="19" idx="1"/>
          </p:cNvCxnSpPr>
          <p:nvPr/>
        </p:nvCxnSpPr>
        <p:spPr>
          <a:xfrm>
            <a:off x="6069543" y="5688117"/>
            <a:ext cx="483657" cy="7322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6" idx="3"/>
            <a:endCxn id="18" idx="1"/>
          </p:cNvCxnSpPr>
          <p:nvPr/>
        </p:nvCxnSpPr>
        <p:spPr>
          <a:xfrm flipV="1">
            <a:off x="6069543" y="5650944"/>
            <a:ext cx="665794" cy="371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3490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a:t>
            </a:r>
            <a:r>
              <a:rPr lang="en-US" dirty="0" smtClean="0"/>
              <a:t>Environment cont.</a:t>
            </a:r>
            <a:endParaRPr lang="en-US" dirty="0"/>
          </a:p>
        </p:txBody>
      </p:sp>
      <p:pic>
        <p:nvPicPr>
          <p:cNvPr id="5" name="Picture 4" descr="BES_089.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2631" y="1514212"/>
            <a:ext cx="1443949" cy="997432"/>
          </a:xfrm>
          <a:prstGeom prst="rect">
            <a:avLst/>
          </a:prstGeom>
        </p:spPr>
      </p:pic>
      <p:sp>
        <p:nvSpPr>
          <p:cNvPr id="6" name="TextBox 5"/>
          <p:cNvSpPr txBox="1"/>
          <p:nvPr/>
        </p:nvSpPr>
        <p:spPr>
          <a:xfrm>
            <a:off x="130729" y="2605015"/>
            <a:ext cx="2701681" cy="1446550"/>
          </a:xfrm>
          <a:prstGeom prst="rect">
            <a:avLst/>
          </a:prstGeom>
          <a:noFill/>
        </p:spPr>
        <p:txBody>
          <a:bodyPr wrap="square" rtlCol="0">
            <a:spAutoFit/>
          </a:bodyPr>
          <a:lstStyle/>
          <a:p>
            <a:pPr algn="ctr"/>
            <a:r>
              <a:rPr lang="en-US" sz="2200" dirty="0" smtClean="0"/>
              <a:t>Validated transactions/events are compiled to form a block</a:t>
            </a:r>
            <a:endParaRPr lang="en-US" sz="2200" dirty="0"/>
          </a:p>
        </p:txBody>
      </p:sp>
      <p:sp>
        <p:nvSpPr>
          <p:cNvPr id="7" name="Rectangle 6"/>
          <p:cNvSpPr/>
          <p:nvPr/>
        </p:nvSpPr>
        <p:spPr>
          <a:xfrm>
            <a:off x="3697752" y="1672941"/>
            <a:ext cx="765697" cy="6799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746577" y="1672941"/>
            <a:ext cx="765697" cy="6799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787502" y="1672941"/>
            <a:ext cx="765697" cy="67997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978300" y="1672941"/>
            <a:ext cx="765697" cy="679974"/>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stCxn id="7" idx="3"/>
            <a:endCxn id="8" idx="1"/>
          </p:cNvCxnSpPr>
          <p:nvPr/>
        </p:nvCxnSpPr>
        <p:spPr>
          <a:xfrm>
            <a:off x="4463449" y="2012928"/>
            <a:ext cx="2831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8" idx="3"/>
            <a:endCxn id="9" idx="1"/>
          </p:cNvCxnSpPr>
          <p:nvPr/>
        </p:nvCxnSpPr>
        <p:spPr>
          <a:xfrm>
            <a:off x="5512274" y="2012928"/>
            <a:ext cx="2752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9" idx="3"/>
            <a:endCxn id="10" idx="1"/>
          </p:cNvCxnSpPr>
          <p:nvPr/>
        </p:nvCxnSpPr>
        <p:spPr>
          <a:xfrm>
            <a:off x="6553199" y="2012928"/>
            <a:ext cx="42510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940534" y="2511644"/>
            <a:ext cx="3361593" cy="1107996"/>
          </a:xfrm>
          <a:prstGeom prst="rect">
            <a:avLst/>
          </a:prstGeom>
          <a:noFill/>
        </p:spPr>
        <p:txBody>
          <a:bodyPr wrap="square" rtlCol="0">
            <a:spAutoFit/>
          </a:bodyPr>
          <a:lstStyle/>
          <a:p>
            <a:r>
              <a:rPr lang="en-US" sz="2200" dirty="0" smtClean="0"/>
              <a:t>The new block is time stamped and added to the existing chain </a:t>
            </a:r>
            <a:endParaRPr lang="en-US" sz="2200" dirty="0"/>
          </a:p>
        </p:txBody>
      </p:sp>
      <p:pic>
        <p:nvPicPr>
          <p:cNvPr id="20" name="Picture 19" descr="j031696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23714" y="4466491"/>
            <a:ext cx="1954586" cy="1290027"/>
          </a:xfrm>
          <a:prstGeom prst="rect">
            <a:avLst/>
          </a:prstGeom>
        </p:spPr>
      </p:pic>
      <p:pic>
        <p:nvPicPr>
          <p:cNvPr id="22" name="Picture 21" descr="j0316887.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97379" y="4195241"/>
            <a:ext cx="1247194" cy="1884928"/>
          </a:xfrm>
          <a:prstGeom prst="rect">
            <a:avLst/>
          </a:prstGeom>
        </p:spPr>
      </p:pic>
      <p:pic>
        <p:nvPicPr>
          <p:cNvPr id="23" name="Picture 22" descr="j0316965.jpg"/>
          <p:cNvPicPr>
            <a:picLocks noChangeAspect="1"/>
          </p:cNvPicPr>
          <p:nvPr/>
        </p:nvPicPr>
        <p:blipFill rotWithShape="1">
          <a:blip r:embed="rId5" cstate="email">
            <a:extLst>
              <a:ext uri="{28A0092B-C50C-407E-A947-70E740481C1C}">
                <a14:useLocalDpi xmlns:a14="http://schemas.microsoft.com/office/drawing/2010/main" val="0"/>
              </a:ext>
            </a:extLst>
          </a:blip>
          <a:srcRect l="14645" t="24736"/>
          <a:stretch/>
        </p:blipFill>
        <p:spPr>
          <a:xfrm>
            <a:off x="457200" y="4418687"/>
            <a:ext cx="1896500" cy="1337831"/>
          </a:xfrm>
          <a:prstGeom prst="rect">
            <a:avLst/>
          </a:prstGeom>
        </p:spPr>
      </p:pic>
      <p:pic>
        <p:nvPicPr>
          <p:cNvPr id="24" name="Picture 23" descr="j0316739.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670598" y="4454480"/>
            <a:ext cx="1904935" cy="1282656"/>
          </a:xfrm>
          <a:prstGeom prst="rect">
            <a:avLst/>
          </a:prstGeom>
        </p:spPr>
      </p:pic>
      <p:sp>
        <p:nvSpPr>
          <p:cNvPr id="25" name="TextBox 24"/>
          <p:cNvSpPr txBox="1"/>
          <p:nvPr/>
        </p:nvSpPr>
        <p:spPr>
          <a:xfrm>
            <a:off x="457200" y="5900961"/>
            <a:ext cx="1896500" cy="430887"/>
          </a:xfrm>
          <a:prstGeom prst="rect">
            <a:avLst/>
          </a:prstGeom>
          <a:noFill/>
        </p:spPr>
        <p:txBody>
          <a:bodyPr wrap="square" rtlCol="0">
            <a:spAutoFit/>
          </a:bodyPr>
          <a:lstStyle/>
          <a:p>
            <a:pPr algn="ctr"/>
            <a:r>
              <a:rPr lang="en-US" sz="2200" dirty="0" smtClean="0"/>
              <a:t>Auditors</a:t>
            </a:r>
            <a:endParaRPr lang="en-US" sz="2200" dirty="0"/>
          </a:p>
        </p:txBody>
      </p:sp>
      <p:sp>
        <p:nvSpPr>
          <p:cNvPr id="26" name="TextBox 25"/>
          <p:cNvSpPr txBox="1"/>
          <p:nvPr/>
        </p:nvSpPr>
        <p:spPr>
          <a:xfrm>
            <a:off x="2670598" y="5900961"/>
            <a:ext cx="1904935" cy="430887"/>
          </a:xfrm>
          <a:prstGeom prst="rect">
            <a:avLst/>
          </a:prstGeom>
          <a:noFill/>
        </p:spPr>
        <p:txBody>
          <a:bodyPr wrap="square" rtlCol="0">
            <a:spAutoFit/>
          </a:bodyPr>
          <a:lstStyle/>
          <a:p>
            <a:pPr algn="ctr"/>
            <a:r>
              <a:rPr lang="en-US" sz="2200" dirty="0" smtClean="0"/>
              <a:t>Management</a:t>
            </a:r>
            <a:endParaRPr lang="en-US" sz="2200" dirty="0"/>
          </a:p>
        </p:txBody>
      </p:sp>
      <p:sp>
        <p:nvSpPr>
          <p:cNvPr id="27" name="TextBox 26"/>
          <p:cNvSpPr txBox="1"/>
          <p:nvPr/>
        </p:nvSpPr>
        <p:spPr>
          <a:xfrm>
            <a:off x="5023714" y="5912103"/>
            <a:ext cx="1904935" cy="430887"/>
          </a:xfrm>
          <a:prstGeom prst="rect">
            <a:avLst/>
          </a:prstGeom>
          <a:noFill/>
        </p:spPr>
        <p:txBody>
          <a:bodyPr wrap="square" rtlCol="0">
            <a:spAutoFit/>
          </a:bodyPr>
          <a:lstStyle/>
          <a:p>
            <a:pPr algn="ctr"/>
            <a:r>
              <a:rPr lang="en-US" sz="2200" dirty="0" smtClean="0"/>
              <a:t>Shareholders</a:t>
            </a:r>
            <a:endParaRPr lang="en-US" sz="2200" dirty="0"/>
          </a:p>
        </p:txBody>
      </p:sp>
      <p:sp>
        <p:nvSpPr>
          <p:cNvPr id="28" name="TextBox 27"/>
          <p:cNvSpPr txBox="1"/>
          <p:nvPr/>
        </p:nvSpPr>
        <p:spPr>
          <a:xfrm>
            <a:off x="6868508" y="6127546"/>
            <a:ext cx="1904935" cy="769441"/>
          </a:xfrm>
          <a:prstGeom prst="rect">
            <a:avLst/>
          </a:prstGeom>
          <a:noFill/>
        </p:spPr>
        <p:txBody>
          <a:bodyPr wrap="square" rtlCol="0">
            <a:spAutoFit/>
          </a:bodyPr>
          <a:lstStyle/>
          <a:p>
            <a:pPr algn="ctr"/>
            <a:r>
              <a:rPr lang="en-US" sz="2200" dirty="0" smtClean="0"/>
              <a:t>Armchair Auditors</a:t>
            </a:r>
            <a:endParaRPr lang="en-US" sz="2200" dirty="0"/>
          </a:p>
        </p:txBody>
      </p:sp>
      <p:cxnSp>
        <p:nvCxnSpPr>
          <p:cNvPr id="30" name="Straight Arrow Connector 29"/>
          <p:cNvCxnSpPr>
            <a:stCxn id="5" idx="3"/>
            <a:endCxn id="7" idx="1"/>
          </p:cNvCxnSpPr>
          <p:nvPr/>
        </p:nvCxnSpPr>
        <p:spPr>
          <a:xfrm>
            <a:off x="2106580" y="2012928"/>
            <a:ext cx="159117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9" idx="2"/>
            <a:endCxn id="23" idx="0"/>
          </p:cNvCxnSpPr>
          <p:nvPr/>
        </p:nvCxnSpPr>
        <p:spPr>
          <a:xfrm flipH="1">
            <a:off x="1405450" y="3619640"/>
            <a:ext cx="4215881" cy="7990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9" idx="2"/>
            <a:endCxn id="24" idx="0"/>
          </p:cNvCxnSpPr>
          <p:nvPr/>
        </p:nvCxnSpPr>
        <p:spPr>
          <a:xfrm flipH="1">
            <a:off x="3623066" y="3619640"/>
            <a:ext cx="1998265" cy="8348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9" idx="2"/>
            <a:endCxn id="20" idx="0"/>
          </p:cNvCxnSpPr>
          <p:nvPr/>
        </p:nvCxnSpPr>
        <p:spPr>
          <a:xfrm>
            <a:off x="5621331" y="3619640"/>
            <a:ext cx="379676" cy="8468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9" idx="2"/>
            <a:endCxn id="22" idx="0"/>
          </p:cNvCxnSpPr>
          <p:nvPr/>
        </p:nvCxnSpPr>
        <p:spPr>
          <a:xfrm>
            <a:off x="5621331" y="3619640"/>
            <a:ext cx="2199645" cy="57560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749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Assurance with exogenous (big) data</a:t>
            </a:r>
            <a:endParaRPr lang="en-US" dirty="0"/>
          </a:p>
        </p:txBody>
      </p:sp>
      <p:sp>
        <p:nvSpPr>
          <p:cNvPr id="3" name="Text Placeholder 2"/>
          <p:cNvSpPr>
            <a:spLocks noGrp="1"/>
          </p:cNvSpPr>
          <p:nvPr>
            <p:ph type="body" idx="1"/>
          </p:nvPr>
        </p:nvSpPr>
        <p:spPr/>
        <p:txBody>
          <a:bodyPr/>
          <a:lstStyle/>
          <a:p>
            <a:r>
              <a:rPr lang="en-US" sz="2800" dirty="0" smtClean="0">
                <a:solidFill>
                  <a:srgbClr val="7030A0"/>
                </a:solidFill>
              </a:rPr>
              <a:t>Can a system (data) be audited without going directly  into the client data?</a:t>
            </a:r>
            <a:endParaRPr lang="en-US" sz="2800" dirty="0">
              <a:solidFill>
                <a:srgbClr val="7030A0"/>
              </a:solidFill>
            </a:endParaRPr>
          </a:p>
        </p:txBody>
      </p:sp>
    </p:spTree>
    <p:extLst>
      <p:ext uri="{BB962C8B-B14F-4D97-AF65-F5344CB8AC3E}">
        <p14:creationId xmlns:p14="http://schemas.microsoft.com/office/powerpoint/2010/main" val="11548855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there be auditing without getting data directly from the client?</a:t>
            </a:r>
            <a:endParaRPr lang="en-US" dirty="0"/>
          </a:p>
        </p:txBody>
      </p:sp>
      <p:sp>
        <p:nvSpPr>
          <p:cNvPr id="3" name="Content Placeholder 2"/>
          <p:cNvSpPr>
            <a:spLocks noGrp="1"/>
          </p:cNvSpPr>
          <p:nvPr>
            <p:ph idx="1"/>
          </p:nvPr>
        </p:nvSpPr>
        <p:spPr/>
        <p:txBody>
          <a:bodyPr/>
          <a:lstStyle/>
          <a:p>
            <a:r>
              <a:rPr lang="en-US" dirty="0" smtClean="0"/>
              <a:t>Of course assertions by management are needed (to be verified)</a:t>
            </a:r>
          </a:p>
          <a:p>
            <a:r>
              <a:rPr lang="en-US" dirty="0" smtClean="0"/>
              <a:t>Big data provides a plethora of information progressively more and more relevant</a:t>
            </a:r>
          </a:p>
          <a:p>
            <a:r>
              <a:rPr lang="en-US" dirty="0" smtClean="0"/>
              <a:t>Moon (2016) showed that social media can indicate variances in revenue streams (his CRMA dissertation)</a:t>
            </a:r>
          </a:p>
          <a:p>
            <a:r>
              <a:rPr lang="en-US" dirty="0" smtClean="0"/>
              <a:t>Revenues show high correlation with items such as advertising, social media utterances, supply chain flows, transactions in electronic purchases, </a:t>
            </a:r>
            <a:r>
              <a:rPr lang="en-US" dirty="0" err="1" smtClean="0"/>
              <a:t>IoT</a:t>
            </a:r>
            <a:r>
              <a:rPr lang="en-US" dirty="0" smtClean="0"/>
              <a:t> measures, etc.</a:t>
            </a:r>
          </a:p>
          <a:p>
            <a:r>
              <a:rPr lang="en-US" dirty="0" smtClean="0"/>
              <a:t>Costs can be associated to online prices, third party orders, process discontinuities, etc.</a:t>
            </a:r>
          </a:p>
          <a:p>
            <a:r>
              <a:rPr lang="en-US" dirty="0" smtClean="0"/>
              <a:t>Most models until more research is performed are ad hoc</a:t>
            </a:r>
            <a:endParaRPr lang="en-US" dirty="0"/>
          </a:p>
        </p:txBody>
      </p:sp>
    </p:spTree>
    <p:extLst>
      <p:ext uri="{BB962C8B-B14F-4D97-AF65-F5344CB8AC3E}">
        <p14:creationId xmlns:p14="http://schemas.microsoft.com/office/powerpoint/2010/main" val="59939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chemeClr val="tx2"/>
                </a:solidFill>
                <a:effectLst/>
                <a:latin typeface="+mj-lt"/>
                <a:ea typeface="+mj-ea"/>
                <a:cs typeface="+mj-cs"/>
              </a:rPr>
              <a:t>Can there be auditing without getting data directly from the client? (</a:t>
            </a:r>
            <a:r>
              <a:rPr lang="en-US" sz="3000" dirty="0" err="1" smtClean="0">
                <a:solidFill>
                  <a:schemeClr val="tx2"/>
                </a:solidFill>
                <a:effectLst/>
                <a:latin typeface="+mj-lt"/>
                <a:ea typeface="+mj-ea"/>
                <a:cs typeface="+mj-cs"/>
              </a:rPr>
              <a:t>cont</a:t>
            </a:r>
            <a:r>
              <a:rPr lang="en-US" sz="3000" dirty="0" smtClean="0">
                <a:solidFill>
                  <a:schemeClr val="tx2"/>
                </a:solidFill>
                <a:effectLst/>
                <a:latin typeface="+mj-lt"/>
                <a:ea typeface="+mj-ea"/>
                <a:cs typeface="+mj-cs"/>
              </a:rPr>
              <a:t>)</a:t>
            </a:r>
            <a:endParaRPr lang="en-US" dirty="0"/>
          </a:p>
        </p:txBody>
      </p:sp>
      <p:sp>
        <p:nvSpPr>
          <p:cNvPr id="3" name="Content Placeholder 2"/>
          <p:cNvSpPr>
            <a:spLocks noGrp="1"/>
          </p:cNvSpPr>
          <p:nvPr>
            <p:ph idx="1"/>
          </p:nvPr>
        </p:nvSpPr>
        <p:spPr/>
        <p:txBody>
          <a:bodyPr/>
          <a:lstStyle/>
          <a:p>
            <a:r>
              <a:rPr lang="en-US" dirty="0" smtClean="0"/>
              <a:t>The level of probable error on these measurements is clearly larger but much less susceptible to tampering</a:t>
            </a:r>
          </a:p>
          <a:p>
            <a:r>
              <a:rPr lang="en-US" dirty="0" smtClean="0"/>
              <a:t>Easier (likely) to create a continuous reporting system that can serve for assurance</a:t>
            </a:r>
          </a:p>
          <a:p>
            <a:r>
              <a:rPr lang="en-US" dirty="0" smtClean="0"/>
              <a:t>Standards would have to radically change</a:t>
            </a:r>
          </a:p>
          <a:p>
            <a:r>
              <a:rPr lang="en-US" dirty="0" smtClean="0"/>
              <a:t>IS THIS AUDITING?</a:t>
            </a:r>
            <a:endParaRPr lang="en-US"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46855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24" y="483702"/>
            <a:ext cx="8229600" cy="800121"/>
          </a:xfrm>
        </p:spPr>
        <p:txBody>
          <a:bodyPr/>
          <a:lstStyle/>
          <a:p>
            <a:r>
              <a:rPr lang="en-US" dirty="0" smtClean="0"/>
              <a:t>Exogenous Evidence Integration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69408142"/>
              </p:ext>
            </p:extLst>
          </p:nvPr>
        </p:nvGraphicFramePr>
        <p:xfrm>
          <a:off x="417969" y="1669310"/>
          <a:ext cx="7839710" cy="4587065"/>
        </p:xfrm>
        <a:graphic>
          <a:graphicData uri="http://schemas.openxmlformats.org/drawingml/2006/table">
            <a:tbl>
              <a:tblPr firstRow="1" firstCol="1" bandRow="1"/>
              <a:tblGrid>
                <a:gridCol w="1807509">
                  <a:extLst>
                    <a:ext uri="{9D8B030D-6E8A-4147-A177-3AD203B41FA5}">
                      <a16:colId xmlns="" xmlns:a16="http://schemas.microsoft.com/office/drawing/2014/main" val="3047950278"/>
                    </a:ext>
                  </a:extLst>
                </a:gridCol>
                <a:gridCol w="2111507">
                  <a:extLst>
                    <a:ext uri="{9D8B030D-6E8A-4147-A177-3AD203B41FA5}">
                      <a16:colId xmlns="" xmlns:a16="http://schemas.microsoft.com/office/drawing/2014/main" val="3989284433"/>
                    </a:ext>
                  </a:extLst>
                </a:gridCol>
                <a:gridCol w="2175719">
                  <a:extLst>
                    <a:ext uri="{9D8B030D-6E8A-4147-A177-3AD203B41FA5}">
                      <a16:colId xmlns="" xmlns:a16="http://schemas.microsoft.com/office/drawing/2014/main" val="170210746"/>
                    </a:ext>
                  </a:extLst>
                </a:gridCol>
                <a:gridCol w="1744975">
                  <a:extLst>
                    <a:ext uri="{9D8B030D-6E8A-4147-A177-3AD203B41FA5}">
                      <a16:colId xmlns="" xmlns:a16="http://schemas.microsoft.com/office/drawing/2014/main" val="1554668518"/>
                    </a:ext>
                  </a:extLst>
                </a:gridCol>
              </a:tblGrid>
              <a:tr h="436863">
                <a:tc>
                  <a:txBody>
                    <a:bodyPr/>
                    <a:lstStyle/>
                    <a:p>
                      <a:pPr marL="0" marR="0">
                        <a:lnSpc>
                          <a:spcPct val="107000"/>
                        </a:lnSpc>
                        <a:spcBef>
                          <a:spcPts val="0"/>
                        </a:spcBef>
                        <a:spcAft>
                          <a:spcPts val="0"/>
                        </a:spcAft>
                      </a:pPr>
                      <a:r>
                        <a:rPr lang="en-US" sz="1100" b="1" dirty="0">
                          <a:effectLst/>
                          <a:latin typeface="+mj-lt"/>
                          <a:ea typeface="SimSun" panose="02010600030101010101" pitchFamily="2" charset="-122"/>
                          <a:cs typeface="Arial" panose="020B0604020202020204" pitchFamily="34" charset="0"/>
                        </a:rPr>
                        <a:t>Measurements</a:t>
                      </a:r>
                      <a:endParaRPr lang="en-US" sz="1100" dirty="0">
                        <a:effectLst/>
                        <a:latin typeface="+mj-lt"/>
                        <a:ea typeface="SimSun" panose="02010600030101010101" pitchFamily="2" charset="-122"/>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a:effectLst/>
                          <a:latin typeface="+mj-lt"/>
                          <a:ea typeface="SimSun" panose="02010600030101010101" pitchFamily="2" charset="-122"/>
                          <a:cs typeface="Arial" panose="020B0604020202020204" pitchFamily="34" charset="0"/>
                        </a:rPr>
                        <a:t>Measurement variables</a:t>
                      </a:r>
                      <a:endParaRPr lang="en-US" sz="1100">
                        <a:effectLst/>
                        <a:latin typeface="+mj-lt"/>
                        <a:ea typeface="SimSun" panose="02010600030101010101" pitchFamily="2" charset="-122"/>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a:effectLst/>
                          <a:latin typeface="+mj-lt"/>
                          <a:ea typeface="SimSun" panose="02010600030101010101" pitchFamily="2" charset="-122"/>
                          <a:cs typeface="Arial" panose="020B0604020202020204" pitchFamily="34" charset="0"/>
                        </a:rPr>
                        <a:t>Assurance of</a:t>
                      </a:r>
                      <a:endParaRPr lang="en-US" sz="1100">
                        <a:effectLst/>
                        <a:latin typeface="+mj-lt"/>
                        <a:ea typeface="SimSun" panose="02010600030101010101" pitchFamily="2" charset="-122"/>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b="1">
                          <a:effectLst/>
                          <a:latin typeface="+mj-lt"/>
                          <a:ea typeface="SimSun" panose="02010600030101010101" pitchFamily="2" charset="-122"/>
                          <a:cs typeface="Arial" panose="020B0604020202020204" pitchFamily="34" charset="0"/>
                        </a:rPr>
                        <a:t>Quality compared with traditional</a:t>
                      </a:r>
                      <a:endParaRPr lang="en-US" sz="1100">
                        <a:effectLst/>
                        <a:latin typeface="+mj-lt"/>
                        <a:ea typeface="SimSun" panose="02010600030101010101" pitchFamily="2" charset="-122"/>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18491945"/>
                  </a:ext>
                </a:extLst>
              </a:tr>
              <a:tr h="873727">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Facebook/twitter/news mentions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Name mentions</a:t>
                      </a:r>
                    </a:p>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Positive / negatives</a:t>
                      </a:r>
                    </a:p>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Sentiment</a:t>
                      </a:r>
                    </a:p>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Text meaning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Risk faced</a:t>
                      </a:r>
                    </a:p>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Product popularity</a:t>
                      </a:r>
                    </a:p>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Sales level</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Different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43812223"/>
                  </a:ext>
                </a:extLst>
              </a:tr>
              <a:tr h="655295">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Calls / mails to customer services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Classification of type and outcome by agent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Reserve for product replacement</a:t>
                      </a:r>
                    </a:p>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Bad debt estimates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Different</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20034496"/>
                  </a:ext>
                </a:extLst>
              </a:tr>
              <a:tr h="655295">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Internet of Things (IoT) records of equipment usage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Sensor </a:t>
                      </a:r>
                      <a:r>
                        <a:rPr lang="en-US" sz="1100" dirty="0" smtClean="0">
                          <a:effectLst/>
                          <a:latin typeface="+mj-lt"/>
                          <a:ea typeface="SimSun" panose="02010600030101010101" pitchFamily="2" charset="-122"/>
                          <a:cs typeface="Arial" panose="020B0604020202020204" pitchFamily="34" charset="0"/>
                        </a:rPr>
                        <a:t>data (e.g. weather data)</a:t>
                      </a:r>
                      <a:endParaRPr lang="en-US" sz="1100" dirty="0">
                        <a:effectLst/>
                        <a:latin typeface="+mj-lt"/>
                        <a:ea typeface="SimSun" panose="02010600030101010101" pitchFamily="2" charset="-122"/>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External Verification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Better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97118497"/>
                  </a:ext>
                </a:extLst>
              </a:tr>
              <a:tr h="655295">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Face recognition of clients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Metadata of videos and pictures: time, location, identity of the person</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Fraud</a:t>
                      </a:r>
                    </a:p>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Less accurate but exogenous so it is not intrusive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537716011"/>
                  </a:ext>
                </a:extLst>
              </a:tr>
              <a:tr h="655295">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Video footage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Number of cars in parking lots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Estimates of sales revenue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latin typeface="+mj-lt"/>
                          <a:ea typeface="SimSun" panose="02010600030101010101" pitchFamily="2" charset="-122"/>
                          <a:cs typeface="Arial" panose="020B0604020202020204" pitchFamily="34" charset="0"/>
                        </a:rPr>
                        <a:t>Less accurate, but more difficult (costlier) to falsify</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854341642"/>
                  </a:ext>
                </a:extLst>
              </a:tr>
              <a:tr h="655295">
                <a:tc>
                  <a:txBody>
                    <a:bodyPr/>
                    <a:lstStyle/>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Geo-locational data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GPS coordinates</a:t>
                      </a:r>
                    </a:p>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Zip codes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Efficiency</a:t>
                      </a:r>
                    </a:p>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Fraud (</a:t>
                      </a:r>
                      <a:r>
                        <a:rPr lang="en-US" sz="1100" dirty="0" smtClean="0">
                          <a:effectLst/>
                          <a:latin typeface="+mj-lt"/>
                          <a:ea typeface="SimSun" panose="02010600030101010101" pitchFamily="2" charset="-122"/>
                          <a:cs typeface="Arial" panose="020B0604020202020204" pitchFamily="34" charset="0"/>
                        </a:rPr>
                        <a:t>collision)</a:t>
                      </a:r>
                      <a:endParaRPr lang="en-US" sz="1100" dirty="0">
                        <a:effectLst/>
                        <a:latin typeface="+mj-lt"/>
                        <a:ea typeface="SimSun" panose="02010600030101010101" pitchFamily="2" charset="-122"/>
                        <a:cs typeface="Arial" panose="020B0604020202020204" pitchFamily="34" charset="0"/>
                      </a:endParaRPr>
                    </a:p>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FCPA (kickbacks)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mj-lt"/>
                          <a:ea typeface="SimSun" panose="02010600030101010101" pitchFamily="2" charset="-122"/>
                          <a:cs typeface="Arial" panose="020B0604020202020204" pitchFamily="34" charset="0"/>
                        </a:rPr>
                        <a:t>Accurate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90907472"/>
                  </a:ext>
                </a:extLst>
              </a:tr>
            </a:tbl>
          </a:graphicData>
        </a:graphic>
      </p:graphicFrame>
      <p:sp>
        <p:nvSpPr>
          <p:cNvPr id="6" name="Date Placeholder 5"/>
          <p:cNvSpPr>
            <a:spLocks noGrp="1"/>
          </p:cNvSpPr>
          <p:nvPr>
            <p:ph type="dt" sz="half" idx="4294967295"/>
          </p:nvPr>
        </p:nvSpPr>
        <p:spPr/>
        <p:txBody>
          <a:bodyPr/>
          <a:lstStyle/>
          <a:p>
            <a:endParaRPr lang="en-US" dirty="0"/>
          </a:p>
        </p:txBody>
      </p:sp>
      <p:sp>
        <p:nvSpPr>
          <p:cNvPr id="7" name="Footer Placeholder 6"/>
          <p:cNvSpPr>
            <a:spLocks noGrp="1"/>
          </p:cNvSpPr>
          <p:nvPr>
            <p:ph type="ftr" sz="quarter" idx="4294967295"/>
          </p:nvPr>
        </p:nvSpPr>
        <p:spPr/>
        <p:txBody>
          <a:bodyPr/>
          <a:lstStyle/>
          <a:p>
            <a:endParaRPr lang="en-US" dirty="0"/>
          </a:p>
        </p:txBody>
      </p:sp>
      <p:sp>
        <p:nvSpPr>
          <p:cNvPr id="13" name="Content Placeholder 10"/>
          <p:cNvSpPr txBox="1">
            <a:spLocks/>
          </p:cNvSpPr>
          <p:nvPr/>
        </p:nvSpPr>
        <p:spPr bwMode="auto">
          <a:xfrm>
            <a:off x="381000" y="1156762"/>
            <a:ext cx="6172200" cy="354181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882" indent="-342882" algn="l" rtl="0" eaLnBrk="1" fontAlgn="base" hangingPunct="1">
              <a:spcBef>
                <a:spcPct val="20000"/>
              </a:spcBef>
              <a:spcAft>
                <a:spcPct val="0"/>
              </a:spcAft>
              <a:buChar char="•"/>
              <a:defRPr sz="2200">
                <a:solidFill>
                  <a:schemeClr val="tx1"/>
                </a:solidFill>
                <a:latin typeface="+mn-lt"/>
                <a:ea typeface="+mn-ea"/>
                <a:cs typeface="+mn-cs"/>
              </a:defRPr>
            </a:lvl1pPr>
            <a:lvl2pPr marL="742913" indent="-285737" algn="l" rtl="0" eaLnBrk="1" fontAlgn="base" hangingPunct="1">
              <a:spcBef>
                <a:spcPct val="20000"/>
              </a:spcBef>
              <a:spcAft>
                <a:spcPct val="0"/>
              </a:spcAft>
              <a:buChar char="–"/>
              <a:defRPr>
                <a:solidFill>
                  <a:schemeClr val="tx1"/>
                </a:solidFill>
                <a:latin typeface="+mn-lt"/>
              </a:defRPr>
            </a:lvl2pPr>
            <a:lvl3pPr marL="1142942" indent="-228589" algn="l" rtl="0" eaLnBrk="1" fontAlgn="base" hangingPunct="1">
              <a:spcBef>
                <a:spcPct val="20000"/>
              </a:spcBef>
              <a:spcAft>
                <a:spcPct val="0"/>
              </a:spcAft>
              <a:buFont typeface="Wingdings" panose="05000000000000000000" pitchFamily="2" charset="2"/>
              <a:buChar char="Ø"/>
              <a:defRPr sz="1600">
                <a:solidFill>
                  <a:schemeClr val="tx1"/>
                </a:solidFill>
                <a:latin typeface="+mn-lt"/>
              </a:defRPr>
            </a:lvl3pPr>
            <a:lvl4pPr marL="1600120" indent="-228589" algn="l" rtl="0" eaLnBrk="1" fontAlgn="base" hangingPunct="1">
              <a:spcBef>
                <a:spcPct val="20000"/>
              </a:spcBef>
              <a:spcAft>
                <a:spcPct val="0"/>
              </a:spcAft>
              <a:buFont typeface="Wingdings" panose="05000000000000000000" pitchFamily="2" charset="2"/>
              <a:buChar char="v"/>
              <a:defRPr sz="1400">
                <a:solidFill>
                  <a:schemeClr val="tx1"/>
                </a:solidFill>
                <a:latin typeface="+mn-lt"/>
              </a:defRPr>
            </a:lvl4pPr>
            <a:lvl5pPr marL="2057298" indent="-228589" algn="l" rtl="0" eaLnBrk="1" fontAlgn="base" hangingPunct="1">
              <a:spcBef>
                <a:spcPct val="20000"/>
              </a:spcBef>
              <a:spcAft>
                <a:spcPct val="0"/>
              </a:spcAft>
              <a:buChar char="»"/>
              <a:defRPr sz="1400">
                <a:solidFill>
                  <a:schemeClr val="tx1"/>
                </a:solidFill>
                <a:latin typeface="+mn-lt"/>
              </a:defRPr>
            </a:lvl5pPr>
            <a:lvl6pPr marL="2514474" indent="-228589" algn="l" rtl="0" eaLnBrk="1" fontAlgn="base" hangingPunct="1">
              <a:spcBef>
                <a:spcPct val="20000"/>
              </a:spcBef>
              <a:spcAft>
                <a:spcPct val="0"/>
              </a:spcAft>
              <a:buChar char="»"/>
              <a:defRPr sz="1400">
                <a:solidFill>
                  <a:schemeClr val="tx1"/>
                </a:solidFill>
                <a:latin typeface="+mn-lt"/>
              </a:defRPr>
            </a:lvl6pPr>
            <a:lvl7pPr marL="2971652" indent="-228589" algn="l" rtl="0" eaLnBrk="1" fontAlgn="base" hangingPunct="1">
              <a:spcBef>
                <a:spcPct val="20000"/>
              </a:spcBef>
              <a:spcAft>
                <a:spcPct val="0"/>
              </a:spcAft>
              <a:buChar char="»"/>
              <a:defRPr sz="1400">
                <a:solidFill>
                  <a:schemeClr val="tx1"/>
                </a:solidFill>
                <a:latin typeface="+mn-lt"/>
              </a:defRPr>
            </a:lvl7pPr>
            <a:lvl8pPr marL="3428829" indent="-228589" algn="l" rtl="0" eaLnBrk="1" fontAlgn="base" hangingPunct="1">
              <a:spcBef>
                <a:spcPct val="20000"/>
              </a:spcBef>
              <a:spcAft>
                <a:spcPct val="0"/>
              </a:spcAft>
              <a:buChar char="»"/>
              <a:defRPr sz="1400">
                <a:solidFill>
                  <a:schemeClr val="tx1"/>
                </a:solidFill>
                <a:latin typeface="+mn-lt"/>
              </a:defRPr>
            </a:lvl8pPr>
            <a:lvl9pPr marL="3886006" indent="-228589" algn="l" rtl="0" eaLnBrk="1" fontAlgn="base" hangingPunct="1">
              <a:spcBef>
                <a:spcPct val="20000"/>
              </a:spcBef>
              <a:spcAft>
                <a:spcPct val="0"/>
              </a:spcAft>
              <a:buChar char="»"/>
              <a:defRPr sz="1400">
                <a:solidFill>
                  <a:schemeClr val="tx1"/>
                </a:solidFill>
                <a:latin typeface="+mn-lt"/>
              </a:defRPr>
            </a:lvl9pPr>
          </a:lstStyle>
          <a:p>
            <a:pPr marL="0" indent="0">
              <a:buNone/>
            </a:pPr>
            <a:r>
              <a:rPr lang="en-US" kern="0" dirty="0"/>
              <a:t>What data will be considered evidence?</a:t>
            </a:r>
          </a:p>
          <a:p>
            <a:endParaRPr lang="en-US" sz="1650" kern="0" dirty="0"/>
          </a:p>
          <a:p>
            <a:endParaRPr lang="en-US" sz="1650" kern="0" dirty="0"/>
          </a:p>
        </p:txBody>
      </p:sp>
    </p:spTree>
    <p:extLst>
      <p:ext uri="{BB962C8B-B14F-4D97-AF65-F5344CB8AC3E}">
        <p14:creationId xmlns:p14="http://schemas.microsoft.com/office/powerpoint/2010/main" val="1656473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b="1" dirty="0" smtClean="0"/>
              <a:t>Public Good</a:t>
            </a:r>
          </a:p>
          <a:p>
            <a:pPr marL="457200" indent="-457200">
              <a:buAutoNum type="arabicParenR"/>
            </a:pPr>
            <a:r>
              <a:rPr lang="en-US" sz="2400" dirty="0" smtClean="0"/>
              <a:t>Adopt the audit data standard to create an easy interconnectivity of audit technology</a:t>
            </a:r>
          </a:p>
          <a:p>
            <a:pPr marL="457200" indent="-457200">
              <a:buAutoNum type="arabicParenR"/>
            </a:pPr>
            <a:r>
              <a:rPr lang="en-US" sz="2400" dirty="0" smtClean="0"/>
              <a:t>Create an experimentation period of dual or multiple audit standards</a:t>
            </a:r>
          </a:p>
          <a:p>
            <a:pPr marL="457200" indent="-457200">
              <a:buAutoNum type="arabicParenR"/>
            </a:pPr>
            <a:r>
              <a:rPr lang="en-US" sz="2400" dirty="0" smtClean="0"/>
              <a:t>Reengineer and re-imagine the structures of accounting and audit education</a:t>
            </a:r>
          </a:p>
          <a:p>
            <a:pPr marL="457200" indent="-457200">
              <a:buAutoNum type="arabicParenR"/>
            </a:pPr>
            <a:r>
              <a:rPr lang="en-US" sz="2400" dirty="0" smtClean="0"/>
              <a:t>Collaborate among the monitoring and standard setters to accelerate and improve accounting and audit standards</a:t>
            </a:r>
            <a:endParaRPr lang="en-US" sz="2400" dirty="0"/>
          </a:p>
        </p:txBody>
      </p:sp>
    </p:spTree>
    <p:extLst>
      <p:ext uri="{BB962C8B-B14F-4D97-AF65-F5344CB8AC3E}">
        <p14:creationId xmlns:p14="http://schemas.microsoft.com/office/powerpoint/2010/main" val="4460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Automating the audit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825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3602"/>
            <a:ext cx="6172200" cy="600091"/>
          </a:xfrm>
        </p:spPr>
        <p:txBody>
          <a:bodyPr/>
          <a:lstStyle/>
          <a:p>
            <a:r>
              <a:rPr lang="en-US" dirty="0"/>
              <a:t>Audit Production Line</a:t>
            </a:r>
          </a:p>
        </p:txBody>
      </p:sp>
      <p:sp>
        <p:nvSpPr>
          <p:cNvPr id="4" name="Date Placeholder 3"/>
          <p:cNvSpPr>
            <a:spLocks noGrp="1"/>
          </p:cNvSpPr>
          <p:nvPr>
            <p:ph type="dt" sz="half" idx="4294967295"/>
          </p:nvPr>
        </p:nvSpPr>
        <p:spPr/>
        <p:txBody>
          <a:bodyPr/>
          <a:lstStyle/>
          <a:p>
            <a:fld id="{DE3A41A8-0A86-4C52-B7E0-B95A18FE0EDA}" type="datetime1">
              <a:rPr lang="en-US" smtClean="0"/>
              <a:t>7/5/2017</a:t>
            </a:fld>
            <a:endParaRPr lang="en-US" dirty="0"/>
          </a:p>
        </p:txBody>
      </p:sp>
      <p:sp>
        <p:nvSpPr>
          <p:cNvPr id="5" name="Footer Placeholder 4"/>
          <p:cNvSpPr>
            <a:spLocks noGrp="1"/>
          </p:cNvSpPr>
          <p:nvPr>
            <p:ph type="ftr" sz="quarter" idx="4294967295"/>
          </p:nvPr>
        </p:nvSpPr>
        <p:spPr/>
        <p:txBody>
          <a:bodyPr/>
          <a:lstStyle/>
          <a:p>
            <a:endParaRPr lang="en-US" dirty="0"/>
          </a:p>
        </p:txBody>
      </p:sp>
      <p:sp>
        <p:nvSpPr>
          <p:cNvPr id="6" name="Slide Number Placeholder 5"/>
          <p:cNvSpPr>
            <a:spLocks noGrp="1"/>
          </p:cNvSpPr>
          <p:nvPr>
            <p:ph type="sldNum" sz="quarter" idx="4294967295"/>
          </p:nvPr>
        </p:nvSpPr>
        <p:spPr/>
        <p:txBody>
          <a:bodyPr/>
          <a:lstStyle/>
          <a:p>
            <a:fld id="{3D8D2D2F-92D1-40A7-B589-1E344312DF09}" type="slidenum">
              <a:rPr lang="en-US" smtClean="0"/>
              <a:pPr/>
              <a:t>41</a:t>
            </a:fld>
            <a:endParaRPr lang="en-US" dirty="0"/>
          </a:p>
        </p:txBody>
      </p:sp>
      <p:graphicFrame>
        <p:nvGraphicFramePr>
          <p:cNvPr id="303" name="Table 302"/>
          <p:cNvGraphicFramePr>
            <a:graphicFrameLocks noGrp="1"/>
          </p:cNvGraphicFramePr>
          <p:nvPr>
            <p:extLst>
              <p:ext uri="{D42A27DB-BD31-4B8C-83A1-F6EECF244321}">
                <p14:modId xmlns:p14="http://schemas.microsoft.com/office/powerpoint/2010/main" val="1943791726"/>
              </p:ext>
            </p:extLst>
          </p:nvPr>
        </p:nvGraphicFramePr>
        <p:xfrm>
          <a:off x="237942" y="973137"/>
          <a:ext cx="8657964" cy="5564113"/>
        </p:xfrm>
        <a:graphic>
          <a:graphicData uri="http://schemas.openxmlformats.org/drawingml/2006/table">
            <a:tbl>
              <a:tblPr firstRow="1" firstCol="1" bandRow="1"/>
              <a:tblGrid>
                <a:gridCol w="1235792">
                  <a:extLst>
                    <a:ext uri="{9D8B030D-6E8A-4147-A177-3AD203B41FA5}">
                      <a16:colId xmlns="" xmlns:a16="http://schemas.microsoft.com/office/drawing/2014/main" val="570047838"/>
                    </a:ext>
                  </a:extLst>
                </a:gridCol>
                <a:gridCol w="4292333">
                  <a:extLst>
                    <a:ext uri="{9D8B030D-6E8A-4147-A177-3AD203B41FA5}">
                      <a16:colId xmlns="" xmlns:a16="http://schemas.microsoft.com/office/drawing/2014/main" val="2393077730"/>
                    </a:ext>
                  </a:extLst>
                </a:gridCol>
                <a:gridCol w="3129839">
                  <a:extLst>
                    <a:ext uri="{9D8B030D-6E8A-4147-A177-3AD203B41FA5}">
                      <a16:colId xmlns="" xmlns:a16="http://schemas.microsoft.com/office/drawing/2014/main" val="791248804"/>
                    </a:ext>
                  </a:extLst>
                </a:gridCol>
              </a:tblGrid>
              <a:tr h="191160">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SimSun" panose="02010600030101010101" pitchFamily="2" charset="-122"/>
                          <a:cs typeface="Arial" panose="020B0604020202020204" pitchFamily="34" charset="0"/>
                        </a:rPr>
                        <a:t>Phase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SimSun" panose="02010600030101010101" pitchFamily="2" charset="-122"/>
                          <a:cs typeface="Arial" panose="020B0604020202020204" pitchFamily="34" charset="0"/>
                        </a:rPr>
                        <a:t>AI-Enabled Automated Audit Process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SimSun" panose="02010600030101010101" pitchFamily="2" charset="-122"/>
                          <a:cs typeface="Arial" panose="020B0604020202020204" pitchFamily="34" charset="0"/>
                        </a:rPr>
                        <a:t>Traditional Audit Process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6750394"/>
                  </a:ext>
                </a:extLst>
              </a:tr>
              <a:tr h="955796">
                <a:tc>
                  <a:txBody>
                    <a:bodyPr/>
                    <a:lstStyle/>
                    <a:p>
                      <a:pPr marL="0" marR="0">
                        <a:lnSpc>
                          <a:spcPct val="107000"/>
                        </a:lnSpc>
                        <a:spcBef>
                          <a:spcPts val="0"/>
                        </a:spcBef>
                        <a:spcAft>
                          <a:spcPts val="0"/>
                        </a:spcAft>
                      </a:pPr>
                      <a:r>
                        <a:rPr lang="en-US" sz="1400" dirty="0" smtClean="0">
                          <a:effectLst/>
                          <a:latin typeface="Calibri" panose="020F0502020204030204" pitchFamily="34" charset="0"/>
                          <a:ea typeface="SimSun" panose="02010600030101010101" pitchFamily="2" charset="-122"/>
                          <a:cs typeface="Arial" panose="020B0604020202020204" pitchFamily="34" charset="0"/>
                        </a:rPr>
                        <a:t>Pre-planning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-AI collects and analyzes Big Data (exogenous)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-Data related to the client’s organizational structure, operational methods, and accounting and financial systems feed into AI system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-Auditors examines client’s industry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-Auditor examines client’s organizational structure, operational methods, and accounting and financial systems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35897522"/>
                  </a:ext>
                </a:extLst>
              </a:tr>
              <a:tr h="955796">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Contracting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-AI uses the estimate of the risk level (from phase 1) and calculates audit fees, number of hours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-AI analyzes a database of contracts </a:t>
                      </a:r>
                      <a:r>
                        <a:rPr lang="en-US" sz="1400" dirty="0" smtClean="0">
                          <a:effectLst/>
                          <a:latin typeface="Calibri" panose="020F0502020204030204" pitchFamily="34" charset="0"/>
                          <a:ea typeface="SimSun" panose="02010600030101010101" pitchFamily="2" charset="-122"/>
                          <a:cs typeface="Arial" panose="020B0604020202020204" pitchFamily="34" charset="0"/>
                        </a:rPr>
                        <a:t>&amp; </a:t>
                      </a:r>
                      <a:r>
                        <a:rPr lang="en-US" sz="1400" dirty="0">
                          <a:effectLst/>
                          <a:latin typeface="Calibri" panose="020F0502020204030204" pitchFamily="34" charset="0"/>
                          <a:ea typeface="SimSun" panose="02010600030101010101" pitchFamily="2" charset="-122"/>
                          <a:cs typeface="Arial" panose="020B0604020202020204" pitchFamily="34" charset="0"/>
                        </a:rPr>
                        <a:t>prepares </a:t>
                      </a:r>
                      <a:r>
                        <a:rPr lang="en-US" sz="1400" dirty="0" smtClean="0">
                          <a:effectLst/>
                          <a:latin typeface="Calibri" panose="020F0502020204030204" pitchFamily="34" charset="0"/>
                          <a:ea typeface="SimSun" panose="02010600030101010101" pitchFamily="2" charset="-122"/>
                          <a:cs typeface="Arial" panose="020B0604020202020204" pitchFamily="34" charset="0"/>
                        </a:rPr>
                        <a:t>contract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-Auditor and Client sign contract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Calibri" panose="020F0502020204030204" pitchFamily="34" charset="0"/>
                          <a:ea typeface="SimSun" panose="02010600030101010101" pitchFamily="2" charset="-122"/>
                          <a:cs typeface="Arial" panose="020B0604020202020204" pitchFamily="34" charset="0"/>
                        </a:rPr>
                        <a:t>-Engagement Letter prepared by the auditor based on the estimated Client risk</a:t>
                      </a:r>
                      <a:endParaRPr lang="en-US" sz="14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a:effectLst/>
                          <a:latin typeface="Calibri" panose="020F0502020204030204" pitchFamily="34" charset="0"/>
                          <a:ea typeface="SimSun" panose="02010600030101010101" pitchFamily="2" charset="-122"/>
                          <a:cs typeface="Arial" panose="020B0604020202020204" pitchFamily="34" charset="0"/>
                        </a:rPr>
                        <a:t>-Auditor and client sign contract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02583311"/>
                  </a:ext>
                </a:extLst>
              </a:tr>
              <a:tr h="1720433">
                <a:tc>
                  <a:txBody>
                    <a:bodyPr/>
                    <a:lstStyle/>
                    <a:p>
                      <a:pPr marL="0" marR="0">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Understanding Internal Controls and Identifying Risk Factors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-Feed flowcharts, questionnaire answers, narratives, into AI and use image recognition and text mining to analyze them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-Use Drones to conduct the walkthrough, then use AI to analyze the generated video</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-Use visualization and pattern recognition to identify Risk factors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-AI aggregates all this data to Identify Fraud and illegal acts risk factors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-Document understanding (flowcharts, questionnaires, narratives, walkthrough)</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-Auditor aggregates this information and uses their judgment to identify risks factors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-Understanding of IC to determine the scope, nature, and timing of substantive tests.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37374123"/>
                  </a:ext>
                </a:extLst>
              </a:tr>
              <a:tr h="1146955">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Control Risk Assessment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-Continuous Control Monitoring Systems examine controls continuously</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-AI runs Process mining to verify proper IC implementation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-Logs are automatically generated to ensure </a:t>
                      </a:r>
                      <a:r>
                        <a:rPr lang="en-US" sz="1400" dirty="0" smtClean="0">
                          <a:effectLst/>
                          <a:latin typeface="Calibri" panose="020F0502020204030204" pitchFamily="34" charset="0"/>
                          <a:ea typeface="SimSun" panose="02010600030101010101" pitchFamily="2" charset="-122"/>
                          <a:cs typeface="Arial" panose="020B0604020202020204" pitchFamily="34" charset="0"/>
                        </a:rPr>
                        <a:t>their integrity</a:t>
                      </a:r>
                      <a:r>
                        <a:rPr lang="en-US" sz="1400" dirty="0">
                          <a:effectLst/>
                          <a:latin typeface="Calibri" panose="020F0502020204030204" pitchFamily="34" charset="0"/>
                          <a:ea typeface="SimSun" panose="02010600030101010101" pitchFamily="2" charset="-122"/>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-Examination of the client’s IC policies and procedures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-Risk assessment for each attribute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-Test of controls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-Reassess risk</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400" dirty="0">
                          <a:effectLst/>
                          <a:latin typeface="Calibri" panose="020F0502020204030204" pitchFamily="34" charset="0"/>
                          <a:ea typeface="SimSun" panose="02010600030101010101" pitchFamily="2" charset="-122"/>
                          <a:cs typeface="Arial" panose="020B0604020202020204" pitchFamily="34" charset="0"/>
                        </a:rPr>
                        <a:t>-Document testing of controls.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43682" marR="436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75569648"/>
                  </a:ext>
                </a:extLst>
              </a:tr>
            </a:tbl>
          </a:graphicData>
        </a:graphic>
      </p:graphicFrame>
    </p:spTree>
    <p:extLst>
      <p:ext uri="{BB962C8B-B14F-4D97-AF65-F5344CB8AC3E}">
        <p14:creationId xmlns:p14="http://schemas.microsoft.com/office/powerpoint/2010/main" val="10768787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0"/>
            <a:ext cx="8229600" cy="800121"/>
          </a:xfrm>
        </p:spPr>
        <p:txBody>
          <a:bodyPr/>
          <a:lstStyle/>
          <a:p>
            <a:r>
              <a:rPr lang="en-US" dirty="0"/>
              <a:t>Audit Production </a:t>
            </a:r>
            <a:r>
              <a:rPr lang="en-US" dirty="0" smtClean="0"/>
              <a:t>Line (Continued)</a:t>
            </a:r>
            <a:endParaRPr lang="en-US" dirty="0"/>
          </a:p>
        </p:txBody>
      </p:sp>
      <p:sp>
        <p:nvSpPr>
          <p:cNvPr id="4" name="Date Placeholder 3"/>
          <p:cNvSpPr>
            <a:spLocks noGrp="1"/>
          </p:cNvSpPr>
          <p:nvPr>
            <p:ph type="dt" sz="half" idx="4294967295"/>
          </p:nvPr>
        </p:nvSpPr>
        <p:spPr/>
        <p:txBody>
          <a:bodyPr/>
          <a:lstStyle/>
          <a:p>
            <a:endParaRPr lang="en-US" dirty="0"/>
          </a:p>
        </p:txBody>
      </p:sp>
      <p:sp>
        <p:nvSpPr>
          <p:cNvPr id="5" name="Footer Placeholder 4"/>
          <p:cNvSpPr>
            <a:spLocks noGrp="1"/>
          </p:cNvSpPr>
          <p:nvPr>
            <p:ph type="ftr" sz="quarter" idx="4294967295"/>
          </p:nvPr>
        </p:nvSpPr>
        <p:spPr/>
        <p:txBody>
          <a:bodyPr/>
          <a:lstStyle/>
          <a:p>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303249590"/>
              </p:ext>
            </p:extLst>
          </p:nvPr>
        </p:nvGraphicFramePr>
        <p:xfrm>
          <a:off x="424543" y="642365"/>
          <a:ext cx="8426010" cy="6262117"/>
        </p:xfrm>
        <a:graphic>
          <a:graphicData uri="http://schemas.openxmlformats.org/drawingml/2006/table">
            <a:tbl>
              <a:tblPr firstRow="1" firstCol="1" bandRow="1"/>
              <a:tblGrid>
                <a:gridCol w="1698719">
                  <a:extLst>
                    <a:ext uri="{9D8B030D-6E8A-4147-A177-3AD203B41FA5}">
                      <a16:colId xmlns="" xmlns:a16="http://schemas.microsoft.com/office/drawing/2014/main" val="2704735615"/>
                    </a:ext>
                  </a:extLst>
                </a:gridCol>
                <a:gridCol w="3244240">
                  <a:extLst>
                    <a:ext uri="{9D8B030D-6E8A-4147-A177-3AD203B41FA5}">
                      <a16:colId xmlns="" xmlns:a16="http://schemas.microsoft.com/office/drawing/2014/main" val="962615924"/>
                    </a:ext>
                  </a:extLst>
                </a:gridCol>
                <a:gridCol w="3483051">
                  <a:extLst>
                    <a:ext uri="{9D8B030D-6E8A-4147-A177-3AD203B41FA5}">
                      <a16:colId xmlns="" xmlns:a16="http://schemas.microsoft.com/office/drawing/2014/main" val="1597216087"/>
                    </a:ext>
                  </a:extLst>
                </a:gridCol>
              </a:tblGrid>
              <a:tr h="235548">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SimSun" panose="02010600030101010101" pitchFamily="2" charset="-122"/>
                          <a:cs typeface="Arial" panose="020B0604020202020204" pitchFamily="34" charset="0"/>
                        </a:rPr>
                        <a:t>Phase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SimSun" panose="02010600030101010101" pitchFamily="2" charset="-122"/>
                          <a:cs typeface="Arial" panose="020B0604020202020204" pitchFamily="34" charset="0"/>
                        </a:rPr>
                        <a:t>AI-Enabled Automated Audit Process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600" b="1">
                          <a:effectLst/>
                          <a:latin typeface="Calibri" panose="020F0502020204030204" pitchFamily="34" charset="0"/>
                          <a:ea typeface="SimSun" panose="02010600030101010101" pitchFamily="2" charset="-122"/>
                          <a:cs typeface="Arial" panose="020B0604020202020204" pitchFamily="34" charset="0"/>
                        </a:rPr>
                        <a:t>Traditional Audit Process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72487192"/>
                  </a:ext>
                </a:extLst>
              </a:tr>
              <a:tr h="2947347">
                <a:tc>
                  <a:txBody>
                    <a:bodyPr/>
                    <a:lstStyle/>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Substantive tests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-Continuous Data Quality Assurance to ensure quality of data and evidence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-AI examines data provenance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-Continuous test of details of transactions on 100% of the population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-Continuous test of details of balances (at all times)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-Continuous pattern recognition, outlier detection, benchmarks, visualization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-Periodical Sampling-based tests, and nature, extent, and timing depend on IC tests</a:t>
                      </a:r>
                      <a:endParaRPr lang="en-US" sz="16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-Tests of details of a sample of transactions</a:t>
                      </a:r>
                      <a:endParaRPr lang="en-US" sz="16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-Test of details of balances (at a certain point in time)</a:t>
                      </a:r>
                      <a:endParaRPr lang="en-US" sz="16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-Analytical procedures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76321854"/>
                  </a:ext>
                </a:extLst>
              </a:tr>
              <a:tr h="1221656">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Evaluation of Evidence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-This becomes part of the previous phase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-Auditor must evaluate the sufficiency, clarity, and acceptability of collected evidence. Accordingly, the auditor may either collect more evidence, or withdraw from engagement.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78760901"/>
                  </a:ext>
                </a:extLst>
              </a:tr>
              <a:tr h="1468184">
                <a:tc>
                  <a:txBody>
                    <a:bodyPr/>
                    <a:lstStyle/>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Audit Report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-AI uses a predictive model to estimate the various risks identified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-Audit report can be continuous (graded 1-00 for example) rather than categorical (clean, qualified, adverse, etc.)</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-Auditor aggregates previous information to issue a report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-Report is categorical: Clean, qualified, adverse, etc.</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9923088"/>
                  </a:ext>
                </a:extLst>
              </a:tr>
            </a:tbl>
          </a:graphicData>
        </a:graphic>
      </p:graphicFrame>
    </p:spTree>
    <p:extLst>
      <p:ext uri="{BB962C8B-B14F-4D97-AF65-F5344CB8AC3E}">
        <p14:creationId xmlns:p14="http://schemas.microsoft.com/office/powerpoint/2010/main" val="15072202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Imagineering the future audit</a:t>
            </a:r>
            <a:endParaRPr lang="en-US" dirty="0"/>
          </a:p>
        </p:txBody>
      </p:sp>
      <p:sp>
        <p:nvSpPr>
          <p:cNvPr id="3" name="Text Placeholder 2"/>
          <p:cNvSpPr>
            <a:spLocks noGrp="1"/>
          </p:cNvSpPr>
          <p:nvPr>
            <p:ph type="body" idx="1"/>
          </p:nvPr>
        </p:nvSpPr>
        <p:spPr/>
        <p:txBody>
          <a:bodyPr/>
          <a:lstStyle/>
          <a:p>
            <a:r>
              <a:rPr lang="en-US" dirty="0" smtClean="0"/>
              <a:t>The Thinking that must go into change</a:t>
            </a:r>
            <a:endParaRPr lang="en-US" dirty="0"/>
          </a:p>
        </p:txBody>
      </p:sp>
    </p:spTree>
    <p:extLst>
      <p:ext uri="{BB962C8B-B14F-4D97-AF65-F5344CB8AC3E}">
        <p14:creationId xmlns:p14="http://schemas.microsoft.com/office/powerpoint/2010/main" val="2153349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2873" y="1152977"/>
            <a:ext cx="4935704" cy="530223"/>
          </a:xfrm>
        </p:spPr>
        <p:txBody>
          <a:bodyPr/>
          <a:lstStyle/>
          <a:p>
            <a:r>
              <a:rPr lang="en-US" dirty="0">
                <a:solidFill>
                  <a:schemeClr val="tx1"/>
                </a:solidFill>
              </a:rPr>
              <a:t>ASSURING </a:t>
            </a:r>
            <a:r>
              <a:rPr lang="en-US" dirty="0" smtClean="0">
                <a:solidFill>
                  <a:schemeClr val="tx1"/>
                </a:solidFill>
              </a:rPr>
              <a:t>INVENTORY</a:t>
            </a:r>
            <a:br>
              <a:rPr lang="en-US" dirty="0" smtClean="0">
                <a:solidFill>
                  <a:schemeClr val="tx1"/>
                </a:solidFill>
              </a:rPr>
            </a:br>
            <a:r>
              <a:rPr lang="en-US" dirty="0" smtClean="0">
                <a:solidFill>
                  <a:schemeClr val="tx1"/>
                </a:solidFill>
              </a:rPr>
              <a:t>and other things</a:t>
            </a:r>
            <a:endParaRPr lang="en-US" dirty="0">
              <a:solidFill>
                <a:schemeClr val="tx1"/>
              </a:solidFill>
            </a:endParaRPr>
          </a:p>
        </p:txBody>
      </p:sp>
      <p:sp>
        <p:nvSpPr>
          <p:cNvPr id="4" name="Rectangle 3"/>
          <p:cNvSpPr/>
          <p:nvPr/>
        </p:nvSpPr>
        <p:spPr>
          <a:xfrm>
            <a:off x="3753883" y="3445932"/>
            <a:ext cx="1112825" cy="493499"/>
          </a:xfrm>
          <a:prstGeom prst="rect">
            <a:avLst/>
          </a:prstGeom>
          <a:solidFill>
            <a:srgbClr val="003366"/>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1600" b="1" dirty="0">
                <a:solidFill>
                  <a:srgbClr val="FFFF00"/>
                </a:solidFill>
                <a:latin typeface="Garamond" panose="02020404030301010803" pitchFamily="18" charset="0"/>
              </a:rPr>
              <a:t>Inventory</a:t>
            </a:r>
          </a:p>
        </p:txBody>
      </p:sp>
      <p:sp>
        <p:nvSpPr>
          <p:cNvPr id="5" name="TextBox 4"/>
          <p:cNvSpPr txBox="1"/>
          <p:nvPr/>
        </p:nvSpPr>
        <p:spPr>
          <a:xfrm>
            <a:off x="5033430" y="4082699"/>
            <a:ext cx="1424974" cy="230832"/>
          </a:xfrm>
          <a:prstGeom prst="rect">
            <a:avLst/>
          </a:prstGeom>
          <a:noFill/>
        </p:spPr>
        <p:txBody>
          <a:bodyPr wrap="square" rtlCol="0">
            <a:spAutoFit/>
          </a:bodyPr>
          <a:lstStyle/>
          <a:p>
            <a:r>
              <a:rPr lang="en-US" sz="900" b="1" dirty="0">
                <a:latin typeface="Garamond" panose="02020404030301010803" pitchFamily="18" charset="0"/>
              </a:rPr>
              <a:t>Year end physical counts</a:t>
            </a:r>
          </a:p>
        </p:txBody>
      </p:sp>
      <p:sp>
        <p:nvSpPr>
          <p:cNvPr id="6" name="Oval 5"/>
          <p:cNvSpPr/>
          <p:nvPr/>
        </p:nvSpPr>
        <p:spPr>
          <a:xfrm>
            <a:off x="3571584" y="4029838"/>
            <a:ext cx="693624" cy="210998"/>
          </a:xfrm>
          <a:prstGeom prst="ellipse">
            <a:avLst/>
          </a:prstGeom>
          <a:solidFill>
            <a:srgbClr val="FF99FF"/>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700" b="1" dirty="0">
                <a:latin typeface="Garamond" pitchFamily="18" charset="0"/>
                <a:ea typeface="ヒラギノ角ゴ Pro W3" charset="0"/>
                <a:cs typeface="ヒラギノ角ゴ Pro W3" charset="0"/>
              </a:rPr>
              <a:t>RFID</a:t>
            </a:r>
          </a:p>
        </p:txBody>
      </p:sp>
      <p:sp>
        <p:nvSpPr>
          <p:cNvPr id="7" name="Oval 6"/>
          <p:cNvSpPr/>
          <p:nvPr/>
        </p:nvSpPr>
        <p:spPr>
          <a:xfrm>
            <a:off x="4218107" y="4034332"/>
            <a:ext cx="648603" cy="202007"/>
          </a:xfrm>
          <a:prstGeom prst="ellipse">
            <a:avLst/>
          </a:prstGeom>
          <a:solidFill>
            <a:srgbClr val="00CCFF"/>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700" b="1" dirty="0">
                <a:latin typeface="Garamond" pitchFamily="18" charset="0"/>
                <a:ea typeface="ヒラギノ角ゴ Pro W3" charset="0"/>
                <a:cs typeface="ヒラギノ角ゴ Pro W3" charset="0"/>
              </a:rPr>
              <a:t>GPS</a:t>
            </a:r>
          </a:p>
        </p:txBody>
      </p:sp>
      <p:sp>
        <p:nvSpPr>
          <p:cNvPr id="8" name="TextBox 7"/>
          <p:cNvSpPr txBox="1"/>
          <p:nvPr/>
        </p:nvSpPr>
        <p:spPr>
          <a:xfrm>
            <a:off x="5211231" y="4269347"/>
            <a:ext cx="1424974" cy="230832"/>
          </a:xfrm>
          <a:prstGeom prst="rect">
            <a:avLst/>
          </a:prstGeom>
          <a:noFill/>
        </p:spPr>
        <p:txBody>
          <a:bodyPr wrap="square" rtlCol="0">
            <a:spAutoFit/>
          </a:bodyPr>
          <a:lstStyle/>
          <a:p>
            <a:r>
              <a:rPr lang="en-US" sz="900" b="1" dirty="0">
                <a:latin typeface="Garamond" panose="02020404030301010803" pitchFamily="18" charset="0"/>
              </a:rPr>
              <a:t>Year end RFID counts</a:t>
            </a:r>
          </a:p>
        </p:txBody>
      </p:sp>
      <p:sp>
        <p:nvSpPr>
          <p:cNvPr id="9" name="TextBox 8"/>
          <p:cNvSpPr txBox="1"/>
          <p:nvPr/>
        </p:nvSpPr>
        <p:spPr>
          <a:xfrm>
            <a:off x="5389033" y="4455994"/>
            <a:ext cx="1424974" cy="230832"/>
          </a:xfrm>
          <a:prstGeom prst="rect">
            <a:avLst/>
          </a:prstGeom>
          <a:noFill/>
        </p:spPr>
        <p:txBody>
          <a:bodyPr wrap="square" rtlCol="0">
            <a:spAutoFit/>
          </a:bodyPr>
          <a:lstStyle/>
          <a:p>
            <a:r>
              <a:rPr lang="en-US" sz="900" b="1" dirty="0">
                <a:latin typeface="Garamond" panose="02020404030301010803" pitchFamily="18" charset="0"/>
              </a:rPr>
              <a:t>Month end RFID counts</a:t>
            </a:r>
          </a:p>
        </p:txBody>
      </p:sp>
      <p:sp>
        <p:nvSpPr>
          <p:cNvPr id="10" name="TextBox 9"/>
          <p:cNvSpPr txBox="1"/>
          <p:nvPr/>
        </p:nvSpPr>
        <p:spPr>
          <a:xfrm>
            <a:off x="5566836" y="4642640"/>
            <a:ext cx="1424974" cy="230832"/>
          </a:xfrm>
          <a:prstGeom prst="rect">
            <a:avLst/>
          </a:prstGeom>
          <a:noFill/>
        </p:spPr>
        <p:txBody>
          <a:bodyPr wrap="square" rtlCol="0">
            <a:spAutoFit/>
          </a:bodyPr>
          <a:lstStyle/>
          <a:p>
            <a:r>
              <a:rPr lang="en-US" sz="900" b="1" dirty="0">
                <a:latin typeface="Garamond" panose="02020404030301010803" pitchFamily="18" charset="0"/>
              </a:rPr>
              <a:t>Day end RFID counts</a:t>
            </a:r>
          </a:p>
        </p:txBody>
      </p:sp>
      <p:sp>
        <p:nvSpPr>
          <p:cNvPr id="11" name="Right Arrow 10"/>
          <p:cNvSpPr/>
          <p:nvPr/>
        </p:nvSpPr>
        <p:spPr>
          <a:xfrm>
            <a:off x="5015981" y="3558977"/>
            <a:ext cx="1285875" cy="271077"/>
          </a:xfrm>
          <a:prstGeom prst="rightArrow">
            <a:avLst>
              <a:gd name="adj1" fmla="val 50000"/>
              <a:gd name="adj2" fmla="val 111490"/>
            </a:avLst>
          </a:prstGeom>
          <a:solidFill>
            <a:srgbClr val="F8F8F8"/>
          </a:solidFill>
          <a:ln w="28575" algn="ctr">
            <a:solidFill>
              <a:schemeClr val="bg1">
                <a:lumMod val="50000"/>
              </a:schemeClr>
            </a:solidFill>
            <a:miter lim="800000"/>
            <a:headEnd/>
            <a:tailEnd/>
          </a:ln>
          <a:effectLst>
            <a:outerShdw blurRad="50800" dist="38100" dir="2700000" algn="tl" rotWithShape="0">
              <a:prstClr val="black">
                <a:alpha val="40000"/>
              </a:prstClr>
            </a:outerShdw>
          </a:effectLst>
        </p:spPr>
        <p:txBody>
          <a:bodyPr rtlCol="0" anchor="ctr"/>
          <a:lstStyle/>
          <a:p>
            <a:pPr algn="ctr"/>
            <a:endParaRPr lang="en-US" dirty="0">
              <a:latin typeface="Garamond" panose="02020404030301010803" pitchFamily="18" charset="0"/>
            </a:endParaRPr>
          </a:p>
        </p:txBody>
      </p:sp>
      <p:sp>
        <p:nvSpPr>
          <p:cNvPr id="12" name="TextBox 11"/>
          <p:cNvSpPr txBox="1"/>
          <p:nvPr/>
        </p:nvSpPr>
        <p:spPr>
          <a:xfrm>
            <a:off x="4976704" y="3252664"/>
            <a:ext cx="1264517" cy="369332"/>
          </a:xfrm>
          <a:prstGeom prst="rect">
            <a:avLst/>
          </a:prstGeom>
          <a:noFill/>
        </p:spPr>
        <p:txBody>
          <a:bodyPr wrap="square" rtlCol="0">
            <a:spAutoFit/>
          </a:bodyPr>
          <a:lstStyle/>
          <a:p>
            <a:r>
              <a:rPr lang="en-US" sz="900" b="1" dirty="0">
                <a:solidFill>
                  <a:srgbClr val="A50021"/>
                </a:solidFill>
                <a:latin typeface="Garamond" panose="02020404030301010803" pitchFamily="18" charset="0"/>
              </a:rPr>
              <a:t>Real time detection of inventory reduction</a:t>
            </a:r>
          </a:p>
        </p:txBody>
      </p:sp>
      <p:sp>
        <p:nvSpPr>
          <p:cNvPr id="13" name="TextBox 12"/>
          <p:cNvSpPr txBox="1"/>
          <p:nvPr/>
        </p:nvSpPr>
        <p:spPr>
          <a:xfrm>
            <a:off x="2268059" y="3252664"/>
            <a:ext cx="1308044" cy="369332"/>
          </a:xfrm>
          <a:prstGeom prst="rect">
            <a:avLst/>
          </a:prstGeom>
          <a:noFill/>
        </p:spPr>
        <p:txBody>
          <a:bodyPr wrap="square" rtlCol="0">
            <a:spAutoFit/>
          </a:bodyPr>
          <a:lstStyle/>
          <a:p>
            <a:r>
              <a:rPr lang="en-US" sz="900" b="1" dirty="0">
                <a:solidFill>
                  <a:srgbClr val="9900FF"/>
                </a:solidFill>
                <a:latin typeface="Garamond" panose="02020404030301010803" pitchFamily="18" charset="0"/>
              </a:rPr>
              <a:t>Real time detection of inventory receiving</a:t>
            </a:r>
          </a:p>
        </p:txBody>
      </p:sp>
      <p:sp>
        <p:nvSpPr>
          <p:cNvPr id="14" name="Oval 13"/>
          <p:cNvSpPr/>
          <p:nvPr/>
        </p:nvSpPr>
        <p:spPr>
          <a:xfrm>
            <a:off x="6041595" y="3806078"/>
            <a:ext cx="648603" cy="202007"/>
          </a:xfrm>
          <a:prstGeom prst="ellipse">
            <a:avLst/>
          </a:prstGeom>
          <a:solidFill>
            <a:srgbClr val="00CCFF"/>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700" b="1" dirty="0">
                <a:latin typeface="Garamond" pitchFamily="18" charset="0"/>
                <a:ea typeface="ヒラギノ角ゴ Pro W3" charset="0"/>
                <a:cs typeface="ヒラギノ角ゴ Pro W3" charset="0"/>
              </a:rPr>
              <a:t>GPS</a:t>
            </a:r>
          </a:p>
        </p:txBody>
      </p:sp>
      <p:sp>
        <p:nvSpPr>
          <p:cNvPr id="15" name="Right Arrow 14"/>
          <p:cNvSpPr/>
          <p:nvPr/>
        </p:nvSpPr>
        <p:spPr>
          <a:xfrm>
            <a:off x="2319335" y="3558977"/>
            <a:ext cx="1285875" cy="271077"/>
          </a:xfrm>
          <a:prstGeom prst="rightArrow">
            <a:avLst>
              <a:gd name="adj1" fmla="val 50000"/>
              <a:gd name="adj2" fmla="val 109734"/>
            </a:avLst>
          </a:prstGeom>
          <a:solidFill>
            <a:srgbClr val="F8F8F8"/>
          </a:solidFill>
          <a:ln w="28575" algn="ctr">
            <a:solidFill>
              <a:schemeClr val="bg1">
                <a:lumMod val="50000"/>
              </a:schemeClr>
            </a:solidFill>
            <a:miter lim="800000"/>
            <a:headEnd/>
            <a:tailEnd/>
          </a:ln>
          <a:effectLst>
            <a:outerShdw blurRad="50800" dist="38100" dir="2700000" algn="tl" rotWithShape="0">
              <a:prstClr val="black">
                <a:alpha val="40000"/>
              </a:prstClr>
            </a:outerShdw>
          </a:effectLst>
        </p:spPr>
        <p:txBody>
          <a:bodyPr rtlCol="0" anchor="ctr"/>
          <a:lstStyle/>
          <a:p>
            <a:pPr algn="ctr"/>
            <a:endParaRPr lang="en-US" dirty="0">
              <a:latin typeface="Garamond" panose="02020404030301010803" pitchFamily="18" charset="0"/>
            </a:endParaRPr>
          </a:p>
        </p:txBody>
      </p:sp>
      <p:sp>
        <p:nvSpPr>
          <p:cNvPr id="16" name="TextBox 15"/>
          <p:cNvSpPr txBox="1"/>
          <p:nvPr/>
        </p:nvSpPr>
        <p:spPr>
          <a:xfrm>
            <a:off x="4485616" y="2423684"/>
            <a:ext cx="1816240" cy="923330"/>
          </a:xfrm>
          <a:prstGeom prst="rect">
            <a:avLst/>
          </a:prstGeom>
          <a:noFill/>
        </p:spPr>
        <p:txBody>
          <a:bodyPr wrap="square" rtlCol="0">
            <a:spAutoFit/>
          </a:bodyPr>
          <a:lstStyle/>
          <a:p>
            <a:r>
              <a:rPr lang="en-US" sz="1800" b="1" dirty="0">
                <a:solidFill>
                  <a:srgbClr val="0000CC"/>
                </a:solidFill>
                <a:latin typeface="Garamond" panose="02020404030301010803" pitchFamily="18" charset="0"/>
              </a:rPr>
              <a:t>Tracking merchandise path</a:t>
            </a:r>
          </a:p>
        </p:txBody>
      </p:sp>
      <p:sp>
        <p:nvSpPr>
          <p:cNvPr id="17" name="Oval 16"/>
          <p:cNvSpPr/>
          <p:nvPr/>
        </p:nvSpPr>
        <p:spPr>
          <a:xfrm>
            <a:off x="2368078" y="2708458"/>
            <a:ext cx="1225925" cy="453848"/>
          </a:xfrm>
          <a:prstGeom prst="ellipse">
            <a:avLst/>
          </a:prstGeom>
          <a:solidFill>
            <a:srgbClr val="006666"/>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1000" b="1" dirty="0">
                <a:solidFill>
                  <a:srgbClr val="FFFF00"/>
                </a:solidFill>
                <a:latin typeface="Garamond" panose="02020404030301010803" pitchFamily="18" charset="0"/>
              </a:rPr>
              <a:t>E-commerce ordering</a:t>
            </a:r>
          </a:p>
        </p:txBody>
      </p:sp>
      <p:sp>
        <p:nvSpPr>
          <p:cNvPr id="18" name="Cloud Callout 17"/>
          <p:cNvSpPr/>
          <p:nvPr/>
        </p:nvSpPr>
        <p:spPr>
          <a:xfrm>
            <a:off x="2278258" y="2151262"/>
            <a:ext cx="1293325" cy="352869"/>
          </a:xfrm>
          <a:prstGeom prst="cloudCallout">
            <a:avLst>
              <a:gd name="adj1" fmla="val -26357"/>
              <a:gd name="adj2" fmla="val 100291"/>
            </a:avLst>
          </a:prstGeom>
          <a:solidFill>
            <a:srgbClr val="CC3399"/>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nchor="ctr"/>
          <a:lstStyle/>
          <a:p>
            <a:pPr algn="ctr"/>
            <a:r>
              <a:rPr lang="en-US" sz="900" b="1" dirty="0">
                <a:solidFill>
                  <a:schemeClr val="bg1"/>
                </a:solidFill>
                <a:latin typeface="Garamond" pitchFamily="18" charset="0"/>
                <a:ea typeface="ヒラギノ角ゴ Pro W3" charset="0"/>
                <a:cs typeface="ヒラギノ角ゴ Pro W3" charset="0"/>
              </a:rPr>
              <a:t>And managing</a:t>
            </a:r>
          </a:p>
        </p:txBody>
      </p:sp>
      <p:sp>
        <p:nvSpPr>
          <p:cNvPr id="19" name="Cloud Callout 18"/>
          <p:cNvSpPr/>
          <p:nvPr/>
        </p:nvSpPr>
        <p:spPr>
          <a:xfrm>
            <a:off x="3612276" y="2228857"/>
            <a:ext cx="1305859" cy="360584"/>
          </a:xfrm>
          <a:prstGeom prst="cloudCallout">
            <a:avLst>
              <a:gd name="adj1" fmla="val -55844"/>
              <a:gd name="adj2" fmla="val 85402"/>
            </a:avLst>
          </a:prstGeom>
          <a:solidFill>
            <a:srgbClr val="CC3399"/>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0" tIns="0" rIns="0" bIns="0" anchor="ctr"/>
          <a:lstStyle/>
          <a:p>
            <a:pPr algn="ctr"/>
            <a:r>
              <a:rPr lang="en-US" sz="900" b="1" dirty="0">
                <a:solidFill>
                  <a:schemeClr val="bg1"/>
                </a:solidFill>
                <a:latin typeface="Garamond" pitchFamily="18" charset="0"/>
              </a:rPr>
              <a:t>everything</a:t>
            </a:r>
          </a:p>
        </p:txBody>
      </p:sp>
      <p:sp>
        <p:nvSpPr>
          <p:cNvPr id="20" name="TextBox 19"/>
          <p:cNvSpPr txBox="1"/>
          <p:nvPr/>
        </p:nvSpPr>
        <p:spPr>
          <a:xfrm>
            <a:off x="5761337" y="4933223"/>
            <a:ext cx="1764764" cy="646331"/>
          </a:xfrm>
          <a:prstGeom prst="rect">
            <a:avLst/>
          </a:prstGeom>
          <a:noFill/>
        </p:spPr>
        <p:txBody>
          <a:bodyPr wrap="square" rtlCol="0">
            <a:spAutoFit/>
          </a:bodyPr>
          <a:lstStyle/>
          <a:p>
            <a:r>
              <a:rPr lang="en-US" sz="1200" b="1" dirty="0">
                <a:solidFill>
                  <a:srgbClr val="FF0000"/>
                </a:solidFill>
                <a:latin typeface="Garamond" panose="02020404030301010803" pitchFamily="18" charset="0"/>
              </a:rPr>
              <a:t>Every second RFID and GPS and e-commerce records</a:t>
            </a:r>
          </a:p>
        </p:txBody>
      </p:sp>
      <p:sp>
        <p:nvSpPr>
          <p:cNvPr id="21" name="Rectangle 20"/>
          <p:cNvSpPr/>
          <p:nvPr/>
        </p:nvSpPr>
        <p:spPr>
          <a:xfrm>
            <a:off x="1293703" y="1858471"/>
            <a:ext cx="1112825" cy="493499"/>
          </a:xfrm>
          <a:prstGeom prst="rect">
            <a:avLst/>
          </a:prstGeom>
          <a:solidFill>
            <a:srgbClr val="003366"/>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b="1" dirty="0" err="1">
                <a:solidFill>
                  <a:srgbClr val="FFFF00"/>
                </a:solidFill>
                <a:latin typeface="Garamond" panose="02020404030301010803" pitchFamily="18" charset="0"/>
              </a:rPr>
              <a:t>Supliers</a:t>
            </a:r>
            <a:endParaRPr lang="en-US" sz="2000" b="1" dirty="0">
              <a:solidFill>
                <a:srgbClr val="FFFF00"/>
              </a:solidFill>
              <a:latin typeface="Garamond" panose="02020404030301010803" pitchFamily="18" charset="0"/>
            </a:endParaRPr>
          </a:p>
        </p:txBody>
      </p:sp>
      <p:sp>
        <p:nvSpPr>
          <p:cNvPr id="22" name="Rectangle 21"/>
          <p:cNvSpPr/>
          <p:nvPr/>
        </p:nvSpPr>
        <p:spPr>
          <a:xfrm>
            <a:off x="6133784" y="2010632"/>
            <a:ext cx="1112825" cy="493499"/>
          </a:xfrm>
          <a:prstGeom prst="rect">
            <a:avLst/>
          </a:prstGeom>
          <a:solidFill>
            <a:srgbClr val="003366"/>
          </a:solidFill>
          <a:ln w="28575">
            <a:noFill/>
            <a:prstDash val="sysDot"/>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sz="2000" b="1" dirty="0">
                <a:solidFill>
                  <a:srgbClr val="FFFF00"/>
                </a:solidFill>
                <a:latin typeface="Garamond" panose="02020404030301010803" pitchFamily="18" charset="0"/>
              </a:rPr>
              <a:t>Sales</a:t>
            </a:r>
          </a:p>
        </p:txBody>
      </p:sp>
      <p:sp>
        <p:nvSpPr>
          <p:cNvPr id="23" name="Right Arrow 22"/>
          <p:cNvSpPr/>
          <p:nvPr/>
        </p:nvSpPr>
        <p:spPr>
          <a:xfrm rot="19523740">
            <a:off x="4685011" y="2946726"/>
            <a:ext cx="1976438" cy="271077"/>
          </a:xfrm>
          <a:prstGeom prst="rightArrow">
            <a:avLst>
              <a:gd name="adj1" fmla="val 50000"/>
              <a:gd name="adj2" fmla="val 109734"/>
            </a:avLst>
          </a:prstGeom>
          <a:solidFill>
            <a:srgbClr val="F8F8F8"/>
          </a:solidFill>
          <a:ln w="28575" algn="ctr">
            <a:solidFill>
              <a:schemeClr val="bg1">
                <a:lumMod val="50000"/>
              </a:schemeClr>
            </a:solidFill>
            <a:miter lim="800000"/>
            <a:headEnd/>
            <a:tailEnd/>
          </a:ln>
          <a:effectLst>
            <a:outerShdw blurRad="50800" dist="38100" dir="2700000" algn="tl" rotWithShape="0">
              <a:prstClr val="black">
                <a:alpha val="40000"/>
              </a:prstClr>
            </a:outerShdw>
          </a:effectLst>
        </p:spPr>
        <p:txBody>
          <a:bodyPr rtlCol="0" anchor="ctr"/>
          <a:lstStyle/>
          <a:p>
            <a:pPr algn="ctr"/>
            <a:endParaRPr lang="en-US" dirty="0">
              <a:latin typeface="Garamond" panose="02020404030301010803" pitchFamily="18" charset="0"/>
            </a:endParaRPr>
          </a:p>
        </p:txBody>
      </p:sp>
      <p:sp>
        <p:nvSpPr>
          <p:cNvPr id="24" name="Right Arrow 23"/>
          <p:cNvSpPr/>
          <p:nvPr/>
        </p:nvSpPr>
        <p:spPr>
          <a:xfrm rot="13473240">
            <a:off x="1447341" y="2902654"/>
            <a:ext cx="1285875" cy="271077"/>
          </a:xfrm>
          <a:prstGeom prst="rightArrow">
            <a:avLst>
              <a:gd name="adj1" fmla="val 50000"/>
              <a:gd name="adj2" fmla="val 109734"/>
            </a:avLst>
          </a:prstGeom>
          <a:solidFill>
            <a:srgbClr val="F8F8F8"/>
          </a:solidFill>
          <a:ln w="28575" algn="ctr">
            <a:solidFill>
              <a:schemeClr val="bg1">
                <a:lumMod val="50000"/>
              </a:schemeClr>
            </a:solidFill>
            <a:miter lim="800000"/>
            <a:headEnd/>
            <a:tailEnd/>
          </a:ln>
          <a:effectLst>
            <a:outerShdw blurRad="50800" dist="38100" dir="2700000" algn="tl" rotWithShape="0">
              <a:prstClr val="black">
                <a:alpha val="40000"/>
              </a:prstClr>
            </a:outerShdw>
          </a:effectLst>
        </p:spPr>
        <p:txBody>
          <a:bodyPr rtlCol="0" anchor="ctr"/>
          <a:lstStyle/>
          <a:p>
            <a:pPr algn="ctr"/>
            <a:endParaRPr lang="en-US" dirty="0">
              <a:latin typeface="Garamond" panose="02020404030301010803" pitchFamily="18" charset="0"/>
            </a:endParaRPr>
          </a:p>
        </p:txBody>
      </p:sp>
      <p:sp>
        <p:nvSpPr>
          <p:cNvPr id="25" name="TextBox 24"/>
          <p:cNvSpPr txBox="1"/>
          <p:nvPr/>
        </p:nvSpPr>
        <p:spPr>
          <a:xfrm>
            <a:off x="6599100" y="2563617"/>
            <a:ext cx="1308044" cy="507831"/>
          </a:xfrm>
          <a:prstGeom prst="rect">
            <a:avLst/>
          </a:prstGeom>
          <a:noFill/>
        </p:spPr>
        <p:txBody>
          <a:bodyPr wrap="square" rtlCol="0">
            <a:spAutoFit/>
          </a:bodyPr>
          <a:lstStyle/>
          <a:p>
            <a:r>
              <a:rPr lang="en-US" sz="900" b="1" dirty="0">
                <a:solidFill>
                  <a:srgbClr val="9900FF"/>
                </a:solidFill>
                <a:latin typeface="Garamond" panose="02020404030301010803" pitchFamily="18" charset="0"/>
              </a:rPr>
              <a:t>Real time recording of sales &amp; cash &amp; receivables</a:t>
            </a:r>
          </a:p>
        </p:txBody>
      </p:sp>
      <p:sp>
        <p:nvSpPr>
          <p:cNvPr id="26" name="TextBox 25"/>
          <p:cNvSpPr txBox="1"/>
          <p:nvPr/>
        </p:nvSpPr>
        <p:spPr>
          <a:xfrm>
            <a:off x="1271354" y="2873725"/>
            <a:ext cx="1308044" cy="784830"/>
          </a:xfrm>
          <a:prstGeom prst="rect">
            <a:avLst/>
          </a:prstGeom>
          <a:noFill/>
        </p:spPr>
        <p:txBody>
          <a:bodyPr wrap="square" rtlCol="0">
            <a:spAutoFit/>
          </a:bodyPr>
          <a:lstStyle/>
          <a:p>
            <a:r>
              <a:rPr lang="en-US" sz="900" b="1" dirty="0">
                <a:solidFill>
                  <a:srgbClr val="9900FF"/>
                </a:solidFill>
                <a:latin typeface="Garamond" panose="02020404030301010803" pitchFamily="18" charset="0"/>
              </a:rPr>
              <a:t>Real time inventory ordering, supplier managed inventory, product mix management</a:t>
            </a:r>
          </a:p>
        </p:txBody>
      </p:sp>
    </p:spTree>
    <p:extLst>
      <p:ext uri="{BB962C8B-B14F-4D97-AF65-F5344CB8AC3E}">
        <p14:creationId xmlns:p14="http://schemas.microsoft.com/office/powerpoint/2010/main" val="4220455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left)">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dissolve">
                                      <p:cBhvr>
                                        <p:cTn id="70" dur="5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up)">
                                      <p:cBhvr>
                                        <p:cTn id="75" dur="500"/>
                                        <p:tgtEl>
                                          <p:spTgt spid="18"/>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dissolve">
                                      <p:cBhvr>
                                        <p:cTn id="88" dur="500"/>
                                        <p:tgtEl>
                                          <p:spTgt spid="21"/>
                                        </p:tgtEl>
                                      </p:cBhvr>
                                    </p:animEffect>
                                  </p:childTnLst>
                                </p:cTn>
                              </p:par>
                            </p:childTnLst>
                          </p:cTn>
                        </p:par>
                        <p:par>
                          <p:cTn id="89" fill="hold">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dissolv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wipe(left)">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left)">
                                      <p:cBhvr>
                                        <p:cTn id="102" dur="500"/>
                                        <p:tgtEl>
                                          <p:spTgt spid="24"/>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5"/>
                                        </p:tgtEl>
                                        <p:attrNameLst>
                                          <p:attrName>style.visibility</p:attrName>
                                        </p:attrNameLst>
                                      </p:cBhvr>
                                      <p:to>
                                        <p:strVal val="visible"/>
                                      </p:to>
                                    </p:set>
                                    <p:animEffect transition="in" filter="wipe(left)">
                                      <p:cBhvr>
                                        <p:cTn id="105" dur="500"/>
                                        <p:tgtEl>
                                          <p:spTgt spid="25"/>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ipe(left)">
                                      <p:cBhvr>
                                        <p:cTn id="10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7" grpId="0" animBg="1"/>
      <p:bldP spid="8" grpId="0"/>
      <p:bldP spid="9" grpId="0"/>
      <p:bldP spid="10" grpId="0"/>
      <p:bldP spid="11" grpId="0" animBg="1"/>
      <p:bldP spid="12" grpId="0"/>
      <p:bldP spid="13" grpId="0"/>
      <p:bldP spid="14" grpId="0" animBg="1"/>
      <p:bldP spid="15" grpId="0" animBg="1"/>
      <p:bldP spid="16" grpId="0"/>
      <p:bldP spid="17" grpId="0" animBg="1"/>
      <p:bldP spid="18" grpId="0" animBg="1"/>
      <p:bldP spid="19" grpId="0" animBg="1"/>
      <p:bldP spid="20" grpId="0"/>
      <p:bldP spid="21" grpId="0" animBg="1"/>
      <p:bldP spid="22" grpId="0" animBg="1"/>
      <p:bldP spid="23" grpId="0" animBg="1"/>
      <p:bldP spid="24" grpId="0" animBg="1"/>
      <p:bldP spid="25"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1" y="678189"/>
            <a:ext cx="6172200" cy="606029"/>
          </a:xfrm>
        </p:spPr>
        <p:txBody>
          <a:bodyPr/>
          <a:lstStyle/>
          <a:p>
            <a:r>
              <a:rPr lang="en-US" sz="2400" dirty="0">
                <a:latin typeface="Arial"/>
                <a:cs typeface="Arial"/>
              </a:rPr>
              <a:t>Basic Structure and Functions of Audit 4.0 </a:t>
            </a:r>
            <a:endParaRPr lang="en-US" dirty="0">
              <a:latin typeface="Arial"/>
              <a:cs typeface="Arial"/>
            </a:endParaRPr>
          </a:p>
        </p:txBody>
      </p:sp>
      <p:pic>
        <p:nvPicPr>
          <p:cNvPr id="7" name="Picture 6"/>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40399" y="1424398"/>
            <a:ext cx="7717182" cy="4519202"/>
          </a:xfrm>
          <a:prstGeom prst="rect">
            <a:avLst/>
          </a:prstGeom>
          <a:noFill/>
          <a:ln>
            <a:noFill/>
          </a:ln>
        </p:spPr>
      </p:pic>
    </p:spTree>
    <p:extLst>
      <p:ext uri="{BB962C8B-B14F-4D97-AF65-F5344CB8AC3E}">
        <p14:creationId xmlns:p14="http://schemas.microsoft.com/office/powerpoint/2010/main" val="24110600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Times New Roman"/>
              </a:rPr>
              <a:t>Linking </a:t>
            </a:r>
            <a:r>
              <a:rPr lang="en-US" dirty="0" err="1" smtClean="0">
                <a:cs typeface="Times New Roman"/>
              </a:rPr>
              <a:t>Blockchain</a:t>
            </a:r>
            <a:r>
              <a:rPr lang="en-US" dirty="0" smtClean="0">
                <a:cs typeface="Times New Roman"/>
              </a:rPr>
              <a:t> to Audit 4.0</a:t>
            </a:r>
            <a:endParaRPr lang="en-US" dirty="0">
              <a:cs typeface="Times New Roman"/>
            </a:endParaRPr>
          </a:p>
        </p:txBody>
      </p:sp>
      <p:sp>
        <p:nvSpPr>
          <p:cNvPr id="4" name="Slide Number Placeholder 3"/>
          <p:cNvSpPr>
            <a:spLocks noGrp="1"/>
          </p:cNvSpPr>
          <p:nvPr>
            <p:ph type="sldNum" sz="quarter" idx="10"/>
          </p:nvPr>
        </p:nvSpPr>
        <p:spPr>
          <a:xfrm>
            <a:off x="6765654" y="6198275"/>
            <a:ext cx="2133600" cy="476250"/>
          </a:xfrm>
        </p:spPr>
        <p:txBody>
          <a:bodyPr/>
          <a:lstStyle/>
          <a:p>
            <a:fld id="{5744759D-0EFF-4FB2-9CCE-04E00944F0FE}" type="slidenum">
              <a:rPr lang="en-US" smtClean="0">
                <a:latin typeface="Arial"/>
              </a:rPr>
              <a:pPr/>
              <a:t>46</a:t>
            </a:fld>
            <a:endParaRPr lang="en-US" dirty="0">
              <a:latin typeface="Arial"/>
            </a:endParaRPr>
          </a:p>
        </p:txBody>
      </p:sp>
      <p:pic>
        <p:nvPicPr>
          <p:cNvPr id="298" name="Picture 297"/>
          <p:cNvPicPr>
            <a:picLocks noChangeAspect="1"/>
          </p:cNvPicPr>
          <p:nvPr/>
        </p:nvPicPr>
        <p:blipFill>
          <a:blip r:embed="rId3"/>
          <a:stretch>
            <a:fillRect/>
          </a:stretch>
        </p:blipFill>
        <p:spPr>
          <a:xfrm>
            <a:off x="747671" y="4892009"/>
            <a:ext cx="8396329" cy="1654362"/>
          </a:xfrm>
          <a:prstGeom prst="rect">
            <a:avLst/>
          </a:prstGeom>
        </p:spPr>
      </p:pic>
      <p:sp>
        <p:nvSpPr>
          <p:cNvPr id="299" name="Cloud 298"/>
          <p:cNvSpPr/>
          <p:nvPr/>
        </p:nvSpPr>
        <p:spPr>
          <a:xfrm>
            <a:off x="128856" y="1248088"/>
            <a:ext cx="8788743" cy="3499759"/>
          </a:xfrm>
          <a:prstGeom prst="cloud">
            <a:avLst/>
          </a:prstGeom>
          <a:solidFill>
            <a:srgbClr val="1F497D">
              <a:lumMod val="20000"/>
              <a:lumOff val="80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ot="0" spcFirstLastPara="0" vert="horz" wrap="square" lIns="82292" tIns="41148" rIns="82292" bIns="41148" numCol="1" spcCol="0" rtlCol="0" fromWordArt="0" anchor="ctr" anchorCtr="0" forceAA="0" compatLnSpc="1">
            <a:prstTxWarp prst="textNoShape">
              <a:avLst/>
            </a:prstTxWarp>
            <a:noAutofit/>
          </a:bodyPr>
          <a:lstStyle/>
          <a:p>
            <a:pPr defTabSz="822928" fontAlgn="auto">
              <a:spcBef>
                <a:spcPts val="0"/>
              </a:spcBef>
              <a:spcAft>
                <a:spcPts val="0"/>
              </a:spcAft>
              <a:defRPr/>
            </a:pPr>
            <a:endParaRPr lang="en-US" kern="0">
              <a:solidFill>
                <a:sysClr val="window" lastClr="FFFFFF"/>
              </a:solidFill>
              <a:latin typeface="Cambria"/>
            </a:endParaRPr>
          </a:p>
        </p:txBody>
      </p:sp>
      <p:sp>
        <p:nvSpPr>
          <p:cNvPr id="353" name="Text Box 55"/>
          <p:cNvSpPr txBox="1"/>
          <p:nvPr/>
        </p:nvSpPr>
        <p:spPr>
          <a:xfrm>
            <a:off x="1110114" y="-699163"/>
            <a:ext cx="4408836" cy="344191"/>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82292" tIns="41148" rIns="82292" bIns="41148" numCol="1" spcCol="0" rtlCol="0" fromWordArt="0" anchor="t" anchorCtr="0" forceAA="0" compatLnSpc="1">
            <a:prstTxWarp prst="textNoShape">
              <a:avLst/>
            </a:prstTxWarp>
            <a:noAutofit/>
          </a:bodyPr>
          <a:lstStyle/>
          <a:p>
            <a:pPr defTabSz="822928" fontAlgn="auto">
              <a:spcBef>
                <a:spcPts val="0"/>
              </a:spcBef>
              <a:spcAft>
                <a:spcPts val="0"/>
              </a:spcAft>
              <a:defRPr/>
            </a:pPr>
            <a:r>
              <a:rPr lang="en-US" sz="1440" kern="0" dirty="0">
                <a:solidFill>
                  <a:sysClr val="windowText" lastClr="000000"/>
                </a:solidFill>
                <a:latin typeface="Cambria"/>
                <a:ea typeface="ＭＳ 明朝"/>
                <a:cs typeface="Times New Roman"/>
              </a:rPr>
              <a:t>Mirror world </a:t>
            </a:r>
            <a:endParaRPr lang="zh-CN" altLang="en-US" sz="1440" kern="0" dirty="0">
              <a:solidFill>
                <a:sysClr val="windowText" lastClr="000000"/>
              </a:solidFill>
              <a:latin typeface="Cambria"/>
              <a:ea typeface="ＭＳ 明朝"/>
              <a:cs typeface="Times New Roman"/>
            </a:endParaRPr>
          </a:p>
        </p:txBody>
      </p:sp>
      <p:sp>
        <p:nvSpPr>
          <p:cNvPr id="354" name="Text Box 55"/>
          <p:cNvSpPr txBox="1"/>
          <p:nvPr/>
        </p:nvSpPr>
        <p:spPr>
          <a:xfrm>
            <a:off x="1262513" y="-546763"/>
            <a:ext cx="4408836" cy="344191"/>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82292" tIns="41148" rIns="82292" bIns="41148" numCol="1" spcCol="0" rtlCol="0" fromWordArt="0" anchor="t" anchorCtr="0" forceAA="0" compatLnSpc="1">
            <a:prstTxWarp prst="textNoShape">
              <a:avLst/>
            </a:prstTxWarp>
            <a:noAutofit/>
          </a:bodyPr>
          <a:lstStyle/>
          <a:p>
            <a:pPr defTabSz="822928" fontAlgn="auto">
              <a:spcBef>
                <a:spcPts val="0"/>
              </a:spcBef>
              <a:spcAft>
                <a:spcPts val="0"/>
              </a:spcAft>
              <a:defRPr/>
            </a:pPr>
            <a:r>
              <a:rPr lang="en-US" sz="1440" kern="0" dirty="0">
                <a:solidFill>
                  <a:sysClr val="windowText" lastClr="000000"/>
                </a:solidFill>
                <a:latin typeface="Cambria"/>
                <a:ea typeface="ＭＳ 明朝"/>
                <a:cs typeface="Times New Roman"/>
              </a:rPr>
              <a:t>Mirror world </a:t>
            </a:r>
            <a:endParaRPr lang="zh-CN" altLang="en-US" sz="1440" kern="0" dirty="0">
              <a:solidFill>
                <a:sysClr val="windowText" lastClr="000000"/>
              </a:solidFill>
              <a:latin typeface="Cambria"/>
              <a:ea typeface="ＭＳ 明朝"/>
              <a:cs typeface="Times New Roman"/>
            </a:endParaRPr>
          </a:p>
        </p:txBody>
      </p:sp>
      <p:sp>
        <p:nvSpPr>
          <p:cNvPr id="355" name="Text Box 55"/>
          <p:cNvSpPr txBox="1"/>
          <p:nvPr/>
        </p:nvSpPr>
        <p:spPr>
          <a:xfrm>
            <a:off x="1529346" y="1342854"/>
            <a:ext cx="4408836" cy="344191"/>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82292" tIns="41148" rIns="82292" bIns="41148" numCol="1" spcCol="0" rtlCol="0" fromWordArt="0" anchor="t" anchorCtr="0" forceAA="0" compatLnSpc="1">
            <a:prstTxWarp prst="textNoShape">
              <a:avLst/>
            </a:prstTxWarp>
            <a:noAutofit/>
          </a:bodyPr>
          <a:lstStyle/>
          <a:p>
            <a:pPr defTabSz="822928" fontAlgn="auto">
              <a:spcBef>
                <a:spcPts val="0"/>
              </a:spcBef>
              <a:spcAft>
                <a:spcPts val="0"/>
              </a:spcAft>
              <a:defRPr/>
            </a:pPr>
            <a:r>
              <a:rPr lang="en-US" sz="1440" kern="0" dirty="0">
                <a:solidFill>
                  <a:sysClr val="windowText" lastClr="000000"/>
                </a:solidFill>
                <a:latin typeface="Cambria"/>
                <a:ea typeface="ＭＳ 明朝"/>
                <a:cs typeface="Times New Roman"/>
              </a:rPr>
              <a:t>Mirror world </a:t>
            </a:r>
            <a:endParaRPr lang="zh-CN" altLang="en-US" sz="1440" kern="0" dirty="0">
              <a:solidFill>
                <a:sysClr val="windowText" lastClr="000000"/>
              </a:solidFill>
              <a:latin typeface="Cambria"/>
              <a:ea typeface="ＭＳ 明朝"/>
              <a:cs typeface="Times New Roman"/>
            </a:endParaRPr>
          </a:p>
        </p:txBody>
      </p:sp>
      <p:cxnSp>
        <p:nvCxnSpPr>
          <p:cNvPr id="10" name="Straight Arrow Connector 9"/>
          <p:cNvCxnSpPr/>
          <p:nvPr/>
        </p:nvCxnSpPr>
        <p:spPr>
          <a:xfrm flipV="1">
            <a:off x="5247855" y="4219459"/>
            <a:ext cx="0" cy="1258214"/>
          </a:xfrm>
          <a:prstGeom prst="straightConnector1">
            <a:avLst/>
          </a:prstGeom>
          <a:ln w="25400">
            <a:solidFill>
              <a:schemeClr val="accent5">
                <a:lumMod val="5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657270" y="4381799"/>
            <a:ext cx="78768" cy="1190848"/>
          </a:xfrm>
          <a:prstGeom prst="straightConnector1">
            <a:avLst/>
          </a:prstGeom>
          <a:ln w="25400">
            <a:solidFill>
              <a:schemeClr val="accent5">
                <a:lumMod val="5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6758165" y="4324206"/>
            <a:ext cx="0" cy="912170"/>
          </a:xfrm>
          <a:prstGeom prst="straightConnector1">
            <a:avLst/>
          </a:prstGeom>
          <a:ln w="25400">
            <a:solidFill>
              <a:schemeClr val="accent5">
                <a:lumMod val="5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967162" y="4381797"/>
            <a:ext cx="18408" cy="1208066"/>
          </a:xfrm>
          <a:prstGeom prst="straightConnector1">
            <a:avLst/>
          </a:prstGeom>
          <a:ln w="25400">
            <a:solidFill>
              <a:schemeClr val="accent5">
                <a:lumMod val="5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614819" y="4233049"/>
            <a:ext cx="0" cy="1339598"/>
          </a:xfrm>
          <a:prstGeom prst="straightConnector1">
            <a:avLst/>
          </a:prstGeom>
          <a:ln w="25400">
            <a:solidFill>
              <a:schemeClr val="accent5">
                <a:lumMod val="5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27" name="Cube 26"/>
          <p:cNvSpPr/>
          <p:nvPr/>
        </p:nvSpPr>
        <p:spPr>
          <a:xfrm>
            <a:off x="128853" y="3531844"/>
            <a:ext cx="8172997" cy="988548"/>
          </a:xfrm>
          <a:prstGeom prst="cube">
            <a:avLst>
              <a:gd name="adj" fmla="val 99109"/>
            </a:avLst>
          </a:prstGeom>
          <a:solidFill>
            <a:schemeClr val="accent1">
              <a:lumMod val="20000"/>
              <a:lumOff val="80000"/>
              <a:alpha val="72000"/>
            </a:schemeClr>
          </a:solidFill>
          <a:ln w="9525" cap="flat" cmpd="sng" algn="ctr">
            <a:solidFill>
              <a:schemeClr val="accent1">
                <a:lumMod val="50000"/>
              </a:schemeClr>
            </a:solidFill>
            <a:prstDash val="solid"/>
          </a:ln>
          <a:effectLst>
            <a:outerShdw blurRad="40000" dist="23000" dir="5400000" rotWithShape="0">
              <a:srgbClr val="000000">
                <a:alpha val="35000"/>
              </a:srgbClr>
            </a:outerShdw>
          </a:effectLst>
        </p:spPr>
        <p:txBody>
          <a:bodyPr rot="0" spcFirstLastPara="0" vert="horz" wrap="square" lIns="82292" tIns="41148" rIns="82292" bIns="41148" numCol="1" spcCol="0" rtlCol="0" fromWordArt="0" anchor="ctr" anchorCtr="0" forceAA="0" compatLnSpc="1">
            <a:prstTxWarp prst="textNoShape">
              <a:avLst/>
            </a:prstTxWarp>
            <a:noAutofit/>
          </a:bodyPr>
          <a:lstStyle/>
          <a:p>
            <a:pPr algn="ctr" defTabSz="822928" fontAlgn="auto">
              <a:spcBef>
                <a:spcPts val="0"/>
              </a:spcBef>
              <a:spcAft>
                <a:spcPts val="0"/>
              </a:spcAft>
              <a:defRPr/>
            </a:pPr>
            <a:r>
              <a:rPr lang="en-US" sz="1080" kern="0">
                <a:solidFill>
                  <a:sysClr val="window" lastClr="FFFFFF"/>
                </a:solidFill>
                <a:latin typeface="Cambria"/>
                <a:ea typeface="ＭＳ 明朝"/>
                <a:cs typeface="Times New Roman"/>
              </a:rPr>
              <a:t> </a:t>
            </a:r>
            <a:endParaRPr lang="zh-CN" altLang="en-US" sz="1080" kern="0">
              <a:solidFill>
                <a:sysClr val="window" lastClr="FFFFFF"/>
              </a:solidFill>
              <a:latin typeface="Cambria"/>
              <a:ea typeface="ＭＳ 明朝"/>
              <a:cs typeface="Times New Roman"/>
            </a:endParaRPr>
          </a:p>
        </p:txBody>
      </p:sp>
      <p:sp>
        <p:nvSpPr>
          <p:cNvPr id="28" name="Rectangle 27"/>
          <p:cNvSpPr/>
          <p:nvPr/>
        </p:nvSpPr>
        <p:spPr>
          <a:xfrm>
            <a:off x="2578504" y="3550830"/>
            <a:ext cx="1022059" cy="608839"/>
          </a:xfrm>
          <a:prstGeom prst="rect">
            <a:avLst/>
          </a:prstGeom>
          <a:solidFill>
            <a:srgbClr val="FFB74B"/>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29" name="Rectangle 28"/>
          <p:cNvSpPr/>
          <p:nvPr/>
        </p:nvSpPr>
        <p:spPr>
          <a:xfrm>
            <a:off x="2657272" y="3648013"/>
            <a:ext cx="943291" cy="608839"/>
          </a:xfrm>
          <a:prstGeom prst="rect">
            <a:avLst/>
          </a:prstGeom>
          <a:solidFill>
            <a:srgbClr val="FFB74B"/>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0" name="Rectangle 29"/>
          <p:cNvSpPr/>
          <p:nvPr/>
        </p:nvSpPr>
        <p:spPr>
          <a:xfrm>
            <a:off x="2736040" y="3689986"/>
            <a:ext cx="939071" cy="624459"/>
          </a:xfrm>
          <a:prstGeom prst="rect">
            <a:avLst/>
          </a:prstGeom>
          <a:solidFill>
            <a:srgbClr val="FFB74B"/>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1" name="TextBox 30"/>
          <p:cNvSpPr txBox="1"/>
          <p:nvPr/>
        </p:nvSpPr>
        <p:spPr>
          <a:xfrm>
            <a:off x="2736040" y="3805994"/>
            <a:ext cx="1826351" cy="452423"/>
          </a:xfrm>
          <a:prstGeom prst="rect">
            <a:avLst/>
          </a:prstGeom>
          <a:noFill/>
        </p:spPr>
        <p:txBody>
          <a:bodyPr wrap="square" lIns="91436" tIns="45716" rIns="91436" bIns="45716" rtlCol="0">
            <a:spAutoFit/>
          </a:bodyPr>
          <a:lstStyle/>
          <a:p>
            <a:pPr defTabSz="914382" fontAlgn="auto">
              <a:spcBef>
                <a:spcPts val="0"/>
              </a:spcBef>
              <a:spcAft>
                <a:spcPts val="0"/>
              </a:spcAft>
            </a:pPr>
            <a:r>
              <a:rPr lang="en-US" sz="1170" dirty="0">
                <a:solidFill>
                  <a:srgbClr val="000000"/>
                </a:solidFill>
                <a:latin typeface="Arial"/>
                <a:cs typeface="+mn-cs"/>
              </a:rPr>
              <a:t>  Accounting</a:t>
            </a:r>
          </a:p>
          <a:p>
            <a:pPr defTabSz="914382" fontAlgn="auto">
              <a:spcBef>
                <a:spcPts val="0"/>
              </a:spcBef>
              <a:spcAft>
                <a:spcPts val="0"/>
              </a:spcAft>
            </a:pPr>
            <a:r>
              <a:rPr lang="en-US" sz="1170" dirty="0">
                <a:solidFill>
                  <a:srgbClr val="000000"/>
                </a:solidFill>
                <a:latin typeface="Arial"/>
                <a:cs typeface="+mn-cs"/>
              </a:rPr>
              <a:t> data</a:t>
            </a:r>
          </a:p>
        </p:txBody>
      </p:sp>
      <p:sp>
        <p:nvSpPr>
          <p:cNvPr id="32" name="Rectangle 31"/>
          <p:cNvSpPr/>
          <p:nvPr/>
        </p:nvSpPr>
        <p:spPr>
          <a:xfrm>
            <a:off x="3809627" y="3570557"/>
            <a:ext cx="792294" cy="608839"/>
          </a:xfrm>
          <a:prstGeom prst="rect">
            <a:avLst/>
          </a:prstGeom>
          <a:solidFill>
            <a:srgbClr val="CCFFCC"/>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3" name="Rectangle 32"/>
          <p:cNvSpPr/>
          <p:nvPr/>
        </p:nvSpPr>
        <p:spPr>
          <a:xfrm>
            <a:off x="3888394" y="3649335"/>
            <a:ext cx="842387" cy="608839"/>
          </a:xfrm>
          <a:prstGeom prst="rect">
            <a:avLst/>
          </a:prstGeom>
          <a:solidFill>
            <a:srgbClr val="CCFFCC"/>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4" name="Rectangle 33"/>
          <p:cNvSpPr/>
          <p:nvPr/>
        </p:nvSpPr>
        <p:spPr>
          <a:xfrm>
            <a:off x="3967161" y="3709711"/>
            <a:ext cx="839131" cy="624459"/>
          </a:xfrm>
          <a:prstGeom prst="rect">
            <a:avLst/>
          </a:prstGeom>
          <a:solidFill>
            <a:srgbClr val="CCFFCC"/>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5" name="TextBox 34"/>
          <p:cNvSpPr txBox="1"/>
          <p:nvPr/>
        </p:nvSpPr>
        <p:spPr>
          <a:xfrm>
            <a:off x="3985568" y="3863691"/>
            <a:ext cx="1235536" cy="272374"/>
          </a:xfrm>
          <a:prstGeom prst="rect">
            <a:avLst/>
          </a:prstGeom>
          <a:noFill/>
        </p:spPr>
        <p:txBody>
          <a:bodyPr wrap="square" lIns="91436" tIns="45716" rIns="91436" bIns="45716" rtlCol="0">
            <a:spAutoFit/>
          </a:bodyPr>
          <a:lstStyle/>
          <a:p>
            <a:pPr defTabSz="914382" fontAlgn="auto">
              <a:spcBef>
                <a:spcPts val="0"/>
              </a:spcBef>
              <a:spcAft>
                <a:spcPts val="0"/>
              </a:spcAft>
            </a:pPr>
            <a:r>
              <a:rPr lang="en-US" sz="1170" dirty="0" err="1">
                <a:solidFill>
                  <a:srgbClr val="000000"/>
                </a:solidFill>
                <a:latin typeface="Arial"/>
                <a:cs typeface="+mn-cs"/>
              </a:rPr>
              <a:t>IoT</a:t>
            </a:r>
            <a:r>
              <a:rPr lang="en-US" sz="1170" dirty="0">
                <a:solidFill>
                  <a:srgbClr val="000000"/>
                </a:solidFill>
                <a:latin typeface="Arial"/>
                <a:cs typeface="+mn-cs"/>
              </a:rPr>
              <a:t> data</a:t>
            </a:r>
          </a:p>
        </p:txBody>
      </p:sp>
      <p:sp>
        <p:nvSpPr>
          <p:cNvPr id="36" name="Rectangle 35"/>
          <p:cNvSpPr/>
          <p:nvPr/>
        </p:nvSpPr>
        <p:spPr>
          <a:xfrm>
            <a:off x="4874936" y="3599781"/>
            <a:ext cx="1143931" cy="608839"/>
          </a:xfrm>
          <a:prstGeom prst="rect">
            <a:avLst/>
          </a:prstGeom>
          <a:solidFill>
            <a:schemeClr val="accent6">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7" name="Rectangle 36"/>
          <p:cNvSpPr/>
          <p:nvPr/>
        </p:nvSpPr>
        <p:spPr>
          <a:xfrm>
            <a:off x="4953706" y="3715368"/>
            <a:ext cx="1148284" cy="608839"/>
          </a:xfrm>
          <a:prstGeom prst="rect">
            <a:avLst/>
          </a:prstGeom>
          <a:solidFill>
            <a:schemeClr val="accent6">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8" name="Rectangle 37"/>
          <p:cNvSpPr/>
          <p:nvPr/>
        </p:nvSpPr>
        <p:spPr>
          <a:xfrm>
            <a:off x="5032474" y="3757340"/>
            <a:ext cx="1116573" cy="624459"/>
          </a:xfrm>
          <a:prstGeom prst="rect">
            <a:avLst/>
          </a:prstGeom>
          <a:solidFill>
            <a:schemeClr val="accent6">
              <a:lumMod val="40000"/>
              <a:lumOff val="6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39" name="TextBox 38"/>
          <p:cNvSpPr txBox="1"/>
          <p:nvPr/>
        </p:nvSpPr>
        <p:spPr>
          <a:xfrm>
            <a:off x="4977253" y="3840074"/>
            <a:ext cx="1235536" cy="452423"/>
          </a:xfrm>
          <a:prstGeom prst="rect">
            <a:avLst/>
          </a:prstGeom>
          <a:noFill/>
        </p:spPr>
        <p:txBody>
          <a:bodyPr wrap="square" lIns="91436" tIns="45716" rIns="91436" bIns="45716" rtlCol="0">
            <a:spAutoFit/>
          </a:bodyPr>
          <a:lstStyle/>
          <a:p>
            <a:pPr defTabSz="914382" fontAlgn="auto">
              <a:spcBef>
                <a:spcPts val="0"/>
              </a:spcBef>
              <a:spcAft>
                <a:spcPts val="0"/>
              </a:spcAft>
            </a:pPr>
            <a:r>
              <a:rPr lang="en-US" sz="1170" dirty="0">
                <a:solidFill>
                  <a:srgbClr val="000000"/>
                </a:solidFill>
                <a:latin typeface="Arial"/>
                <a:cs typeface="+mn-cs"/>
              </a:rPr>
              <a:t>Non-financial information</a:t>
            </a:r>
          </a:p>
        </p:txBody>
      </p:sp>
      <p:sp>
        <p:nvSpPr>
          <p:cNvPr id="40" name="Rectangle 39"/>
          <p:cNvSpPr/>
          <p:nvPr/>
        </p:nvSpPr>
        <p:spPr>
          <a:xfrm>
            <a:off x="6205575" y="3618105"/>
            <a:ext cx="1143931" cy="608839"/>
          </a:xfrm>
          <a:prstGeom prst="rect">
            <a:avLst/>
          </a:prstGeom>
          <a:solidFill>
            <a:schemeClr val="bg2">
              <a:lumMod val="40000"/>
              <a:lumOff val="6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41" name="Rectangle 40"/>
          <p:cNvSpPr/>
          <p:nvPr/>
        </p:nvSpPr>
        <p:spPr>
          <a:xfrm>
            <a:off x="6265935" y="3678478"/>
            <a:ext cx="1148284" cy="608839"/>
          </a:xfrm>
          <a:prstGeom prst="rect">
            <a:avLst/>
          </a:prstGeom>
          <a:solidFill>
            <a:schemeClr val="bg2">
              <a:lumMod val="40000"/>
              <a:lumOff val="6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42" name="Rectangle 41"/>
          <p:cNvSpPr/>
          <p:nvPr/>
        </p:nvSpPr>
        <p:spPr>
          <a:xfrm>
            <a:off x="6363113" y="3738856"/>
            <a:ext cx="1116573" cy="624459"/>
          </a:xfrm>
          <a:prstGeom prst="rect">
            <a:avLst/>
          </a:prstGeom>
          <a:solidFill>
            <a:schemeClr val="bg2">
              <a:lumMod val="40000"/>
              <a:lumOff val="6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43" name="TextBox 42"/>
          <p:cNvSpPr txBox="1"/>
          <p:nvPr/>
        </p:nvSpPr>
        <p:spPr>
          <a:xfrm>
            <a:off x="6363116" y="3821589"/>
            <a:ext cx="1235536" cy="272374"/>
          </a:xfrm>
          <a:prstGeom prst="rect">
            <a:avLst/>
          </a:prstGeom>
          <a:noFill/>
        </p:spPr>
        <p:txBody>
          <a:bodyPr wrap="square" lIns="91436" tIns="45716" rIns="91436" bIns="45716" rtlCol="0">
            <a:spAutoFit/>
          </a:bodyPr>
          <a:lstStyle/>
          <a:p>
            <a:pPr defTabSz="914382" fontAlgn="auto">
              <a:spcBef>
                <a:spcPts val="0"/>
              </a:spcBef>
              <a:spcAft>
                <a:spcPts val="0"/>
              </a:spcAft>
            </a:pPr>
            <a:r>
              <a:rPr lang="en-US" sz="1170" dirty="0">
                <a:solidFill>
                  <a:srgbClr val="000000"/>
                </a:solidFill>
                <a:latin typeface="Arial"/>
                <a:cs typeface="+mn-cs"/>
              </a:rPr>
              <a:t>System log</a:t>
            </a:r>
          </a:p>
        </p:txBody>
      </p:sp>
      <p:sp>
        <p:nvSpPr>
          <p:cNvPr id="44" name="Rectangle 43"/>
          <p:cNvSpPr/>
          <p:nvPr/>
        </p:nvSpPr>
        <p:spPr>
          <a:xfrm>
            <a:off x="1376024" y="3531842"/>
            <a:ext cx="846261" cy="608839"/>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45" name="Rectangle 44"/>
          <p:cNvSpPr/>
          <p:nvPr/>
        </p:nvSpPr>
        <p:spPr>
          <a:xfrm>
            <a:off x="1454792" y="3610620"/>
            <a:ext cx="943291" cy="608839"/>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46" name="Rectangle 45"/>
          <p:cNvSpPr/>
          <p:nvPr/>
        </p:nvSpPr>
        <p:spPr>
          <a:xfrm>
            <a:off x="1515152" y="3707808"/>
            <a:ext cx="939071" cy="624459"/>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lIns="91436" tIns="45716" rIns="91436" bIns="45716" rtlCol="0" anchor="ctr"/>
          <a:lstStyle/>
          <a:p>
            <a:pPr algn="ctr" defTabSz="914382" fontAlgn="auto">
              <a:spcBef>
                <a:spcPts val="0"/>
              </a:spcBef>
              <a:spcAft>
                <a:spcPts val="0"/>
              </a:spcAft>
            </a:pPr>
            <a:endParaRPr lang="en-US">
              <a:solidFill>
                <a:srgbClr val="FFFFFF"/>
              </a:solidFill>
              <a:latin typeface="Arial"/>
            </a:endParaRPr>
          </a:p>
        </p:txBody>
      </p:sp>
      <p:sp>
        <p:nvSpPr>
          <p:cNvPr id="47" name="TextBox 46"/>
          <p:cNvSpPr txBox="1"/>
          <p:nvPr/>
        </p:nvSpPr>
        <p:spPr>
          <a:xfrm>
            <a:off x="1325936" y="3889158"/>
            <a:ext cx="1826351" cy="272374"/>
          </a:xfrm>
          <a:prstGeom prst="rect">
            <a:avLst/>
          </a:prstGeom>
          <a:noFill/>
        </p:spPr>
        <p:txBody>
          <a:bodyPr wrap="square" lIns="91436" tIns="45716" rIns="91436" bIns="45716" rtlCol="0">
            <a:spAutoFit/>
          </a:bodyPr>
          <a:lstStyle/>
          <a:p>
            <a:pPr defTabSz="914382" fontAlgn="auto">
              <a:spcBef>
                <a:spcPts val="0"/>
              </a:spcBef>
              <a:spcAft>
                <a:spcPts val="0"/>
              </a:spcAft>
            </a:pPr>
            <a:r>
              <a:rPr lang="en-US" sz="1170" dirty="0">
                <a:solidFill>
                  <a:srgbClr val="000000"/>
                </a:solidFill>
                <a:latin typeface="Arial"/>
                <a:cs typeface="+mn-cs"/>
              </a:rPr>
              <a:t>   Outside data</a:t>
            </a:r>
          </a:p>
        </p:txBody>
      </p:sp>
      <p:sp>
        <p:nvSpPr>
          <p:cNvPr id="53" name="Text Box 55"/>
          <p:cNvSpPr txBox="1"/>
          <p:nvPr/>
        </p:nvSpPr>
        <p:spPr>
          <a:xfrm>
            <a:off x="338532" y="4021304"/>
            <a:ext cx="1037491" cy="726543"/>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82292" tIns="41148" rIns="82292" bIns="41148" numCol="1" spcCol="0" rtlCol="0" fromWordArt="0" anchor="t" anchorCtr="0" forceAA="0" compatLnSpc="1">
            <a:prstTxWarp prst="textNoShape">
              <a:avLst/>
            </a:prstTxWarp>
            <a:noAutofit/>
          </a:bodyPr>
          <a:lstStyle/>
          <a:p>
            <a:pPr defTabSz="822928" fontAlgn="auto">
              <a:spcBef>
                <a:spcPts val="0"/>
              </a:spcBef>
              <a:spcAft>
                <a:spcPts val="0"/>
              </a:spcAft>
              <a:defRPr/>
            </a:pPr>
            <a:r>
              <a:rPr lang="en-US" sz="1440" kern="0" dirty="0" err="1">
                <a:solidFill>
                  <a:sysClr val="windowText" lastClr="000000"/>
                </a:solidFill>
                <a:latin typeface="Times New Roman"/>
                <a:ea typeface="ＭＳ 明朝"/>
                <a:cs typeface="Times New Roman"/>
              </a:rPr>
              <a:t>Blockchain</a:t>
            </a:r>
            <a:r>
              <a:rPr lang="en-US" sz="1440" kern="0" dirty="0">
                <a:solidFill>
                  <a:sysClr val="windowText" lastClr="000000"/>
                </a:solidFill>
                <a:latin typeface="Times New Roman"/>
                <a:ea typeface="ＭＳ 明朝"/>
                <a:cs typeface="Times New Roman"/>
              </a:rPr>
              <a:t> layer</a:t>
            </a:r>
          </a:p>
          <a:p>
            <a:pPr defTabSz="822928" fontAlgn="auto">
              <a:spcBef>
                <a:spcPts val="0"/>
              </a:spcBef>
              <a:spcAft>
                <a:spcPts val="0"/>
              </a:spcAft>
              <a:defRPr/>
            </a:pPr>
            <a:endParaRPr lang="zh-CN" altLang="en-US" sz="1440" kern="0" dirty="0">
              <a:solidFill>
                <a:sysClr val="windowText" lastClr="000000"/>
              </a:solidFill>
              <a:latin typeface="Times New Roman"/>
              <a:ea typeface="ＭＳ 明朝"/>
              <a:cs typeface="Times New Roman"/>
            </a:endParaRPr>
          </a:p>
        </p:txBody>
      </p:sp>
      <p:sp>
        <p:nvSpPr>
          <p:cNvPr id="54" name="Cube 53"/>
          <p:cNvSpPr/>
          <p:nvPr/>
        </p:nvSpPr>
        <p:spPr>
          <a:xfrm>
            <a:off x="128853" y="2630052"/>
            <a:ext cx="8172997" cy="804838"/>
          </a:xfrm>
          <a:prstGeom prst="cube">
            <a:avLst>
              <a:gd name="adj" fmla="val 99109"/>
            </a:avLst>
          </a:prstGeom>
          <a:solidFill>
            <a:schemeClr val="accent2">
              <a:lumMod val="20000"/>
              <a:lumOff val="80000"/>
              <a:alpha val="72000"/>
            </a:schemeClr>
          </a:solidFill>
          <a:ln w="9525" cap="flat" cmpd="sng" algn="ctr">
            <a:solidFill>
              <a:schemeClr val="accent2">
                <a:lumMod val="75000"/>
              </a:schemeClr>
            </a:solidFill>
            <a:prstDash val="solid"/>
          </a:ln>
          <a:effectLst>
            <a:outerShdw blurRad="40000" dist="23000" dir="5400000" rotWithShape="0">
              <a:srgbClr val="000000">
                <a:alpha val="35000"/>
              </a:srgbClr>
            </a:outerShdw>
          </a:effectLst>
        </p:spPr>
        <p:txBody>
          <a:bodyPr rot="0" spcFirstLastPara="0" vert="horz" wrap="square" lIns="82292" tIns="41148" rIns="82292" bIns="41148" numCol="1" spcCol="0" rtlCol="0" fromWordArt="0" anchor="ctr" anchorCtr="0" forceAA="0" compatLnSpc="1">
            <a:prstTxWarp prst="textNoShape">
              <a:avLst/>
            </a:prstTxWarp>
            <a:noAutofit/>
          </a:bodyPr>
          <a:lstStyle/>
          <a:p>
            <a:pPr algn="ctr" defTabSz="822928" fontAlgn="auto">
              <a:spcBef>
                <a:spcPts val="0"/>
              </a:spcBef>
              <a:spcAft>
                <a:spcPts val="0"/>
              </a:spcAft>
              <a:defRPr/>
            </a:pPr>
            <a:r>
              <a:rPr lang="en-US" sz="1080" kern="0">
                <a:solidFill>
                  <a:sysClr val="window" lastClr="FFFFFF"/>
                </a:solidFill>
                <a:latin typeface="Cambria"/>
                <a:ea typeface="ＭＳ 明朝"/>
                <a:cs typeface="Times New Roman"/>
              </a:rPr>
              <a:t> </a:t>
            </a:r>
            <a:endParaRPr lang="zh-CN" altLang="en-US" sz="1080" kern="0">
              <a:solidFill>
                <a:sysClr val="window" lastClr="FFFFFF"/>
              </a:solidFill>
              <a:latin typeface="Cambria"/>
              <a:ea typeface="ＭＳ 明朝"/>
              <a:cs typeface="Times New Roman"/>
            </a:endParaRPr>
          </a:p>
        </p:txBody>
      </p:sp>
      <p:pic>
        <p:nvPicPr>
          <p:cNvPr id="55" name="Picture 54"/>
          <p:cNvPicPr>
            <a:picLocks noChangeAspect="1"/>
          </p:cNvPicPr>
          <p:nvPr/>
        </p:nvPicPr>
        <p:blipFill>
          <a:blip r:embed="rId4"/>
          <a:stretch>
            <a:fillRect/>
          </a:stretch>
        </p:blipFill>
        <p:spPr>
          <a:xfrm>
            <a:off x="1968979" y="2512102"/>
            <a:ext cx="645855" cy="645855"/>
          </a:xfrm>
          <a:prstGeom prst="rect">
            <a:avLst/>
          </a:prstGeom>
        </p:spPr>
      </p:pic>
      <p:pic>
        <p:nvPicPr>
          <p:cNvPr id="56" name="Picture 55"/>
          <p:cNvPicPr>
            <a:picLocks noChangeAspect="1"/>
          </p:cNvPicPr>
          <p:nvPr/>
        </p:nvPicPr>
        <p:blipFill>
          <a:blip r:embed="rId5"/>
          <a:stretch>
            <a:fillRect/>
          </a:stretch>
        </p:blipFill>
        <p:spPr>
          <a:xfrm>
            <a:off x="3504067" y="2480671"/>
            <a:ext cx="645855" cy="645855"/>
          </a:xfrm>
          <a:prstGeom prst="rect">
            <a:avLst/>
          </a:prstGeom>
        </p:spPr>
      </p:pic>
      <p:sp>
        <p:nvSpPr>
          <p:cNvPr id="57" name="TextBox 56"/>
          <p:cNvSpPr txBox="1"/>
          <p:nvPr/>
        </p:nvSpPr>
        <p:spPr>
          <a:xfrm>
            <a:off x="3255424" y="3060346"/>
            <a:ext cx="1601174" cy="221599"/>
          </a:xfrm>
          <a:prstGeom prst="rect">
            <a:avLst/>
          </a:prstGeom>
          <a:noFill/>
        </p:spPr>
        <p:txBody>
          <a:bodyPr wrap="square" lIns="82292" tIns="41148" rIns="82292" bIns="41148" rtlCol="0">
            <a:spAutoFit/>
          </a:bodyPr>
          <a:lstStyle/>
          <a:p>
            <a:pPr defTabSz="822936"/>
            <a:r>
              <a:rPr lang="en-US" sz="900" b="1" dirty="0">
                <a:solidFill>
                  <a:srgbClr val="000000"/>
                </a:solidFill>
              </a:rPr>
              <a:t>Continuous monitoring</a:t>
            </a:r>
          </a:p>
        </p:txBody>
      </p:sp>
      <p:sp>
        <p:nvSpPr>
          <p:cNvPr id="58" name="Text Box 55"/>
          <p:cNvSpPr txBox="1"/>
          <p:nvPr/>
        </p:nvSpPr>
        <p:spPr>
          <a:xfrm>
            <a:off x="498882" y="2922791"/>
            <a:ext cx="1527260" cy="726543"/>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82292" tIns="41148" rIns="82292" bIns="41148" numCol="1" spcCol="0" rtlCol="0" fromWordArt="0" anchor="t" anchorCtr="0" forceAA="0" compatLnSpc="1">
            <a:prstTxWarp prst="textNoShape">
              <a:avLst/>
            </a:prstTxWarp>
            <a:noAutofit/>
          </a:bodyPr>
          <a:lstStyle/>
          <a:p>
            <a:pPr defTabSz="822928" fontAlgn="auto">
              <a:spcBef>
                <a:spcPts val="0"/>
              </a:spcBef>
              <a:spcAft>
                <a:spcPts val="0"/>
              </a:spcAft>
              <a:defRPr/>
            </a:pPr>
            <a:r>
              <a:rPr lang="en-US" sz="1440" kern="0" dirty="0">
                <a:solidFill>
                  <a:sysClr val="windowText" lastClr="000000"/>
                </a:solidFill>
                <a:latin typeface="Times New Roman"/>
                <a:ea typeface="ＭＳ 明朝"/>
                <a:cs typeface="Times New Roman"/>
              </a:rPr>
              <a:t>Smart control</a:t>
            </a:r>
          </a:p>
          <a:p>
            <a:pPr defTabSz="822928" fontAlgn="auto">
              <a:spcBef>
                <a:spcPts val="0"/>
              </a:spcBef>
              <a:spcAft>
                <a:spcPts val="0"/>
              </a:spcAft>
              <a:defRPr/>
            </a:pPr>
            <a:r>
              <a:rPr lang="en-US" sz="1440" kern="0" dirty="0">
                <a:solidFill>
                  <a:sysClr val="windowText" lastClr="000000"/>
                </a:solidFill>
                <a:latin typeface="Times New Roman"/>
                <a:ea typeface="ＭＳ 明朝"/>
                <a:cs typeface="Times New Roman"/>
              </a:rPr>
              <a:t>layer</a:t>
            </a:r>
          </a:p>
        </p:txBody>
      </p:sp>
      <p:sp>
        <p:nvSpPr>
          <p:cNvPr id="59" name="TextBox 58"/>
          <p:cNvSpPr txBox="1"/>
          <p:nvPr/>
        </p:nvSpPr>
        <p:spPr>
          <a:xfrm>
            <a:off x="1732525" y="3060346"/>
            <a:ext cx="1443396" cy="221599"/>
          </a:xfrm>
          <a:prstGeom prst="rect">
            <a:avLst/>
          </a:prstGeom>
          <a:noFill/>
        </p:spPr>
        <p:txBody>
          <a:bodyPr wrap="square" lIns="82292" tIns="41148" rIns="82292" bIns="41148" rtlCol="0">
            <a:spAutoFit/>
          </a:bodyPr>
          <a:lstStyle/>
          <a:p>
            <a:pPr defTabSz="822936"/>
            <a:r>
              <a:rPr lang="en-US" sz="900" b="1" dirty="0">
                <a:solidFill>
                  <a:srgbClr val="000000"/>
                </a:solidFill>
              </a:rPr>
              <a:t>Continuous auditing</a:t>
            </a:r>
          </a:p>
        </p:txBody>
      </p:sp>
      <p:pic>
        <p:nvPicPr>
          <p:cNvPr id="60" name="Picture 59"/>
          <p:cNvPicPr>
            <a:picLocks noChangeAspect="1"/>
          </p:cNvPicPr>
          <p:nvPr/>
        </p:nvPicPr>
        <p:blipFill>
          <a:blip r:embed="rId6"/>
          <a:stretch>
            <a:fillRect/>
          </a:stretch>
        </p:blipFill>
        <p:spPr>
          <a:xfrm>
            <a:off x="5287104" y="2630052"/>
            <a:ext cx="384244" cy="384244"/>
          </a:xfrm>
          <a:prstGeom prst="rect">
            <a:avLst/>
          </a:prstGeom>
        </p:spPr>
      </p:pic>
      <p:sp>
        <p:nvSpPr>
          <p:cNvPr id="61" name="TextBox 60"/>
          <p:cNvSpPr txBox="1"/>
          <p:nvPr/>
        </p:nvSpPr>
        <p:spPr>
          <a:xfrm>
            <a:off x="5074211" y="3047527"/>
            <a:ext cx="1131364" cy="221599"/>
          </a:xfrm>
          <a:prstGeom prst="rect">
            <a:avLst/>
          </a:prstGeom>
          <a:noFill/>
        </p:spPr>
        <p:txBody>
          <a:bodyPr wrap="square" lIns="82292" tIns="41148" rIns="82292" bIns="41148" rtlCol="0">
            <a:spAutoFit/>
          </a:bodyPr>
          <a:lstStyle/>
          <a:p>
            <a:pPr defTabSz="822936"/>
            <a:r>
              <a:rPr lang="en-US" sz="900" b="1" dirty="0">
                <a:solidFill>
                  <a:srgbClr val="000000"/>
                </a:solidFill>
              </a:rPr>
              <a:t>Fraud detection</a:t>
            </a:r>
          </a:p>
        </p:txBody>
      </p:sp>
      <p:pic>
        <p:nvPicPr>
          <p:cNvPr id="62" name="Picture 61"/>
          <p:cNvPicPr>
            <a:picLocks noChangeAspect="1"/>
          </p:cNvPicPr>
          <p:nvPr/>
        </p:nvPicPr>
        <p:blipFill>
          <a:blip r:embed="rId7"/>
          <a:stretch>
            <a:fillRect/>
          </a:stretch>
        </p:blipFill>
        <p:spPr>
          <a:xfrm>
            <a:off x="6646847" y="2619501"/>
            <a:ext cx="426226" cy="426226"/>
          </a:xfrm>
          <a:prstGeom prst="rect">
            <a:avLst/>
          </a:prstGeom>
        </p:spPr>
      </p:pic>
      <p:sp>
        <p:nvSpPr>
          <p:cNvPr id="63" name="TextBox 62"/>
          <p:cNvSpPr txBox="1"/>
          <p:nvPr/>
        </p:nvSpPr>
        <p:spPr>
          <a:xfrm>
            <a:off x="6363116" y="3060346"/>
            <a:ext cx="1116567" cy="221599"/>
          </a:xfrm>
          <a:prstGeom prst="rect">
            <a:avLst/>
          </a:prstGeom>
          <a:noFill/>
        </p:spPr>
        <p:txBody>
          <a:bodyPr wrap="square" lIns="82292" tIns="41148" rIns="82292" bIns="41148" rtlCol="0">
            <a:spAutoFit/>
          </a:bodyPr>
          <a:lstStyle/>
          <a:p>
            <a:pPr defTabSz="822936"/>
            <a:r>
              <a:rPr lang="en-US" sz="900" b="1" dirty="0">
                <a:solidFill>
                  <a:srgbClr val="000000"/>
                </a:solidFill>
              </a:rPr>
              <a:t>Process mining</a:t>
            </a:r>
          </a:p>
        </p:txBody>
      </p:sp>
      <p:cxnSp>
        <p:nvCxnSpPr>
          <p:cNvPr id="81" name="Straight Arrow Connector 80"/>
          <p:cNvCxnSpPr/>
          <p:nvPr/>
        </p:nvCxnSpPr>
        <p:spPr>
          <a:xfrm flipV="1">
            <a:off x="2211093" y="3417793"/>
            <a:ext cx="0" cy="229044"/>
          </a:xfrm>
          <a:prstGeom prst="straightConnector1">
            <a:avLst/>
          </a:prstGeom>
          <a:ln w="25400">
            <a:solidFill>
              <a:schemeClr val="accent6">
                <a:lumMod val="60000"/>
                <a:lumOff val="4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3700903" y="3417791"/>
            <a:ext cx="0" cy="210560"/>
          </a:xfrm>
          <a:prstGeom prst="straightConnector1">
            <a:avLst/>
          </a:prstGeom>
          <a:ln w="25400">
            <a:solidFill>
              <a:schemeClr val="accent6">
                <a:lumMod val="60000"/>
                <a:lumOff val="4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H="1" flipV="1">
            <a:off x="5247855" y="3417793"/>
            <a:ext cx="39250" cy="186454"/>
          </a:xfrm>
          <a:prstGeom prst="straightConnector1">
            <a:avLst/>
          </a:prstGeom>
          <a:ln w="25400">
            <a:solidFill>
              <a:schemeClr val="accent6">
                <a:lumMod val="60000"/>
                <a:lumOff val="4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flipV="1">
            <a:off x="6758165" y="3434890"/>
            <a:ext cx="10846" cy="169355"/>
          </a:xfrm>
          <a:prstGeom prst="straightConnector1">
            <a:avLst/>
          </a:prstGeom>
          <a:ln w="25400">
            <a:solidFill>
              <a:schemeClr val="accent6">
                <a:lumMod val="60000"/>
                <a:lumOff val="4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4166239" y="3459761"/>
            <a:ext cx="0" cy="210560"/>
          </a:xfrm>
          <a:prstGeom prst="straightConnector1">
            <a:avLst/>
          </a:prstGeom>
          <a:ln w="25400">
            <a:solidFill>
              <a:schemeClr val="accent6">
                <a:lumMod val="60000"/>
                <a:lumOff val="40000"/>
              </a:schemeClr>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102" name="Cube 101"/>
          <p:cNvSpPr/>
          <p:nvPr/>
        </p:nvSpPr>
        <p:spPr>
          <a:xfrm>
            <a:off x="327826" y="1687042"/>
            <a:ext cx="7974023" cy="825058"/>
          </a:xfrm>
          <a:prstGeom prst="cube">
            <a:avLst>
              <a:gd name="adj" fmla="val 99109"/>
            </a:avLst>
          </a:prstGeom>
          <a:solidFill>
            <a:schemeClr val="bg1">
              <a:lumMod val="95000"/>
              <a:alpha val="72000"/>
            </a:schemeClr>
          </a:solidFill>
          <a:ln w="9525" cap="flat" cmpd="sng" algn="ctr">
            <a:solidFill>
              <a:schemeClr val="bg1">
                <a:lumMod val="50000"/>
              </a:schemeClr>
            </a:solidFill>
            <a:prstDash val="solid"/>
          </a:ln>
          <a:effectLst>
            <a:outerShdw blurRad="40000" dist="23000" dir="5400000" rotWithShape="0">
              <a:srgbClr val="000000">
                <a:alpha val="35000"/>
              </a:srgbClr>
            </a:outerShdw>
          </a:effectLst>
        </p:spPr>
        <p:txBody>
          <a:bodyPr rot="0" spcFirstLastPara="0" vert="horz" wrap="square" lIns="82292" tIns="41148" rIns="82292" bIns="41148" numCol="1" spcCol="0" rtlCol="0" fromWordArt="0" anchor="ctr" anchorCtr="0" forceAA="0" compatLnSpc="1">
            <a:prstTxWarp prst="textNoShape">
              <a:avLst/>
            </a:prstTxWarp>
            <a:noAutofit/>
          </a:bodyPr>
          <a:lstStyle/>
          <a:p>
            <a:pPr algn="ctr" defTabSz="822928" fontAlgn="auto">
              <a:spcBef>
                <a:spcPts val="0"/>
              </a:spcBef>
              <a:spcAft>
                <a:spcPts val="0"/>
              </a:spcAft>
              <a:defRPr/>
            </a:pPr>
            <a:r>
              <a:rPr lang="en-US" sz="1080" kern="0">
                <a:solidFill>
                  <a:sysClr val="window" lastClr="FFFFFF"/>
                </a:solidFill>
                <a:latin typeface="Cambria"/>
                <a:ea typeface="ＭＳ 明朝"/>
                <a:cs typeface="Times New Roman"/>
              </a:rPr>
              <a:t> </a:t>
            </a:r>
            <a:endParaRPr lang="zh-CN" altLang="en-US" sz="1080" kern="0">
              <a:solidFill>
                <a:sysClr val="window" lastClr="FFFFFF"/>
              </a:solidFill>
              <a:latin typeface="Cambria"/>
              <a:ea typeface="ＭＳ 明朝"/>
              <a:cs typeface="Times New Roman"/>
            </a:endParaRPr>
          </a:p>
        </p:txBody>
      </p:sp>
      <p:sp>
        <p:nvSpPr>
          <p:cNvPr id="103" name="Text Box 55"/>
          <p:cNvSpPr txBox="1"/>
          <p:nvPr/>
        </p:nvSpPr>
        <p:spPr>
          <a:xfrm>
            <a:off x="416945" y="2164806"/>
            <a:ext cx="1315578" cy="448048"/>
          </a:xfrm>
          <a:prstGeom prst="rect">
            <a:avLst/>
          </a:prstGeom>
          <a:noFill/>
          <a:ln>
            <a:noFill/>
          </a:ln>
          <a:effectLst/>
          <a:extLst>
            <a:ext uri="{C572A759-6A51-4108-AA02-DFA0A04FC94B}">
              <ma14:wrappingTextBoxFlag xmlns="" xmlns:ma14="http://schemas.microsoft.com/office/mac/drawingml/2011/main"/>
            </a:ext>
          </a:extLst>
        </p:spPr>
        <p:txBody>
          <a:bodyPr rot="0" spcFirstLastPara="0" vert="horz" wrap="square" lIns="82292" tIns="41148" rIns="82292" bIns="41148" numCol="1" spcCol="0" rtlCol="0" fromWordArt="0" anchor="t" anchorCtr="0" forceAA="0" compatLnSpc="1">
            <a:prstTxWarp prst="textNoShape">
              <a:avLst/>
            </a:prstTxWarp>
            <a:noAutofit/>
          </a:bodyPr>
          <a:lstStyle/>
          <a:p>
            <a:pPr defTabSz="822928" fontAlgn="auto">
              <a:spcBef>
                <a:spcPts val="0"/>
              </a:spcBef>
              <a:spcAft>
                <a:spcPts val="0"/>
              </a:spcAft>
              <a:defRPr/>
            </a:pPr>
            <a:r>
              <a:rPr lang="en-US" sz="1440" kern="0" dirty="0">
                <a:solidFill>
                  <a:sysClr val="windowText" lastClr="000000"/>
                </a:solidFill>
                <a:latin typeface="Times New Roman"/>
                <a:ea typeface="ＭＳ 明朝"/>
                <a:cs typeface="Times New Roman"/>
              </a:rPr>
              <a:t>Payment layer</a:t>
            </a:r>
          </a:p>
        </p:txBody>
      </p:sp>
      <p:pic>
        <p:nvPicPr>
          <p:cNvPr id="104" name="Picture 103"/>
          <p:cNvPicPr>
            <a:picLocks noChangeAspect="1"/>
          </p:cNvPicPr>
          <p:nvPr/>
        </p:nvPicPr>
        <p:blipFill>
          <a:blip r:embed="rId8"/>
          <a:stretch>
            <a:fillRect/>
          </a:stretch>
        </p:blipFill>
        <p:spPr>
          <a:xfrm>
            <a:off x="3082424" y="1299054"/>
            <a:ext cx="396409" cy="396409"/>
          </a:xfrm>
          <a:prstGeom prst="rect">
            <a:avLst/>
          </a:prstGeom>
        </p:spPr>
      </p:pic>
      <p:pic>
        <p:nvPicPr>
          <p:cNvPr id="105" name="Picture 104"/>
          <p:cNvPicPr>
            <a:picLocks noChangeAspect="1"/>
          </p:cNvPicPr>
          <p:nvPr/>
        </p:nvPicPr>
        <p:blipFill>
          <a:blip r:embed="rId9"/>
          <a:stretch>
            <a:fillRect/>
          </a:stretch>
        </p:blipFill>
        <p:spPr>
          <a:xfrm>
            <a:off x="2388886" y="1817655"/>
            <a:ext cx="347153" cy="347153"/>
          </a:xfrm>
          <a:prstGeom prst="rect">
            <a:avLst/>
          </a:prstGeom>
        </p:spPr>
      </p:pic>
      <p:pic>
        <p:nvPicPr>
          <p:cNvPr id="106" name="Picture 105"/>
          <p:cNvPicPr>
            <a:picLocks noChangeAspect="1"/>
          </p:cNvPicPr>
          <p:nvPr/>
        </p:nvPicPr>
        <p:blipFill>
          <a:blip r:embed="rId10"/>
          <a:stretch>
            <a:fillRect/>
          </a:stretch>
        </p:blipFill>
        <p:spPr>
          <a:xfrm>
            <a:off x="4705150" y="1842163"/>
            <a:ext cx="327323" cy="327323"/>
          </a:xfrm>
          <a:prstGeom prst="rect">
            <a:avLst/>
          </a:prstGeom>
        </p:spPr>
      </p:pic>
      <p:sp>
        <p:nvSpPr>
          <p:cNvPr id="107" name="TextBox 106"/>
          <p:cNvSpPr txBox="1"/>
          <p:nvPr/>
        </p:nvSpPr>
        <p:spPr>
          <a:xfrm>
            <a:off x="1939167" y="2208935"/>
            <a:ext cx="1819306" cy="221599"/>
          </a:xfrm>
          <a:prstGeom prst="rect">
            <a:avLst/>
          </a:prstGeom>
          <a:noFill/>
        </p:spPr>
        <p:txBody>
          <a:bodyPr wrap="square" lIns="82292" tIns="41148" rIns="82292" bIns="41148" rtlCol="0">
            <a:spAutoFit/>
          </a:bodyPr>
          <a:lstStyle/>
          <a:p>
            <a:pPr defTabSz="822936"/>
            <a:r>
              <a:rPr lang="en-US" sz="900" b="1" dirty="0">
                <a:solidFill>
                  <a:srgbClr val="000000"/>
                </a:solidFill>
              </a:rPr>
              <a:t>Company’s wallet</a:t>
            </a:r>
          </a:p>
        </p:txBody>
      </p:sp>
      <p:sp>
        <p:nvSpPr>
          <p:cNvPr id="108" name="TextBox 107"/>
          <p:cNvSpPr txBox="1"/>
          <p:nvPr/>
        </p:nvSpPr>
        <p:spPr>
          <a:xfrm>
            <a:off x="4458311" y="2208935"/>
            <a:ext cx="1819306" cy="221599"/>
          </a:xfrm>
          <a:prstGeom prst="rect">
            <a:avLst/>
          </a:prstGeom>
          <a:noFill/>
        </p:spPr>
        <p:txBody>
          <a:bodyPr wrap="square" lIns="82292" tIns="41148" rIns="82292" bIns="41148" rtlCol="0">
            <a:spAutoFit/>
          </a:bodyPr>
          <a:lstStyle/>
          <a:p>
            <a:pPr defTabSz="822936"/>
            <a:r>
              <a:rPr lang="en-US" sz="900" b="1" dirty="0">
                <a:solidFill>
                  <a:srgbClr val="000000"/>
                </a:solidFill>
              </a:rPr>
              <a:t>Audit firms’ wallet</a:t>
            </a:r>
          </a:p>
        </p:txBody>
      </p:sp>
      <p:pic>
        <p:nvPicPr>
          <p:cNvPr id="110" name="Picture 109"/>
          <p:cNvPicPr>
            <a:picLocks noChangeAspect="1"/>
          </p:cNvPicPr>
          <p:nvPr/>
        </p:nvPicPr>
        <p:blipFill>
          <a:blip r:embed="rId8"/>
          <a:stretch>
            <a:fillRect/>
          </a:stretch>
        </p:blipFill>
        <p:spPr>
          <a:xfrm>
            <a:off x="3974958" y="1299731"/>
            <a:ext cx="396409" cy="396409"/>
          </a:xfrm>
          <a:prstGeom prst="rect">
            <a:avLst/>
          </a:prstGeom>
        </p:spPr>
      </p:pic>
      <p:pic>
        <p:nvPicPr>
          <p:cNvPr id="111" name="Picture 110"/>
          <p:cNvPicPr>
            <a:picLocks noChangeAspect="1"/>
          </p:cNvPicPr>
          <p:nvPr/>
        </p:nvPicPr>
        <p:blipFill>
          <a:blip r:embed="rId8"/>
          <a:stretch>
            <a:fillRect/>
          </a:stretch>
        </p:blipFill>
        <p:spPr>
          <a:xfrm>
            <a:off x="3500832" y="1313147"/>
            <a:ext cx="396409" cy="396409"/>
          </a:xfrm>
          <a:prstGeom prst="rect">
            <a:avLst/>
          </a:prstGeom>
        </p:spPr>
      </p:pic>
      <p:sp>
        <p:nvSpPr>
          <p:cNvPr id="112" name="Curved Down Arrow 111"/>
          <p:cNvSpPr/>
          <p:nvPr/>
        </p:nvSpPr>
        <p:spPr>
          <a:xfrm>
            <a:off x="2736040" y="1687044"/>
            <a:ext cx="1916409" cy="319945"/>
          </a:xfrm>
          <a:prstGeom prst="curvedDown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defTabSz="914382" fontAlgn="auto">
              <a:spcBef>
                <a:spcPts val="0"/>
              </a:spcBef>
              <a:spcAft>
                <a:spcPts val="0"/>
              </a:spcAft>
            </a:pPr>
            <a:endParaRPr lang="en-US">
              <a:solidFill>
                <a:srgbClr val="000000"/>
              </a:solidFill>
              <a:latin typeface="Arial"/>
            </a:endParaRPr>
          </a:p>
        </p:txBody>
      </p:sp>
      <p:cxnSp>
        <p:nvCxnSpPr>
          <p:cNvPr id="113" name="Straight Arrow Connector 112"/>
          <p:cNvCxnSpPr>
            <a:endCxn id="102" idx="1"/>
          </p:cNvCxnSpPr>
          <p:nvPr/>
        </p:nvCxnSpPr>
        <p:spPr>
          <a:xfrm flipV="1">
            <a:off x="3897243" y="2504749"/>
            <a:ext cx="8743" cy="175490"/>
          </a:xfrm>
          <a:prstGeom prst="straightConnector1">
            <a:avLst/>
          </a:prstGeom>
          <a:ln w="25400">
            <a:solidFill>
              <a:schemeClr val="bg2"/>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2272876" y="2430534"/>
            <a:ext cx="0" cy="271559"/>
          </a:xfrm>
          <a:prstGeom prst="straightConnector1">
            <a:avLst/>
          </a:prstGeom>
          <a:ln w="25400">
            <a:solidFill>
              <a:schemeClr val="bg2"/>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flipV="1">
            <a:off x="5209707" y="2430534"/>
            <a:ext cx="0" cy="267775"/>
          </a:xfrm>
          <a:prstGeom prst="straightConnector1">
            <a:avLst/>
          </a:prstGeom>
          <a:ln w="25400">
            <a:solidFill>
              <a:schemeClr val="bg2"/>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p:nvPr/>
        </p:nvCxnSpPr>
        <p:spPr>
          <a:xfrm flipV="1">
            <a:off x="6813861" y="2430532"/>
            <a:ext cx="0" cy="249706"/>
          </a:xfrm>
          <a:prstGeom prst="straightConnector1">
            <a:avLst/>
          </a:prstGeom>
          <a:ln w="25400">
            <a:solidFill>
              <a:schemeClr val="bg2"/>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122" name="Curved Down Arrow 121"/>
          <p:cNvSpPr/>
          <p:nvPr/>
        </p:nvSpPr>
        <p:spPr>
          <a:xfrm rot="15276795" flipV="1">
            <a:off x="6538705" y="3964121"/>
            <a:ext cx="2346827" cy="489295"/>
          </a:xfrm>
          <a:prstGeom prst="curvedDown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defTabSz="914382" fontAlgn="auto">
              <a:spcBef>
                <a:spcPts val="0"/>
              </a:spcBef>
              <a:spcAft>
                <a:spcPts val="0"/>
              </a:spcAft>
            </a:pPr>
            <a:endParaRPr lang="en-US">
              <a:solidFill>
                <a:srgbClr val="000000"/>
              </a:solidFill>
              <a:latin typeface="Arial"/>
            </a:endParaRPr>
          </a:p>
        </p:txBody>
      </p:sp>
      <p:sp>
        <p:nvSpPr>
          <p:cNvPr id="123" name="Curved Down Arrow 122"/>
          <p:cNvSpPr/>
          <p:nvPr/>
        </p:nvSpPr>
        <p:spPr>
          <a:xfrm rot="14832248" flipV="1">
            <a:off x="6998309" y="3556375"/>
            <a:ext cx="2474245" cy="440062"/>
          </a:xfrm>
          <a:prstGeom prst="curvedDownArrow">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lIns="91438" tIns="45718" rIns="91438" bIns="45718" rtlCol="0" anchor="ctr"/>
          <a:lstStyle/>
          <a:p>
            <a:pPr algn="ctr" defTabSz="914382"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2895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0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0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08"/>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1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1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1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03"/>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14"/>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15"/>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p:bldP spid="355" grpId="0"/>
      <p:bldP spid="27" grpId="0" animBg="1"/>
      <p:bldP spid="28" grpId="0" animBg="1"/>
      <p:bldP spid="29" grpId="0" animBg="1"/>
      <p:bldP spid="30" grpId="0" animBg="1"/>
      <p:bldP spid="31" grpId="0"/>
      <p:bldP spid="32" grpId="0" animBg="1"/>
      <p:bldP spid="33" grpId="0" animBg="1"/>
      <p:bldP spid="34" grpId="0" animBg="1"/>
      <p:bldP spid="35" grpId="0"/>
      <p:bldP spid="36" grpId="0" animBg="1"/>
      <p:bldP spid="37" grpId="0" animBg="1"/>
      <p:bldP spid="38" grpId="0" animBg="1"/>
      <p:bldP spid="39" grpId="0"/>
      <p:bldP spid="40" grpId="0" animBg="1"/>
      <p:bldP spid="41" grpId="0" animBg="1"/>
      <p:bldP spid="42" grpId="0" animBg="1"/>
      <p:bldP spid="43" grpId="0"/>
      <p:bldP spid="44" grpId="0" animBg="1"/>
      <p:bldP spid="45" grpId="0" animBg="1"/>
      <p:bldP spid="46" grpId="0" animBg="1"/>
      <p:bldP spid="47" grpId="0"/>
      <p:bldP spid="53" grpId="0"/>
      <p:bldP spid="54" grpId="0" animBg="1"/>
      <p:bldP spid="57" grpId="0"/>
      <p:bldP spid="58" grpId="0"/>
      <p:bldP spid="59" grpId="0"/>
      <p:bldP spid="61" grpId="0"/>
      <p:bldP spid="63" grpId="0"/>
      <p:bldP spid="102" grpId="0" animBg="1"/>
      <p:bldP spid="103" grpId="0"/>
      <p:bldP spid="107" grpId="0"/>
      <p:bldP spid="108" grpId="0"/>
      <p:bldP spid="112" grpId="0" animBg="1"/>
      <p:bldP spid="122" grpId="0" animBg="1"/>
      <p:bldP spid="1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Issues and what can be done now</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832309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 DATA standard</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17950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3657602" y="2209800"/>
            <a:ext cx="1219200" cy="2819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dirty="0">
              <a:solidFill>
                <a:prstClr val="black"/>
              </a:solidFill>
              <a:latin typeface="Verdana"/>
            </a:endParaRPr>
          </a:p>
          <a:p>
            <a:pPr algn="ctr" fontAlgn="auto">
              <a:spcBef>
                <a:spcPts val="0"/>
              </a:spcBef>
              <a:spcAft>
                <a:spcPts val="0"/>
              </a:spcAft>
            </a:pPr>
            <a:endParaRPr lang="en-US" dirty="0">
              <a:solidFill>
                <a:prstClr val="black"/>
              </a:solidFill>
              <a:latin typeface="Verdana"/>
            </a:endParaRPr>
          </a:p>
          <a:p>
            <a:pPr algn="ctr" fontAlgn="auto">
              <a:spcBef>
                <a:spcPts val="0"/>
              </a:spcBef>
              <a:spcAft>
                <a:spcPts val="0"/>
              </a:spcAft>
            </a:pPr>
            <a:r>
              <a:rPr lang="en-US" dirty="0">
                <a:solidFill>
                  <a:prstClr val="black"/>
                </a:solidFill>
                <a:latin typeface="Verdana"/>
              </a:rPr>
              <a:t>ADA Plans</a:t>
            </a:r>
          </a:p>
          <a:p>
            <a:pPr algn="ctr" fontAlgn="auto">
              <a:spcBef>
                <a:spcPts val="0"/>
              </a:spcBef>
              <a:spcAft>
                <a:spcPts val="0"/>
              </a:spcAft>
              <a:buFont typeface="Arial" pitchFamily="34" charset="0"/>
              <a:buChar char="•"/>
            </a:pPr>
            <a:r>
              <a:rPr lang="en-US" sz="990" dirty="0">
                <a:solidFill>
                  <a:prstClr val="black"/>
                </a:solidFill>
                <a:latin typeface="Verdana"/>
              </a:rPr>
              <a:t>Assertion1:</a:t>
            </a:r>
          </a:p>
          <a:p>
            <a:pPr algn="ctr" fontAlgn="auto">
              <a:spcBef>
                <a:spcPts val="0"/>
              </a:spcBef>
              <a:spcAft>
                <a:spcPts val="0"/>
              </a:spcAft>
            </a:pPr>
            <a:r>
              <a:rPr lang="en-US" sz="990" dirty="0">
                <a:solidFill>
                  <a:prstClr val="black"/>
                </a:solidFill>
                <a:latin typeface="Verdana"/>
              </a:rPr>
              <a:t>Audit Procedure1</a:t>
            </a:r>
          </a:p>
          <a:p>
            <a:pPr algn="ctr" fontAlgn="auto">
              <a:spcBef>
                <a:spcPts val="0"/>
              </a:spcBef>
              <a:spcAft>
                <a:spcPts val="0"/>
              </a:spcAft>
            </a:pPr>
            <a:endParaRPr lang="en-US" sz="990" dirty="0">
              <a:solidFill>
                <a:prstClr val="black"/>
              </a:solidFill>
              <a:latin typeface="Verdana"/>
            </a:endParaRPr>
          </a:p>
          <a:p>
            <a:pPr algn="ctr" fontAlgn="auto">
              <a:spcBef>
                <a:spcPts val="0"/>
              </a:spcBef>
              <a:spcAft>
                <a:spcPts val="0"/>
              </a:spcAft>
              <a:buFont typeface="Arial" pitchFamily="34" charset="0"/>
              <a:buChar char="•"/>
            </a:pPr>
            <a:r>
              <a:rPr lang="en-US" sz="990" dirty="0">
                <a:solidFill>
                  <a:prstClr val="black"/>
                </a:solidFill>
                <a:latin typeface="Verdana"/>
              </a:rPr>
              <a:t>Assertion2:</a:t>
            </a:r>
          </a:p>
          <a:p>
            <a:pPr algn="ctr" fontAlgn="auto">
              <a:spcBef>
                <a:spcPts val="0"/>
              </a:spcBef>
              <a:spcAft>
                <a:spcPts val="0"/>
              </a:spcAft>
            </a:pPr>
            <a:r>
              <a:rPr lang="en-US" sz="990" dirty="0">
                <a:solidFill>
                  <a:prstClr val="black"/>
                </a:solidFill>
                <a:latin typeface="Verdana"/>
              </a:rPr>
              <a:t>Audit Procedure2</a:t>
            </a:r>
          </a:p>
          <a:p>
            <a:pPr algn="ctr" fontAlgn="auto">
              <a:spcBef>
                <a:spcPts val="0"/>
              </a:spcBef>
              <a:spcAft>
                <a:spcPts val="0"/>
              </a:spcAft>
              <a:buFont typeface="Arial" pitchFamily="34" charset="0"/>
              <a:buChar char="•"/>
            </a:pPr>
            <a:endParaRPr lang="en-US" sz="990" dirty="0">
              <a:solidFill>
                <a:prstClr val="black"/>
              </a:solidFill>
              <a:latin typeface="Verdana"/>
            </a:endParaRPr>
          </a:p>
          <a:p>
            <a:pPr algn="ctr" fontAlgn="auto">
              <a:spcBef>
                <a:spcPts val="0"/>
              </a:spcBef>
              <a:spcAft>
                <a:spcPts val="0"/>
              </a:spcAft>
              <a:buFont typeface="Arial" pitchFamily="34" charset="0"/>
              <a:buChar char="•"/>
            </a:pPr>
            <a:r>
              <a:rPr lang="en-US" sz="990" dirty="0">
                <a:solidFill>
                  <a:prstClr val="black"/>
                </a:solidFill>
                <a:latin typeface="Verdana"/>
              </a:rPr>
              <a:t>Assertion3:</a:t>
            </a:r>
          </a:p>
          <a:p>
            <a:pPr algn="ctr" fontAlgn="auto">
              <a:spcBef>
                <a:spcPts val="0"/>
              </a:spcBef>
              <a:spcAft>
                <a:spcPts val="0"/>
              </a:spcAft>
            </a:pPr>
            <a:r>
              <a:rPr lang="en-US" sz="990" dirty="0">
                <a:solidFill>
                  <a:prstClr val="black"/>
                </a:solidFill>
                <a:latin typeface="Verdana"/>
              </a:rPr>
              <a:t>Audit Procedure3</a:t>
            </a:r>
            <a:r>
              <a:rPr lang="en-US" sz="1980" dirty="0">
                <a:solidFill>
                  <a:prstClr val="black"/>
                </a:solidFill>
                <a:latin typeface="Verdana"/>
              </a:rPr>
              <a:t>…</a:t>
            </a:r>
          </a:p>
          <a:p>
            <a:pPr algn="ctr" fontAlgn="auto">
              <a:spcBef>
                <a:spcPts val="0"/>
              </a:spcBef>
              <a:spcAft>
                <a:spcPts val="0"/>
              </a:spcAft>
            </a:pPr>
            <a:endParaRPr lang="en-US" dirty="0">
              <a:solidFill>
                <a:prstClr val="black"/>
              </a:solidFill>
              <a:latin typeface="Verdana"/>
            </a:endParaRPr>
          </a:p>
          <a:p>
            <a:pPr algn="ctr" fontAlgn="auto">
              <a:spcBef>
                <a:spcPts val="0"/>
              </a:spcBef>
              <a:spcAft>
                <a:spcPts val="0"/>
              </a:spcAft>
            </a:pPr>
            <a:endParaRPr lang="en-US" dirty="0">
              <a:solidFill>
                <a:prstClr val="black"/>
              </a:solidFill>
              <a:latin typeface="Verdana"/>
            </a:endParaRPr>
          </a:p>
        </p:txBody>
      </p:sp>
      <p:sp>
        <p:nvSpPr>
          <p:cNvPr id="3" name="Can 2"/>
          <p:cNvSpPr/>
          <p:nvPr/>
        </p:nvSpPr>
        <p:spPr>
          <a:xfrm>
            <a:off x="152402" y="3352800"/>
            <a:ext cx="6096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a:solidFill>
                <a:prstClr val="white"/>
              </a:solidFill>
              <a:latin typeface="Verdana"/>
            </a:endParaRPr>
          </a:p>
        </p:txBody>
      </p:sp>
      <p:sp>
        <p:nvSpPr>
          <p:cNvPr id="4" name="TextBox 3"/>
          <p:cNvSpPr txBox="1"/>
          <p:nvPr/>
        </p:nvSpPr>
        <p:spPr>
          <a:xfrm>
            <a:off x="-12697" y="1533440"/>
            <a:ext cx="1371600" cy="923326"/>
          </a:xfrm>
          <a:prstGeom prst="rect">
            <a:avLst/>
          </a:prstGeom>
          <a:noFill/>
        </p:spPr>
        <p:txBody>
          <a:bodyPr wrap="square" lIns="91438" tIns="45718" rIns="91438" bIns="45718" rtlCol="0">
            <a:spAutoFit/>
          </a:bodyPr>
          <a:lstStyle/>
          <a:p>
            <a:pPr fontAlgn="auto">
              <a:spcBef>
                <a:spcPts val="0"/>
              </a:spcBef>
              <a:spcAft>
                <a:spcPts val="0"/>
              </a:spcAft>
            </a:pPr>
            <a:r>
              <a:rPr lang="en-US" sz="1800" dirty="0">
                <a:solidFill>
                  <a:prstClr val="black"/>
                </a:solidFill>
                <a:latin typeface="Verdana"/>
              </a:rPr>
              <a:t>Corporate data stores</a:t>
            </a:r>
          </a:p>
        </p:txBody>
      </p:sp>
      <p:sp>
        <p:nvSpPr>
          <p:cNvPr id="22" name="Rectangle 21"/>
          <p:cNvSpPr/>
          <p:nvPr/>
        </p:nvSpPr>
        <p:spPr>
          <a:xfrm>
            <a:off x="1371600" y="468350"/>
            <a:ext cx="392642" cy="6084849"/>
          </a:xfrm>
          <a:prstGeom prst="rect">
            <a:avLst/>
          </a:prstGeom>
          <a:solidFill>
            <a:srgbClr val="F97227"/>
          </a:solidFill>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r>
              <a:rPr lang="en-US" sz="1980" b="1" dirty="0">
                <a:solidFill>
                  <a:srgbClr val="3E505C"/>
                </a:solidFill>
                <a:latin typeface="Verdana"/>
              </a:rPr>
              <a:t>Audit  </a:t>
            </a:r>
          </a:p>
          <a:p>
            <a:pPr algn="ctr" fontAlgn="auto">
              <a:spcBef>
                <a:spcPts val="0"/>
              </a:spcBef>
              <a:spcAft>
                <a:spcPts val="0"/>
              </a:spcAft>
            </a:pPr>
            <a:r>
              <a:rPr lang="en-US" sz="1980" b="1" dirty="0">
                <a:solidFill>
                  <a:srgbClr val="3E505C"/>
                </a:solidFill>
                <a:latin typeface="Verdana"/>
              </a:rPr>
              <a:t> Data    </a:t>
            </a:r>
          </a:p>
          <a:p>
            <a:pPr algn="ctr" fontAlgn="auto">
              <a:spcBef>
                <a:spcPts val="0"/>
              </a:spcBef>
              <a:spcAft>
                <a:spcPts val="0"/>
              </a:spcAft>
            </a:pPr>
            <a:endParaRPr lang="en-US" sz="1980" b="1" dirty="0">
              <a:solidFill>
                <a:srgbClr val="3E505C"/>
              </a:solidFill>
              <a:latin typeface="Verdana"/>
            </a:endParaRPr>
          </a:p>
          <a:p>
            <a:pPr algn="ctr" fontAlgn="auto">
              <a:spcBef>
                <a:spcPts val="0"/>
              </a:spcBef>
              <a:spcAft>
                <a:spcPts val="0"/>
              </a:spcAft>
            </a:pPr>
            <a:endParaRPr lang="en-US" sz="1980" b="1" dirty="0">
              <a:solidFill>
                <a:srgbClr val="3E505C"/>
              </a:solidFill>
              <a:latin typeface="Verdana"/>
            </a:endParaRPr>
          </a:p>
          <a:p>
            <a:pPr algn="ctr" fontAlgn="auto">
              <a:spcBef>
                <a:spcPts val="0"/>
              </a:spcBef>
              <a:spcAft>
                <a:spcPts val="0"/>
              </a:spcAft>
            </a:pPr>
            <a:r>
              <a:rPr lang="en-US" sz="1980" b="1" dirty="0">
                <a:solidFill>
                  <a:srgbClr val="3E505C"/>
                </a:solidFill>
                <a:latin typeface="Verdana"/>
              </a:rPr>
              <a:t>Standards</a:t>
            </a:r>
          </a:p>
        </p:txBody>
      </p:sp>
      <p:sp>
        <p:nvSpPr>
          <p:cNvPr id="53" name="Can 52"/>
          <p:cNvSpPr/>
          <p:nvPr/>
        </p:nvSpPr>
        <p:spPr>
          <a:xfrm>
            <a:off x="304802" y="3505202"/>
            <a:ext cx="6096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a:solidFill>
                <a:prstClr val="white"/>
              </a:solidFill>
              <a:latin typeface="Verdana"/>
            </a:endParaRPr>
          </a:p>
        </p:txBody>
      </p:sp>
      <p:sp>
        <p:nvSpPr>
          <p:cNvPr id="55" name="Can 54"/>
          <p:cNvSpPr/>
          <p:nvPr/>
        </p:nvSpPr>
        <p:spPr>
          <a:xfrm>
            <a:off x="457200" y="3657602"/>
            <a:ext cx="609600" cy="7620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a:solidFill>
                <a:prstClr val="white"/>
              </a:solidFill>
              <a:latin typeface="Verdana"/>
            </a:endParaRPr>
          </a:p>
        </p:txBody>
      </p:sp>
      <p:sp>
        <p:nvSpPr>
          <p:cNvPr id="56" name="Right Arrow 55"/>
          <p:cNvSpPr/>
          <p:nvPr/>
        </p:nvSpPr>
        <p:spPr>
          <a:xfrm>
            <a:off x="3276602" y="3276602"/>
            <a:ext cx="381000" cy="762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sz="1170" dirty="0">
              <a:solidFill>
                <a:prstClr val="white"/>
              </a:solidFill>
              <a:latin typeface="Verdana"/>
            </a:endParaRPr>
          </a:p>
        </p:txBody>
      </p:sp>
      <p:sp>
        <p:nvSpPr>
          <p:cNvPr id="30" name="Cloud Callout 29"/>
          <p:cNvSpPr/>
          <p:nvPr/>
        </p:nvSpPr>
        <p:spPr>
          <a:xfrm>
            <a:off x="1775256" y="304802"/>
            <a:ext cx="2933961" cy="1524000"/>
          </a:xfrm>
          <a:prstGeom prst="cloudCallout">
            <a:avLst>
              <a:gd name="adj1" fmla="val 12907"/>
              <a:gd name="adj2" fmla="val 71730"/>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r>
              <a:rPr lang="en-US" sz="1400" dirty="0">
                <a:solidFill>
                  <a:prstClr val="black"/>
                </a:solidFill>
                <a:latin typeface="Verdana"/>
              </a:rPr>
              <a:t>Use process mining to generate Audit Data Analytics plans</a:t>
            </a:r>
          </a:p>
        </p:txBody>
      </p:sp>
      <p:pic>
        <p:nvPicPr>
          <p:cNvPr id="1025" name="Picture 1" descr="C:\Users\Administrator\AppData\Roaming\Tencent\Users\791917831\QQ\WinTemp\RichOle\BT{0D5QW($N5O}FQY90@R_I.jpg"/>
          <p:cNvPicPr>
            <a:picLocks noChangeAspect="1" noChangeArrowheads="1"/>
          </p:cNvPicPr>
          <p:nvPr/>
        </p:nvPicPr>
        <p:blipFill>
          <a:blip r:embed="rId3" cstate="print"/>
          <a:srcRect/>
          <a:stretch>
            <a:fillRect/>
          </a:stretch>
        </p:blipFill>
        <p:spPr bwMode="auto">
          <a:xfrm>
            <a:off x="5029202" y="2438400"/>
            <a:ext cx="990600" cy="876300"/>
          </a:xfrm>
          <a:prstGeom prst="rect">
            <a:avLst/>
          </a:prstGeom>
          <a:noFill/>
        </p:spPr>
      </p:pic>
      <p:pic>
        <p:nvPicPr>
          <p:cNvPr id="1026" name="Picture 2" descr="C:\Users\Administrator\AppData\Roaming\Tencent\Users\791917831\QQ\WinTemp\RichOle\THUMJ@D2@1VZNL}ZP`LNWDE.jpg"/>
          <p:cNvPicPr>
            <a:picLocks noChangeAspect="1" noChangeArrowheads="1"/>
          </p:cNvPicPr>
          <p:nvPr/>
        </p:nvPicPr>
        <p:blipFill>
          <a:blip r:embed="rId4" cstate="print"/>
          <a:srcRect/>
          <a:stretch>
            <a:fillRect/>
          </a:stretch>
        </p:blipFill>
        <p:spPr bwMode="auto">
          <a:xfrm>
            <a:off x="5105402" y="3352802"/>
            <a:ext cx="1219200" cy="809625"/>
          </a:xfrm>
          <a:prstGeom prst="rect">
            <a:avLst/>
          </a:prstGeom>
          <a:noFill/>
        </p:spPr>
      </p:pic>
      <p:pic>
        <p:nvPicPr>
          <p:cNvPr id="1027" name="Picture 3" descr="C:\Users\Administrator\AppData\Roaming\Tencent\Users\791917831\QQ\WinTemp\RichOle\PNJ5E3YE@D7K`6)PGM4WLLE.jpg"/>
          <p:cNvPicPr>
            <a:picLocks noChangeAspect="1" noChangeArrowheads="1"/>
          </p:cNvPicPr>
          <p:nvPr/>
        </p:nvPicPr>
        <p:blipFill>
          <a:blip r:embed="rId5" cstate="print"/>
          <a:srcRect/>
          <a:stretch>
            <a:fillRect/>
          </a:stretch>
        </p:blipFill>
        <p:spPr bwMode="auto">
          <a:xfrm>
            <a:off x="5181602" y="4343402"/>
            <a:ext cx="714375" cy="819150"/>
          </a:xfrm>
          <a:prstGeom prst="rect">
            <a:avLst/>
          </a:prstGeom>
          <a:noFill/>
        </p:spPr>
      </p:pic>
      <p:cxnSp>
        <p:nvCxnSpPr>
          <p:cNvPr id="36" name="Straight Connector 35"/>
          <p:cNvCxnSpPr/>
          <p:nvPr/>
        </p:nvCxnSpPr>
        <p:spPr>
          <a:xfrm flipV="1">
            <a:off x="4648202" y="2819400"/>
            <a:ext cx="609600" cy="457200"/>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026" idx="1"/>
          </p:cNvCxnSpPr>
          <p:nvPr/>
        </p:nvCxnSpPr>
        <p:spPr>
          <a:xfrm flipV="1">
            <a:off x="4648200" y="3757613"/>
            <a:ext cx="457200" cy="128587"/>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495800" y="4876802"/>
            <a:ext cx="685800" cy="609600"/>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648202" y="4495800"/>
            <a:ext cx="533400" cy="228600"/>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876800" y="2133603"/>
            <a:ext cx="1371600" cy="361633"/>
          </a:xfrm>
          <a:prstGeom prst="rect">
            <a:avLst/>
          </a:prstGeom>
          <a:noFill/>
        </p:spPr>
        <p:txBody>
          <a:bodyPr wrap="square" lIns="91438" tIns="45718" rIns="91438" bIns="45718" rtlCol="0">
            <a:spAutoFit/>
          </a:bodyPr>
          <a:lstStyle/>
          <a:p>
            <a:pPr fontAlgn="auto">
              <a:spcBef>
                <a:spcPts val="0"/>
              </a:spcBef>
              <a:spcAft>
                <a:spcPts val="0"/>
              </a:spcAft>
            </a:pPr>
            <a:r>
              <a:rPr lang="en-US" sz="1750" dirty="0">
                <a:solidFill>
                  <a:prstClr val="black"/>
                </a:solidFill>
                <a:latin typeface="Verdana"/>
              </a:rPr>
              <a:t>Audit apps</a:t>
            </a:r>
          </a:p>
        </p:txBody>
      </p:sp>
      <p:sp>
        <p:nvSpPr>
          <p:cNvPr id="89" name="Cloud Callout 88"/>
          <p:cNvSpPr/>
          <p:nvPr/>
        </p:nvSpPr>
        <p:spPr>
          <a:xfrm>
            <a:off x="4373177" y="364067"/>
            <a:ext cx="2620297" cy="1524000"/>
          </a:xfrm>
          <a:prstGeom prst="cloudCallout">
            <a:avLst>
              <a:gd name="adj1" fmla="val -3301"/>
              <a:gd name="adj2" fmla="val 70121"/>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r>
              <a:rPr lang="en-US" sz="1400" dirty="0">
                <a:solidFill>
                  <a:prstClr val="black"/>
                </a:solidFill>
                <a:latin typeface="Verdana"/>
              </a:rPr>
              <a:t>App </a:t>
            </a:r>
            <a:r>
              <a:rPr lang="en-US" altLang="zh-CN" sz="1400" dirty="0">
                <a:solidFill>
                  <a:prstClr val="black"/>
                </a:solidFill>
                <a:latin typeface="Verdana"/>
              </a:rPr>
              <a:t>recommendation</a:t>
            </a:r>
          </a:p>
          <a:p>
            <a:pPr algn="ctr" fontAlgn="auto">
              <a:spcBef>
                <a:spcPts val="0"/>
              </a:spcBef>
              <a:spcAft>
                <a:spcPts val="0"/>
              </a:spcAft>
            </a:pPr>
            <a:r>
              <a:rPr lang="en-US" sz="1400" dirty="0">
                <a:solidFill>
                  <a:prstClr val="black"/>
                </a:solidFill>
                <a:latin typeface="Verdana"/>
              </a:rPr>
              <a:t>Systems</a:t>
            </a:r>
          </a:p>
        </p:txBody>
      </p:sp>
      <p:grpSp>
        <p:nvGrpSpPr>
          <p:cNvPr id="101" name="Group 100"/>
          <p:cNvGrpSpPr/>
          <p:nvPr/>
        </p:nvGrpSpPr>
        <p:grpSpPr>
          <a:xfrm>
            <a:off x="5181602" y="5257802"/>
            <a:ext cx="1066800" cy="762000"/>
            <a:chOff x="7754112" y="1091218"/>
            <a:chExt cx="1085088" cy="991869"/>
          </a:xfrm>
        </p:grpSpPr>
        <p:sp>
          <p:nvSpPr>
            <p:cNvPr id="102" name="Oval 101"/>
            <p:cNvSpPr/>
            <p:nvPr/>
          </p:nvSpPr>
          <p:spPr>
            <a:xfrm>
              <a:off x="7982712" y="1555562"/>
              <a:ext cx="22860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Verdana"/>
              </a:endParaRPr>
            </a:p>
          </p:txBody>
        </p:sp>
        <p:sp>
          <p:nvSpPr>
            <p:cNvPr id="103" name="Oval 102"/>
            <p:cNvSpPr/>
            <p:nvPr/>
          </p:nvSpPr>
          <p:spPr>
            <a:xfrm>
              <a:off x="8335190" y="1668212"/>
              <a:ext cx="22860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Verdana"/>
              </a:endParaRPr>
            </a:p>
          </p:txBody>
        </p:sp>
        <p:sp>
          <p:nvSpPr>
            <p:cNvPr id="108" name="Oval 107"/>
            <p:cNvSpPr/>
            <p:nvPr/>
          </p:nvSpPr>
          <p:spPr>
            <a:xfrm>
              <a:off x="8610600" y="1816387"/>
              <a:ext cx="22860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Verdana"/>
              </a:endParaRPr>
            </a:p>
          </p:txBody>
        </p:sp>
        <p:sp>
          <p:nvSpPr>
            <p:cNvPr id="113" name="Oval 112"/>
            <p:cNvSpPr/>
            <p:nvPr/>
          </p:nvSpPr>
          <p:spPr>
            <a:xfrm>
              <a:off x="7871460" y="1091218"/>
              <a:ext cx="22860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Verdana"/>
              </a:endParaRPr>
            </a:p>
          </p:txBody>
        </p:sp>
        <p:sp>
          <p:nvSpPr>
            <p:cNvPr id="114" name="Oval 113"/>
            <p:cNvSpPr/>
            <p:nvPr/>
          </p:nvSpPr>
          <p:spPr>
            <a:xfrm>
              <a:off x="8437298" y="1154615"/>
              <a:ext cx="22860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Verdana"/>
              </a:endParaRPr>
            </a:p>
          </p:txBody>
        </p:sp>
        <p:sp>
          <p:nvSpPr>
            <p:cNvPr id="115" name="Oval 114"/>
            <p:cNvSpPr/>
            <p:nvPr/>
          </p:nvSpPr>
          <p:spPr>
            <a:xfrm>
              <a:off x="7754112" y="1415068"/>
              <a:ext cx="22860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Verdana"/>
              </a:endParaRPr>
            </a:p>
          </p:txBody>
        </p:sp>
        <p:sp>
          <p:nvSpPr>
            <p:cNvPr id="116" name="Oval 115"/>
            <p:cNvSpPr/>
            <p:nvPr/>
          </p:nvSpPr>
          <p:spPr>
            <a:xfrm>
              <a:off x="8176260" y="1396018"/>
              <a:ext cx="22860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Verdana"/>
              </a:endParaRPr>
            </a:p>
          </p:txBody>
        </p:sp>
      </p:grpSp>
      <p:sp>
        <p:nvSpPr>
          <p:cNvPr id="117" name="Curved Up Arrow 116"/>
          <p:cNvSpPr/>
          <p:nvPr/>
        </p:nvSpPr>
        <p:spPr>
          <a:xfrm flipH="1">
            <a:off x="3733800" y="5105400"/>
            <a:ext cx="3429000" cy="1371600"/>
          </a:xfrm>
          <a:prstGeom prst="curvedUpArrow">
            <a:avLst>
              <a:gd name="adj1" fmla="val 25000"/>
              <a:gd name="adj2" fmla="val 75846"/>
              <a:gd name="adj3" fmla="val 19872"/>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a:solidFill>
                <a:prstClr val="white"/>
              </a:solidFill>
              <a:latin typeface="Verdana"/>
            </a:endParaRPr>
          </a:p>
        </p:txBody>
      </p:sp>
      <p:cxnSp>
        <p:nvCxnSpPr>
          <p:cNvPr id="118" name="Straight Connector 117"/>
          <p:cNvCxnSpPr/>
          <p:nvPr/>
        </p:nvCxnSpPr>
        <p:spPr>
          <a:xfrm>
            <a:off x="5867402" y="2819400"/>
            <a:ext cx="609600" cy="0"/>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130" idx="1"/>
          </p:cNvCxnSpPr>
          <p:nvPr/>
        </p:nvCxnSpPr>
        <p:spPr>
          <a:xfrm flipV="1">
            <a:off x="5867402" y="3619502"/>
            <a:ext cx="609600" cy="38100"/>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1027" idx="3"/>
          </p:cNvCxnSpPr>
          <p:nvPr/>
        </p:nvCxnSpPr>
        <p:spPr>
          <a:xfrm flipV="1">
            <a:off x="5895977" y="4724402"/>
            <a:ext cx="581025" cy="28575"/>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248402" y="5029202"/>
            <a:ext cx="304800" cy="533400"/>
          </a:xfrm>
          <a:prstGeom prst="line">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0" name="Rounded Rectangle 129"/>
          <p:cNvSpPr/>
          <p:nvPr/>
        </p:nvSpPr>
        <p:spPr>
          <a:xfrm>
            <a:off x="6477002" y="2209800"/>
            <a:ext cx="1219200" cy="2819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r>
              <a:rPr lang="en-US" sz="2000" dirty="0">
                <a:solidFill>
                  <a:prstClr val="black"/>
                </a:solidFill>
                <a:latin typeface="Verdana"/>
              </a:rPr>
              <a:t>Synthesize results and plan for further ADA </a:t>
            </a:r>
          </a:p>
        </p:txBody>
      </p:sp>
      <p:sp>
        <p:nvSpPr>
          <p:cNvPr id="152" name="Right Arrow 151"/>
          <p:cNvSpPr/>
          <p:nvPr/>
        </p:nvSpPr>
        <p:spPr>
          <a:xfrm>
            <a:off x="7772400" y="3352800"/>
            <a:ext cx="381000" cy="7620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sz="1170" dirty="0">
              <a:solidFill>
                <a:prstClr val="white"/>
              </a:solidFill>
              <a:latin typeface="Verdana"/>
            </a:endParaRPr>
          </a:p>
        </p:txBody>
      </p:sp>
      <p:sp>
        <p:nvSpPr>
          <p:cNvPr id="153" name="Rounded Rectangle 152"/>
          <p:cNvSpPr/>
          <p:nvPr/>
        </p:nvSpPr>
        <p:spPr>
          <a:xfrm>
            <a:off x="8153400" y="2971802"/>
            <a:ext cx="914400" cy="14478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r>
              <a:rPr lang="en-US" sz="2000" dirty="0">
                <a:solidFill>
                  <a:prstClr val="black"/>
                </a:solidFill>
                <a:latin typeface="Verdana"/>
              </a:rPr>
              <a:t>Final report</a:t>
            </a:r>
          </a:p>
        </p:txBody>
      </p:sp>
      <p:sp>
        <p:nvSpPr>
          <p:cNvPr id="42" name="Cube 41"/>
          <p:cNvSpPr/>
          <p:nvPr/>
        </p:nvSpPr>
        <p:spPr>
          <a:xfrm>
            <a:off x="2116667" y="3081869"/>
            <a:ext cx="1066800" cy="1066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r>
              <a:rPr lang="en-US" sz="1440" dirty="0">
                <a:solidFill>
                  <a:prstClr val="black"/>
                </a:solidFill>
                <a:latin typeface="Verdana"/>
              </a:rPr>
              <a:t>Audit</a:t>
            </a:r>
          </a:p>
          <a:p>
            <a:pPr algn="ctr" fontAlgn="auto">
              <a:spcBef>
                <a:spcPts val="0"/>
              </a:spcBef>
              <a:spcAft>
                <a:spcPts val="0"/>
              </a:spcAft>
            </a:pPr>
            <a:r>
              <a:rPr lang="en-US" sz="1440" dirty="0">
                <a:solidFill>
                  <a:prstClr val="black"/>
                </a:solidFill>
                <a:latin typeface="Verdana"/>
              </a:rPr>
              <a:t>usable data</a:t>
            </a:r>
          </a:p>
        </p:txBody>
      </p:sp>
      <p:sp>
        <p:nvSpPr>
          <p:cNvPr id="67" name="Right Arrow 66"/>
          <p:cNvSpPr/>
          <p:nvPr/>
        </p:nvSpPr>
        <p:spPr>
          <a:xfrm>
            <a:off x="1143000" y="3276602"/>
            <a:ext cx="228600" cy="762000"/>
          </a:xfrm>
          <a:prstGeom prst="rightArrow">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sz="1170" dirty="0">
              <a:solidFill>
                <a:prstClr val="white"/>
              </a:solidFill>
              <a:latin typeface="Verdana"/>
            </a:endParaRPr>
          </a:p>
        </p:txBody>
      </p:sp>
      <p:sp>
        <p:nvSpPr>
          <p:cNvPr id="68" name="Right Arrow 67"/>
          <p:cNvSpPr/>
          <p:nvPr/>
        </p:nvSpPr>
        <p:spPr>
          <a:xfrm>
            <a:off x="1828800" y="3276602"/>
            <a:ext cx="228600" cy="762000"/>
          </a:xfrm>
          <a:prstGeom prst="rightArrow">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endParaRPr lang="en-US" sz="1170" dirty="0">
              <a:solidFill>
                <a:prstClr val="white"/>
              </a:solidFill>
              <a:latin typeface="Verdana"/>
            </a:endParaRPr>
          </a:p>
        </p:txBody>
      </p:sp>
      <p:sp>
        <p:nvSpPr>
          <p:cNvPr id="38" name="Cloud Callout 37"/>
          <p:cNvSpPr/>
          <p:nvPr/>
        </p:nvSpPr>
        <p:spPr>
          <a:xfrm>
            <a:off x="6349999" y="186268"/>
            <a:ext cx="3132674" cy="1871135"/>
          </a:xfrm>
          <a:prstGeom prst="cloudCallout">
            <a:avLst>
              <a:gd name="adj1" fmla="val -17189"/>
              <a:gd name="adj2" fmla="val 5473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8" rIns="91438" bIns="45718" rtlCol="0" anchor="ctr"/>
          <a:lstStyle/>
          <a:p>
            <a:pPr algn="ctr" fontAlgn="auto">
              <a:spcBef>
                <a:spcPts val="0"/>
              </a:spcBef>
              <a:spcAft>
                <a:spcPts val="0"/>
              </a:spcAft>
            </a:pPr>
            <a:r>
              <a:rPr lang="en-US" sz="1400" dirty="0">
                <a:solidFill>
                  <a:prstClr val="black"/>
                </a:solidFill>
                <a:latin typeface="Verdana"/>
              </a:rPr>
              <a:t>Use belief network to analyze results and provide further guidance </a:t>
            </a:r>
          </a:p>
        </p:txBody>
      </p:sp>
    </p:spTree>
    <p:extLst>
      <p:ext uri="{BB962C8B-B14F-4D97-AF65-F5344CB8AC3E}">
        <p14:creationId xmlns:p14="http://schemas.microsoft.com/office/powerpoint/2010/main" val="9307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ox(in)">
                                      <p:cBhvr>
                                        <p:cTn id="7" dur="500"/>
                                        <p:tgtEl>
                                          <p:spTgt spid="68"/>
                                        </p:tgtEl>
                                      </p:cBhvr>
                                    </p:animEffect>
                                  </p:childTnLst>
                                  <p:subTnLst>
                                    <p:animClr clrSpc="rgb" dir="cw">
                                      <p:cBhvr override="childStyle">
                                        <p:cTn dur="1" fill="hold" display="0" masterRel="nextClick" afterEffect="1"/>
                                        <p:tgtEl>
                                          <p:spTgt spid="68"/>
                                        </p:tgtEl>
                                        <p:attrNameLst>
                                          <p:attrName>ppt_c</p:attrName>
                                        </p:attrNameLst>
                                      </p:cBhvr>
                                      <p:to>
                                        <a:srgbClr val="33CC33"/>
                                      </p:to>
                                    </p:animClr>
                                  </p:subTnLst>
                                </p:cTn>
                              </p:par>
                              <p:par>
                                <p:cTn id="8" presetID="4" presetClass="entr" presetSubtype="16"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ox(in)">
                                      <p:cBhvr>
                                        <p:cTn id="10" dur="500"/>
                                        <p:tgtEl>
                                          <p:spTgt spid="4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ox(in)">
                                      <p:cBhvr>
                                        <p:cTn id="13" dur="500"/>
                                        <p:tgtEl>
                                          <p:spTgt spid="2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box(in)">
                                      <p:cBhvr>
                                        <p:cTn id="16" dur="500"/>
                                        <p:tgtEl>
                                          <p:spTgt spid="67"/>
                                        </p:tgtEl>
                                      </p:cBhvr>
                                    </p:animEffect>
                                  </p:childTnLst>
                                  <p:subTnLst>
                                    <p:animClr clrSpc="rgb" dir="cw">
                                      <p:cBhvr override="childStyle">
                                        <p:cTn dur="1" fill="hold" display="0" masterRel="nextClick" afterEffect="1"/>
                                        <p:tgtEl>
                                          <p:spTgt spid="67"/>
                                        </p:tgtEl>
                                        <p:attrNameLst>
                                          <p:attrName>ppt_c</p:attrName>
                                        </p:attrNameLst>
                                      </p:cBhvr>
                                      <p:to>
                                        <a:srgbClr val="33CC33"/>
                                      </p:to>
                                    </p:animClr>
                                  </p:sub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additive="base">
                                        <p:cTn id="21" dur="500"/>
                                        <p:tgtEl>
                                          <p:spTgt spid="61"/>
                                        </p:tgtEl>
                                        <p:attrNameLst>
                                          <p:attrName>ppt_y</p:attrName>
                                        </p:attrNameLst>
                                      </p:cBhvr>
                                      <p:tavLst>
                                        <p:tav tm="0">
                                          <p:val>
                                            <p:strVal val="#ppt_y+#ppt_h*1.125000"/>
                                          </p:val>
                                        </p:tav>
                                        <p:tav tm="100000">
                                          <p:val>
                                            <p:strVal val="#ppt_y"/>
                                          </p:val>
                                        </p:tav>
                                      </p:tavLst>
                                    </p:anim>
                                    <p:animEffect transition="in" filter="wipe(up)">
                                      <p:cBhvr>
                                        <p:cTn id="22" dur="500"/>
                                        <p:tgtEl>
                                          <p:spTgt spid="61"/>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ox(in)">
                                      <p:cBhvr>
                                        <p:cTn id="25" dur="500"/>
                                        <p:tgtEl>
                                          <p:spTgt spid="56"/>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box(in)">
                                      <p:cBhvr>
                                        <p:cTn id="34" dur="500"/>
                                        <p:tgtEl>
                                          <p:spTgt spid="10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box(in)">
                                      <p:cBhvr>
                                        <p:cTn id="37" dur="500"/>
                                        <p:tgtEl>
                                          <p:spTgt spid="82"/>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89"/>
                                        </p:tgtEl>
                                        <p:attrNameLst>
                                          <p:attrName>style.visibility</p:attrName>
                                        </p:attrNameLst>
                                      </p:cBhvr>
                                      <p:to>
                                        <p:strVal val="visible"/>
                                      </p:to>
                                    </p:set>
                                    <p:animEffect transition="in" filter="box(in)">
                                      <p:cBhvr>
                                        <p:cTn id="40" dur="500"/>
                                        <p:tgtEl>
                                          <p:spTgt spid="89"/>
                                        </p:tgtEl>
                                      </p:cBhvr>
                                    </p:animEffect>
                                  </p:childTnLst>
                                </p:cTn>
                              </p:par>
                              <p:par>
                                <p:cTn id="41" presetID="4" presetClass="entr" presetSubtype="16" fill="hold" nodeType="withEffect">
                                  <p:stCondLst>
                                    <p:cond delay="0"/>
                                  </p:stCondLst>
                                  <p:childTnLst>
                                    <p:set>
                                      <p:cBhvr>
                                        <p:cTn id="42" dur="1" fill="hold">
                                          <p:stCondLst>
                                            <p:cond delay="0"/>
                                          </p:stCondLst>
                                        </p:cTn>
                                        <p:tgtEl>
                                          <p:spTgt spid="1025"/>
                                        </p:tgtEl>
                                        <p:attrNameLst>
                                          <p:attrName>style.visibility</p:attrName>
                                        </p:attrNameLst>
                                      </p:cBhvr>
                                      <p:to>
                                        <p:strVal val="visible"/>
                                      </p:to>
                                    </p:set>
                                    <p:animEffect transition="in" filter="box(in)">
                                      <p:cBhvr>
                                        <p:cTn id="43" dur="500"/>
                                        <p:tgtEl>
                                          <p:spTgt spid="1025"/>
                                        </p:tgtEl>
                                      </p:cBhvr>
                                    </p:animEffect>
                                  </p:childTnLst>
                                </p:cTn>
                              </p:par>
                              <p:par>
                                <p:cTn id="44" presetID="4" presetClass="entr" presetSubtype="16"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box(in)">
                                      <p:cBhvr>
                                        <p:cTn id="46" dur="500"/>
                                        <p:tgtEl>
                                          <p:spTgt spid="1026"/>
                                        </p:tgtEl>
                                      </p:cBhvr>
                                    </p:animEffect>
                                  </p:childTnLst>
                                </p:cTn>
                              </p:par>
                              <p:par>
                                <p:cTn id="47" presetID="4" presetClass="entr" presetSubtype="16" fill="hold" nodeType="with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box(in)">
                                      <p:cBhvr>
                                        <p:cTn id="49" dur="500"/>
                                        <p:tgtEl>
                                          <p:spTgt spid="1027"/>
                                        </p:tgtEl>
                                      </p:cBhvr>
                                    </p:animEffect>
                                  </p:childTnLst>
                                </p:cTn>
                              </p:par>
                              <p:par>
                                <p:cTn id="50" presetID="4" presetClass="entr" presetSubtype="16" fill="hold" nodeType="with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box(in)">
                                      <p:cBhvr>
                                        <p:cTn id="52" dur="500"/>
                                        <p:tgtEl>
                                          <p:spTgt spid="101"/>
                                        </p:tgtEl>
                                      </p:cBhvr>
                                    </p:animEffect>
                                  </p:childTnLst>
                                </p:cTn>
                              </p:par>
                              <p:par>
                                <p:cTn id="53" presetID="4" presetClass="entr" presetSubtype="16"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in)">
                                      <p:cBhvr>
                                        <p:cTn id="55" dur="500"/>
                                        <p:tgtEl>
                                          <p:spTgt spid="36"/>
                                        </p:tgtEl>
                                      </p:cBhvr>
                                    </p:animEffect>
                                  </p:childTnLst>
                                </p:cTn>
                              </p:par>
                              <p:par>
                                <p:cTn id="56" presetID="4" presetClass="entr" presetSubtype="16" fill="hold"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ox(in)">
                                      <p:cBhvr>
                                        <p:cTn id="58" dur="500"/>
                                        <p:tgtEl>
                                          <p:spTgt spid="43"/>
                                        </p:tgtEl>
                                      </p:cBhvr>
                                    </p:animEffect>
                                  </p:childTnLst>
                                </p:cTn>
                              </p:par>
                              <p:par>
                                <p:cTn id="59" presetID="4" presetClass="entr" presetSubtype="16"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box(in)">
                                      <p:cBhvr>
                                        <p:cTn id="61" dur="500"/>
                                        <p:tgtEl>
                                          <p:spTgt spid="80"/>
                                        </p:tgtEl>
                                      </p:cBhvr>
                                    </p:animEffect>
                                  </p:childTnLst>
                                </p:cTn>
                              </p:par>
                              <p:par>
                                <p:cTn id="62" presetID="4" presetClass="entr" presetSubtype="16" fill="hold"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box(in)">
                                      <p:cBhvr>
                                        <p:cTn id="64" dur="500"/>
                                        <p:tgtEl>
                                          <p:spTgt spid="5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118"/>
                                        </p:tgtEl>
                                        <p:attrNameLst>
                                          <p:attrName>style.visibility</p:attrName>
                                        </p:attrNameLst>
                                      </p:cBhvr>
                                      <p:to>
                                        <p:strVal val="visible"/>
                                      </p:to>
                                    </p:set>
                                    <p:animEffect transition="in" filter="box(in)">
                                      <p:cBhvr>
                                        <p:cTn id="69" dur="500"/>
                                        <p:tgtEl>
                                          <p:spTgt spid="118"/>
                                        </p:tgtEl>
                                      </p:cBhvr>
                                    </p:animEffect>
                                  </p:childTnLst>
                                </p:cTn>
                              </p:par>
                              <p:par>
                                <p:cTn id="70" presetID="4" presetClass="entr" presetSubtype="16" fill="hold" nodeType="withEffect">
                                  <p:stCondLst>
                                    <p:cond delay="0"/>
                                  </p:stCondLst>
                                  <p:childTnLst>
                                    <p:set>
                                      <p:cBhvr>
                                        <p:cTn id="71" dur="1" fill="hold">
                                          <p:stCondLst>
                                            <p:cond delay="0"/>
                                          </p:stCondLst>
                                        </p:cTn>
                                        <p:tgtEl>
                                          <p:spTgt spid="121"/>
                                        </p:tgtEl>
                                        <p:attrNameLst>
                                          <p:attrName>style.visibility</p:attrName>
                                        </p:attrNameLst>
                                      </p:cBhvr>
                                      <p:to>
                                        <p:strVal val="visible"/>
                                      </p:to>
                                    </p:set>
                                    <p:animEffect transition="in" filter="box(in)">
                                      <p:cBhvr>
                                        <p:cTn id="72" dur="500"/>
                                        <p:tgtEl>
                                          <p:spTgt spid="121"/>
                                        </p:tgtEl>
                                      </p:cBhvr>
                                    </p:animEffect>
                                  </p:childTnLst>
                                </p:cTn>
                              </p:par>
                              <p:par>
                                <p:cTn id="73" presetID="4" presetClass="entr" presetSubtype="16" fill="hold" nodeType="withEffect">
                                  <p:stCondLst>
                                    <p:cond delay="0"/>
                                  </p:stCondLst>
                                  <p:childTnLst>
                                    <p:set>
                                      <p:cBhvr>
                                        <p:cTn id="74" dur="1" fill="hold">
                                          <p:stCondLst>
                                            <p:cond delay="0"/>
                                          </p:stCondLst>
                                        </p:cTn>
                                        <p:tgtEl>
                                          <p:spTgt spid="124"/>
                                        </p:tgtEl>
                                        <p:attrNameLst>
                                          <p:attrName>style.visibility</p:attrName>
                                        </p:attrNameLst>
                                      </p:cBhvr>
                                      <p:to>
                                        <p:strVal val="visible"/>
                                      </p:to>
                                    </p:set>
                                    <p:animEffect transition="in" filter="box(in)">
                                      <p:cBhvr>
                                        <p:cTn id="75" dur="500"/>
                                        <p:tgtEl>
                                          <p:spTgt spid="124"/>
                                        </p:tgtEl>
                                      </p:cBhvr>
                                    </p:animEffect>
                                  </p:childTnLst>
                                </p:cTn>
                              </p:par>
                              <p:par>
                                <p:cTn id="76" presetID="4" presetClass="entr" presetSubtype="16" fill="hold" nodeType="withEffect">
                                  <p:stCondLst>
                                    <p:cond delay="0"/>
                                  </p:stCondLst>
                                  <p:childTnLst>
                                    <p:set>
                                      <p:cBhvr>
                                        <p:cTn id="77" dur="1" fill="hold">
                                          <p:stCondLst>
                                            <p:cond delay="0"/>
                                          </p:stCondLst>
                                        </p:cTn>
                                        <p:tgtEl>
                                          <p:spTgt spid="127"/>
                                        </p:tgtEl>
                                        <p:attrNameLst>
                                          <p:attrName>style.visibility</p:attrName>
                                        </p:attrNameLst>
                                      </p:cBhvr>
                                      <p:to>
                                        <p:strVal val="visible"/>
                                      </p:to>
                                    </p:set>
                                    <p:animEffect transition="in" filter="box(in)">
                                      <p:cBhvr>
                                        <p:cTn id="78" dur="500"/>
                                        <p:tgtEl>
                                          <p:spTgt spid="127"/>
                                        </p:tgtEl>
                                      </p:cBhvr>
                                    </p:animEffect>
                                  </p:childTnLst>
                                </p:cTn>
                              </p:par>
                              <p:par>
                                <p:cTn id="79" presetID="4" presetClass="entr" presetSubtype="16" fill="hold" nodeType="withEffect">
                                  <p:stCondLst>
                                    <p:cond delay="0"/>
                                  </p:stCondLst>
                                  <p:childTnLst>
                                    <p:set>
                                      <p:cBhvr>
                                        <p:cTn id="80" dur="1" fill="hold">
                                          <p:stCondLst>
                                            <p:cond delay="0"/>
                                          </p:stCondLst>
                                        </p:cTn>
                                        <p:tgtEl>
                                          <p:spTgt spid="130"/>
                                        </p:tgtEl>
                                        <p:attrNameLst>
                                          <p:attrName>style.visibility</p:attrName>
                                        </p:attrNameLst>
                                      </p:cBhvr>
                                      <p:to>
                                        <p:strVal val="visible"/>
                                      </p:to>
                                    </p:set>
                                    <p:animEffect transition="in" filter="box(in)">
                                      <p:cBhvr>
                                        <p:cTn id="81" dur="500"/>
                                        <p:tgtEl>
                                          <p:spTgt spid="130"/>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117"/>
                                        </p:tgtEl>
                                        <p:attrNameLst>
                                          <p:attrName>style.visibility</p:attrName>
                                        </p:attrNameLst>
                                      </p:cBhvr>
                                      <p:to>
                                        <p:strVal val="visible"/>
                                      </p:to>
                                    </p:set>
                                    <p:animEffect transition="in" filter="box(in)">
                                      <p:cBhvr>
                                        <p:cTn id="86" dur="500"/>
                                        <p:tgtEl>
                                          <p:spTgt spid="117"/>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1025"/>
                                        </p:tgtEl>
                                        <p:attrNameLst>
                                          <p:attrName>style.visibility</p:attrName>
                                        </p:attrNameLst>
                                      </p:cBhvr>
                                      <p:to>
                                        <p:strVal val="visible"/>
                                      </p:to>
                                    </p:set>
                                    <p:animEffect transition="in" filter="blinds(horizontal)">
                                      <p:cBhvr>
                                        <p:cTn id="95" dur="500"/>
                                        <p:tgtEl>
                                          <p:spTgt spid="1025"/>
                                        </p:tgtEl>
                                      </p:cBhvr>
                                    </p:animEffect>
                                  </p:childTnLst>
                                </p:cTn>
                              </p:par>
                              <p:par>
                                <p:cTn id="96" presetID="3" presetClass="entr" presetSubtype="10" fill="hold" nodeType="withEffect">
                                  <p:stCondLst>
                                    <p:cond delay="0"/>
                                  </p:stCondLst>
                                  <p:childTnLst>
                                    <p:set>
                                      <p:cBhvr>
                                        <p:cTn id="97" dur="1" fill="hold">
                                          <p:stCondLst>
                                            <p:cond delay="0"/>
                                          </p:stCondLst>
                                        </p:cTn>
                                        <p:tgtEl>
                                          <p:spTgt spid="1026"/>
                                        </p:tgtEl>
                                        <p:attrNameLst>
                                          <p:attrName>style.visibility</p:attrName>
                                        </p:attrNameLst>
                                      </p:cBhvr>
                                      <p:to>
                                        <p:strVal val="visible"/>
                                      </p:to>
                                    </p:set>
                                    <p:animEffect transition="in" filter="blinds(horizontal)">
                                      <p:cBhvr>
                                        <p:cTn id="98" dur="500"/>
                                        <p:tgtEl>
                                          <p:spTgt spid="1026"/>
                                        </p:tgtEl>
                                      </p:cBhvr>
                                    </p:animEffect>
                                  </p:childTnLst>
                                </p:cTn>
                              </p:par>
                              <p:par>
                                <p:cTn id="99" presetID="3" presetClass="entr" presetSubtype="10" fill="hold" nodeType="withEffect">
                                  <p:stCondLst>
                                    <p:cond delay="0"/>
                                  </p:stCondLst>
                                  <p:childTnLst>
                                    <p:set>
                                      <p:cBhvr>
                                        <p:cTn id="100" dur="1" fill="hold">
                                          <p:stCondLst>
                                            <p:cond delay="0"/>
                                          </p:stCondLst>
                                        </p:cTn>
                                        <p:tgtEl>
                                          <p:spTgt spid="1027"/>
                                        </p:tgtEl>
                                        <p:attrNameLst>
                                          <p:attrName>style.visibility</p:attrName>
                                        </p:attrNameLst>
                                      </p:cBhvr>
                                      <p:to>
                                        <p:strVal val="visible"/>
                                      </p:to>
                                    </p:set>
                                    <p:animEffect transition="in" filter="blinds(horizontal)">
                                      <p:cBhvr>
                                        <p:cTn id="101" dur="500"/>
                                        <p:tgtEl>
                                          <p:spTgt spid="1027"/>
                                        </p:tgtEl>
                                      </p:cBhvr>
                                    </p:animEffect>
                                  </p:childTnLst>
                                </p:cTn>
                              </p:par>
                              <p:par>
                                <p:cTn id="102" presetID="3" presetClass="entr" presetSubtype="10" fill="hold" grpId="1" nodeType="with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blinds(horizontal)">
                                      <p:cBhvr>
                                        <p:cTn id="104" dur="500"/>
                                        <p:tgtEl>
                                          <p:spTgt spid="89"/>
                                        </p:tgtEl>
                                      </p:cBhvr>
                                    </p:animEffect>
                                  </p:childTnLst>
                                </p:cTn>
                              </p:par>
                              <p:par>
                                <p:cTn id="105" presetID="4" presetClass="entr" presetSubtype="16"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box(in)">
                                      <p:cBhvr>
                                        <p:cTn id="107" dur="500"/>
                                        <p:tgtEl>
                                          <p:spTgt spid="38"/>
                                        </p:tgtEl>
                                      </p:cBhvr>
                                    </p:animEffect>
                                  </p:childTnLst>
                                </p:cTn>
                              </p:par>
                              <p:par>
                                <p:cTn id="108" presetID="3" presetClass="entr" presetSubtype="10" fill="hold" grpId="1"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blinds(horizontal)">
                                      <p:cBhvr>
                                        <p:cTn id="110" dur="500"/>
                                        <p:tgtEl>
                                          <p:spTgt spid="38"/>
                                        </p:tgtEl>
                                      </p:cBhvr>
                                    </p:animEffect>
                                  </p:childTnLst>
                                </p:cTn>
                              </p:par>
                              <p:par>
                                <p:cTn id="111" presetID="1" presetClass="entr" presetSubtype="0" fill="hold" grpId="0" nodeType="withEffect">
                                  <p:stCondLst>
                                    <p:cond delay="0"/>
                                  </p:stCondLst>
                                  <p:childTnLst>
                                    <p:set>
                                      <p:cBhvr>
                                        <p:cTn id="112"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2" grpId="0" animBg="1"/>
      <p:bldP spid="56" grpId="0" animBg="1"/>
      <p:bldP spid="30" grpId="0" animBg="1"/>
      <p:bldP spid="82" grpId="0"/>
      <p:bldP spid="89" grpId="0" animBg="1"/>
      <p:bldP spid="89" grpId="1" animBg="1"/>
      <p:bldP spid="117" grpId="0" animBg="1"/>
      <p:bldP spid="152" grpId="0" animBg="1"/>
      <p:bldP spid="153" grpId="0" animBg="1"/>
      <p:bldP spid="42" grpId="0" animBg="1"/>
      <p:bldP spid="67" grpId="0" animBg="1"/>
      <p:bldP spid="68" grpId="0" animBg="1"/>
      <p:bldP spid="38" grpId="0"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a:xfrm>
            <a:off x="457200" y="1256370"/>
            <a:ext cx="8229600" cy="4722421"/>
          </a:xfrm>
        </p:spPr>
        <p:txBody>
          <a:bodyPr/>
          <a:lstStyle/>
          <a:p>
            <a:r>
              <a:rPr lang="en-US" sz="3200" dirty="0" smtClean="0"/>
              <a:t>The Continuous Audit and Reporting Lab</a:t>
            </a:r>
          </a:p>
          <a:p>
            <a:r>
              <a:rPr lang="en-US" sz="3200" dirty="0" smtClean="0"/>
              <a:t>Big Data and Analytics</a:t>
            </a:r>
          </a:p>
          <a:p>
            <a:pPr lvl="1"/>
            <a:r>
              <a:rPr lang="en-US" sz="2800" dirty="0" smtClean="0"/>
              <a:t>Analytics – the RADAR Project</a:t>
            </a:r>
          </a:p>
          <a:p>
            <a:pPr lvl="1"/>
            <a:r>
              <a:rPr lang="en-US" sz="2800" dirty="0" smtClean="0"/>
              <a:t>A Cognitive Assistant</a:t>
            </a:r>
          </a:p>
          <a:p>
            <a:pPr lvl="1"/>
            <a:r>
              <a:rPr lang="en-US" sz="2800" dirty="0" smtClean="0"/>
              <a:t>Deep Learning in Assurance</a:t>
            </a:r>
          </a:p>
          <a:p>
            <a:pPr lvl="1"/>
            <a:r>
              <a:rPr lang="en-US" sz="2800" dirty="0"/>
              <a:t>Smart contracts using </a:t>
            </a:r>
            <a:r>
              <a:rPr lang="en-US" sz="2800" dirty="0" err="1" smtClean="0"/>
              <a:t>blockchain</a:t>
            </a:r>
            <a:endParaRPr lang="en-US" sz="2800" dirty="0" smtClean="0"/>
          </a:p>
          <a:p>
            <a:pPr lvl="1"/>
            <a:r>
              <a:rPr lang="en-US" sz="2800" dirty="0" smtClean="0"/>
              <a:t>Exogenous Process Assurance</a:t>
            </a:r>
          </a:p>
          <a:p>
            <a:r>
              <a:rPr lang="en-US" sz="3200" dirty="0" smtClean="0"/>
              <a:t>Imagineering Audit 4.0</a:t>
            </a:r>
          </a:p>
          <a:p>
            <a:r>
              <a:rPr lang="en-US" sz="3200" dirty="0" smtClean="0"/>
              <a:t>Issues and what can be done now</a:t>
            </a:r>
          </a:p>
          <a:p>
            <a:endParaRPr lang="en-US" sz="3200" dirty="0"/>
          </a:p>
        </p:txBody>
      </p:sp>
    </p:spTree>
    <p:extLst>
      <p:ext uri="{BB962C8B-B14F-4D97-AF65-F5344CB8AC3E}">
        <p14:creationId xmlns:p14="http://schemas.microsoft.com/office/powerpoint/2010/main" val="92134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experimentation program</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032855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experimentation program for New GAAS </a:t>
            </a:r>
            <a:endParaRPr lang="en-US" dirty="0"/>
          </a:p>
        </p:txBody>
      </p:sp>
      <p:sp>
        <p:nvSpPr>
          <p:cNvPr id="3" name="Content Placeholder 2"/>
          <p:cNvSpPr>
            <a:spLocks noGrp="1"/>
          </p:cNvSpPr>
          <p:nvPr>
            <p:ph idx="1"/>
          </p:nvPr>
        </p:nvSpPr>
        <p:spPr>
          <a:xfrm>
            <a:off x="240747" y="1316381"/>
            <a:ext cx="8779566" cy="4722421"/>
          </a:xfrm>
        </p:spPr>
        <p:txBody>
          <a:bodyPr/>
          <a:lstStyle/>
          <a:p>
            <a:r>
              <a:rPr lang="en-US" sz="1800" b="1" dirty="0"/>
              <a:t>Objective</a:t>
            </a:r>
            <a:r>
              <a:rPr lang="en-US" sz="1800" dirty="0"/>
              <a:t>:</a:t>
            </a:r>
          </a:p>
          <a:p>
            <a:r>
              <a:rPr lang="en-US" sz="1800" dirty="0"/>
              <a:t> To substantially accelerate the inclusion of modern analytic and monitoring methods and explore new forms of audit evidence.</a:t>
            </a:r>
            <a:r>
              <a:rPr lang="en-US" sz="1800" b="1" dirty="0"/>
              <a:t> </a:t>
            </a:r>
            <a:endParaRPr lang="en-US" sz="1800" dirty="0"/>
          </a:p>
          <a:p>
            <a:r>
              <a:rPr lang="en-US" sz="1800" b="1" dirty="0"/>
              <a:t>Execution</a:t>
            </a:r>
            <a:r>
              <a:rPr lang="en-US" sz="1800" dirty="0"/>
              <a:t>: </a:t>
            </a:r>
          </a:p>
          <a:p>
            <a:r>
              <a:rPr lang="en-US" sz="1800" dirty="0"/>
              <a:t>Agreement between the audit client, the audit firm, the standard-setter, and an academic institution (e.g. Rutgers University):</a:t>
            </a:r>
          </a:p>
          <a:p>
            <a:pPr lvl="0"/>
            <a:r>
              <a:rPr lang="en-US" sz="1800" dirty="0"/>
              <a:t>A safe harbor provision indicating the relaxation of existing audit standards (i.e. PCAOB, IAASB) on participating audit engagements.</a:t>
            </a:r>
          </a:p>
          <a:p>
            <a:pPr lvl="0"/>
            <a:r>
              <a:rPr lang="en-US" sz="1800" dirty="0"/>
              <a:t>Agreed upon procedures that will act as substitutes to traditional audit procedures. </a:t>
            </a:r>
            <a:endParaRPr lang="en-US" sz="1800" dirty="0" smtClean="0"/>
          </a:p>
          <a:p>
            <a:pPr lvl="0"/>
            <a:r>
              <a:rPr lang="en-US" sz="1800" dirty="0" smtClean="0"/>
              <a:t>The client IT team would provide access to presumably large amounts of system generated data (i.e. more data than in traditional engagements); the client’s IA team would participate in the program.</a:t>
            </a:r>
          </a:p>
          <a:p>
            <a:pPr lvl="0"/>
            <a:r>
              <a:rPr lang="en-US" sz="1800" dirty="0" smtClean="0"/>
              <a:t>Specification of the audit area and engagement that will be targeted for examination. </a:t>
            </a:r>
          </a:p>
          <a:p>
            <a:pPr lvl="0"/>
            <a:r>
              <a:rPr lang="en-US" sz="1800" dirty="0" smtClean="0"/>
              <a:t>The audit for the selected business process can be examined from its initial (i.e. planning) to concluding audit phase (audit wrap-up).</a:t>
            </a:r>
          </a:p>
          <a:p>
            <a:pPr lvl="0"/>
            <a:r>
              <a:rPr lang="en-US" sz="1800" dirty="0" smtClean="0"/>
              <a:t> </a:t>
            </a:r>
          </a:p>
          <a:p>
            <a:endParaRPr lang="en-US" sz="1800" dirty="0" smtClean="0"/>
          </a:p>
        </p:txBody>
      </p:sp>
    </p:spTree>
    <p:extLst>
      <p:ext uri="{BB962C8B-B14F-4D97-AF65-F5344CB8AC3E}">
        <p14:creationId xmlns:p14="http://schemas.microsoft.com/office/powerpoint/2010/main" val="6907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education</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5806084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auditors know in Analytics</a:t>
            </a:r>
            <a:endParaRPr lang="en-US" dirty="0"/>
          </a:p>
        </p:txBody>
      </p:sp>
      <p:sp>
        <p:nvSpPr>
          <p:cNvPr id="3" name="Content Placeholder 2"/>
          <p:cNvSpPr>
            <a:spLocks noGrp="1"/>
          </p:cNvSpPr>
          <p:nvPr>
            <p:ph idx="1"/>
          </p:nvPr>
        </p:nvSpPr>
        <p:spPr/>
        <p:txBody>
          <a:bodyPr>
            <a:normAutofit/>
          </a:bodyPr>
          <a:lstStyle/>
          <a:p>
            <a:r>
              <a:rPr lang="en-US" dirty="0" smtClean="0"/>
              <a:t>We need our staff to be aware of the tools and techniques that are available to them to address audit risks. </a:t>
            </a:r>
          </a:p>
          <a:p>
            <a:r>
              <a:rPr lang="en-US" dirty="0" smtClean="0"/>
              <a:t>We need our professionals to be able to identify risks (frame out their questions) and to think about what data would be useful in addressing those risks (answer those questions). </a:t>
            </a:r>
          </a:p>
          <a:p>
            <a:r>
              <a:rPr lang="en-US" dirty="0" smtClean="0"/>
              <a:t>Our auditors can leverage the skills of specialists in capturing and transforming that data. Our auditors need to think about how they could analyze that data and to visualize the data in order to provide the information or evidence necessary to reach their conclusion, </a:t>
            </a:r>
          </a:p>
          <a:p>
            <a:r>
              <a:rPr lang="en-US" dirty="0" smtClean="0"/>
              <a:t>We have standard tools and data engineers to help build custom solutions. </a:t>
            </a:r>
            <a:br>
              <a:rPr lang="en-US" dirty="0" smtClean="0"/>
            </a:br>
            <a:r>
              <a:rPr lang="en-US" dirty="0" smtClean="0"/>
              <a:t> Mike </a:t>
            </a:r>
            <a:r>
              <a:rPr lang="en-US" dirty="0" err="1" smtClean="0"/>
              <a:t>Leonardson</a:t>
            </a:r>
            <a:r>
              <a:rPr lang="en-US" dirty="0" smtClean="0"/>
              <a:t> (EY Leader of Analytics)</a:t>
            </a:r>
            <a:endParaRPr lang="en-US" dirty="0"/>
          </a:p>
        </p:txBody>
      </p:sp>
    </p:spTree>
    <p:extLst>
      <p:ext uri="{BB962C8B-B14F-4D97-AF65-F5344CB8AC3E}">
        <p14:creationId xmlns:p14="http://schemas.microsoft.com/office/powerpoint/2010/main" val="39505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conclusions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948909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Where </a:t>
            </a:r>
            <a:r>
              <a:rPr lang="en-US" sz="2400" dirty="0"/>
              <a:t>in the audit of historical financial statements are these methods to be used</a:t>
            </a:r>
            <a:r>
              <a:rPr lang="en-US" sz="2400" dirty="0" smtClean="0"/>
              <a:t>?</a:t>
            </a:r>
          </a:p>
          <a:p>
            <a:r>
              <a:rPr lang="en-US" sz="2400" dirty="0"/>
              <a:t>How to create an experimentation period where supervised analytics projects are performed in real engagements</a:t>
            </a:r>
            <a:r>
              <a:rPr lang="en-US" sz="2400" dirty="0" smtClean="0"/>
              <a:t>?</a:t>
            </a:r>
          </a:p>
          <a:p>
            <a:r>
              <a:rPr lang="en-US" sz="2400" dirty="0"/>
              <a:t>How to deal with the economic limitations of using data analytic methods in audits</a:t>
            </a:r>
            <a:r>
              <a:rPr lang="en-US" sz="2400" dirty="0" smtClean="0"/>
              <a:t>?</a:t>
            </a:r>
          </a:p>
          <a:p>
            <a:r>
              <a:rPr lang="en-US" sz="2400" dirty="0" smtClean="0"/>
              <a:t>How can human and device competencies be created?</a:t>
            </a:r>
            <a:endParaRPr lang="en-US" sz="2400" dirty="0"/>
          </a:p>
          <a:p>
            <a:r>
              <a:rPr lang="en-US" sz="2400" dirty="0" smtClean="0"/>
              <a:t>How will data analytics impact regulators’ approaches and auditing standards?</a:t>
            </a:r>
            <a:endParaRPr lang="en-US" sz="2400" dirty="0"/>
          </a:p>
        </p:txBody>
      </p:sp>
      <p:sp>
        <p:nvSpPr>
          <p:cNvPr id="3" name="Subtitle 2"/>
          <p:cNvSpPr>
            <a:spLocks noGrp="1"/>
          </p:cNvSpPr>
          <p:nvPr>
            <p:ph type="subTitle" idx="10"/>
          </p:nvPr>
        </p:nvSpPr>
        <p:spPr/>
        <p:txBody>
          <a:bodyPr/>
          <a:lstStyle/>
          <a:p>
            <a:endParaRPr lang="en-US"/>
          </a:p>
        </p:txBody>
      </p:sp>
      <p:sp>
        <p:nvSpPr>
          <p:cNvPr id="4" name="Title 3"/>
          <p:cNvSpPr>
            <a:spLocks noGrp="1"/>
          </p:cNvSpPr>
          <p:nvPr>
            <p:ph type="title"/>
          </p:nvPr>
        </p:nvSpPr>
        <p:spPr/>
        <p:txBody>
          <a:bodyPr/>
          <a:lstStyle/>
          <a:p>
            <a:r>
              <a:rPr lang="en-US" b="1" dirty="0" smtClean="0"/>
              <a:t>Key Questions</a:t>
            </a:r>
            <a:endParaRPr lang="en-US" b="1" dirty="0"/>
          </a:p>
        </p:txBody>
      </p:sp>
    </p:spTree>
    <p:extLst>
      <p:ext uri="{BB962C8B-B14F-4D97-AF65-F5344CB8AC3E}">
        <p14:creationId xmlns:p14="http://schemas.microsoft.com/office/powerpoint/2010/main" val="97052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It should be clear that the art of leveraging technology and data analytics will further enhance the quality of the audit and achieve better protection of the public interest.</a:t>
            </a:r>
          </a:p>
          <a:p>
            <a:endParaRPr lang="en-US" sz="2400" dirty="0"/>
          </a:p>
          <a:p>
            <a:r>
              <a:rPr lang="en-US" sz="2400" dirty="0"/>
              <a:t>Audit regulation has the power to accelerate the rate of adoption of analytics and this is a great opportunity for standard setting.</a:t>
            </a:r>
          </a:p>
          <a:p>
            <a:endParaRPr lang="en-US" sz="2400" dirty="0"/>
          </a:p>
        </p:txBody>
      </p:sp>
      <p:sp>
        <p:nvSpPr>
          <p:cNvPr id="3" name="Subtitle 2"/>
          <p:cNvSpPr>
            <a:spLocks noGrp="1"/>
          </p:cNvSpPr>
          <p:nvPr>
            <p:ph type="subTitle" idx="10"/>
          </p:nvPr>
        </p:nvSpPr>
        <p:spPr/>
        <p:txBody>
          <a:bodyPr/>
          <a:lstStyle/>
          <a:p>
            <a:endParaRPr lang="en-US"/>
          </a:p>
        </p:txBody>
      </p:sp>
      <p:sp>
        <p:nvSpPr>
          <p:cNvPr id="4" name="Title 3"/>
          <p:cNvSpPr>
            <a:spLocks noGrp="1"/>
          </p:cNvSpPr>
          <p:nvPr>
            <p:ph type="title"/>
          </p:nvPr>
        </p:nvSpPr>
        <p:spPr/>
        <p:txBody>
          <a:bodyPr/>
          <a:lstStyle/>
          <a:p>
            <a:r>
              <a:rPr lang="en-US" b="1" dirty="0" smtClean="0"/>
              <a:t>Observation</a:t>
            </a:r>
            <a:endParaRPr lang="en-US" b="1" dirty="0"/>
          </a:p>
        </p:txBody>
      </p:sp>
    </p:spTree>
    <p:extLst>
      <p:ext uri="{BB962C8B-B14F-4D97-AF65-F5344CB8AC3E}">
        <p14:creationId xmlns:p14="http://schemas.microsoft.com/office/powerpoint/2010/main" val="421501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600" b="1" dirty="0" smtClean="0"/>
              <a:t>Public Good – Actions to consider</a:t>
            </a:r>
          </a:p>
          <a:p>
            <a:pPr marL="457200" indent="-457200">
              <a:buAutoNum type="arabicParenR"/>
            </a:pPr>
            <a:r>
              <a:rPr lang="en-US" sz="2400" dirty="0" smtClean="0"/>
              <a:t>Adopt the audit data standard to create an easy interconnectivity of audit technology</a:t>
            </a:r>
          </a:p>
          <a:p>
            <a:pPr marL="457200" indent="-457200">
              <a:buAutoNum type="arabicParenR"/>
            </a:pPr>
            <a:r>
              <a:rPr lang="en-US" sz="2400" dirty="0" smtClean="0"/>
              <a:t>Create an experimentation period of dual or multiple audit standards</a:t>
            </a:r>
          </a:p>
          <a:p>
            <a:pPr marL="457200" indent="-457200">
              <a:buAutoNum type="arabicParenR"/>
            </a:pPr>
            <a:r>
              <a:rPr lang="en-US" sz="2400" dirty="0" smtClean="0"/>
              <a:t>Reengineer and re-imagine the structures of accounting and audit education</a:t>
            </a:r>
          </a:p>
          <a:p>
            <a:pPr marL="457200" indent="-457200">
              <a:buAutoNum type="arabicParenR"/>
            </a:pPr>
            <a:r>
              <a:rPr lang="en-US" sz="2400" dirty="0" smtClean="0"/>
              <a:t>Collaborate among the monitoring and standard setters to accelerate and improve </a:t>
            </a:r>
            <a:r>
              <a:rPr lang="en-US" sz="2400" dirty="0"/>
              <a:t>a</a:t>
            </a:r>
            <a:r>
              <a:rPr lang="en-US" sz="2400" dirty="0" smtClean="0"/>
              <a:t>ccounting and audit standards</a:t>
            </a:r>
            <a:endParaRPr lang="en-US" sz="2400" dirty="0"/>
          </a:p>
        </p:txBody>
      </p:sp>
    </p:spTree>
    <p:extLst>
      <p:ext uri="{BB962C8B-B14F-4D97-AF65-F5344CB8AC3E}">
        <p14:creationId xmlns:p14="http://schemas.microsoft.com/office/powerpoint/2010/main" val="304073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983" y="480391"/>
            <a:ext cx="8229600" cy="4722421"/>
          </a:xfrm>
        </p:spPr>
        <p:txBody>
          <a:bodyPr/>
          <a:lstStyle/>
          <a:p>
            <a:pPr marL="0" indent="0" algn="ctr">
              <a:buNone/>
            </a:pPr>
            <a:endParaRPr lang="en-US" sz="4000" b="1" dirty="0" smtClean="0">
              <a:latin typeface="Times New Roman" panose="02020603050405020304" pitchFamily="18" charset="0"/>
              <a:cs typeface="Times New Roman" panose="02020603050405020304" pitchFamily="18" charset="0"/>
            </a:endParaRPr>
          </a:p>
          <a:p>
            <a:pPr marL="0" indent="0" algn="ctr">
              <a:buNone/>
            </a:pPr>
            <a:endParaRPr lang="en-US" sz="4000" b="1" dirty="0">
              <a:latin typeface="Times New Roman" panose="02020603050405020304" pitchFamily="18" charset="0"/>
              <a:cs typeface="Times New Roman" panose="02020603050405020304" pitchFamily="18" charset="0"/>
            </a:endParaRPr>
          </a:p>
          <a:p>
            <a:pPr marL="0" indent="0" algn="ctr">
              <a:buNone/>
            </a:pPr>
            <a:r>
              <a:rPr lang="en-US" sz="4000" b="1" dirty="0" smtClean="0">
                <a:latin typeface="Times New Roman" panose="02020603050405020304" pitchFamily="18" charset="0"/>
                <a:cs typeface="Times New Roman" panose="02020603050405020304" pitchFamily="18" charset="0"/>
              </a:rPr>
              <a:t>Thanks!!</a:t>
            </a:r>
          </a:p>
          <a:p>
            <a:pPr marL="0" indent="0" algn="ctr">
              <a:buNone/>
            </a:pPr>
            <a:r>
              <a:rPr lang="en-US" sz="4000" b="1" dirty="0" smtClean="0">
                <a:latin typeface="Times New Roman" panose="02020603050405020304" pitchFamily="18" charset="0"/>
                <a:cs typeface="Times New Roman" panose="02020603050405020304" pitchFamily="18" charset="0"/>
              </a:rPr>
              <a:t>Contact me at</a:t>
            </a:r>
          </a:p>
          <a:p>
            <a:pPr marL="0" indent="0" algn="ctr">
              <a:buNone/>
            </a:pPr>
            <a:r>
              <a:rPr lang="en-US" sz="4000" b="1" dirty="0" smtClean="0">
                <a:latin typeface="Times New Roman" panose="02020603050405020304" pitchFamily="18" charset="0"/>
                <a:cs typeface="Times New Roman" panose="02020603050405020304" pitchFamily="18" charset="0"/>
                <a:hlinkClick r:id="rId3"/>
              </a:rPr>
              <a:t>miklosv@rutgers.edu</a:t>
            </a:r>
            <a:endParaRPr lang="en-US" sz="4000" b="1" dirty="0" smtClean="0">
              <a:latin typeface="Times New Roman" panose="02020603050405020304" pitchFamily="18" charset="0"/>
              <a:cs typeface="Times New Roman" panose="02020603050405020304" pitchFamily="18" charset="0"/>
            </a:endParaRPr>
          </a:p>
          <a:p>
            <a:pPr marL="0" indent="0" algn="ctr">
              <a:buNone/>
            </a:pPr>
            <a:r>
              <a:rPr lang="en-US" sz="4000" b="1" dirty="0" smtClean="0">
                <a:latin typeface="Times New Roman" panose="02020603050405020304" pitchFamily="18" charset="0"/>
                <a:cs typeface="Times New Roman" panose="02020603050405020304" pitchFamily="18" charset="0"/>
              </a:rPr>
              <a:t>Visit</a:t>
            </a:r>
          </a:p>
          <a:p>
            <a:pPr marL="0" indent="0" algn="ctr">
              <a:buNone/>
            </a:pPr>
            <a:r>
              <a:rPr lang="en-US" sz="4000" b="1" dirty="0" smtClean="0">
                <a:latin typeface="Times New Roman" panose="02020603050405020304" pitchFamily="18" charset="0"/>
                <a:cs typeface="Times New Roman" panose="02020603050405020304" pitchFamily="18" charset="0"/>
              </a:rPr>
              <a:t>http://raw.rutgers.edu</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2227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798E76-85C4-40A4-A03E-8A9799FA148D}" type="slidenum">
              <a:rPr lang="en-US" smtClean="0"/>
              <a:pPr>
                <a:defRPr/>
              </a:pPr>
              <a:t>59</a:t>
            </a:fld>
            <a:endParaRPr lang="en-US" dirty="0"/>
          </a:p>
        </p:txBody>
      </p:sp>
    </p:spTree>
    <p:extLst>
      <p:ext uri="{BB962C8B-B14F-4D97-AF65-F5344CB8AC3E}">
        <p14:creationId xmlns:p14="http://schemas.microsoft.com/office/powerpoint/2010/main" val="316707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p:txBody>
          <a:bodyPr/>
          <a:lstStyle/>
          <a:p>
            <a:pPr eaLnBrk="1" hangingPunct="1"/>
            <a:r>
              <a:rPr lang="en-US" altLang="en-US" smtClean="0"/>
              <a:t>The CarLab</a:t>
            </a:r>
          </a:p>
        </p:txBody>
      </p:sp>
      <p:sp>
        <p:nvSpPr>
          <p:cNvPr id="17412" name="Rectangle 3"/>
          <p:cNvSpPr>
            <a:spLocks noGrp="1" noChangeArrowheads="1"/>
          </p:cNvSpPr>
          <p:nvPr>
            <p:ph type="subTitle" idx="1"/>
          </p:nvPr>
        </p:nvSpPr>
        <p:spPr/>
        <p:txBody>
          <a:bodyPr>
            <a:normAutofit lnSpcReduction="10000"/>
          </a:bodyPr>
          <a:lstStyle/>
          <a:p>
            <a:pPr eaLnBrk="1" hangingPunct="1">
              <a:lnSpc>
                <a:spcPct val="80000"/>
              </a:lnSpc>
            </a:pPr>
            <a:r>
              <a:rPr lang="en-US" altLang="en-US" sz="2800" dirty="0" smtClean="0"/>
              <a:t>Continuous Audit and Reporting Laboratory</a:t>
            </a:r>
          </a:p>
          <a:p>
            <a:pPr eaLnBrk="1" hangingPunct="1">
              <a:lnSpc>
                <a:spcPct val="80000"/>
              </a:lnSpc>
            </a:pPr>
            <a:endParaRPr lang="en-US" altLang="en-US" sz="2800" dirty="0" smtClean="0"/>
          </a:p>
          <a:p>
            <a:pPr lvl="1" indent="10716">
              <a:lnSpc>
                <a:spcPct val="80000"/>
              </a:lnSpc>
            </a:pPr>
            <a:r>
              <a:rPr lang="en-US" altLang="en-US" sz="2000" dirty="0"/>
              <a:t>Graduate School of Management</a:t>
            </a:r>
          </a:p>
          <a:p>
            <a:pPr lvl="1" indent="10716">
              <a:lnSpc>
                <a:spcPct val="80000"/>
              </a:lnSpc>
            </a:pPr>
            <a:r>
              <a:rPr lang="en-US" altLang="en-US" sz="2000" dirty="0"/>
              <a:t>Rutgers University</a:t>
            </a:r>
          </a:p>
        </p:txBody>
      </p:sp>
    </p:spTree>
    <p:extLst>
      <p:ext uri="{BB962C8B-B14F-4D97-AF65-F5344CB8AC3E}">
        <p14:creationId xmlns:p14="http://schemas.microsoft.com/office/powerpoint/2010/main" val="13421482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Grp="1" noChangeArrowheads="1"/>
          </p:cNvSpPr>
          <p:nvPr>
            <p:ph idx="1"/>
          </p:nvPr>
        </p:nvSpPr>
        <p:spPr bwMode="auto">
          <a:xfrm>
            <a:off x="289560" y="1905575"/>
            <a:ext cx="8488680" cy="4339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latinLnBrk="0" hangingPunct="1">
              <a:lnSpc>
                <a:spcPct val="100000"/>
              </a:lnSpc>
              <a:spcBef>
                <a:spcPts val="500"/>
              </a:spcBef>
              <a:buClrTx/>
              <a:buSzTx/>
              <a:tabLst/>
            </a:pPr>
            <a:r>
              <a:rPr lang="en-US" altLang="en-US" sz="2000" dirty="0" smtClean="0">
                <a:solidFill>
                  <a:schemeClr val="tx2"/>
                </a:solidFill>
                <a:latin typeface="+mn-lt"/>
              </a:rPr>
              <a:t>1. Introduction to Audit Analytics:</a:t>
            </a:r>
          </a:p>
          <a:p>
            <a:pPr marL="0" marR="0" lvl="0" indent="0" defTabSz="914400" eaLnBrk="1" latinLnBrk="0" hangingPunct="1">
              <a:lnSpc>
                <a:spcPct val="100000"/>
              </a:lnSpc>
              <a:spcBef>
                <a:spcPts val="500"/>
              </a:spcBef>
              <a:buClrTx/>
              <a:buSzTx/>
              <a:tabLst/>
            </a:pPr>
            <a:r>
              <a:rPr kumimoji="0" lang="en-US" altLang="en-US" sz="1600" b="0" i="0" u="none" strike="noStrike" cap="none" normalizeH="0" baseline="0" dirty="0" smtClean="0">
                <a:ln>
                  <a:noFill/>
                </a:ln>
                <a:solidFill>
                  <a:srgbClr val="1155CC"/>
                </a:solidFill>
                <a:effectLst/>
                <a:cs typeface="Arial" panose="020B0604020202020204" pitchFamily="34" charset="0"/>
                <a:hlinkClick r:id="rId3"/>
              </a:rPr>
              <a:t>https://www.youtube.com/playlist?list=PLauepKFT6DK8nsUG3EXi6lYVX0CPHUngj</a:t>
            </a:r>
            <a:endParaRPr lang="en-US" altLang="en-US" sz="1600" dirty="0" smtClean="0">
              <a:cs typeface="Arial" panose="020B0604020202020204" pitchFamily="34" charset="0"/>
            </a:endParaRPr>
          </a:p>
          <a:p>
            <a:pPr marL="0" marR="0" lvl="0" indent="0" defTabSz="914400" eaLnBrk="1" latinLnBrk="0" hangingPunct="1">
              <a:lnSpc>
                <a:spcPct val="100000"/>
              </a:lnSpc>
              <a:spcBef>
                <a:spcPts val="500"/>
              </a:spcBef>
              <a:buClrTx/>
              <a:buSzTx/>
              <a:tabLst/>
            </a:pPr>
            <a:endParaRPr lang="en-US" altLang="en-US" sz="1200" dirty="0" smtClean="0">
              <a:solidFill>
                <a:schemeClr val="tx2"/>
              </a:solidFill>
              <a:latin typeface="+mn-lt"/>
            </a:endParaRPr>
          </a:p>
          <a:p>
            <a:pPr eaLnBrk="1" hangingPunct="1">
              <a:spcBef>
                <a:spcPts val="500"/>
              </a:spcBef>
            </a:pPr>
            <a:r>
              <a:rPr lang="en-US" altLang="en-US" sz="2000" dirty="0" smtClean="0">
                <a:solidFill>
                  <a:schemeClr val="tx2"/>
                </a:solidFill>
                <a:latin typeface="+mn-lt"/>
              </a:rPr>
              <a:t>2. Special Topics in Audit Analytics: </a:t>
            </a:r>
          </a:p>
          <a:p>
            <a:pPr eaLnBrk="1" hangingPunct="1">
              <a:spcBef>
                <a:spcPts val="500"/>
              </a:spcBef>
            </a:pPr>
            <a:r>
              <a:rPr kumimoji="0" lang="en-US" altLang="en-US" sz="1600" b="0" i="0" u="none" strike="noStrike" cap="none" normalizeH="0" baseline="0" dirty="0" smtClean="0">
                <a:ln>
                  <a:noFill/>
                </a:ln>
                <a:solidFill>
                  <a:srgbClr val="1155CC"/>
                </a:solidFill>
                <a:effectLst/>
                <a:cs typeface="Arial" panose="020B0604020202020204" pitchFamily="34" charset="0"/>
                <a:hlinkClick r:id="rId4"/>
              </a:rPr>
              <a:t>https://www.youtube.com/playlist?list=PLauepKFT6DK-PpuseJtSMlIy-YBhaV4TH</a:t>
            </a:r>
            <a:r>
              <a:rPr kumimoji="0" lang="en-US" altLang="en-US" sz="1600" b="0" i="0" u="none" strike="noStrike" cap="none" normalizeH="0" baseline="0" dirty="0" smtClean="0">
                <a:ln>
                  <a:noFill/>
                </a:ln>
                <a:solidFill>
                  <a:srgbClr val="222222"/>
                </a:solidFill>
                <a:effectLst/>
                <a:cs typeface="Arial" panose="020B0604020202020204" pitchFamily="34" charset="0"/>
              </a:rPr>
              <a:t/>
            </a:r>
            <a:br>
              <a:rPr kumimoji="0" lang="en-US" altLang="en-US" sz="1600" b="0" i="0" u="none" strike="noStrike" cap="none" normalizeH="0" baseline="0" dirty="0" smtClean="0">
                <a:ln>
                  <a:noFill/>
                </a:ln>
                <a:solidFill>
                  <a:srgbClr val="222222"/>
                </a:solidFill>
                <a:effectLst/>
                <a:cs typeface="Arial" panose="020B0604020202020204" pitchFamily="34" charset="0"/>
              </a:rPr>
            </a:br>
            <a:endParaRPr kumimoji="0" lang="en-US" altLang="en-US" sz="600" b="0" i="0" u="none" strike="noStrike" cap="none" normalizeH="0" baseline="0" dirty="0" smtClean="0">
              <a:ln>
                <a:noFill/>
              </a:ln>
              <a:solidFill>
                <a:schemeClr val="tx1"/>
              </a:solidFill>
              <a:effectLst/>
            </a:endParaRPr>
          </a:p>
          <a:p>
            <a:pPr marR="0" lvl="0" defTabSz="914400" eaLnBrk="1" latinLnBrk="0" hangingPunct="1">
              <a:lnSpc>
                <a:spcPct val="100000"/>
              </a:lnSpc>
              <a:spcBef>
                <a:spcPts val="500"/>
              </a:spcBef>
              <a:buClrTx/>
              <a:buSzTx/>
              <a:buFontTx/>
              <a:buNone/>
              <a:tabLst/>
            </a:pPr>
            <a:r>
              <a:rPr lang="en-US" altLang="en-US" sz="2000" dirty="0" smtClean="0">
                <a:solidFill>
                  <a:schemeClr val="tx2"/>
                </a:solidFill>
                <a:latin typeface="+mn-lt"/>
              </a:rPr>
              <a:t>3. Information Risk Management: </a:t>
            </a:r>
          </a:p>
          <a:p>
            <a:pPr marR="0" lvl="0" defTabSz="914400" eaLnBrk="1" latinLnBrk="0" hangingPunct="1">
              <a:lnSpc>
                <a:spcPct val="100000"/>
              </a:lnSpc>
              <a:spcBef>
                <a:spcPts val="500"/>
              </a:spcBef>
              <a:buClrTx/>
              <a:buSzTx/>
              <a:buFontTx/>
              <a:buNone/>
              <a:tabLst/>
            </a:pPr>
            <a:r>
              <a:rPr kumimoji="0" lang="en-US" altLang="en-US" sz="16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5"/>
              </a:rPr>
              <a:t>https://www.youtube.com/playlist?list=PLauepKFT6DK8uxePhPCoHjDf8_DlhRtGS</a:t>
            </a:r>
            <a:endParaRPr lang="en-US" altLang="en-US" sz="900" dirty="0">
              <a:solidFill>
                <a:srgbClr val="222222"/>
              </a:solidFill>
              <a:cs typeface="Arial" panose="020B0604020202020204" pitchFamily="34" charset="0"/>
            </a:endParaRPr>
          </a:p>
          <a:p>
            <a:pPr marR="0" lvl="0" defTabSz="914400" eaLnBrk="1" latinLnBrk="0" hangingPunct="1">
              <a:lnSpc>
                <a:spcPct val="100000"/>
              </a:lnSpc>
              <a:spcBef>
                <a:spcPts val="500"/>
              </a:spcBef>
              <a:buClrTx/>
              <a:buSzTx/>
              <a:buFontTx/>
              <a:buNone/>
              <a:tabLst/>
            </a:pPr>
            <a:endParaRPr lang="en-US" altLang="en-US" sz="1200" dirty="0" smtClean="0">
              <a:solidFill>
                <a:schemeClr val="tx2"/>
              </a:solidFill>
              <a:latin typeface="+mn-lt"/>
            </a:endParaRPr>
          </a:p>
          <a:p>
            <a:pPr eaLnBrk="1" hangingPunct="1">
              <a:spcBef>
                <a:spcPts val="500"/>
              </a:spcBef>
            </a:pPr>
            <a:r>
              <a:rPr lang="en-US" altLang="en-US" sz="2000" dirty="0" smtClean="0">
                <a:solidFill>
                  <a:schemeClr val="tx2"/>
                </a:solidFill>
                <a:latin typeface="+mn-lt"/>
              </a:rPr>
              <a:t>4. Tutorials for Risk Management: </a:t>
            </a:r>
          </a:p>
          <a:p>
            <a:pPr eaLnBrk="1" hangingPunct="1">
              <a:spcBef>
                <a:spcPts val="500"/>
              </a:spcBef>
            </a:pPr>
            <a:r>
              <a:rPr kumimoji="0" lang="en-US" altLang="en-US" sz="16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6"/>
              </a:rPr>
              <a:t>https://www.youtube.com/playlist?list=PLauepKFT6DK9Grq8J67NMyGpYh1AsBb--</a:t>
            </a:r>
            <a:endParaRPr kumimoji="0" lang="en-US" altLang="en-US" sz="16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endParaRPr>
          </a:p>
          <a:p>
            <a:pPr eaLnBrk="1" hangingPunct="1">
              <a:spcBef>
                <a:spcPts val="500"/>
              </a:spcBef>
            </a:pPr>
            <a:endParaRPr lang="en-US" altLang="en-US" sz="1200" dirty="0">
              <a:solidFill>
                <a:srgbClr val="1155CC"/>
              </a:solidFill>
              <a:cs typeface="Arial" panose="020B0604020202020204" pitchFamily="34" charset="0"/>
            </a:endParaRPr>
          </a:p>
          <a:p>
            <a:pPr eaLnBrk="1" hangingPunct="1">
              <a:spcBef>
                <a:spcPts val="500"/>
              </a:spcBef>
            </a:pPr>
            <a:r>
              <a:rPr lang="en-US" altLang="en-US" sz="2000" dirty="0">
                <a:solidFill>
                  <a:schemeClr val="tx2"/>
                </a:solidFill>
                <a:latin typeface="+mn-lt"/>
              </a:rPr>
              <a:t>For more information please visit</a:t>
            </a:r>
            <a:r>
              <a:rPr lang="en-US" altLang="en-US" sz="2000" dirty="0" smtClean="0">
                <a:solidFill>
                  <a:schemeClr val="tx2"/>
                </a:solidFill>
                <a:latin typeface="+mn-lt"/>
              </a:rPr>
              <a:t>:</a:t>
            </a:r>
          </a:p>
          <a:p>
            <a:pPr eaLnBrk="1" hangingPunct="1">
              <a:spcBef>
                <a:spcPts val="500"/>
              </a:spcBef>
            </a:pPr>
            <a:r>
              <a:rPr lang="en-US" altLang="en-US" sz="2000" dirty="0">
                <a:solidFill>
                  <a:srgbClr val="1155CC"/>
                </a:solidFill>
                <a:cs typeface="Arial" panose="020B0604020202020204" pitchFamily="34" charset="0"/>
                <a:hlinkClick r:id="rId7"/>
              </a:rPr>
              <a:t>http://</a:t>
            </a:r>
            <a:r>
              <a:rPr lang="en-US" altLang="en-US" sz="2000" dirty="0" smtClean="0">
                <a:solidFill>
                  <a:srgbClr val="1155CC"/>
                </a:solidFill>
                <a:cs typeface="Arial" panose="020B0604020202020204" pitchFamily="34" charset="0"/>
                <a:hlinkClick r:id="rId7"/>
              </a:rPr>
              <a:t>raw.rutgers.edu/accounting-courses.html</a:t>
            </a:r>
            <a:endParaRPr lang="en-US" altLang="en-US" sz="2000" dirty="0">
              <a:solidFill>
                <a:schemeClr val="tx2"/>
              </a:solidFill>
              <a:latin typeface="+mn-lt"/>
            </a:endParaRPr>
          </a:p>
        </p:txBody>
      </p:sp>
      <p:sp>
        <p:nvSpPr>
          <p:cNvPr id="4" name="Title 3"/>
          <p:cNvSpPr txBox="1">
            <a:spLocks/>
          </p:cNvSpPr>
          <p:nvPr/>
        </p:nvSpPr>
        <p:spPr>
          <a:xfrm>
            <a:off x="289560" y="549911"/>
            <a:ext cx="7543800" cy="533400"/>
          </a:xfrm>
          <a:prstGeom prst="rect">
            <a:avLst/>
          </a:prstGeom>
        </p:spPr>
        <p:txBody>
          <a:bodyPr>
            <a:noAutofit/>
          </a:bodyPr>
          <a:lstStyle>
            <a:lvl1pPr algn="l" rtl="0" eaLnBrk="1" fontAlgn="base" hangingPunct="1">
              <a:spcBef>
                <a:spcPct val="0"/>
              </a:spcBef>
              <a:spcAft>
                <a:spcPct val="0"/>
              </a:spcAft>
              <a:defRPr sz="3000">
                <a:solidFill>
                  <a:schemeClr val="tx2"/>
                </a:solidFill>
                <a:latin typeface="+mj-lt"/>
                <a:ea typeface="ヒラギノ角ゴ Pro W3" charset="0"/>
                <a:cs typeface="Geneva" charset="0"/>
              </a:defRPr>
            </a:lvl1pPr>
            <a:lvl2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2pPr>
            <a:lvl3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3pPr>
            <a:lvl4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4pPr>
            <a:lvl5pPr algn="l" rtl="0" eaLnBrk="1" fontAlgn="base" hangingPunct="1">
              <a:spcBef>
                <a:spcPct val="0"/>
              </a:spcBef>
              <a:spcAft>
                <a:spcPct val="0"/>
              </a:spcAft>
              <a:defRPr sz="3000">
                <a:solidFill>
                  <a:schemeClr val="tx2"/>
                </a:solidFill>
                <a:latin typeface="Arial" charset="0"/>
                <a:ea typeface="ヒラギノ角ゴ Pro W3" charset="0"/>
                <a:cs typeface="Geneva" charset="0"/>
              </a:defRPr>
            </a:lvl5pPr>
            <a:lvl6pPr marL="457200" algn="l" rtl="0" eaLnBrk="1" fontAlgn="base" hangingPunct="1">
              <a:spcBef>
                <a:spcPct val="0"/>
              </a:spcBef>
              <a:spcAft>
                <a:spcPct val="0"/>
              </a:spcAft>
              <a:defRPr sz="3000">
                <a:solidFill>
                  <a:schemeClr val="tx2"/>
                </a:solidFill>
                <a:latin typeface="Arial" charset="0"/>
              </a:defRPr>
            </a:lvl6pPr>
            <a:lvl7pPr marL="914400" algn="l" rtl="0" eaLnBrk="1" fontAlgn="base" hangingPunct="1">
              <a:spcBef>
                <a:spcPct val="0"/>
              </a:spcBef>
              <a:spcAft>
                <a:spcPct val="0"/>
              </a:spcAft>
              <a:defRPr sz="3000">
                <a:solidFill>
                  <a:schemeClr val="tx2"/>
                </a:solidFill>
                <a:latin typeface="Arial" charset="0"/>
              </a:defRPr>
            </a:lvl7pPr>
            <a:lvl8pPr marL="1371600" algn="l" rtl="0" eaLnBrk="1" fontAlgn="base" hangingPunct="1">
              <a:spcBef>
                <a:spcPct val="0"/>
              </a:spcBef>
              <a:spcAft>
                <a:spcPct val="0"/>
              </a:spcAft>
              <a:defRPr sz="3000">
                <a:solidFill>
                  <a:schemeClr val="tx2"/>
                </a:solidFill>
                <a:latin typeface="Arial" charset="0"/>
              </a:defRPr>
            </a:lvl8pPr>
            <a:lvl9pPr marL="1828800" algn="l" rtl="0" eaLnBrk="1" fontAlgn="base" hangingPunct="1">
              <a:spcBef>
                <a:spcPct val="0"/>
              </a:spcBef>
              <a:spcAft>
                <a:spcPct val="0"/>
              </a:spcAft>
              <a:defRPr sz="3000">
                <a:solidFill>
                  <a:schemeClr val="tx2"/>
                </a:solidFill>
                <a:latin typeface="Arial" charset="0"/>
              </a:defRPr>
            </a:lvl9pPr>
          </a:lstStyle>
          <a:p>
            <a:r>
              <a:rPr lang="en-US" sz="2800" kern="0" dirty="0" smtClean="0"/>
              <a:t>Resource:</a:t>
            </a:r>
          </a:p>
          <a:p>
            <a:r>
              <a:rPr lang="en-US" sz="2800" kern="0" dirty="0" smtClean="0"/>
              <a:t>Audit Data Analytics free on YouTube from the</a:t>
            </a:r>
          </a:p>
          <a:p>
            <a:r>
              <a:rPr lang="en-US" sz="2800" kern="0" dirty="0" smtClean="0"/>
              <a:t>Rutgers Curriculum</a:t>
            </a:r>
            <a:r>
              <a:rPr lang="en-US" sz="4000" kern="0" dirty="0" smtClean="0"/>
              <a:t/>
            </a:r>
            <a:br>
              <a:rPr lang="en-US" sz="4000" kern="0" dirty="0" smtClean="0"/>
            </a:br>
            <a:endParaRPr lang="en-US" sz="2400" kern="0" dirty="0"/>
          </a:p>
        </p:txBody>
      </p:sp>
    </p:spTree>
    <p:extLst>
      <p:ext uri="{BB962C8B-B14F-4D97-AF65-F5344CB8AC3E}">
        <p14:creationId xmlns:p14="http://schemas.microsoft.com/office/powerpoint/2010/main" val="2247849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2263"/>
            <a:ext cx="9152930" cy="5138487"/>
          </a:xfrm>
          <a:prstGeom prst="rect">
            <a:avLst/>
          </a:prstGeom>
        </p:spPr>
      </p:pic>
    </p:spTree>
    <p:extLst>
      <p:ext uri="{BB962C8B-B14F-4D97-AF65-F5344CB8AC3E}">
        <p14:creationId xmlns:p14="http://schemas.microsoft.com/office/powerpoint/2010/main" val="4135270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1" name="Rectangle 2"/>
          <p:cNvSpPr>
            <a:spLocks noGrp="1" noChangeArrowheads="1"/>
          </p:cNvSpPr>
          <p:nvPr>
            <p:ph type="title" idx="4294967295"/>
          </p:nvPr>
        </p:nvSpPr>
        <p:spPr>
          <a:xfrm>
            <a:off x="0" y="1587104"/>
            <a:ext cx="6571060" cy="531019"/>
          </a:xfrm>
        </p:spPr>
        <p:txBody>
          <a:bodyPr>
            <a:normAutofit fontScale="90000"/>
          </a:bodyPr>
          <a:lstStyle/>
          <a:p>
            <a:r>
              <a:rPr lang="en-US" altLang="en-US" sz="2550"/>
              <a:t>An evolving continuous audit</a:t>
            </a:r>
            <a:br>
              <a:rPr lang="en-US" altLang="en-US" sz="2550"/>
            </a:br>
            <a:r>
              <a:rPr lang="en-US" altLang="en-US" sz="2550"/>
              <a:t>framework</a:t>
            </a:r>
          </a:p>
        </p:txBody>
      </p:sp>
      <p:sp>
        <p:nvSpPr>
          <p:cNvPr id="5123" name="Text Box 3"/>
          <p:cNvSpPr txBox="1">
            <a:spLocks noChangeArrowheads="1"/>
          </p:cNvSpPr>
          <p:nvPr/>
        </p:nvSpPr>
        <p:spPr bwMode="auto">
          <a:xfrm>
            <a:off x="427290" y="2628901"/>
            <a:ext cx="214446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dirty="0"/>
              <a:t>Automation</a:t>
            </a:r>
          </a:p>
          <a:p>
            <a:pPr eaLnBrk="1" hangingPunct="1">
              <a:spcBef>
                <a:spcPct val="50000"/>
              </a:spcBef>
              <a:buFontTx/>
              <a:buChar char="•"/>
            </a:pPr>
            <a:r>
              <a:rPr lang="en-US" altLang="en-US" dirty="0" smtClean="0"/>
              <a:t>Sensing</a:t>
            </a:r>
            <a:endParaRPr lang="en-US" altLang="en-US" dirty="0"/>
          </a:p>
          <a:p>
            <a:pPr eaLnBrk="1" hangingPunct="1">
              <a:spcBef>
                <a:spcPct val="50000"/>
              </a:spcBef>
              <a:buFontTx/>
              <a:buChar char="•"/>
            </a:pPr>
            <a:r>
              <a:rPr lang="en-US" altLang="en-US" dirty="0"/>
              <a:t>ERP</a:t>
            </a:r>
          </a:p>
          <a:p>
            <a:pPr eaLnBrk="1" hangingPunct="1">
              <a:spcBef>
                <a:spcPct val="50000"/>
              </a:spcBef>
              <a:buFontTx/>
              <a:buChar char="•"/>
            </a:pPr>
            <a:r>
              <a:rPr lang="en-US" altLang="en-US" dirty="0"/>
              <a:t>E-Commerce</a:t>
            </a:r>
          </a:p>
        </p:txBody>
      </p:sp>
      <p:sp>
        <p:nvSpPr>
          <p:cNvPr id="5124" name="Oval 4"/>
          <p:cNvSpPr>
            <a:spLocks noChangeArrowheads="1"/>
          </p:cNvSpPr>
          <p:nvPr/>
        </p:nvSpPr>
        <p:spPr bwMode="auto">
          <a:xfrm>
            <a:off x="3486150" y="2571750"/>
            <a:ext cx="1657350" cy="142875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t>Continuous</a:t>
            </a:r>
          </a:p>
          <a:p>
            <a:pPr algn="ctr" eaLnBrk="1" hangingPunct="1"/>
            <a:endParaRPr lang="en-US" altLang="en-US" sz="1600" dirty="0"/>
          </a:p>
          <a:p>
            <a:pPr algn="ctr" eaLnBrk="1" hangingPunct="1"/>
            <a:r>
              <a:rPr lang="en-US" altLang="en-US" sz="1600" dirty="0"/>
              <a:t>Audit</a:t>
            </a:r>
          </a:p>
        </p:txBody>
      </p:sp>
      <p:sp>
        <p:nvSpPr>
          <p:cNvPr id="5125" name="Line 5"/>
          <p:cNvSpPr>
            <a:spLocks noChangeShapeType="1"/>
          </p:cNvSpPr>
          <p:nvPr/>
        </p:nvSpPr>
        <p:spPr bwMode="auto">
          <a:xfrm>
            <a:off x="2514600" y="3257550"/>
            <a:ext cx="742950"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6" name="Oval 6"/>
          <p:cNvSpPr>
            <a:spLocks noChangeArrowheads="1"/>
          </p:cNvSpPr>
          <p:nvPr/>
        </p:nvSpPr>
        <p:spPr bwMode="auto">
          <a:xfrm>
            <a:off x="5831391" y="2567568"/>
            <a:ext cx="1657350" cy="143293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dirty="0"/>
              <a:t>Continuous</a:t>
            </a:r>
          </a:p>
          <a:p>
            <a:pPr algn="ctr" eaLnBrk="1" hangingPunct="1"/>
            <a:r>
              <a:rPr lang="en-US" altLang="en-US" sz="1600" dirty="0"/>
              <a:t>Control</a:t>
            </a:r>
          </a:p>
          <a:p>
            <a:pPr algn="ctr" eaLnBrk="1" hangingPunct="1"/>
            <a:r>
              <a:rPr lang="en-US" altLang="en-US" sz="1600" dirty="0"/>
              <a:t>Monitoring</a:t>
            </a:r>
          </a:p>
        </p:txBody>
      </p:sp>
      <p:sp>
        <p:nvSpPr>
          <p:cNvPr id="5127" name="Oval 7"/>
          <p:cNvSpPr>
            <a:spLocks noChangeArrowheads="1"/>
          </p:cNvSpPr>
          <p:nvPr/>
        </p:nvSpPr>
        <p:spPr bwMode="auto">
          <a:xfrm>
            <a:off x="3314700" y="1828800"/>
            <a:ext cx="4400550" cy="3429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endParaRPr lang="en-US" altLang="en-US"/>
          </a:p>
          <a:p>
            <a:pPr algn="ctr" eaLnBrk="1" hangingPunct="1"/>
            <a:r>
              <a:rPr lang="en-US" altLang="en-US"/>
              <a:t>Continuous</a:t>
            </a:r>
          </a:p>
          <a:p>
            <a:pPr algn="ctr" eaLnBrk="1" hangingPunct="1"/>
            <a:r>
              <a:rPr lang="en-US" altLang="en-US" sz="2400"/>
              <a:t>Audit</a:t>
            </a:r>
          </a:p>
        </p:txBody>
      </p:sp>
      <p:sp>
        <p:nvSpPr>
          <p:cNvPr id="5128" name="Text Box 8"/>
          <p:cNvSpPr txBox="1">
            <a:spLocks noChangeArrowheads="1"/>
          </p:cNvSpPr>
          <p:nvPr/>
        </p:nvSpPr>
        <p:spPr bwMode="auto">
          <a:xfrm>
            <a:off x="4057650" y="3143251"/>
            <a:ext cx="6174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t>Data</a:t>
            </a:r>
          </a:p>
        </p:txBody>
      </p:sp>
      <p:sp>
        <p:nvSpPr>
          <p:cNvPr id="5129" name="Oval 9"/>
          <p:cNvSpPr>
            <a:spLocks noChangeArrowheads="1"/>
          </p:cNvSpPr>
          <p:nvPr/>
        </p:nvSpPr>
        <p:spPr bwMode="auto">
          <a:xfrm>
            <a:off x="4629150" y="1885950"/>
            <a:ext cx="1657350" cy="142875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600"/>
              <a:t>Continuous Risk</a:t>
            </a:r>
          </a:p>
          <a:p>
            <a:pPr algn="ctr" eaLnBrk="1" hangingPunct="1"/>
            <a:r>
              <a:rPr lang="en-US" altLang="en-US" sz="1600"/>
              <a:t>Monitoring and</a:t>
            </a:r>
          </a:p>
          <a:p>
            <a:pPr algn="ctr" eaLnBrk="1" hangingPunct="1"/>
            <a:r>
              <a:rPr lang="en-US" altLang="en-US" sz="1600"/>
              <a:t>Assessment</a:t>
            </a:r>
          </a:p>
        </p:txBody>
      </p:sp>
    </p:spTree>
    <p:extLst>
      <p:ext uri="{BB962C8B-B14F-4D97-AF65-F5344CB8AC3E}">
        <p14:creationId xmlns:p14="http://schemas.microsoft.com/office/powerpoint/2010/main" val="2178138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4"/>
                                        </p:tgtEl>
                                        <p:attrNameLst>
                                          <p:attrName>style.visibility</p:attrName>
                                        </p:attrNameLst>
                                      </p:cBhvr>
                                      <p:to>
                                        <p:strVal val="visible"/>
                                      </p:to>
                                    </p:set>
                                    <p:anim calcmode="lin" valueType="num">
                                      <p:cBhvr additive="base">
                                        <p:cTn id="18" dur="500" fill="hold"/>
                                        <p:tgtEl>
                                          <p:spTgt spid="5124"/>
                                        </p:tgtEl>
                                        <p:attrNameLst>
                                          <p:attrName>ppt_x</p:attrName>
                                        </p:attrNameLst>
                                      </p:cBhvr>
                                      <p:tavLst>
                                        <p:tav tm="0">
                                          <p:val>
                                            <p:strVal val="#ppt_x"/>
                                          </p:val>
                                        </p:tav>
                                        <p:tav tm="100000">
                                          <p:val>
                                            <p:strVal val="#ppt_x"/>
                                          </p:val>
                                        </p:tav>
                                      </p:tavLst>
                                    </p:anim>
                                    <p:anim calcmode="lin" valueType="num">
                                      <p:cBhvr additive="base">
                                        <p:cTn id="19"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126"/>
                                        </p:tgtEl>
                                        <p:attrNameLst>
                                          <p:attrName>style.visibility</p:attrName>
                                        </p:attrNameLst>
                                      </p:cBhvr>
                                      <p:to>
                                        <p:strVal val="visible"/>
                                      </p:to>
                                    </p:set>
                                    <p:anim calcmode="lin" valueType="num">
                                      <p:cBhvr additive="base">
                                        <p:cTn id="24" dur="500" fill="hold"/>
                                        <p:tgtEl>
                                          <p:spTgt spid="5126"/>
                                        </p:tgtEl>
                                        <p:attrNameLst>
                                          <p:attrName>ppt_x</p:attrName>
                                        </p:attrNameLst>
                                      </p:cBhvr>
                                      <p:tavLst>
                                        <p:tav tm="0">
                                          <p:val>
                                            <p:strVal val="#ppt_x"/>
                                          </p:val>
                                        </p:tav>
                                        <p:tav tm="100000">
                                          <p:val>
                                            <p:strVal val="#ppt_x"/>
                                          </p:val>
                                        </p:tav>
                                      </p:tavLst>
                                    </p:anim>
                                    <p:anim calcmode="lin" valueType="num">
                                      <p:cBhvr additive="base">
                                        <p:cTn id="25"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127"/>
                                        </p:tgtEl>
                                        <p:attrNameLst>
                                          <p:attrName>style.visibility</p:attrName>
                                        </p:attrNameLst>
                                      </p:cBhvr>
                                      <p:to>
                                        <p:strVal val="visible"/>
                                      </p:to>
                                    </p:set>
                                    <p:anim calcmode="lin" valueType="num">
                                      <p:cBhvr additive="base">
                                        <p:cTn id="30" dur="500" fill="hold"/>
                                        <p:tgtEl>
                                          <p:spTgt spid="5127"/>
                                        </p:tgtEl>
                                        <p:attrNameLst>
                                          <p:attrName>ppt_x</p:attrName>
                                        </p:attrNameLst>
                                      </p:cBhvr>
                                      <p:tavLst>
                                        <p:tav tm="0">
                                          <p:val>
                                            <p:strVal val="#ppt_x"/>
                                          </p:val>
                                        </p:tav>
                                        <p:tav tm="100000">
                                          <p:val>
                                            <p:strVal val="#ppt_x"/>
                                          </p:val>
                                        </p:tav>
                                      </p:tavLst>
                                    </p:anim>
                                    <p:anim calcmode="lin" valueType="num">
                                      <p:cBhvr additive="base">
                                        <p:cTn id="31"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128"/>
                                        </p:tgtEl>
                                        <p:attrNameLst>
                                          <p:attrName>style.visibility</p:attrName>
                                        </p:attrNameLst>
                                      </p:cBhvr>
                                      <p:to>
                                        <p:strVal val="visible"/>
                                      </p:to>
                                    </p:set>
                                    <p:anim calcmode="lin" valueType="num">
                                      <p:cBhvr additive="base">
                                        <p:cTn id="36" dur="500" fill="hold"/>
                                        <p:tgtEl>
                                          <p:spTgt spid="5128"/>
                                        </p:tgtEl>
                                        <p:attrNameLst>
                                          <p:attrName>ppt_x</p:attrName>
                                        </p:attrNameLst>
                                      </p:cBhvr>
                                      <p:tavLst>
                                        <p:tav tm="0">
                                          <p:val>
                                            <p:strVal val="#ppt_x"/>
                                          </p:val>
                                        </p:tav>
                                        <p:tav tm="100000">
                                          <p:val>
                                            <p:strVal val="#ppt_x"/>
                                          </p:val>
                                        </p:tav>
                                      </p:tavLst>
                                    </p:anim>
                                    <p:anim calcmode="lin" valueType="num">
                                      <p:cBhvr additive="base">
                                        <p:cTn id="37"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1" nodeType="clickEffect">
                                  <p:stCondLst>
                                    <p:cond delay="0"/>
                                  </p:stCondLst>
                                  <p:childTnLst>
                                    <p:set>
                                      <p:cBhvr>
                                        <p:cTn id="41" dur="1" fill="hold">
                                          <p:stCondLst>
                                            <p:cond delay="0"/>
                                          </p:stCondLst>
                                        </p:cTn>
                                        <p:tgtEl>
                                          <p:spTgt spid="5127"/>
                                        </p:tgtEl>
                                        <p:attrNameLst>
                                          <p:attrName>style.visibility</p:attrName>
                                        </p:attrNameLst>
                                      </p:cBhvr>
                                      <p:to>
                                        <p:strVal val="visible"/>
                                      </p:to>
                                    </p:set>
                                    <p:anim calcmode="lin" valueType="num">
                                      <p:cBhvr additive="base">
                                        <p:cTn id="42" dur="500" fill="hold"/>
                                        <p:tgtEl>
                                          <p:spTgt spid="5127"/>
                                        </p:tgtEl>
                                        <p:attrNameLst>
                                          <p:attrName>ppt_x</p:attrName>
                                        </p:attrNameLst>
                                      </p:cBhvr>
                                      <p:tavLst>
                                        <p:tav tm="0">
                                          <p:val>
                                            <p:strVal val="#ppt_x"/>
                                          </p:val>
                                        </p:tav>
                                        <p:tav tm="100000">
                                          <p:val>
                                            <p:strVal val="#ppt_x"/>
                                          </p:val>
                                        </p:tav>
                                      </p:tavLst>
                                    </p:anim>
                                    <p:anim calcmode="lin" valueType="num">
                                      <p:cBhvr additive="base">
                                        <p:cTn id="43"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129"/>
                                        </p:tgtEl>
                                        <p:attrNameLst>
                                          <p:attrName>style.visibility</p:attrName>
                                        </p:attrNameLst>
                                      </p:cBhvr>
                                      <p:to>
                                        <p:strVal val="visible"/>
                                      </p:to>
                                    </p:set>
                                    <p:anim calcmode="lin" valueType="num">
                                      <p:cBhvr additive="base">
                                        <p:cTn id="48" dur="500" fill="hold"/>
                                        <p:tgtEl>
                                          <p:spTgt spid="5129"/>
                                        </p:tgtEl>
                                        <p:attrNameLst>
                                          <p:attrName>ppt_x</p:attrName>
                                        </p:attrNameLst>
                                      </p:cBhvr>
                                      <p:tavLst>
                                        <p:tav tm="0">
                                          <p:val>
                                            <p:strVal val="#ppt_x"/>
                                          </p:val>
                                        </p:tav>
                                        <p:tav tm="100000">
                                          <p:val>
                                            <p:strVal val="#ppt_x"/>
                                          </p:val>
                                        </p:tav>
                                      </p:tavLst>
                                    </p:anim>
                                    <p:anim calcmode="lin" valueType="num">
                                      <p:cBhvr additive="base">
                                        <p:cTn id="49" dur="500" fill="hold"/>
                                        <p:tgtEl>
                                          <p:spTgt spid="5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5126" grpId="0" animBg="1"/>
      <p:bldP spid="5127" grpId="0" animBg="1"/>
      <p:bldP spid="5127" grpId="1" animBg="1"/>
      <p:bldP spid="5128" grpId="0"/>
      <p:bldP spid="51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71550" y="857250"/>
          <a:ext cx="702945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flipV="1">
            <a:off x="5143500" y="1485900"/>
            <a:ext cx="514350" cy="1714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657850" y="1200150"/>
            <a:ext cx="1257300" cy="57150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r>
              <a:rPr lang="en-US" sz="1800" dirty="0" err="1">
                <a:solidFill>
                  <a:schemeClr val="bg1"/>
                </a:solidFill>
              </a:rPr>
              <a:t>Itaú-Unibanco</a:t>
            </a:r>
            <a:endParaRPr lang="en-US" dirty="0">
              <a:solidFill>
                <a:schemeClr val="bg1"/>
              </a:solidFill>
            </a:endParaRPr>
          </a:p>
        </p:txBody>
      </p:sp>
      <p:cxnSp>
        <p:nvCxnSpPr>
          <p:cNvPr id="9" name="Straight Connector 8"/>
          <p:cNvCxnSpPr/>
          <p:nvPr/>
        </p:nvCxnSpPr>
        <p:spPr>
          <a:xfrm>
            <a:off x="5143500" y="2000250"/>
            <a:ext cx="514350" cy="5715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657850" y="1943100"/>
            <a:ext cx="5715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400" dirty="0">
                <a:solidFill>
                  <a:schemeClr val="bg1"/>
                </a:solidFill>
              </a:rPr>
              <a:t>P&amp;G</a:t>
            </a:r>
          </a:p>
        </p:txBody>
      </p:sp>
      <p:sp>
        <p:nvSpPr>
          <p:cNvPr id="18439" name="TextBox 15"/>
          <p:cNvSpPr txBox="1">
            <a:spLocks noChangeArrowheads="1"/>
          </p:cNvSpPr>
          <p:nvPr/>
        </p:nvSpPr>
        <p:spPr bwMode="auto">
          <a:xfrm>
            <a:off x="6686550" y="1714500"/>
            <a:ext cx="857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dirty="0">
                <a:latin typeface="Verdana" panose="020B0604030504040204" pitchFamily="34" charset="0"/>
              </a:rPr>
              <a:t>PPP Insurance</a:t>
            </a:r>
          </a:p>
        </p:txBody>
      </p:sp>
      <p:sp>
        <p:nvSpPr>
          <p:cNvPr id="18440" name="TextBox 17"/>
          <p:cNvSpPr txBox="1">
            <a:spLocks noChangeArrowheads="1"/>
          </p:cNvSpPr>
          <p:nvPr/>
        </p:nvSpPr>
        <p:spPr bwMode="auto">
          <a:xfrm>
            <a:off x="6172200" y="2400301"/>
            <a:ext cx="10287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50">
                <a:latin typeface="Verdana" panose="020B0604030504040204" pitchFamily="34" charset="0"/>
              </a:rPr>
              <a:t>Inventory Dashboard</a:t>
            </a:r>
          </a:p>
        </p:txBody>
      </p:sp>
      <p:cxnSp>
        <p:nvCxnSpPr>
          <p:cNvPr id="20" name="Straight Connector 19"/>
          <p:cNvCxnSpPr>
            <a:endCxn id="21" idx="1"/>
          </p:cNvCxnSpPr>
          <p:nvPr/>
        </p:nvCxnSpPr>
        <p:spPr>
          <a:xfrm flipV="1">
            <a:off x="6686550" y="3343275"/>
            <a:ext cx="285750" cy="85725"/>
          </a:xfrm>
          <a:prstGeom prst="line">
            <a:avLst/>
          </a:prstGeom>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972300" y="3086100"/>
            <a:ext cx="8001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600" dirty="0">
                <a:solidFill>
                  <a:schemeClr val="bg1"/>
                </a:solidFill>
                <a:hlinkClick r:id="" action="ppaction://noaction"/>
              </a:rPr>
              <a:t>Siemens</a:t>
            </a:r>
            <a:endParaRPr lang="en-US" sz="1600" dirty="0">
              <a:solidFill>
                <a:schemeClr val="bg1"/>
              </a:solidFill>
            </a:endParaRPr>
          </a:p>
        </p:txBody>
      </p:sp>
      <p:sp>
        <p:nvSpPr>
          <p:cNvPr id="18443" name="TextBox 23"/>
          <p:cNvSpPr txBox="1">
            <a:spLocks noChangeArrowheads="1"/>
          </p:cNvSpPr>
          <p:nvPr/>
        </p:nvSpPr>
        <p:spPr bwMode="auto">
          <a:xfrm>
            <a:off x="7086600" y="3543301"/>
            <a:ext cx="1028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Continuous Control </a:t>
            </a:r>
            <a:br>
              <a:rPr lang="en-US" altLang="en-US" sz="900">
                <a:latin typeface="Verdana" panose="020B0604030504040204" pitchFamily="34" charset="0"/>
              </a:rPr>
            </a:br>
            <a:r>
              <a:rPr lang="en-US" altLang="en-US" sz="900">
                <a:latin typeface="Verdana" panose="020B0604030504040204" pitchFamily="34" charset="0"/>
              </a:rPr>
              <a:t>Monitoring</a:t>
            </a:r>
          </a:p>
        </p:txBody>
      </p:sp>
      <p:cxnSp>
        <p:nvCxnSpPr>
          <p:cNvPr id="26" name="Straight Connector 25"/>
          <p:cNvCxnSpPr/>
          <p:nvPr/>
        </p:nvCxnSpPr>
        <p:spPr>
          <a:xfrm>
            <a:off x="1143000" y="4629150"/>
            <a:ext cx="685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14850" y="4629150"/>
            <a:ext cx="0" cy="1371600"/>
          </a:xfrm>
          <a:prstGeom prst="line">
            <a:avLst/>
          </a:prstGeom>
        </p:spPr>
        <p:style>
          <a:lnRef idx="1">
            <a:schemeClr val="accent1"/>
          </a:lnRef>
          <a:fillRef idx="0">
            <a:schemeClr val="accent1"/>
          </a:fillRef>
          <a:effectRef idx="0">
            <a:schemeClr val="accent1"/>
          </a:effectRef>
          <a:fontRef idx="minor">
            <a:schemeClr val="tx1"/>
          </a:fontRef>
        </p:style>
      </p:cxnSp>
      <p:sp>
        <p:nvSpPr>
          <p:cNvPr id="18446" name="TextBox 28"/>
          <p:cNvSpPr txBox="1">
            <a:spLocks noChangeArrowheads="1"/>
          </p:cNvSpPr>
          <p:nvPr/>
        </p:nvSpPr>
        <p:spPr bwMode="auto">
          <a:xfrm>
            <a:off x="1143000" y="4572001"/>
            <a:ext cx="337185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500" b="1" u="sng">
                <a:latin typeface="Verdana" panose="020B0604030504040204" pitchFamily="34" charset="0"/>
              </a:rPr>
              <a:t>Audit Automation </a:t>
            </a:r>
          </a:p>
          <a:p>
            <a:r>
              <a:rPr lang="en-US" altLang="en-US" sz="1500" b="1">
                <a:latin typeface="Verdana" panose="020B0604030504040204" pitchFamily="34" charset="0"/>
              </a:rPr>
              <a:t>P&amp;G: Order to Cash</a:t>
            </a:r>
          </a:p>
          <a:p>
            <a:r>
              <a:rPr lang="en-US" altLang="en-US" sz="1500" b="1">
                <a:latin typeface="Verdana" panose="020B0604030504040204" pitchFamily="34" charset="0"/>
              </a:rPr>
              <a:t>          Auditor Judgment</a:t>
            </a:r>
          </a:p>
          <a:p>
            <a:r>
              <a:rPr lang="en-US" altLang="en-US" sz="1500" b="1">
                <a:latin typeface="Verdana" panose="020B0604030504040204" pitchFamily="34" charset="0"/>
              </a:rPr>
              <a:t>Siemens- AAS Automation</a:t>
            </a:r>
          </a:p>
          <a:p>
            <a:r>
              <a:rPr lang="en-US" altLang="en-US" sz="1500" b="1">
                <a:latin typeface="Verdana" panose="020B0604030504040204" pitchFamily="34" charset="0"/>
              </a:rPr>
              <a:t>AICPA – ADS / APS</a:t>
            </a:r>
          </a:p>
        </p:txBody>
      </p:sp>
      <p:sp>
        <p:nvSpPr>
          <p:cNvPr id="18447" name="TextBox 29"/>
          <p:cNvSpPr txBox="1">
            <a:spLocks noChangeArrowheads="1"/>
          </p:cNvSpPr>
          <p:nvPr/>
        </p:nvSpPr>
        <p:spPr bwMode="auto">
          <a:xfrm>
            <a:off x="4613871" y="4457700"/>
            <a:ext cx="33718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u="sng" dirty="0">
                <a:latin typeface="Verdana" panose="020B0604030504040204" pitchFamily="34" charset="0"/>
              </a:rPr>
              <a:t>Audit Methodologies</a:t>
            </a:r>
          </a:p>
          <a:p>
            <a:pPr>
              <a:buFont typeface="Arial" panose="020B0604020202020204" pitchFamily="34" charset="0"/>
              <a:buChar char="•"/>
            </a:pPr>
            <a:r>
              <a:rPr lang="en-US" altLang="en-US" sz="1200" b="1" dirty="0">
                <a:latin typeface="Verdana" panose="020B0604030504040204" pitchFamily="34" charset="0"/>
                <a:hlinkClick r:id="rId8" action="ppaction://hlinksldjump"/>
              </a:rPr>
              <a:t>Multidimensional Clustering </a:t>
            </a:r>
            <a:r>
              <a:rPr lang="en-US" altLang="en-US" sz="1200" b="1" u="sng" dirty="0">
                <a:latin typeface="Verdana" panose="020B0604030504040204" pitchFamily="34" charset="0"/>
                <a:hlinkClick r:id="rId8" action="ppaction://hlinksldjump"/>
              </a:rPr>
              <a:t>   </a:t>
            </a:r>
            <a:endParaRPr lang="en-US" altLang="en-US" sz="1200" b="1" u="sng" dirty="0">
              <a:latin typeface="Verdana" panose="020B0604030504040204" pitchFamily="34" charset="0"/>
            </a:endParaRPr>
          </a:p>
          <a:p>
            <a:pPr>
              <a:buFont typeface="Arial" panose="020B0604020202020204" pitchFamily="34" charset="0"/>
              <a:buChar char="•"/>
            </a:pPr>
            <a:r>
              <a:rPr lang="en-US" altLang="en-US" sz="1200" b="1" dirty="0">
                <a:latin typeface="Verdana" panose="020B0604030504040204" pitchFamily="34" charset="0"/>
                <a:hlinkClick r:id="rId9" action="ppaction://hlinksldjump"/>
              </a:rPr>
              <a:t>Process Mining</a:t>
            </a:r>
            <a:endParaRPr lang="en-US" altLang="en-US" sz="1200" b="1" dirty="0">
              <a:latin typeface="Verdana" panose="020B0604030504040204" pitchFamily="34" charset="0"/>
            </a:endParaRPr>
          </a:p>
          <a:p>
            <a:pPr>
              <a:buFont typeface="Arial" panose="020B0604020202020204" pitchFamily="34" charset="0"/>
              <a:buChar char="•"/>
            </a:pPr>
            <a:r>
              <a:rPr lang="en-US" altLang="en-US" sz="1200" b="1" dirty="0">
                <a:latin typeface="Verdana" panose="020B0604030504040204" pitchFamily="34" charset="0"/>
                <a:hlinkClick r:id="rId10" action="ppaction://hlinksldjump"/>
              </a:rPr>
              <a:t>Continuity  Equations </a:t>
            </a:r>
            <a:endParaRPr lang="en-US" altLang="en-US" sz="1200" b="1" dirty="0">
              <a:latin typeface="Verdana" panose="020B0604030504040204" pitchFamily="34" charset="0"/>
            </a:endParaRPr>
          </a:p>
          <a:p>
            <a:pPr>
              <a:buFont typeface="Arial" panose="020B0604020202020204" pitchFamily="34" charset="0"/>
              <a:buChar char="•"/>
            </a:pPr>
            <a:r>
              <a:rPr lang="en-US" altLang="en-US" sz="1200" b="1" dirty="0">
                <a:latin typeface="Verdana" panose="020B0604030504040204" pitchFamily="34" charset="0"/>
                <a:hlinkClick r:id="rId11" action="ppaction://hlinksldjump"/>
              </a:rPr>
              <a:t>Predictive Auditing </a:t>
            </a:r>
            <a:endParaRPr lang="en-US" altLang="en-US" sz="1200" b="1" dirty="0">
              <a:latin typeface="Verdana" panose="020B0604030504040204" pitchFamily="34" charset="0"/>
            </a:endParaRPr>
          </a:p>
          <a:p>
            <a:pPr>
              <a:buFont typeface="Arial" panose="020B0604020202020204" pitchFamily="34" charset="0"/>
              <a:buChar char="•"/>
            </a:pPr>
            <a:r>
              <a:rPr lang="en-US" altLang="en-US" sz="1200" b="1" dirty="0">
                <a:latin typeface="Verdana" panose="020B0604030504040204" pitchFamily="34" charset="0"/>
              </a:rPr>
              <a:t>Visualization</a:t>
            </a:r>
          </a:p>
          <a:p>
            <a:pPr>
              <a:buFont typeface="Arial" panose="020B0604020202020204" pitchFamily="34" charset="0"/>
              <a:buChar char="•"/>
            </a:pPr>
            <a:r>
              <a:rPr lang="en-US" altLang="en-US" sz="1200" b="1" dirty="0">
                <a:latin typeface="Verdana" panose="020B0604030504040204" pitchFamily="34" charset="0"/>
              </a:rPr>
              <a:t>Analytic Playpen </a:t>
            </a:r>
            <a:endParaRPr lang="en-US" altLang="en-US" sz="1200" b="1" dirty="0" smtClean="0">
              <a:latin typeface="Verdana" panose="020B0604030504040204" pitchFamily="34" charset="0"/>
            </a:endParaRPr>
          </a:p>
          <a:p>
            <a:pPr>
              <a:buFont typeface="Arial" panose="020B0604020202020204" pitchFamily="34" charset="0"/>
              <a:buChar char="•"/>
            </a:pPr>
            <a:r>
              <a:rPr lang="en-US" altLang="en-US" sz="1200" b="1" dirty="0" smtClean="0">
                <a:latin typeface="Verdana" panose="020B0604030504040204" pitchFamily="34" charset="0"/>
              </a:rPr>
              <a:t>Deep Learning</a:t>
            </a:r>
          </a:p>
          <a:p>
            <a:pPr>
              <a:buFont typeface="Arial" panose="020B0604020202020204" pitchFamily="34" charset="0"/>
              <a:buChar char="•"/>
            </a:pPr>
            <a:r>
              <a:rPr lang="en-US" altLang="en-US" sz="1200" b="1" dirty="0" smtClean="0">
                <a:latin typeface="Verdana" panose="020B0604030504040204" pitchFamily="34" charset="0"/>
              </a:rPr>
              <a:t>Blockchain and Smart Contracts</a:t>
            </a:r>
          </a:p>
          <a:p>
            <a:pPr>
              <a:buFont typeface="Arial" panose="020B0604020202020204" pitchFamily="34" charset="0"/>
              <a:buChar char="•"/>
            </a:pPr>
            <a:r>
              <a:rPr lang="en-US" altLang="en-US" sz="1200" b="1" dirty="0" smtClean="0">
                <a:latin typeface="Verdana" panose="020B0604030504040204" pitchFamily="34" charset="0"/>
              </a:rPr>
              <a:t>Cognitive decision assistant</a:t>
            </a:r>
            <a:endParaRPr lang="en-US" altLang="en-US" sz="1200" b="1" dirty="0">
              <a:latin typeface="Verdana" panose="020B0604030504040204" pitchFamily="34" charset="0"/>
            </a:endParaRPr>
          </a:p>
        </p:txBody>
      </p:sp>
      <p:sp>
        <p:nvSpPr>
          <p:cNvPr id="32" name="Rounded Rectangle 31"/>
          <p:cNvSpPr/>
          <p:nvPr/>
        </p:nvSpPr>
        <p:spPr>
          <a:xfrm>
            <a:off x="1714500" y="2228850"/>
            <a:ext cx="8001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900" dirty="0" err="1">
                <a:solidFill>
                  <a:schemeClr val="bg1"/>
                </a:solidFill>
              </a:rPr>
              <a:t>Itaú</a:t>
            </a:r>
            <a:r>
              <a:rPr lang="en-US" sz="900" dirty="0">
                <a:solidFill>
                  <a:schemeClr val="bg1"/>
                </a:solidFill>
              </a:rPr>
              <a:t>- </a:t>
            </a:r>
            <a:r>
              <a:rPr lang="en-US" sz="900" dirty="0" err="1">
                <a:solidFill>
                  <a:schemeClr val="bg1"/>
                </a:solidFill>
              </a:rPr>
              <a:t>UniBanco</a:t>
            </a:r>
            <a:endParaRPr lang="en-US" sz="900" dirty="0">
              <a:solidFill>
                <a:schemeClr val="bg1"/>
              </a:solidFill>
            </a:endParaRPr>
          </a:p>
        </p:txBody>
      </p:sp>
      <p:sp>
        <p:nvSpPr>
          <p:cNvPr id="33" name="Rounded Rectangle 32"/>
          <p:cNvSpPr/>
          <p:nvPr/>
        </p:nvSpPr>
        <p:spPr>
          <a:xfrm>
            <a:off x="1428750" y="3714750"/>
            <a:ext cx="5715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400" dirty="0">
                <a:solidFill>
                  <a:schemeClr val="bg1"/>
                </a:solidFill>
              </a:rPr>
              <a:t>P&amp;G</a:t>
            </a:r>
          </a:p>
        </p:txBody>
      </p:sp>
      <p:sp>
        <p:nvSpPr>
          <p:cNvPr id="34" name="Rounded Rectangle 33">
            <a:hlinkClick r:id="rId10" action="ppaction://hlinksldjump"/>
          </p:cNvPr>
          <p:cNvSpPr/>
          <p:nvPr/>
        </p:nvSpPr>
        <p:spPr>
          <a:xfrm>
            <a:off x="1314450" y="2846785"/>
            <a:ext cx="5715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200" dirty="0">
                <a:solidFill>
                  <a:schemeClr val="bg1"/>
                </a:solidFill>
                <a:hlinkClick r:id="rId12" action="ppaction://hlinksldjump"/>
              </a:rPr>
              <a:t>HCA</a:t>
            </a:r>
            <a:endParaRPr lang="en-US" sz="1200" dirty="0">
              <a:solidFill>
                <a:schemeClr val="bg1"/>
              </a:solidFill>
            </a:endParaRPr>
          </a:p>
        </p:txBody>
      </p:sp>
      <p:sp>
        <p:nvSpPr>
          <p:cNvPr id="35" name="Rounded Rectangle 34"/>
          <p:cNvSpPr/>
          <p:nvPr/>
        </p:nvSpPr>
        <p:spPr>
          <a:xfrm>
            <a:off x="4400550" y="3543300"/>
            <a:ext cx="5715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200" dirty="0">
                <a:solidFill>
                  <a:schemeClr val="bg1"/>
                </a:solidFill>
                <a:hlinkClick r:id="rId13" action="ppaction://hlinksldjump"/>
              </a:rPr>
              <a:t>Met-Life</a:t>
            </a:r>
            <a:r>
              <a:rPr lang="en-US" sz="1200" dirty="0">
                <a:solidFill>
                  <a:schemeClr val="bg1"/>
                </a:solidFill>
              </a:rPr>
              <a:t> </a:t>
            </a:r>
          </a:p>
        </p:txBody>
      </p:sp>
      <p:sp>
        <p:nvSpPr>
          <p:cNvPr id="36" name="Rounded Rectangle 35"/>
          <p:cNvSpPr/>
          <p:nvPr/>
        </p:nvSpPr>
        <p:spPr>
          <a:xfrm>
            <a:off x="3600450" y="2914650"/>
            <a:ext cx="74295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200" dirty="0" err="1">
                <a:solidFill>
                  <a:schemeClr val="bg1"/>
                </a:solidFill>
              </a:rPr>
              <a:t>Duratex</a:t>
            </a:r>
            <a:endParaRPr lang="en-US" sz="1200" dirty="0">
              <a:solidFill>
                <a:schemeClr val="bg1"/>
              </a:solidFill>
            </a:endParaRPr>
          </a:p>
        </p:txBody>
      </p:sp>
      <p:sp>
        <p:nvSpPr>
          <p:cNvPr id="37" name="Rounded Rectangle 36"/>
          <p:cNvSpPr/>
          <p:nvPr/>
        </p:nvSpPr>
        <p:spPr>
          <a:xfrm>
            <a:off x="3657600" y="3771900"/>
            <a:ext cx="571500" cy="514350"/>
          </a:xfrm>
          <a:prstGeom prst="roundRect">
            <a:avLst/>
          </a:prstGeom>
          <a:solidFill>
            <a:schemeClr val="accent3">
              <a:lumMod val="50000"/>
            </a:schemeClr>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600" dirty="0">
                <a:solidFill>
                  <a:schemeClr val="bg1"/>
                </a:solidFill>
              </a:rPr>
              <a:t>J+J</a:t>
            </a:r>
          </a:p>
        </p:txBody>
      </p:sp>
      <p:sp>
        <p:nvSpPr>
          <p:cNvPr id="38" name="Rounded Rectangle 37"/>
          <p:cNvSpPr/>
          <p:nvPr/>
        </p:nvSpPr>
        <p:spPr>
          <a:xfrm>
            <a:off x="2171700" y="4171950"/>
            <a:ext cx="1028700" cy="4000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900" dirty="0">
                <a:solidFill>
                  <a:schemeClr val="bg1"/>
                </a:solidFill>
              </a:rPr>
              <a:t>CA Technologies</a:t>
            </a:r>
          </a:p>
        </p:txBody>
      </p:sp>
      <p:cxnSp>
        <p:nvCxnSpPr>
          <p:cNvPr id="40" name="Straight Connector 39"/>
          <p:cNvCxnSpPr/>
          <p:nvPr/>
        </p:nvCxnSpPr>
        <p:spPr>
          <a:xfrm>
            <a:off x="3371850" y="3600450"/>
            <a:ext cx="1028700"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000250" y="3771900"/>
            <a:ext cx="514350" cy="171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171700" y="2743200"/>
            <a:ext cx="228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7" idx="1"/>
          </p:cNvCxnSpPr>
          <p:nvPr/>
        </p:nvCxnSpPr>
        <p:spPr>
          <a:xfrm>
            <a:off x="3200400" y="3886200"/>
            <a:ext cx="457200" cy="14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971800" y="3429000"/>
            <a:ext cx="514350" cy="171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028950" y="3200400"/>
            <a:ext cx="514350" cy="171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43200" y="3829050"/>
            <a:ext cx="57150"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828800" y="3200400"/>
            <a:ext cx="514350" cy="57150"/>
          </a:xfrm>
          <a:prstGeom prst="line">
            <a:avLst/>
          </a:prstGeom>
        </p:spPr>
        <p:style>
          <a:lnRef idx="1">
            <a:schemeClr val="accent1"/>
          </a:lnRef>
          <a:fillRef idx="0">
            <a:schemeClr val="accent1"/>
          </a:fillRef>
          <a:effectRef idx="0">
            <a:schemeClr val="accent1"/>
          </a:effectRef>
          <a:fontRef idx="minor">
            <a:schemeClr val="tx1"/>
          </a:fontRef>
        </p:style>
      </p:cxnSp>
      <p:sp>
        <p:nvSpPr>
          <p:cNvPr id="18463" name="TextBox 53"/>
          <p:cNvSpPr txBox="1">
            <a:spLocks noChangeArrowheads="1"/>
          </p:cNvSpPr>
          <p:nvPr/>
        </p:nvSpPr>
        <p:spPr bwMode="auto">
          <a:xfrm>
            <a:off x="3028950" y="24003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latin typeface="Verdana" panose="020B0604030504040204" pitchFamily="34" charset="0"/>
            </a:endParaRPr>
          </a:p>
        </p:txBody>
      </p:sp>
      <p:sp>
        <p:nvSpPr>
          <p:cNvPr id="18464" name="TextBox 54"/>
          <p:cNvSpPr txBox="1">
            <a:spLocks noChangeArrowheads="1"/>
          </p:cNvSpPr>
          <p:nvPr/>
        </p:nvSpPr>
        <p:spPr bwMode="auto">
          <a:xfrm>
            <a:off x="1428750" y="3371851"/>
            <a:ext cx="5715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Supply Chain</a:t>
            </a:r>
          </a:p>
        </p:txBody>
      </p:sp>
      <p:sp>
        <p:nvSpPr>
          <p:cNvPr id="18465" name="TextBox 55"/>
          <p:cNvSpPr txBox="1">
            <a:spLocks noChangeArrowheads="1"/>
          </p:cNvSpPr>
          <p:nvPr/>
        </p:nvSpPr>
        <p:spPr bwMode="auto">
          <a:xfrm>
            <a:off x="1428750" y="4286250"/>
            <a:ext cx="7429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050">
                <a:latin typeface="Verdana" panose="020B0604030504040204" pitchFamily="34" charset="0"/>
              </a:rPr>
              <a:t>Inventory</a:t>
            </a:r>
          </a:p>
        </p:txBody>
      </p:sp>
      <p:sp>
        <p:nvSpPr>
          <p:cNvPr id="18466" name="TextBox 56"/>
          <p:cNvSpPr txBox="1">
            <a:spLocks noChangeArrowheads="1"/>
          </p:cNvSpPr>
          <p:nvPr/>
        </p:nvSpPr>
        <p:spPr bwMode="auto">
          <a:xfrm>
            <a:off x="3200400" y="4286251"/>
            <a:ext cx="800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FCPA Sales Commission </a:t>
            </a:r>
          </a:p>
        </p:txBody>
      </p:sp>
      <p:sp>
        <p:nvSpPr>
          <p:cNvPr id="60" name="Rounded Rectangle 59"/>
          <p:cNvSpPr/>
          <p:nvPr/>
        </p:nvSpPr>
        <p:spPr>
          <a:xfrm>
            <a:off x="2628900" y="2000250"/>
            <a:ext cx="5715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200" dirty="0">
                <a:solidFill>
                  <a:schemeClr val="bg1"/>
                </a:solidFill>
              </a:rPr>
              <a:t>IDT </a:t>
            </a:r>
          </a:p>
        </p:txBody>
      </p:sp>
      <p:sp>
        <p:nvSpPr>
          <p:cNvPr id="18468" name="TextBox 65"/>
          <p:cNvSpPr txBox="1">
            <a:spLocks noChangeArrowheads="1"/>
          </p:cNvSpPr>
          <p:nvPr/>
        </p:nvSpPr>
        <p:spPr bwMode="auto">
          <a:xfrm>
            <a:off x="4572000" y="4057651"/>
            <a:ext cx="571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Claims Wires</a:t>
            </a:r>
          </a:p>
        </p:txBody>
      </p:sp>
      <p:sp>
        <p:nvSpPr>
          <p:cNvPr id="18469" name="TextBox 66"/>
          <p:cNvSpPr txBox="1">
            <a:spLocks noChangeArrowheads="1"/>
          </p:cNvSpPr>
          <p:nvPr/>
        </p:nvSpPr>
        <p:spPr bwMode="auto">
          <a:xfrm>
            <a:off x="4000500" y="4286251"/>
            <a:ext cx="7429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FCPA</a:t>
            </a:r>
          </a:p>
        </p:txBody>
      </p:sp>
      <p:sp>
        <p:nvSpPr>
          <p:cNvPr id="18470" name="TextBox 71"/>
          <p:cNvSpPr txBox="1">
            <a:spLocks noChangeArrowheads="1"/>
          </p:cNvSpPr>
          <p:nvPr/>
        </p:nvSpPr>
        <p:spPr bwMode="auto">
          <a:xfrm>
            <a:off x="2697956" y="2503885"/>
            <a:ext cx="80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Duplicate Payments </a:t>
            </a:r>
          </a:p>
        </p:txBody>
      </p:sp>
      <p:sp>
        <p:nvSpPr>
          <p:cNvPr id="18471" name="TextBox 72"/>
          <p:cNvSpPr txBox="1">
            <a:spLocks noChangeArrowheads="1"/>
          </p:cNvSpPr>
          <p:nvPr/>
        </p:nvSpPr>
        <p:spPr bwMode="auto">
          <a:xfrm>
            <a:off x="1143000" y="1828800"/>
            <a:ext cx="571500" cy="86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dirty="0">
                <a:latin typeface="Verdana" panose="020B0604030504040204" pitchFamily="34" charset="0"/>
              </a:rPr>
              <a:t>PPP </a:t>
            </a:r>
          </a:p>
          <a:p>
            <a:r>
              <a:rPr lang="en-US" altLang="en-US" sz="825" dirty="0">
                <a:latin typeface="Verdana" panose="020B0604030504040204" pitchFamily="34" charset="0"/>
              </a:rPr>
              <a:t>Credit Card Insurance</a:t>
            </a:r>
          </a:p>
          <a:p>
            <a:r>
              <a:rPr lang="en-US" altLang="en-US" sz="825" dirty="0">
                <a:latin typeface="Verdana" panose="020B0604030504040204" pitchFamily="34" charset="0"/>
              </a:rPr>
              <a:t>A/P </a:t>
            </a:r>
          </a:p>
        </p:txBody>
      </p:sp>
      <p:sp>
        <p:nvSpPr>
          <p:cNvPr id="18472" name="TextBox 75"/>
          <p:cNvSpPr txBox="1">
            <a:spLocks noChangeArrowheads="1"/>
          </p:cNvSpPr>
          <p:nvPr/>
        </p:nvSpPr>
        <p:spPr bwMode="auto">
          <a:xfrm>
            <a:off x="4057650" y="3429001"/>
            <a:ext cx="6286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A/P</a:t>
            </a:r>
          </a:p>
        </p:txBody>
      </p:sp>
      <p:cxnSp>
        <p:nvCxnSpPr>
          <p:cNvPr id="5" name="Straight Arrow Connector 4"/>
          <p:cNvCxnSpPr>
            <a:endCxn id="60" idx="2"/>
          </p:cNvCxnSpPr>
          <p:nvPr/>
        </p:nvCxnSpPr>
        <p:spPr>
          <a:xfrm flipV="1">
            <a:off x="2914650" y="2514600"/>
            <a:ext cx="0" cy="400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2828925" y="1143000"/>
            <a:ext cx="571500" cy="514350"/>
          </a:xfrm>
          <a:prstGeom prst="roundRect">
            <a:avLst/>
          </a:prstGeom>
          <a:solidFill>
            <a:schemeClr val="accent3">
              <a:lumMod val="50000"/>
            </a:schemeClr>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800" dirty="0">
                <a:solidFill>
                  <a:schemeClr val="bg1"/>
                </a:solidFill>
              </a:rPr>
              <a:t>HP </a:t>
            </a:r>
          </a:p>
        </p:txBody>
      </p:sp>
      <p:sp>
        <p:nvSpPr>
          <p:cNvPr id="18475" name="TextBox 49"/>
          <p:cNvSpPr txBox="1">
            <a:spLocks noChangeArrowheads="1"/>
          </p:cNvSpPr>
          <p:nvPr/>
        </p:nvSpPr>
        <p:spPr bwMode="auto">
          <a:xfrm>
            <a:off x="2984897" y="1596629"/>
            <a:ext cx="80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GL</a:t>
            </a:r>
          </a:p>
          <a:p>
            <a:r>
              <a:rPr lang="en-US" altLang="en-US" sz="900">
                <a:latin typeface="Verdana" panose="020B0604030504040204" pitchFamily="34" charset="0"/>
              </a:rPr>
              <a:t>KPIs/KRIs </a:t>
            </a:r>
          </a:p>
        </p:txBody>
      </p:sp>
      <p:sp>
        <p:nvSpPr>
          <p:cNvPr id="51" name="Rounded Rectangle 50"/>
          <p:cNvSpPr/>
          <p:nvPr/>
        </p:nvSpPr>
        <p:spPr>
          <a:xfrm>
            <a:off x="1257300" y="1222772"/>
            <a:ext cx="74295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200" dirty="0">
                <a:solidFill>
                  <a:schemeClr val="bg1"/>
                </a:solidFill>
                <a:hlinkClick r:id="rId14" action="ppaction://hlinksldjump"/>
              </a:rPr>
              <a:t>Sigma Bank </a:t>
            </a:r>
            <a:endParaRPr lang="en-US" sz="1200" dirty="0">
              <a:solidFill>
                <a:schemeClr val="bg1"/>
              </a:solidFill>
            </a:endParaRPr>
          </a:p>
        </p:txBody>
      </p:sp>
      <p:sp>
        <p:nvSpPr>
          <p:cNvPr id="18477" name="TextBox 52"/>
          <p:cNvSpPr txBox="1">
            <a:spLocks noChangeArrowheads="1"/>
          </p:cNvSpPr>
          <p:nvPr/>
        </p:nvSpPr>
        <p:spPr bwMode="auto">
          <a:xfrm>
            <a:off x="1600200" y="1800226"/>
            <a:ext cx="800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latin typeface="Verdana" panose="020B0604030504040204" pitchFamily="34" charset="0"/>
              </a:rPr>
              <a:t>Process Mining</a:t>
            </a:r>
          </a:p>
        </p:txBody>
      </p:sp>
      <p:sp>
        <p:nvSpPr>
          <p:cNvPr id="58" name="Rounded Rectangle 57"/>
          <p:cNvSpPr/>
          <p:nvPr/>
        </p:nvSpPr>
        <p:spPr>
          <a:xfrm>
            <a:off x="2000250" y="885825"/>
            <a:ext cx="771525"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200" dirty="0">
                <a:solidFill>
                  <a:schemeClr val="bg1"/>
                </a:solidFill>
              </a:rPr>
              <a:t>KPMG </a:t>
            </a:r>
          </a:p>
        </p:txBody>
      </p:sp>
      <p:cxnSp>
        <p:nvCxnSpPr>
          <p:cNvPr id="10" name="Straight Connector 9"/>
          <p:cNvCxnSpPr>
            <a:stCxn id="58" idx="3"/>
          </p:cNvCxnSpPr>
          <p:nvPr/>
        </p:nvCxnSpPr>
        <p:spPr>
          <a:xfrm>
            <a:off x="2771775" y="1143000"/>
            <a:ext cx="1000125" cy="342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343150" y="1400175"/>
            <a:ext cx="177404" cy="1514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hlinkClick r:id="rId15" action="ppaction://hlinksldjump"/>
          </p:cNvPr>
          <p:cNvCxnSpPr>
            <a:stCxn id="51" idx="2"/>
          </p:cNvCxnSpPr>
          <p:nvPr/>
        </p:nvCxnSpPr>
        <p:spPr>
          <a:xfrm>
            <a:off x="1628775" y="1737123"/>
            <a:ext cx="885825" cy="12346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flipV="1">
            <a:off x="4400550" y="2257425"/>
            <a:ext cx="328613" cy="314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72050" y="2793207"/>
            <a:ext cx="428625" cy="407194"/>
          </a:xfrm>
          <a:prstGeom prst="line">
            <a:avLst/>
          </a:prstGeom>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4972050" y="4114800"/>
            <a:ext cx="800100" cy="514350"/>
          </a:xfrm>
          <a:prstGeom prst="roundRect">
            <a:avLst/>
          </a:prstGeom>
          <a:solidFill>
            <a:schemeClr val="bg2"/>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900" dirty="0">
                <a:solidFill>
                  <a:schemeClr val="bg1"/>
                </a:solidFill>
              </a:rPr>
              <a:t>American Water / </a:t>
            </a:r>
            <a:r>
              <a:rPr lang="en-US" sz="900" dirty="0" err="1">
                <a:solidFill>
                  <a:schemeClr val="bg1"/>
                </a:solidFill>
              </a:rPr>
              <a:t>Caseware</a:t>
            </a:r>
            <a:endParaRPr lang="en-US" sz="900" dirty="0">
              <a:solidFill>
                <a:schemeClr val="bg1"/>
              </a:solidFill>
            </a:endParaRPr>
          </a:p>
        </p:txBody>
      </p:sp>
      <p:cxnSp>
        <p:nvCxnSpPr>
          <p:cNvPr id="22" name="Straight Connector 21"/>
          <p:cNvCxnSpPr/>
          <p:nvPr/>
        </p:nvCxnSpPr>
        <p:spPr>
          <a:xfrm flipH="1">
            <a:off x="2984898" y="4632723"/>
            <a:ext cx="2387203" cy="11965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61" idx="1"/>
          </p:cNvCxnSpPr>
          <p:nvPr/>
        </p:nvCxnSpPr>
        <p:spPr>
          <a:xfrm flipH="1" flipV="1">
            <a:off x="3200400" y="3829050"/>
            <a:ext cx="1771650" cy="542925"/>
          </a:xfrm>
          <a:prstGeom prst="line">
            <a:avLst/>
          </a:prstGeom>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2200275" y="1513285"/>
            <a:ext cx="5715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900" dirty="0">
                <a:solidFill>
                  <a:schemeClr val="bg1"/>
                </a:solidFill>
              </a:rPr>
              <a:t>Verizon</a:t>
            </a:r>
          </a:p>
        </p:txBody>
      </p:sp>
      <p:cxnSp>
        <p:nvCxnSpPr>
          <p:cNvPr id="31" name="Straight Connector 30"/>
          <p:cNvCxnSpPr/>
          <p:nvPr/>
        </p:nvCxnSpPr>
        <p:spPr>
          <a:xfrm>
            <a:off x="2520553" y="2028826"/>
            <a:ext cx="165497" cy="764381"/>
          </a:xfrm>
          <a:prstGeom prst="line">
            <a:avLst/>
          </a:prstGeom>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6229350" y="3914775"/>
            <a:ext cx="800100"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100" dirty="0" err="1">
                <a:solidFill>
                  <a:schemeClr val="bg1"/>
                </a:solidFill>
              </a:rPr>
              <a:t>Talecris</a:t>
            </a:r>
            <a:r>
              <a:rPr lang="en-US" sz="1100" dirty="0">
                <a:solidFill>
                  <a:schemeClr val="bg1"/>
                </a:solidFill>
              </a:rPr>
              <a:t> / ACL</a:t>
            </a:r>
          </a:p>
        </p:txBody>
      </p:sp>
      <p:sp>
        <p:nvSpPr>
          <p:cNvPr id="64" name="Rounded Rectangle 63">
            <a:hlinkClick r:id="rId12" action="ppaction://hlinksldjump"/>
          </p:cNvPr>
          <p:cNvSpPr/>
          <p:nvPr/>
        </p:nvSpPr>
        <p:spPr>
          <a:xfrm>
            <a:off x="3288507" y="2143125"/>
            <a:ext cx="683419" cy="5143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1400" dirty="0">
                <a:solidFill>
                  <a:schemeClr val="bg1"/>
                </a:solidFill>
              </a:rPr>
              <a:t>AT&amp;T</a:t>
            </a:r>
            <a:r>
              <a:rPr lang="en-US" dirty="0">
                <a:solidFill>
                  <a:schemeClr val="bg1"/>
                </a:solidFill>
              </a:rPr>
              <a:t> </a:t>
            </a:r>
          </a:p>
        </p:txBody>
      </p:sp>
      <p:cxnSp>
        <p:nvCxnSpPr>
          <p:cNvPr id="18491" name="Straight Connector 6"/>
          <p:cNvCxnSpPr>
            <a:cxnSpLocks noChangeShapeType="1"/>
          </p:cNvCxnSpPr>
          <p:nvPr/>
        </p:nvCxnSpPr>
        <p:spPr bwMode="auto">
          <a:xfrm flipH="1">
            <a:off x="3167062" y="2539604"/>
            <a:ext cx="319088" cy="475059"/>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49957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R250_template">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Rutgers 250_PPT template</Template>
  <TotalTime>4370</TotalTime>
  <Words>3382</Words>
  <Application>Microsoft Office PowerPoint</Application>
  <PresentationFormat>On-screen Show (4:3)</PresentationFormat>
  <Paragraphs>714</Paragraphs>
  <Slides>60</Slides>
  <Notes>29</Notes>
  <HiddenSlides>3</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78" baseType="lpstr">
      <vt:lpstr>Arial Unicode MS</vt:lpstr>
      <vt:lpstr>ＭＳ 明朝</vt:lpstr>
      <vt:lpstr>ＭＳ Ｐゴシック</vt:lpstr>
      <vt:lpstr>宋体</vt:lpstr>
      <vt:lpstr>宋体</vt:lpstr>
      <vt:lpstr>Arial</vt:lpstr>
      <vt:lpstr>Calibri</vt:lpstr>
      <vt:lpstr>Cambria</vt:lpstr>
      <vt:lpstr>Garamond</vt:lpstr>
      <vt:lpstr>Geneva</vt:lpstr>
      <vt:lpstr>Georgia</vt:lpstr>
      <vt:lpstr>Helvetica</vt:lpstr>
      <vt:lpstr>Times New Roman</vt:lpstr>
      <vt:lpstr>Verdana</vt:lpstr>
      <vt:lpstr>Wingdings</vt:lpstr>
      <vt:lpstr>ヒラギノ角ゴ Pro W3</vt:lpstr>
      <vt:lpstr>R250_template</vt:lpstr>
      <vt:lpstr>Acrobat Document</vt:lpstr>
      <vt:lpstr>Auditing, the Technological Revolution, and Public Good</vt:lpstr>
      <vt:lpstr>PowerPoint Presentation</vt:lpstr>
      <vt:lpstr>PowerPoint Presentation</vt:lpstr>
      <vt:lpstr>PowerPoint Presentation</vt:lpstr>
      <vt:lpstr>Outline</vt:lpstr>
      <vt:lpstr>The CarLab</vt:lpstr>
      <vt:lpstr>PowerPoint Presentation</vt:lpstr>
      <vt:lpstr>An evolving continuous audit framework</vt:lpstr>
      <vt:lpstr>PowerPoint Presentation</vt:lpstr>
      <vt:lpstr>Big data</vt:lpstr>
      <vt:lpstr>PowerPoint Presentation</vt:lpstr>
      <vt:lpstr>Analytics</vt:lpstr>
      <vt:lpstr>PowerPoint Presentation</vt:lpstr>
      <vt:lpstr>Illustration 2– Predictive Analytic (cont.) Data and Model Description</vt:lpstr>
      <vt:lpstr>Illustration 2 – Predictive Analytic (cont.) Clustering Using Store Sales by Peer Group</vt:lpstr>
      <vt:lpstr>Illustration 3 – Clustering </vt:lpstr>
      <vt:lpstr>Illustration 3 – Clustering (cont.) </vt:lpstr>
      <vt:lpstr>PowerPoint Presentation</vt:lpstr>
      <vt:lpstr>RADAR</vt:lpstr>
      <vt:lpstr>The RADAR project</vt:lpstr>
      <vt:lpstr>Multidimensional Audit Data Selection (MADS)</vt:lpstr>
      <vt:lpstr>Analytics for Internal Control Evaluation through Process Mining</vt:lpstr>
      <vt:lpstr>Analytics for Internal Control Evaluation through Process Mining</vt:lpstr>
      <vt:lpstr>Visualization in Audit Process</vt:lpstr>
      <vt:lpstr>Dashboard: investigate the relationship between insured amount and actual payment amount by different coverage codes for the individual claims</vt:lpstr>
      <vt:lpstr>Developing an intelligent cognitive assistant for brainstorming meeting in audit planning and risk assessment</vt:lpstr>
      <vt:lpstr>PowerPoint Presentation</vt:lpstr>
      <vt:lpstr>PowerPoint Presentation</vt:lpstr>
      <vt:lpstr>PowerPoint Presentation</vt:lpstr>
      <vt:lpstr>Deep Learning in Auditing</vt:lpstr>
      <vt:lpstr>Background: Deep learning</vt:lpstr>
      <vt:lpstr>Dissertation Essays</vt:lpstr>
      <vt:lpstr>Smart contracts using blockchain</vt:lpstr>
      <vt:lpstr>Proposed Environment</vt:lpstr>
      <vt:lpstr>Proposed Environment cont.</vt:lpstr>
      <vt:lpstr>Assurance with exogenous (big) data</vt:lpstr>
      <vt:lpstr>Can there be auditing without getting data directly from the client?</vt:lpstr>
      <vt:lpstr>Can there be auditing without getting data directly from the client? (cont)</vt:lpstr>
      <vt:lpstr>Exogenous Evidence Integration</vt:lpstr>
      <vt:lpstr>Automating the audit</vt:lpstr>
      <vt:lpstr>Audit Production Line</vt:lpstr>
      <vt:lpstr>Audit Production Line (Continued)</vt:lpstr>
      <vt:lpstr>Imagineering the future audit</vt:lpstr>
      <vt:lpstr>ASSURING INVENTORY and other things</vt:lpstr>
      <vt:lpstr>Basic Structure and Functions of Audit 4.0 </vt:lpstr>
      <vt:lpstr>Linking Blockchain to Audit 4.0</vt:lpstr>
      <vt:lpstr>Issues and what can be done now</vt:lpstr>
      <vt:lpstr>AUDIT DATA standard</vt:lpstr>
      <vt:lpstr>PowerPoint Presentation</vt:lpstr>
      <vt:lpstr>An experimentation program</vt:lpstr>
      <vt:lpstr>An experimentation program for New GAAS </vt:lpstr>
      <vt:lpstr>education</vt:lpstr>
      <vt:lpstr>What should auditors know in Analytics</vt:lpstr>
      <vt:lpstr>conclusions</vt:lpstr>
      <vt:lpstr>Key Questions</vt:lpstr>
      <vt:lpstr>Observation</vt:lpstr>
      <vt:lpstr>PowerPoint Presentation</vt:lpstr>
      <vt:lpstr>PowerPoint Presentation</vt:lpstr>
      <vt:lpstr>EXTRA slides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Analytics (and big Data)</dc:title>
  <dc:creator>miklos a vasarhelyi</dc:creator>
  <cp:lastModifiedBy>CAR-Lab</cp:lastModifiedBy>
  <cp:revision>168</cp:revision>
  <cp:lastPrinted>2016-12-10T02:24:48Z</cp:lastPrinted>
  <dcterms:created xsi:type="dcterms:W3CDTF">2016-11-05T16:10:40Z</dcterms:created>
  <dcterms:modified xsi:type="dcterms:W3CDTF">2017-07-05T17:27:11Z</dcterms:modified>
</cp:coreProperties>
</file>